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8" r:id="rId31"/>
    <p:sldId id="289" r:id="rId32"/>
    <p:sldId id="290" r:id="rId33"/>
    <p:sldId id="291" r:id="rId34"/>
    <p:sldId id="292" r:id="rId35"/>
    <p:sldId id="293" r:id="rId36"/>
    <p:sldId id="294" r:id="rId37"/>
    <p:sldId id="295" r:id="rId38"/>
    <p:sldId id="296" r:id="rId39"/>
    <p:sldId id="297"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slide" Target="slides/slide53.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viewProps" Target="viewProps.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FABE94-8F58-49F1-B9A2-2C20214A89B6}"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6D08A-A2C3-479B-976B-6CA5EB1C047E}"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FABE94-8F58-49F1-B9A2-2C20214A89B6}"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6D08A-A2C3-479B-976B-6CA5EB1C047E}"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FABE94-8F58-49F1-B9A2-2C20214A89B6}"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6D08A-A2C3-479B-976B-6CA5EB1C047E}"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FABE94-8F58-49F1-B9A2-2C20214A89B6}"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6D08A-A2C3-479B-976B-6CA5EB1C047E}"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FABE94-8F58-49F1-B9A2-2C20214A89B6}"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6D08A-A2C3-479B-976B-6CA5EB1C047E}"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FABE94-8F58-49F1-B9A2-2C20214A89B6}" type="datetimeFigureOut">
              <a:rPr lang="en-US" smtClean="0"/>
              <a:pPr/>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6D08A-A2C3-479B-976B-6CA5EB1C047E}"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FABE94-8F58-49F1-B9A2-2C20214A89B6}" type="datetimeFigureOut">
              <a:rPr lang="en-US" smtClean="0"/>
              <a:pPr/>
              <a:t>5/15/2023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06D08A-A2C3-479B-976B-6CA5EB1C047E}"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FABE94-8F58-49F1-B9A2-2C20214A89B6}" type="datetimeFigureOut">
              <a:rPr lang="en-US" smtClean="0"/>
              <a:pPr/>
              <a:t>5/15/2023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06D08A-A2C3-479B-976B-6CA5EB1C047E}"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FABE94-8F58-49F1-B9A2-2C20214A89B6}" type="datetimeFigureOut">
              <a:rPr lang="en-US" smtClean="0"/>
              <a:pPr/>
              <a:t>5/15/2023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06D08A-A2C3-479B-976B-6CA5EB1C047E}"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FABE94-8F58-49F1-B9A2-2C20214A89B6}" type="datetimeFigureOut">
              <a:rPr lang="en-US" smtClean="0"/>
              <a:pPr/>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6D08A-A2C3-479B-976B-6CA5EB1C047E}"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FABE94-8F58-49F1-B9A2-2C20214A89B6}" type="datetimeFigureOut">
              <a:rPr lang="en-US" smtClean="0"/>
              <a:pPr/>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6D08A-A2C3-479B-976B-6CA5EB1C047E}"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FABE94-8F58-49F1-B9A2-2C20214A89B6}" type="datetimeFigureOut">
              <a:rPr lang="en-US" smtClean="0"/>
              <a:pPr/>
              <a:t>5/15/2023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06D08A-A2C3-479B-976B-6CA5EB1C04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796908"/>
          </a:xfrm>
        </p:spPr>
        <p:txBody>
          <a:bodyPr/>
          <a:lstStyle/>
          <a:p>
            <a:r>
              <a:rPr lang="en-US" dirty="0">
                <a:solidFill>
                  <a:schemeClr val="accent6"/>
                </a:solidFill>
                <a:latin typeface="Comic Sans MS" pitchFamily="66" charset="0"/>
              </a:rPr>
              <a:t>Relational Algebra Overview</a:t>
            </a:r>
          </a:p>
        </p:txBody>
      </p:sp>
      <p:sp>
        <p:nvSpPr>
          <p:cNvPr id="3" name="Content Placeholder 2"/>
          <p:cNvSpPr>
            <a:spLocks noGrp="1"/>
          </p:cNvSpPr>
          <p:nvPr>
            <p:ph idx="1"/>
          </p:nvPr>
        </p:nvSpPr>
        <p:spPr>
          <a:xfrm>
            <a:off x="242918" y="1214422"/>
            <a:ext cx="8686800" cy="5429288"/>
          </a:xfrm>
        </p:spPr>
        <p:txBody>
          <a:bodyPr>
            <a:noAutofit/>
          </a:bodyPr>
          <a:lstStyle/>
          <a:p>
            <a:pPr algn="just">
              <a:lnSpc>
                <a:spcPct val="120000"/>
              </a:lnSpc>
            </a:pPr>
            <a:r>
              <a:rPr lang="en-US" sz="2300" dirty="0">
                <a:solidFill>
                  <a:schemeClr val="accent1">
                    <a:lumMod val="50000"/>
                  </a:schemeClr>
                </a:solidFill>
                <a:latin typeface="Comic Sans MS" pitchFamily="66" charset="0"/>
              </a:rPr>
              <a:t>Relational algebra is the basic set of operations for the relational model</a:t>
            </a:r>
          </a:p>
          <a:p>
            <a:pPr algn="just">
              <a:lnSpc>
                <a:spcPct val="120000"/>
              </a:lnSpc>
            </a:pPr>
            <a:r>
              <a:rPr lang="en-US" sz="2300" dirty="0">
                <a:solidFill>
                  <a:schemeClr val="accent1">
                    <a:lumMod val="50000"/>
                  </a:schemeClr>
                </a:solidFill>
                <a:latin typeface="Comic Sans MS" pitchFamily="66" charset="0"/>
              </a:rPr>
              <a:t>These operations enable a user to specify </a:t>
            </a:r>
            <a:r>
              <a:rPr lang="en-US" sz="2300" b="1" dirty="0">
                <a:solidFill>
                  <a:schemeClr val="accent1">
                    <a:lumMod val="50000"/>
                  </a:schemeClr>
                </a:solidFill>
                <a:latin typeface="Comic Sans MS" pitchFamily="66" charset="0"/>
              </a:rPr>
              <a:t>basic retrieval requests</a:t>
            </a:r>
            <a:r>
              <a:rPr lang="en-US" sz="2300" dirty="0">
                <a:solidFill>
                  <a:schemeClr val="accent1">
                    <a:lumMod val="50000"/>
                  </a:schemeClr>
                </a:solidFill>
                <a:latin typeface="Comic Sans MS" pitchFamily="66" charset="0"/>
              </a:rPr>
              <a:t> (or </a:t>
            </a:r>
            <a:r>
              <a:rPr lang="en-US" sz="2300" b="1" dirty="0">
                <a:solidFill>
                  <a:schemeClr val="accent1">
                    <a:lumMod val="50000"/>
                  </a:schemeClr>
                </a:solidFill>
                <a:latin typeface="Comic Sans MS" pitchFamily="66" charset="0"/>
              </a:rPr>
              <a:t>queries</a:t>
            </a:r>
            <a:r>
              <a:rPr lang="en-US" sz="2300" dirty="0">
                <a:solidFill>
                  <a:schemeClr val="accent1">
                    <a:lumMod val="50000"/>
                  </a:schemeClr>
                </a:solidFill>
                <a:latin typeface="Comic Sans MS" pitchFamily="66" charset="0"/>
              </a:rPr>
              <a:t>)</a:t>
            </a:r>
          </a:p>
          <a:p>
            <a:pPr algn="just">
              <a:lnSpc>
                <a:spcPct val="120000"/>
              </a:lnSpc>
            </a:pPr>
            <a:r>
              <a:rPr lang="en-US" sz="2300" dirty="0">
                <a:solidFill>
                  <a:schemeClr val="accent1">
                    <a:lumMod val="50000"/>
                  </a:schemeClr>
                </a:solidFill>
                <a:latin typeface="Comic Sans MS" pitchFamily="66" charset="0"/>
              </a:rPr>
              <a:t>The result of an operation is a new relation, which may have been formed from one or more input relations</a:t>
            </a:r>
          </a:p>
          <a:p>
            <a:pPr algn="just">
              <a:lnSpc>
                <a:spcPct val="120000"/>
              </a:lnSpc>
            </a:pPr>
            <a:r>
              <a:rPr lang="en-US" sz="2300" dirty="0">
                <a:solidFill>
                  <a:schemeClr val="accent1">
                    <a:lumMod val="50000"/>
                  </a:schemeClr>
                </a:solidFill>
                <a:latin typeface="Comic Sans MS" pitchFamily="66" charset="0"/>
              </a:rPr>
              <a:t>The </a:t>
            </a:r>
            <a:r>
              <a:rPr lang="en-US" sz="2300" b="1" dirty="0">
                <a:solidFill>
                  <a:schemeClr val="accent1">
                    <a:lumMod val="50000"/>
                  </a:schemeClr>
                </a:solidFill>
                <a:latin typeface="Comic Sans MS" pitchFamily="66" charset="0"/>
              </a:rPr>
              <a:t>algebra operations</a:t>
            </a:r>
            <a:r>
              <a:rPr lang="en-US" sz="2300" dirty="0">
                <a:solidFill>
                  <a:schemeClr val="accent1">
                    <a:lumMod val="50000"/>
                  </a:schemeClr>
                </a:solidFill>
                <a:latin typeface="Comic Sans MS" pitchFamily="66" charset="0"/>
              </a:rPr>
              <a:t> thus produce new relations</a:t>
            </a:r>
          </a:p>
          <a:p>
            <a:pPr lvl="1" algn="just">
              <a:lnSpc>
                <a:spcPct val="120000"/>
              </a:lnSpc>
            </a:pPr>
            <a:r>
              <a:rPr lang="en-US" sz="2300" dirty="0">
                <a:solidFill>
                  <a:schemeClr val="accent1">
                    <a:lumMod val="50000"/>
                  </a:schemeClr>
                </a:solidFill>
                <a:latin typeface="Comic Sans MS" pitchFamily="66" charset="0"/>
              </a:rPr>
              <a:t>These can be further manipulated using operations of the same algebra</a:t>
            </a:r>
          </a:p>
          <a:p>
            <a:pPr algn="just">
              <a:lnSpc>
                <a:spcPct val="120000"/>
              </a:lnSpc>
            </a:pPr>
            <a:r>
              <a:rPr lang="en-US" sz="2300" dirty="0">
                <a:solidFill>
                  <a:schemeClr val="accent1">
                    <a:lumMod val="50000"/>
                  </a:schemeClr>
                </a:solidFill>
                <a:latin typeface="Comic Sans MS" pitchFamily="66" charset="0"/>
              </a:rPr>
              <a:t>A sequence of relational algebra operations forms a </a:t>
            </a:r>
            <a:r>
              <a:rPr lang="en-US" sz="2300" b="1" dirty="0">
                <a:solidFill>
                  <a:schemeClr val="accent1">
                    <a:lumMod val="50000"/>
                  </a:schemeClr>
                </a:solidFill>
                <a:latin typeface="Comic Sans MS" pitchFamily="66" charset="0"/>
              </a:rPr>
              <a:t>relational algebra expression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a:bodyPr>
          <a:lstStyle/>
          <a:p>
            <a:r>
              <a:rPr lang="en-US" sz="4000" dirty="0">
                <a:solidFill>
                  <a:schemeClr val="accent6"/>
                </a:solidFill>
                <a:latin typeface="Comic Sans MS" pitchFamily="66" charset="0"/>
              </a:rPr>
              <a:t>Relational Algebra Expressions</a:t>
            </a:r>
          </a:p>
        </p:txBody>
      </p:sp>
      <p:sp>
        <p:nvSpPr>
          <p:cNvPr id="3" name="Content Placeholder 2"/>
          <p:cNvSpPr>
            <a:spLocks noGrp="1"/>
          </p:cNvSpPr>
          <p:nvPr>
            <p:ph idx="1"/>
          </p:nvPr>
        </p:nvSpPr>
        <p:spPr>
          <a:xfrm>
            <a:off x="242918" y="1374779"/>
            <a:ext cx="8686800" cy="4983179"/>
          </a:xfrm>
        </p:spPr>
        <p:txBody>
          <a:bodyPr>
            <a:normAutofit/>
          </a:bodyPr>
          <a:lstStyle/>
          <a:p>
            <a:pPr algn="just">
              <a:lnSpc>
                <a:spcPct val="110000"/>
              </a:lnSpc>
            </a:pPr>
            <a:r>
              <a:rPr lang="en-US" dirty="0">
                <a:solidFill>
                  <a:schemeClr val="accent1">
                    <a:lumMod val="50000"/>
                  </a:schemeClr>
                </a:solidFill>
                <a:latin typeface="Comic Sans MS" pitchFamily="66" charset="0"/>
              </a:rPr>
              <a:t>We may want to apply several relational algebra operations one after the other</a:t>
            </a:r>
          </a:p>
          <a:p>
            <a:pPr lvl="1" algn="just">
              <a:lnSpc>
                <a:spcPct val="110000"/>
              </a:lnSpc>
            </a:pPr>
            <a:r>
              <a:rPr lang="en-US" dirty="0">
                <a:solidFill>
                  <a:schemeClr val="accent1">
                    <a:lumMod val="50000"/>
                  </a:schemeClr>
                </a:solidFill>
                <a:latin typeface="Comic Sans MS" pitchFamily="66" charset="0"/>
              </a:rPr>
              <a:t>Either we can write the operations as a single </a:t>
            </a:r>
            <a:r>
              <a:rPr lang="en-US" b="1" dirty="0">
                <a:solidFill>
                  <a:schemeClr val="accent1">
                    <a:lumMod val="50000"/>
                  </a:schemeClr>
                </a:solidFill>
                <a:latin typeface="Comic Sans MS" pitchFamily="66" charset="0"/>
              </a:rPr>
              <a:t>relational algebra expression</a:t>
            </a:r>
            <a:r>
              <a:rPr lang="en-US" dirty="0">
                <a:solidFill>
                  <a:schemeClr val="accent1">
                    <a:lumMod val="50000"/>
                  </a:schemeClr>
                </a:solidFill>
                <a:latin typeface="Comic Sans MS" pitchFamily="66" charset="0"/>
              </a:rPr>
              <a:t> by nesting the operations, or</a:t>
            </a:r>
          </a:p>
          <a:p>
            <a:pPr lvl="1" algn="just">
              <a:lnSpc>
                <a:spcPct val="110000"/>
              </a:lnSpc>
            </a:pPr>
            <a:r>
              <a:rPr lang="en-US" dirty="0">
                <a:solidFill>
                  <a:schemeClr val="accent1">
                    <a:lumMod val="50000"/>
                  </a:schemeClr>
                </a:solidFill>
                <a:latin typeface="Comic Sans MS" pitchFamily="66" charset="0"/>
              </a:rPr>
              <a:t>We can apply one operation at a time and create </a:t>
            </a:r>
            <a:r>
              <a:rPr lang="en-US" b="1" dirty="0">
                <a:solidFill>
                  <a:schemeClr val="accent1">
                    <a:lumMod val="50000"/>
                  </a:schemeClr>
                </a:solidFill>
                <a:latin typeface="Comic Sans MS" pitchFamily="66" charset="0"/>
              </a:rPr>
              <a:t>intermediate result relations</a:t>
            </a:r>
            <a:r>
              <a:rPr lang="en-US" dirty="0">
                <a:solidFill>
                  <a:schemeClr val="accent1">
                    <a:lumMod val="50000"/>
                  </a:schemeClr>
                </a:solidFill>
                <a:latin typeface="Comic Sans MS" pitchFamily="66" charset="0"/>
              </a:rPr>
              <a:t>.</a:t>
            </a:r>
          </a:p>
          <a:p>
            <a:pPr algn="just">
              <a:lnSpc>
                <a:spcPct val="110000"/>
              </a:lnSpc>
            </a:pPr>
            <a:r>
              <a:rPr lang="en-US" sz="3000" dirty="0">
                <a:solidFill>
                  <a:schemeClr val="accent1">
                    <a:lumMod val="50000"/>
                  </a:schemeClr>
                </a:solidFill>
                <a:latin typeface="Comic Sans MS" pitchFamily="66" charset="0"/>
              </a:rPr>
              <a:t>In the latter case, we must give names to the relations that hold the intermediate results. </a:t>
            </a:r>
            <a:endParaRPr lang="en-US" sz="3100" dirty="0">
              <a:solidFill>
                <a:schemeClr val="accent1">
                  <a:lumMod val="50000"/>
                </a:schemeClr>
              </a:solidFill>
              <a:latin typeface="Comic Sans MS" pitchFamily="66"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chemeClr val="accent6">
                    <a:lumMod val="75000"/>
                  </a:schemeClr>
                </a:solidFill>
                <a:latin typeface="Comic Sans MS" pitchFamily="66" charset="0"/>
              </a:rPr>
              <a:t>Single expression versus sequence of relational operations (Example)</a:t>
            </a:r>
          </a:p>
        </p:txBody>
      </p:sp>
      <p:sp>
        <p:nvSpPr>
          <p:cNvPr id="3" name="Content Placeholder 2"/>
          <p:cNvSpPr>
            <a:spLocks noGrp="1"/>
          </p:cNvSpPr>
          <p:nvPr>
            <p:ph idx="1"/>
          </p:nvPr>
        </p:nvSpPr>
        <p:spPr>
          <a:xfrm>
            <a:off x="285720" y="1643050"/>
            <a:ext cx="8543956" cy="4883153"/>
          </a:xfrm>
        </p:spPr>
        <p:txBody>
          <a:bodyPr>
            <a:normAutofit/>
          </a:bodyPr>
          <a:lstStyle/>
          <a:p>
            <a:pPr algn="just"/>
            <a:r>
              <a:rPr lang="en-US" sz="2400" dirty="0">
                <a:solidFill>
                  <a:schemeClr val="accent1">
                    <a:lumMod val="50000"/>
                  </a:schemeClr>
                </a:solidFill>
                <a:latin typeface="Comic Sans MS" pitchFamily="66" charset="0"/>
              </a:rPr>
              <a:t>To retrieve the first name, last name, and salary of all employees who work in department number 5, we must apply a select and a project operation</a:t>
            </a:r>
          </a:p>
          <a:p>
            <a:pPr algn="just"/>
            <a:r>
              <a:rPr lang="en-US" sz="2400" dirty="0">
                <a:solidFill>
                  <a:schemeClr val="accent1">
                    <a:lumMod val="50000"/>
                  </a:schemeClr>
                </a:solidFill>
                <a:latin typeface="Comic Sans MS" pitchFamily="66" charset="0"/>
              </a:rPr>
              <a:t>We can write a single relational algebra expression as follows: </a:t>
            </a:r>
          </a:p>
          <a:p>
            <a:pPr lvl="1" algn="just"/>
            <a:r>
              <a:rPr lang="en-US" b="1" dirty="0">
                <a:solidFill>
                  <a:schemeClr val="accent6">
                    <a:lumMod val="50000"/>
                  </a:schemeClr>
                </a:solidFill>
                <a:latin typeface="Symbol" pitchFamily="71" charset="2"/>
              </a:rPr>
              <a:t></a:t>
            </a:r>
            <a:r>
              <a:rPr lang="en-US" sz="2400" b="1" dirty="0">
                <a:solidFill>
                  <a:schemeClr val="accent6">
                    <a:lumMod val="50000"/>
                  </a:schemeClr>
                </a:solidFill>
                <a:latin typeface="Symbol" pitchFamily="71" charset="2"/>
              </a:rPr>
              <a:t> </a:t>
            </a:r>
            <a:r>
              <a:rPr lang="en-US" sz="2400" baseline="-25000" dirty="0">
                <a:solidFill>
                  <a:schemeClr val="accent6">
                    <a:lumMod val="50000"/>
                  </a:schemeClr>
                </a:solidFill>
                <a:latin typeface="Comic Sans MS" pitchFamily="66" charset="0"/>
              </a:rPr>
              <a:t>FNAME, LNAME, SALARY</a:t>
            </a:r>
            <a:r>
              <a:rPr lang="en-US" sz="2400" dirty="0">
                <a:solidFill>
                  <a:schemeClr val="accent6">
                    <a:lumMod val="50000"/>
                  </a:schemeClr>
                </a:solidFill>
                <a:latin typeface="Comic Sans MS" pitchFamily="66" charset="0"/>
              </a:rPr>
              <a:t>(</a:t>
            </a:r>
            <a:r>
              <a:rPr lang="en-US" b="1" dirty="0">
                <a:solidFill>
                  <a:schemeClr val="accent6">
                    <a:lumMod val="50000"/>
                  </a:schemeClr>
                </a:solidFill>
                <a:latin typeface="Symbol" pitchFamily="71" charset="2"/>
              </a:rPr>
              <a:t></a:t>
            </a:r>
            <a:r>
              <a:rPr lang="en-US" sz="2400" b="1" dirty="0">
                <a:solidFill>
                  <a:schemeClr val="accent6">
                    <a:lumMod val="50000"/>
                  </a:schemeClr>
                </a:solidFill>
                <a:latin typeface="Symbol" pitchFamily="71" charset="2"/>
              </a:rPr>
              <a:t> </a:t>
            </a:r>
            <a:r>
              <a:rPr lang="en-US" sz="2400" baseline="-25000" dirty="0">
                <a:solidFill>
                  <a:schemeClr val="accent6">
                    <a:lumMod val="50000"/>
                  </a:schemeClr>
                </a:solidFill>
                <a:latin typeface="Comic Sans MS" pitchFamily="66" charset="0"/>
              </a:rPr>
              <a:t>DNO=5</a:t>
            </a:r>
            <a:r>
              <a:rPr lang="en-US" sz="2400" dirty="0">
                <a:solidFill>
                  <a:schemeClr val="accent6">
                    <a:lumMod val="50000"/>
                  </a:schemeClr>
                </a:solidFill>
                <a:latin typeface="Comic Sans MS" pitchFamily="66" charset="0"/>
              </a:rPr>
              <a:t>(EMPLOYEE))</a:t>
            </a:r>
          </a:p>
          <a:p>
            <a:pPr algn="just"/>
            <a:r>
              <a:rPr lang="en-US" sz="2400" dirty="0">
                <a:solidFill>
                  <a:schemeClr val="accent1">
                    <a:lumMod val="50000"/>
                  </a:schemeClr>
                </a:solidFill>
                <a:latin typeface="Comic Sans MS" pitchFamily="66" charset="0"/>
              </a:rPr>
              <a:t>OR We can explicitly show the sequence of operations, giving a name to each intermediate relation:</a:t>
            </a:r>
          </a:p>
          <a:p>
            <a:pPr lvl="1" algn="just"/>
            <a:r>
              <a:rPr lang="en-US" sz="2400" dirty="0">
                <a:solidFill>
                  <a:schemeClr val="accent6">
                    <a:lumMod val="50000"/>
                  </a:schemeClr>
                </a:solidFill>
                <a:latin typeface="Comic Sans MS" pitchFamily="66" charset="0"/>
              </a:rPr>
              <a:t>DEP5_EMPS </a:t>
            </a:r>
            <a:r>
              <a:rPr lang="en-US" sz="2400" dirty="0">
                <a:solidFill>
                  <a:schemeClr val="accent6">
                    <a:lumMod val="50000"/>
                  </a:schemeClr>
                </a:solidFill>
                <a:latin typeface="Comic Sans MS" pitchFamily="66" charset="0"/>
                <a:sym typeface="Symbol" pitchFamily="71" charset="2"/>
              </a:rPr>
              <a:t> </a:t>
            </a:r>
            <a:r>
              <a:rPr lang="en-US" sz="2400" b="1" dirty="0">
                <a:solidFill>
                  <a:schemeClr val="accent6">
                    <a:lumMod val="50000"/>
                  </a:schemeClr>
                </a:solidFill>
                <a:latin typeface="Symbol" pitchFamily="71" charset="2"/>
              </a:rPr>
              <a:t></a:t>
            </a:r>
            <a:r>
              <a:rPr lang="en-US" sz="2400" dirty="0">
                <a:solidFill>
                  <a:schemeClr val="accent6">
                    <a:lumMod val="50000"/>
                  </a:schemeClr>
                </a:solidFill>
                <a:latin typeface="Comic Sans MS" pitchFamily="66" charset="0"/>
              </a:rPr>
              <a:t> </a:t>
            </a:r>
            <a:r>
              <a:rPr lang="en-US" sz="2400" baseline="-25000" dirty="0">
                <a:solidFill>
                  <a:schemeClr val="accent6">
                    <a:lumMod val="50000"/>
                  </a:schemeClr>
                </a:solidFill>
                <a:latin typeface="Comic Sans MS" pitchFamily="66" charset="0"/>
              </a:rPr>
              <a:t>DNO=5</a:t>
            </a:r>
            <a:r>
              <a:rPr lang="en-US" sz="2400" dirty="0">
                <a:solidFill>
                  <a:schemeClr val="accent6">
                    <a:lumMod val="50000"/>
                  </a:schemeClr>
                </a:solidFill>
                <a:latin typeface="Comic Sans MS" pitchFamily="66" charset="0"/>
              </a:rPr>
              <a:t>(EMPLOYEE)</a:t>
            </a:r>
          </a:p>
          <a:p>
            <a:pPr lvl="1" algn="just"/>
            <a:r>
              <a:rPr lang="en-US" sz="2400" dirty="0">
                <a:solidFill>
                  <a:schemeClr val="accent6">
                    <a:lumMod val="50000"/>
                  </a:schemeClr>
                </a:solidFill>
                <a:latin typeface="Comic Sans MS" pitchFamily="66" charset="0"/>
              </a:rPr>
              <a:t>RESULT </a:t>
            </a:r>
            <a:r>
              <a:rPr lang="en-US" sz="2400" dirty="0">
                <a:solidFill>
                  <a:schemeClr val="accent6">
                    <a:lumMod val="50000"/>
                  </a:schemeClr>
                </a:solidFill>
                <a:latin typeface="Comic Sans MS" pitchFamily="66" charset="0"/>
                <a:sym typeface="Symbol" pitchFamily="71" charset="2"/>
              </a:rPr>
              <a:t> </a:t>
            </a:r>
            <a:r>
              <a:rPr lang="en-US" sz="2400" b="1" dirty="0">
                <a:solidFill>
                  <a:schemeClr val="accent6">
                    <a:lumMod val="50000"/>
                  </a:schemeClr>
                </a:solidFill>
                <a:latin typeface="Symbol" pitchFamily="71" charset="2"/>
              </a:rPr>
              <a:t></a:t>
            </a:r>
            <a:r>
              <a:rPr lang="en-US" sz="2400" dirty="0">
                <a:solidFill>
                  <a:schemeClr val="accent6">
                    <a:lumMod val="50000"/>
                  </a:schemeClr>
                </a:solidFill>
                <a:latin typeface="Comic Sans MS" pitchFamily="66" charset="0"/>
              </a:rPr>
              <a:t> </a:t>
            </a:r>
            <a:r>
              <a:rPr lang="en-US" sz="2400" baseline="-25000" dirty="0">
                <a:solidFill>
                  <a:schemeClr val="accent6">
                    <a:lumMod val="50000"/>
                  </a:schemeClr>
                </a:solidFill>
                <a:latin typeface="Comic Sans MS" pitchFamily="66" charset="0"/>
              </a:rPr>
              <a:t>FNAME, LNAME, SALARY</a:t>
            </a:r>
            <a:r>
              <a:rPr lang="en-US" sz="2400" dirty="0">
                <a:solidFill>
                  <a:schemeClr val="accent6">
                    <a:lumMod val="50000"/>
                  </a:schemeClr>
                </a:solidFill>
                <a:latin typeface="Comic Sans MS" pitchFamily="66" charset="0"/>
              </a:rPr>
              <a:t> (DEP5_EMPS)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80" y="274638"/>
            <a:ext cx="8686800" cy="725470"/>
          </a:xfrm>
        </p:spPr>
        <p:txBody>
          <a:bodyPr>
            <a:noAutofit/>
          </a:bodyPr>
          <a:lstStyle/>
          <a:p>
            <a:r>
              <a:rPr lang="en-US" sz="3600" dirty="0">
                <a:solidFill>
                  <a:schemeClr val="accent6">
                    <a:lumMod val="75000"/>
                  </a:schemeClr>
                </a:solidFill>
                <a:latin typeface="Comic Sans MS" pitchFamily="66" charset="0"/>
              </a:rPr>
              <a:t>Unary Relational Operations: RENAME</a:t>
            </a:r>
          </a:p>
        </p:txBody>
      </p:sp>
      <p:sp>
        <p:nvSpPr>
          <p:cNvPr id="3" name="Content Placeholder 2"/>
          <p:cNvSpPr>
            <a:spLocks noGrp="1"/>
          </p:cNvSpPr>
          <p:nvPr>
            <p:ph idx="1"/>
          </p:nvPr>
        </p:nvSpPr>
        <p:spPr>
          <a:xfrm>
            <a:off x="285720" y="1142984"/>
            <a:ext cx="8572560" cy="5286412"/>
          </a:xfrm>
        </p:spPr>
        <p:txBody>
          <a:bodyPr/>
          <a:lstStyle/>
          <a:p>
            <a:pPr algn="just"/>
            <a:r>
              <a:rPr lang="en-US" dirty="0">
                <a:solidFill>
                  <a:schemeClr val="accent1">
                    <a:lumMod val="50000"/>
                  </a:schemeClr>
                </a:solidFill>
                <a:latin typeface="Comic Sans MS" pitchFamily="66" charset="0"/>
              </a:rPr>
              <a:t>The RENAME operator is denoted by </a:t>
            </a:r>
            <a:r>
              <a:rPr lang="en-US" dirty="0">
                <a:solidFill>
                  <a:schemeClr val="accent1">
                    <a:lumMod val="50000"/>
                  </a:schemeClr>
                </a:solidFill>
                <a:latin typeface="Comic Sans MS" pitchFamily="66" charset="0"/>
                <a:sym typeface="Symbol" pitchFamily="71" charset="2"/>
              </a:rPr>
              <a:t> (rho)</a:t>
            </a:r>
          </a:p>
          <a:p>
            <a:pPr algn="just"/>
            <a:r>
              <a:rPr lang="en-US" dirty="0">
                <a:solidFill>
                  <a:schemeClr val="accent1">
                    <a:lumMod val="50000"/>
                  </a:schemeClr>
                </a:solidFill>
                <a:latin typeface="Comic Sans MS" pitchFamily="66" charset="0"/>
              </a:rPr>
              <a:t>In some cases, we may want to rename the attributes of a relation or the relation name or both</a:t>
            </a:r>
          </a:p>
          <a:p>
            <a:pPr lvl="1" algn="just"/>
            <a:r>
              <a:rPr lang="en-US" dirty="0">
                <a:solidFill>
                  <a:schemeClr val="accent1">
                    <a:lumMod val="50000"/>
                  </a:schemeClr>
                </a:solidFill>
                <a:latin typeface="Comic Sans MS" pitchFamily="66" charset="0"/>
              </a:rPr>
              <a:t>Useful when a query requires multiple operations</a:t>
            </a:r>
          </a:p>
          <a:p>
            <a:pPr lvl="1" algn="just"/>
            <a:r>
              <a:rPr lang="en-US" dirty="0">
                <a:solidFill>
                  <a:schemeClr val="accent1">
                    <a:lumMod val="50000"/>
                  </a:schemeClr>
                </a:solidFill>
                <a:latin typeface="Comic Sans MS" pitchFamily="66" charset="0"/>
              </a:rPr>
              <a:t>Necessary in some cases (see JOIN operation later)</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chemeClr val="accent6">
                    <a:lumMod val="75000"/>
                  </a:schemeClr>
                </a:solidFill>
                <a:latin typeface="Comic Sans MS" pitchFamily="66" charset="0"/>
              </a:rPr>
              <a:t>Unary Relational Operations: RENAME (contd.)</a:t>
            </a:r>
          </a:p>
        </p:txBody>
      </p:sp>
      <p:sp>
        <p:nvSpPr>
          <p:cNvPr id="3" name="Content Placeholder 2"/>
          <p:cNvSpPr>
            <a:spLocks noGrp="1"/>
          </p:cNvSpPr>
          <p:nvPr>
            <p:ph idx="1"/>
          </p:nvPr>
        </p:nvSpPr>
        <p:spPr>
          <a:xfrm>
            <a:off x="214282" y="1643050"/>
            <a:ext cx="8715436" cy="4714908"/>
          </a:xfrm>
        </p:spPr>
        <p:txBody>
          <a:bodyPr>
            <a:normAutofit/>
          </a:bodyPr>
          <a:lstStyle/>
          <a:p>
            <a:pPr algn="just"/>
            <a:r>
              <a:rPr lang="en-US" dirty="0">
                <a:solidFill>
                  <a:schemeClr val="accent1">
                    <a:lumMod val="50000"/>
                  </a:schemeClr>
                </a:solidFill>
                <a:latin typeface="Comic Sans MS" pitchFamily="66" charset="0"/>
              </a:rPr>
              <a:t>The general RENAME operation </a:t>
            </a:r>
            <a:r>
              <a:rPr lang="en-US" dirty="0">
                <a:solidFill>
                  <a:schemeClr val="accent1">
                    <a:lumMod val="50000"/>
                  </a:schemeClr>
                </a:solidFill>
                <a:latin typeface="Comic Sans MS" pitchFamily="66" charset="0"/>
                <a:sym typeface="Symbol" pitchFamily="71" charset="2"/>
              </a:rPr>
              <a:t> </a:t>
            </a:r>
            <a:r>
              <a:rPr lang="en-US" dirty="0">
                <a:solidFill>
                  <a:schemeClr val="accent1">
                    <a:lumMod val="50000"/>
                  </a:schemeClr>
                </a:solidFill>
                <a:latin typeface="Comic Sans MS" pitchFamily="66" charset="0"/>
              </a:rPr>
              <a:t>can be expressed by any of the following forms:</a:t>
            </a:r>
          </a:p>
          <a:p>
            <a:pPr lvl="1" algn="just"/>
            <a:r>
              <a:rPr lang="en-US" sz="3200" dirty="0">
                <a:solidFill>
                  <a:schemeClr val="accent1">
                    <a:lumMod val="50000"/>
                  </a:schemeClr>
                </a:solidFill>
                <a:latin typeface="Comic Sans MS" pitchFamily="66" charset="0"/>
                <a:sym typeface="Symbol" pitchFamily="71" charset="2"/>
              </a:rPr>
              <a:t></a:t>
            </a:r>
            <a:r>
              <a:rPr lang="en-US" baseline="-25000" dirty="0">
                <a:solidFill>
                  <a:schemeClr val="accent1">
                    <a:lumMod val="50000"/>
                  </a:schemeClr>
                </a:solidFill>
                <a:latin typeface="Comic Sans MS" pitchFamily="66" charset="0"/>
                <a:sym typeface="Symbol" pitchFamily="71" charset="2"/>
              </a:rPr>
              <a:t>S (B1, B2, …, </a:t>
            </a:r>
            <a:r>
              <a:rPr lang="en-US" baseline="-25000" dirty="0" err="1">
                <a:solidFill>
                  <a:schemeClr val="accent1">
                    <a:lumMod val="50000"/>
                  </a:schemeClr>
                </a:solidFill>
                <a:latin typeface="Comic Sans MS" pitchFamily="66" charset="0"/>
                <a:sym typeface="Symbol" pitchFamily="71" charset="2"/>
              </a:rPr>
              <a:t>Bn</a:t>
            </a:r>
            <a:r>
              <a:rPr lang="en-US" baseline="-25000" dirty="0">
                <a:solidFill>
                  <a:schemeClr val="accent1">
                    <a:lumMod val="50000"/>
                  </a:schemeClr>
                </a:solidFill>
                <a:latin typeface="Comic Sans MS" pitchFamily="66" charset="0"/>
                <a:sym typeface="Symbol" pitchFamily="71" charset="2"/>
              </a:rPr>
              <a:t> )</a:t>
            </a:r>
            <a:r>
              <a:rPr lang="en-US" dirty="0">
                <a:solidFill>
                  <a:schemeClr val="accent1">
                    <a:lumMod val="50000"/>
                  </a:schemeClr>
                </a:solidFill>
                <a:latin typeface="Comic Sans MS" pitchFamily="66" charset="0"/>
                <a:sym typeface="Symbol" pitchFamily="71" charset="2"/>
              </a:rPr>
              <a:t>(R) changes both:</a:t>
            </a:r>
          </a:p>
          <a:p>
            <a:pPr lvl="2" algn="just"/>
            <a:r>
              <a:rPr lang="en-US" dirty="0">
                <a:solidFill>
                  <a:schemeClr val="accent1">
                    <a:lumMod val="50000"/>
                  </a:schemeClr>
                </a:solidFill>
                <a:latin typeface="Comic Sans MS" pitchFamily="66" charset="0"/>
                <a:sym typeface="Symbol" pitchFamily="71" charset="2"/>
              </a:rPr>
              <a:t>the relation name to S, and </a:t>
            </a:r>
          </a:p>
          <a:p>
            <a:pPr lvl="2" algn="just"/>
            <a:r>
              <a:rPr lang="en-US" dirty="0">
                <a:solidFill>
                  <a:schemeClr val="accent1">
                    <a:lumMod val="50000"/>
                  </a:schemeClr>
                </a:solidFill>
                <a:latin typeface="Comic Sans MS" pitchFamily="66" charset="0"/>
                <a:sym typeface="Symbol" pitchFamily="71" charset="2"/>
              </a:rPr>
              <a:t>the column (attribute) names to B1, B1, …..</a:t>
            </a:r>
            <a:r>
              <a:rPr lang="en-US" dirty="0" err="1">
                <a:solidFill>
                  <a:schemeClr val="accent1">
                    <a:lumMod val="50000"/>
                  </a:schemeClr>
                </a:solidFill>
                <a:latin typeface="Comic Sans MS" pitchFamily="66" charset="0"/>
                <a:sym typeface="Symbol" pitchFamily="71" charset="2"/>
              </a:rPr>
              <a:t>Bn</a:t>
            </a:r>
            <a:endParaRPr lang="en-US" dirty="0">
              <a:solidFill>
                <a:schemeClr val="accent1">
                  <a:lumMod val="50000"/>
                </a:schemeClr>
              </a:solidFill>
              <a:latin typeface="Comic Sans MS" pitchFamily="66" charset="0"/>
              <a:sym typeface="Symbol" pitchFamily="71" charset="2"/>
            </a:endParaRPr>
          </a:p>
          <a:p>
            <a:pPr lvl="1" algn="just"/>
            <a:r>
              <a:rPr lang="en-US" dirty="0">
                <a:solidFill>
                  <a:schemeClr val="accent1">
                    <a:lumMod val="50000"/>
                  </a:schemeClr>
                </a:solidFill>
                <a:latin typeface="Comic Sans MS" pitchFamily="66" charset="0"/>
                <a:sym typeface="Symbol" pitchFamily="71" charset="2"/>
              </a:rPr>
              <a:t></a:t>
            </a:r>
            <a:r>
              <a:rPr lang="en-US" baseline="-25000" dirty="0">
                <a:solidFill>
                  <a:schemeClr val="accent1">
                    <a:lumMod val="50000"/>
                  </a:schemeClr>
                </a:solidFill>
                <a:latin typeface="Comic Sans MS" pitchFamily="66" charset="0"/>
                <a:sym typeface="Symbol" pitchFamily="71" charset="2"/>
              </a:rPr>
              <a:t>S</a:t>
            </a:r>
            <a:r>
              <a:rPr lang="en-US" dirty="0">
                <a:solidFill>
                  <a:schemeClr val="accent1">
                    <a:lumMod val="50000"/>
                  </a:schemeClr>
                </a:solidFill>
                <a:latin typeface="Comic Sans MS" pitchFamily="66" charset="0"/>
                <a:sym typeface="Symbol" pitchFamily="71" charset="2"/>
              </a:rPr>
              <a:t>(R) changes:</a:t>
            </a:r>
          </a:p>
          <a:p>
            <a:pPr lvl="2" algn="just"/>
            <a:r>
              <a:rPr lang="en-US" dirty="0">
                <a:solidFill>
                  <a:schemeClr val="accent1">
                    <a:lumMod val="50000"/>
                  </a:schemeClr>
                </a:solidFill>
                <a:latin typeface="Comic Sans MS" pitchFamily="66" charset="0"/>
                <a:sym typeface="Symbol" pitchFamily="71" charset="2"/>
              </a:rPr>
              <a:t>the relation name only to S</a:t>
            </a:r>
            <a:endParaRPr lang="en-US" dirty="0">
              <a:solidFill>
                <a:schemeClr val="accent1">
                  <a:lumMod val="50000"/>
                </a:schemeClr>
              </a:solidFill>
              <a:latin typeface="Comic Sans MS" pitchFamily="66" charset="0"/>
            </a:endParaRPr>
          </a:p>
          <a:p>
            <a:pPr lvl="1" algn="just"/>
            <a:r>
              <a:rPr lang="en-US" dirty="0">
                <a:solidFill>
                  <a:schemeClr val="accent1">
                    <a:lumMod val="50000"/>
                  </a:schemeClr>
                </a:solidFill>
                <a:latin typeface="Comic Sans MS" pitchFamily="66" charset="0"/>
                <a:sym typeface="Symbol" pitchFamily="71" charset="2"/>
              </a:rPr>
              <a:t></a:t>
            </a:r>
            <a:r>
              <a:rPr lang="en-US" baseline="-25000" dirty="0">
                <a:solidFill>
                  <a:schemeClr val="accent1">
                    <a:lumMod val="50000"/>
                  </a:schemeClr>
                </a:solidFill>
                <a:latin typeface="Comic Sans MS" pitchFamily="66" charset="0"/>
                <a:sym typeface="Symbol" pitchFamily="71" charset="2"/>
              </a:rPr>
              <a:t>(B1, B2, …, </a:t>
            </a:r>
            <a:r>
              <a:rPr lang="en-US" baseline="-25000" dirty="0" err="1">
                <a:solidFill>
                  <a:schemeClr val="accent1">
                    <a:lumMod val="50000"/>
                  </a:schemeClr>
                </a:solidFill>
                <a:latin typeface="Comic Sans MS" pitchFamily="66" charset="0"/>
                <a:sym typeface="Symbol" pitchFamily="71" charset="2"/>
              </a:rPr>
              <a:t>Bn</a:t>
            </a:r>
            <a:r>
              <a:rPr lang="en-US" baseline="-25000" dirty="0">
                <a:solidFill>
                  <a:schemeClr val="accent1">
                    <a:lumMod val="50000"/>
                  </a:schemeClr>
                </a:solidFill>
                <a:latin typeface="Comic Sans MS" pitchFamily="66" charset="0"/>
                <a:sym typeface="Symbol" pitchFamily="71" charset="2"/>
              </a:rPr>
              <a:t> )</a:t>
            </a:r>
            <a:r>
              <a:rPr lang="en-US" dirty="0">
                <a:solidFill>
                  <a:schemeClr val="accent1">
                    <a:lumMod val="50000"/>
                  </a:schemeClr>
                </a:solidFill>
                <a:latin typeface="Comic Sans MS" pitchFamily="66" charset="0"/>
                <a:sym typeface="Symbol" pitchFamily="71" charset="2"/>
              </a:rPr>
              <a:t>(R) changes:</a:t>
            </a:r>
          </a:p>
          <a:p>
            <a:pPr lvl="2" algn="just"/>
            <a:r>
              <a:rPr lang="en-US" dirty="0">
                <a:solidFill>
                  <a:schemeClr val="accent1">
                    <a:lumMod val="50000"/>
                  </a:schemeClr>
                </a:solidFill>
                <a:latin typeface="Comic Sans MS" pitchFamily="66" charset="0"/>
                <a:sym typeface="Symbol" pitchFamily="71" charset="2"/>
              </a:rPr>
              <a:t>the column (attribute) names only to B1, B1, …..</a:t>
            </a:r>
            <a:r>
              <a:rPr lang="en-US" dirty="0" err="1">
                <a:solidFill>
                  <a:schemeClr val="accent1">
                    <a:lumMod val="50000"/>
                  </a:schemeClr>
                </a:solidFill>
                <a:latin typeface="Comic Sans MS" pitchFamily="66" charset="0"/>
                <a:sym typeface="Symbol" pitchFamily="71" charset="2"/>
              </a:rPr>
              <a:t>Bn</a:t>
            </a:r>
            <a:endParaRPr lang="en-US" dirty="0">
              <a:solidFill>
                <a:schemeClr val="accent1">
                  <a:lumMod val="50000"/>
                </a:schemeClr>
              </a:solidFill>
              <a:latin typeface="Comic Sans MS" pitchFamily="66" charset="0"/>
              <a:sym typeface="Symbol" pitchFamily="71" charset="2"/>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6">
                    <a:lumMod val="75000"/>
                  </a:schemeClr>
                </a:solidFill>
                <a:latin typeface="Comic Sans MS" pitchFamily="66" charset="0"/>
              </a:rPr>
              <a:t>Unary Relational Operations: RENAME (contd.)</a:t>
            </a:r>
          </a:p>
        </p:txBody>
      </p:sp>
      <p:sp>
        <p:nvSpPr>
          <p:cNvPr id="3" name="Content Placeholder 2"/>
          <p:cNvSpPr>
            <a:spLocks noGrp="1"/>
          </p:cNvSpPr>
          <p:nvPr>
            <p:ph idx="1"/>
          </p:nvPr>
        </p:nvSpPr>
        <p:spPr>
          <a:xfrm>
            <a:off x="285720" y="1600200"/>
            <a:ext cx="8572560" cy="4900634"/>
          </a:xfrm>
        </p:spPr>
        <p:txBody>
          <a:bodyPr>
            <a:noAutofit/>
          </a:bodyPr>
          <a:lstStyle/>
          <a:p>
            <a:pPr algn="just"/>
            <a:r>
              <a:rPr lang="en-US" dirty="0">
                <a:solidFill>
                  <a:schemeClr val="accent1">
                    <a:lumMod val="50000"/>
                  </a:schemeClr>
                </a:solidFill>
                <a:latin typeface="Comic Sans MS" pitchFamily="66" charset="0"/>
              </a:rPr>
              <a:t>For convenience, we also use a shorthand for renaming attributes in an intermediate relation:</a:t>
            </a:r>
          </a:p>
          <a:p>
            <a:pPr lvl="1" algn="just"/>
            <a:r>
              <a:rPr lang="en-US" sz="2400" dirty="0">
                <a:solidFill>
                  <a:schemeClr val="accent1">
                    <a:lumMod val="50000"/>
                  </a:schemeClr>
                </a:solidFill>
                <a:latin typeface="Comic Sans MS" pitchFamily="66" charset="0"/>
              </a:rPr>
              <a:t>If we write:</a:t>
            </a:r>
          </a:p>
          <a:p>
            <a:pPr lvl="2" algn="just">
              <a:spcBef>
                <a:spcPct val="0"/>
              </a:spcBef>
              <a:buFontTx/>
              <a:buChar char="•"/>
            </a:pPr>
            <a:r>
              <a:rPr lang="en-US" dirty="0">
                <a:solidFill>
                  <a:schemeClr val="accent1">
                    <a:lumMod val="50000"/>
                  </a:schemeClr>
                </a:solidFill>
                <a:latin typeface="Comic Sans MS" pitchFamily="66" charset="0"/>
              </a:rPr>
              <a:t>RESULT </a:t>
            </a:r>
            <a:r>
              <a:rPr lang="en-US" dirty="0">
                <a:solidFill>
                  <a:schemeClr val="accent1">
                    <a:lumMod val="50000"/>
                  </a:schemeClr>
                </a:solidFill>
                <a:latin typeface="Comic Sans MS" pitchFamily="66" charset="0"/>
                <a:sym typeface="Symbol" pitchFamily="71" charset="2"/>
              </a:rPr>
              <a:t> </a:t>
            </a:r>
            <a:r>
              <a:rPr lang="en-US" b="1" dirty="0">
                <a:solidFill>
                  <a:schemeClr val="accent1">
                    <a:lumMod val="50000"/>
                  </a:schemeClr>
                </a:solidFill>
                <a:latin typeface="Symbol" pitchFamily="71" charset="2"/>
              </a:rPr>
              <a:t></a:t>
            </a:r>
            <a:r>
              <a:rPr lang="en-US" b="1" dirty="0">
                <a:solidFill>
                  <a:schemeClr val="accent6">
                    <a:lumMod val="50000"/>
                  </a:schemeClr>
                </a:solidFill>
                <a:latin typeface="Symbol" pitchFamily="71" charset="2"/>
              </a:rPr>
              <a:t> </a:t>
            </a:r>
            <a:r>
              <a:rPr lang="en-US" baseline="-25000" dirty="0">
                <a:solidFill>
                  <a:schemeClr val="accent1">
                    <a:lumMod val="50000"/>
                  </a:schemeClr>
                </a:solidFill>
                <a:latin typeface="Comic Sans MS" pitchFamily="66" charset="0"/>
              </a:rPr>
              <a:t>FNAME, LNAME, SALARY</a:t>
            </a:r>
            <a:r>
              <a:rPr lang="en-US" dirty="0">
                <a:solidFill>
                  <a:schemeClr val="accent1">
                    <a:lumMod val="50000"/>
                  </a:schemeClr>
                </a:solidFill>
                <a:latin typeface="Comic Sans MS" pitchFamily="66" charset="0"/>
              </a:rPr>
              <a:t> (DEP5_EMPS)</a:t>
            </a:r>
          </a:p>
          <a:p>
            <a:pPr lvl="2" algn="just">
              <a:spcBef>
                <a:spcPct val="0"/>
              </a:spcBef>
              <a:buFontTx/>
              <a:buChar char="•"/>
            </a:pPr>
            <a:r>
              <a:rPr lang="en-US" dirty="0">
                <a:solidFill>
                  <a:schemeClr val="accent1">
                    <a:lumMod val="50000"/>
                  </a:schemeClr>
                </a:solidFill>
                <a:latin typeface="Comic Sans MS" pitchFamily="66" charset="0"/>
              </a:rPr>
              <a:t>RESULT will have the same attribute names as DEP5_EMPS (same attributes as EMPLOYEE)</a:t>
            </a:r>
          </a:p>
          <a:p>
            <a:pPr lvl="2" algn="just">
              <a:spcBef>
                <a:spcPct val="0"/>
              </a:spcBef>
              <a:buFontTx/>
              <a:buChar char="•"/>
            </a:pPr>
            <a:endParaRPr lang="en-US" dirty="0">
              <a:solidFill>
                <a:schemeClr val="accent1">
                  <a:lumMod val="50000"/>
                </a:schemeClr>
              </a:solidFill>
              <a:latin typeface="Comic Sans MS" pitchFamily="66" charset="0"/>
            </a:endParaRPr>
          </a:p>
          <a:p>
            <a:pPr lvl="1" algn="just">
              <a:spcBef>
                <a:spcPct val="0"/>
              </a:spcBef>
              <a:buFontTx/>
              <a:buChar char="•"/>
            </a:pPr>
            <a:r>
              <a:rPr lang="en-US" sz="2400" dirty="0">
                <a:solidFill>
                  <a:schemeClr val="accent1">
                    <a:lumMod val="50000"/>
                  </a:schemeClr>
                </a:solidFill>
                <a:latin typeface="Comic Sans MS" pitchFamily="66" charset="0"/>
              </a:rPr>
              <a:t>If we write:</a:t>
            </a:r>
          </a:p>
          <a:p>
            <a:pPr lvl="2" algn="just">
              <a:spcBef>
                <a:spcPct val="0"/>
              </a:spcBef>
              <a:buFontTx/>
              <a:buChar char="•"/>
            </a:pPr>
            <a:r>
              <a:rPr lang="en-US" dirty="0">
                <a:solidFill>
                  <a:schemeClr val="accent1">
                    <a:lumMod val="50000"/>
                  </a:schemeClr>
                </a:solidFill>
                <a:latin typeface="Comic Sans MS" pitchFamily="66" charset="0"/>
              </a:rPr>
              <a:t>RESULT (</a:t>
            </a:r>
            <a:r>
              <a:rPr lang="en-US" dirty="0" err="1">
                <a:solidFill>
                  <a:schemeClr val="accent1">
                    <a:lumMod val="50000"/>
                  </a:schemeClr>
                </a:solidFill>
                <a:latin typeface="Comic Sans MS" pitchFamily="66" charset="0"/>
              </a:rPr>
              <a:t>First_Name</a:t>
            </a:r>
            <a:r>
              <a:rPr lang="en-US" dirty="0">
                <a:solidFill>
                  <a:schemeClr val="accent1">
                    <a:lumMod val="50000"/>
                  </a:schemeClr>
                </a:solidFill>
                <a:latin typeface="Comic Sans MS" pitchFamily="66" charset="0"/>
              </a:rPr>
              <a:t>, </a:t>
            </a:r>
            <a:r>
              <a:rPr lang="en-US" dirty="0" err="1">
                <a:solidFill>
                  <a:schemeClr val="accent1">
                    <a:lumMod val="50000"/>
                  </a:schemeClr>
                </a:solidFill>
                <a:latin typeface="Comic Sans MS" pitchFamily="66" charset="0"/>
              </a:rPr>
              <a:t>Last_Name</a:t>
            </a:r>
            <a:r>
              <a:rPr lang="en-US" dirty="0">
                <a:solidFill>
                  <a:schemeClr val="accent1">
                    <a:lumMod val="50000"/>
                  </a:schemeClr>
                </a:solidFill>
                <a:latin typeface="Comic Sans MS" pitchFamily="66" charset="0"/>
              </a:rPr>
              <a:t>, Salary)</a:t>
            </a:r>
            <a:r>
              <a:rPr lang="en-US" dirty="0">
                <a:solidFill>
                  <a:schemeClr val="accent1">
                    <a:lumMod val="50000"/>
                  </a:schemeClr>
                </a:solidFill>
                <a:latin typeface="Comic Sans MS" pitchFamily="66" charset="0"/>
                <a:sym typeface="Symbol" pitchFamily="71" charset="2"/>
              </a:rPr>
              <a:t> </a:t>
            </a:r>
            <a:r>
              <a:rPr lang="en-US" b="1" dirty="0">
                <a:solidFill>
                  <a:schemeClr val="accent1">
                    <a:lumMod val="50000"/>
                  </a:schemeClr>
                </a:solidFill>
                <a:latin typeface="Symbol" pitchFamily="71" charset="2"/>
              </a:rPr>
              <a:t></a:t>
            </a:r>
            <a:r>
              <a:rPr lang="en-US" dirty="0">
                <a:solidFill>
                  <a:schemeClr val="accent1">
                    <a:lumMod val="50000"/>
                  </a:schemeClr>
                </a:solidFill>
                <a:latin typeface="Comic Sans MS" pitchFamily="66" charset="0"/>
              </a:rPr>
              <a:t> </a:t>
            </a:r>
            <a:r>
              <a:rPr lang="en-US" baseline="-25000" dirty="0">
                <a:solidFill>
                  <a:schemeClr val="accent1">
                    <a:lumMod val="50000"/>
                  </a:schemeClr>
                </a:solidFill>
                <a:latin typeface="Comic Sans MS" pitchFamily="66" charset="0"/>
              </a:rPr>
              <a:t>FNAME, LNAME, SALARY</a:t>
            </a:r>
            <a:r>
              <a:rPr lang="en-US" dirty="0">
                <a:solidFill>
                  <a:schemeClr val="accent1">
                    <a:lumMod val="50000"/>
                  </a:schemeClr>
                </a:solidFill>
                <a:latin typeface="Comic Sans MS" pitchFamily="66" charset="0"/>
              </a:rPr>
              <a:t> (DEP5_EMPS)</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6">
                    <a:lumMod val="75000"/>
                  </a:schemeClr>
                </a:solidFill>
                <a:latin typeface="Comic Sans MS" pitchFamily="66" charset="0"/>
              </a:rPr>
              <a:t>Example of applying multiple operations and RENAME</a:t>
            </a:r>
          </a:p>
        </p:txBody>
      </p:sp>
      <p:pic>
        <p:nvPicPr>
          <p:cNvPr id="4" name="Picture 7" descr="fig06_02"/>
          <p:cNvPicPr>
            <a:picLocks noChangeAspect="1" noChangeArrowheads="1"/>
          </p:cNvPicPr>
          <p:nvPr/>
        </p:nvPicPr>
        <p:blipFill>
          <a:blip r:embed="rId2"/>
          <a:srcRect/>
          <a:stretch>
            <a:fillRect/>
          </a:stretch>
        </p:blipFill>
        <p:spPr bwMode="auto">
          <a:xfrm>
            <a:off x="428596" y="1600200"/>
            <a:ext cx="8321075" cy="4829196"/>
          </a:xfrm>
          <a:prstGeom prst="rect">
            <a:avLst/>
          </a:prstGeom>
          <a:noFill/>
          <a:ln w="9525">
            <a:noFill/>
            <a:miter lim="800000"/>
            <a:headEnd/>
            <a:tailEnd/>
          </a:ln>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chemeClr val="accent6">
                    <a:lumMod val="75000"/>
                  </a:schemeClr>
                </a:solidFill>
                <a:latin typeface="Comic Sans MS" pitchFamily="66" charset="0"/>
              </a:rPr>
              <a:t>Relational Algebra Operations from</a:t>
            </a:r>
            <a:br>
              <a:rPr lang="en-US" sz="3600" dirty="0">
                <a:solidFill>
                  <a:schemeClr val="accent6">
                    <a:lumMod val="75000"/>
                  </a:schemeClr>
                </a:solidFill>
                <a:latin typeface="Comic Sans MS" pitchFamily="66" charset="0"/>
              </a:rPr>
            </a:br>
            <a:r>
              <a:rPr lang="en-US" sz="3600" dirty="0">
                <a:solidFill>
                  <a:schemeClr val="accent6">
                    <a:lumMod val="75000"/>
                  </a:schemeClr>
                </a:solidFill>
                <a:latin typeface="Comic Sans MS" pitchFamily="66" charset="0"/>
              </a:rPr>
              <a:t>Set Theory: UNION </a:t>
            </a:r>
          </a:p>
        </p:txBody>
      </p:sp>
      <p:sp>
        <p:nvSpPr>
          <p:cNvPr id="3" name="Content Placeholder 2"/>
          <p:cNvSpPr>
            <a:spLocks noGrp="1"/>
          </p:cNvSpPr>
          <p:nvPr>
            <p:ph idx="1"/>
          </p:nvPr>
        </p:nvSpPr>
        <p:spPr>
          <a:xfrm>
            <a:off x="285720" y="1500174"/>
            <a:ext cx="8572560" cy="5072098"/>
          </a:xfrm>
        </p:spPr>
        <p:txBody>
          <a:bodyPr>
            <a:normAutofit lnSpcReduction="10000"/>
          </a:bodyPr>
          <a:lstStyle/>
          <a:p>
            <a:pPr algn="just">
              <a:lnSpc>
                <a:spcPct val="110000"/>
              </a:lnSpc>
            </a:pPr>
            <a:r>
              <a:rPr lang="en-US" dirty="0">
                <a:solidFill>
                  <a:schemeClr val="accent1">
                    <a:lumMod val="50000"/>
                  </a:schemeClr>
                </a:solidFill>
                <a:latin typeface="Comic Sans MS" pitchFamily="66" charset="0"/>
              </a:rPr>
              <a:t>UNION Operation</a:t>
            </a:r>
          </a:p>
          <a:p>
            <a:pPr lvl="1" algn="just">
              <a:lnSpc>
                <a:spcPct val="110000"/>
              </a:lnSpc>
            </a:pPr>
            <a:r>
              <a:rPr lang="en-US" dirty="0">
                <a:solidFill>
                  <a:schemeClr val="accent1">
                    <a:lumMod val="50000"/>
                  </a:schemeClr>
                </a:solidFill>
                <a:latin typeface="Comic Sans MS" pitchFamily="66" charset="0"/>
              </a:rPr>
              <a:t>Binary operation, denoted by </a:t>
            </a:r>
            <a:r>
              <a:rPr lang="en-US" b="1" dirty="0">
                <a:solidFill>
                  <a:schemeClr val="accent1">
                    <a:lumMod val="50000"/>
                  </a:schemeClr>
                </a:solidFill>
                <a:latin typeface="Times New Roman" pitchFamily="18" charset="0"/>
                <a:cs typeface="Times New Roman" pitchFamily="18" charset="0"/>
                <a:sym typeface="Symbol"/>
              </a:rPr>
              <a:t></a:t>
            </a:r>
            <a:endParaRPr lang="en-US" dirty="0">
              <a:solidFill>
                <a:schemeClr val="accent1">
                  <a:lumMod val="50000"/>
                </a:schemeClr>
              </a:solidFill>
              <a:latin typeface="Comic Sans MS" pitchFamily="66" charset="0"/>
            </a:endParaRPr>
          </a:p>
          <a:p>
            <a:pPr lvl="1" algn="just">
              <a:lnSpc>
                <a:spcPct val="110000"/>
              </a:lnSpc>
            </a:pPr>
            <a:r>
              <a:rPr lang="en-US" dirty="0">
                <a:solidFill>
                  <a:schemeClr val="accent1">
                    <a:lumMod val="50000"/>
                  </a:schemeClr>
                </a:solidFill>
                <a:latin typeface="Comic Sans MS" pitchFamily="66" charset="0"/>
              </a:rPr>
              <a:t>The result of R</a:t>
            </a:r>
            <a:r>
              <a:rPr lang="en-US" b="1" dirty="0">
                <a:solidFill>
                  <a:schemeClr val="accent1">
                    <a:lumMod val="50000"/>
                  </a:schemeClr>
                </a:solidFill>
                <a:latin typeface="Times New Roman" pitchFamily="18" charset="0"/>
                <a:cs typeface="Times New Roman" pitchFamily="18" charset="0"/>
                <a:sym typeface="Symbol"/>
              </a:rPr>
              <a:t></a:t>
            </a:r>
            <a:r>
              <a:rPr lang="en-US" dirty="0">
                <a:solidFill>
                  <a:schemeClr val="accent1">
                    <a:lumMod val="50000"/>
                  </a:schemeClr>
                </a:solidFill>
                <a:latin typeface="Comic Sans MS" pitchFamily="66" charset="0"/>
              </a:rPr>
              <a:t>S, is a relation that includes all tuples that are either in R or in S or in both R and S</a:t>
            </a:r>
          </a:p>
          <a:p>
            <a:pPr lvl="1" algn="just">
              <a:lnSpc>
                <a:spcPct val="110000"/>
              </a:lnSpc>
            </a:pPr>
            <a:r>
              <a:rPr lang="en-US" dirty="0">
                <a:solidFill>
                  <a:schemeClr val="accent1">
                    <a:lumMod val="50000"/>
                  </a:schemeClr>
                </a:solidFill>
                <a:latin typeface="Comic Sans MS" pitchFamily="66" charset="0"/>
              </a:rPr>
              <a:t>Duplicate tuples are eliminated</a:t>
            </a:r>
          </a:p>
          <a:p>
            <a:pPr lvl="1" algn="just">
              <a:lnSpc>
                <a:spcPct val="110000"/>
              </a:lnSpc>
            </a:pPr>
            <a:r>
              <a:rPr lang="en-US" sz="2500" dirty="0">
                <a:solidFill>
                  <a:schemeClr val="accent1">
                    <a:lumMod val="50000"/>
                  </a:schemeClr>
                </a:solidFill>
                <a:latin typeface="Comic Sans MS" pitchFamily="66" charset="0"/>
              </a:rPr>
              <a:t>The two operand relations R and S must be “type compatible” (or UNION compatible)</a:t>
            </a:r>
          </a:p>
          <a:p>
            <a:pPr lvl="2" algn="just">
              <a:lnSpc>
                <a:spcPct val="110000"/>
              </a:lnSpc>
            </a:pPr>
            <a:r>
              <a:rPr lang="en-US" sz="2300" dirty="0">
                <a:solidFill>
                  <a:schemeClr val="accent1">
                    <a:lumMod val="50000"/>
                  </a:schemeClr>
                </a:solidFill>
                <a:latin typeface="Comic Sans MS" pitchFamily="66" charset="0"/>
              </a:rPr>
              <a:t>R and S must have same number of attributes</a:t>
            </a:r>
          </a:p>
          <a:p>
            <a:pPr lvl="2" algn="just">
              <a:lnSpc>
                <a:spcPct val="110000"/>
              </a:lnSpc>
            </a:pPr>
            <a:r>
              <a:rPr lang="en-US" sz="2300" dirty="0">
                <a:solidFill>
                  <a:schemeClr val="accent1">
                    <a:lumMod val="50000"/>
                  </a:schemeClr>
                </a:solidFill>
                <a:latin typeface="Comic Sans MS" pitchFamily="66" charset="0"/>
              </a:rPr>
              <a:t>Each pair of corresponding attributes must be type compatible (have same or compatible domains)</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chemeClr val="accent6">
                    <a:lumMod val="75000"/>
                  </a:schemeClr>
                </a:solidFill>
                <a:latin typeface="Comic Sans MS" pitchFamily="66" charset="0"/>
              </a:rPr>
              <a:t>Relational Algebra Operations from</a:t>
            </a:r>
            <a:br>
              <a:rPr lang="en-US" sz="3600" dirty="0">
                <a:solidFill>
                  <a:schemeClr val="accent6">
                    <a:lumMod val="75000"/>
                  </a:schemeClr>
                </a:solidFill>
                <a:latin typeface="Comic Sans MS" pitchFamily="66" charset="0"/>
              </a:rPr>
            </a:br>
            <a:r>
              <a:rPr lang="en-US" sz="3600" dirty="0">
                <a:solidFill>
                  <a:schemeClr val="accent6">
                    <a:lumMod val="75000"/>
                  </a:schemeClr>
                </a:solidFill>
                <a:latin typeface="Comic Sans MS" pitchFamily="66" charset="0"/>
              </a:rPr>
              <a:t>Set Theory: UNION </a:t>
            </a:r>
          </a:p>
        </p:txBody>
      </p:sp>
      <p:sp>
        <p:nvSpPr>
          <p:cNvPr id="3" name="Content Placeholder 2"/>
          <p:cNvSpPr>
            <a:spLocks noGrp="1"/>
          </p:cNvSpPr>
          <p:nvPr>
            <p:ph idx="1"/>
          </p:nvPr>
        </p:nvSpPr>
        <p:spPr>
          <a:xfrm>
            <a:off x="214282" y="1357298"/>
            <a:ext cx="8686800" cy="4929222"/>
          </a:xfrm>
        </p:spPr>
        <p:txBody>
          <a:bodyPr>
            <a:normAutofit/>
          </a:bodyPr>
          <a:lstStyle/>
          <a:p>
            <a:r>
              <a:rPr lang="en-US" sz="2400" dirty="0">
                <a:solidFill>
                  <a:schemeClr val="accent1">
                    <a:lumMod val="50000"/>
                  </a:schemeClr>
                </a:solidFill>
                <a:latin typeface="Comic Sans MS" pitchFamily="66" charset="0"/>
              </a:rPr>
              <a:t>Example: </a:t>
            </a:r>
          </a:p>
          <a:p>
            <a:pPr lvl="1" algn="just"/>
            <a:r>
              <a:rPr lang="en-US" sz="2000" dirty="0">
                <a:solidFill>
                  <a:schemeClr val="accent1">
                    <a:lumMod val="50000"/>
                  </a:schemeClr>
                </a:solidFill>
                <a:latin typeface="Comic Sans MS" pitchFamily="66" charset="0"/>
              </a:rPr>
              <a:t>To retrieve the social security numbers of all employees who either work in department 5 (RESULT1 below) or directly supervise an employee who works in department 5 (RESULT2 below)</a:t>
            </a:r>
          </a:p>
          <a:p>
            <a:pPr lvl="1"/>
            <a:r>
              <a:rPr lang="en-US" sz="2000" dirty="0">
                <a:solidFill>
                  <a:schemeClr val="accent1">
                    <a:lumMod val="50000"/>
                  </a:schemeClr>
                </a:solidFill>
                <a:latin typeface="Comic Sans MS" pitchFamily="66" charset="0"/>
              </a:rPr>
              <a:t>We can use the UNION operation as follows:</a:t>
            </a:r>
          </a:p>
          <a:p>
            <a:pPr algn="ctr">
              <a:buNone/>
            </a:pPr>
            <a:r>
              <a:rPr lang="en-US" sz="2400" dirty="0">
                <a:solidFill>
                  <a:schemeClr val="accent1">
                    <a:lumMod val="50000"/>
                  </a:schemeClr>
                </a:solidFill>
                <a:latin typeface="Comic Sans MS" pitchFamily="66" charset="0"/>
              </a:rPr>
              <a:t>DEP5_EMPS </a:t>
            </a:r>
            <a:r>
              <a:rPr lang="en-US" sz="2400" dirty="0">
                <a:solidFill>
                  <a:schemeClr val="accent1">
                    <a:lumMod val="50000"/>
                  </a:schemeClr>
                </a:solidFill>
                <a:latin typeface="Comic Sans MS" pitchFamily="66" charset="0"/>
                <a:sym typeface="Symbol" pitchFamily="71" charset="2"/>
              </a:rPr>
              <a:t> </a:t>
            </a:r>
            <a:r>
              <a:rPr lang="en-US" sz="2400" b="1" dirty="0">
                <a:solidFill>
                  <a:schemeClr val="accent1">
                    <a:lumMod val="50000"/>
                  </a:schemeClr>
                </a:solidFill>
                <a:latin typeface="Symbol" pitchFamily="71" charset="2"/>
              </a:rPr>
              <a:t> </a:t>
            </a:r>
            <a:r>
              <a:rPr lang="en-US" sz="2400" baseline="-25000" dirty="0">
                <a:solidFill>
                  <a:schemeClr val="accent1">
                    <a:lumMod val="50000"/>
                  </a:schemeClr>
                </a:solidFill>
                <a:latin typeface="Comic Sans MS" pitchFamily="66" charset="0"/>
              </a:rPr>
              <a:t>DNO=5</a:t>
            </a:r>
            <a:r>
              <a:rPr lang="en-US" sz="2400" dirty="0">
                <a:solidFill>
                  <a:schemeClr val="accent1">
                    <a:lumMod val="50000"/>
                  </a:schemeClr>
                </a:solidFill>
                <a:latin typeface="Comic Sans MS" pitchFamily="66" charset="0"/>
              </a:rPr>
              <a:t> (EMPLOYEE)</a:t>
            </a:r>
          </a:p>
          <a:p>
            <a:pPr algn="ctr">
              <a:buNone/>
            </a:pPr>
            <a:r>
              <a:rPr lang="en-US" sz="2400" dirty="0">
                <a:solidFill>
                  <a:schemeClr val="accent1">
                    <a:lumMod val="50000"/>
                  </a:schemeClr>
                </a:solidFill>
                <a:latin typeface="Comic Sans MS" pitchFamily="66" charset="0"/>
              </a:rPr>
              <a:t>RESULT1 </a:t>
            </a:r>
            <a:r>
              <a:rPr lang="en-US" sz="2400" dirty="0">
                <a:solidFill>
                  <a:schemeClr val="accent1">
                    <a:lumMod val="50000"/>
                  </a:schemeClr>
                </a:solidFill>
                <a:latin typeface="Comic Sans MS" pitchFamily="66" charset="0"/>
                <a:sym typeface="Symbol" pitchFamily="71" charset="2"/>
              </a:rPr>
              <a:t> </a:t>
            </a:r>
            <a:r>
              <a:rPr lang="en-US" sz="2400" b="1" dirty="0">
                <a:solidFill>
                  <a:schemeClr val="accent1">
                    <a:lumMod val="50000"/>
                  </a:schemeClr>
                </a:solidFill>
                <a:latin typeface="Symbol" pitchFamily="71" charset="2"/>
              </a:rPr>
              <a:t> </a:t>
            </a:r>
            <a:r>
              <a:rPr lang="en-US" sz="2400" baseline="-25000" dirty="0">
                <a:solidFill>
                  <a:schemeClr val="accent1">
                    <a:lumMod val="50000"/>
                  </a:schemeClr>
                </a:solidFill>
                <a:latin typeface="Comic Sans MS" pitchFamily="66" charset="0"/>
              </a:rPr>
              <a:t>SSN </a:t>
            </a:r>
            <a:r>
              <a:rPr lang="en-US" sz="2400" dirty="0">
                <a:solidFill>
                  <a:schemeClr val="accent1">
                    <a:lumMod val="50000"/>
                  </a:schemeClr>
                </a:solidFill>
                <a:latin typeface="Comic Sans MS" pitchFamily="66" charset="0"/>
              </a:rPr>
              <a:t>(DEP5_EMPS)</a:t>
            </a:r>
          </a:p>
          <a:p>
            <a:pPr algn="ctr">
              <a:buNone/>
            </a:pPr>
            <a:r>
              <a:rPr lang="en-US" sz="2400" dirty="0">
                <a:solidFill>
                  <a:schemeClr val="accent1">
                    <a:lumMod val="50000"/>
                  </a:schemeClr>
                </a:solidFill>
                <a:latin typeface="Comic Sans MS" pitchFamily="66" charset="0"/>
              </a:rPr>
              <a:t>RESULT2(SSN) </a:t>
            </a:r>
            <a:r>
              <a:rPr lang="en-US" sz="2400" dirty="0">
                <a:solidFill>
                  <a:schemeClr val="accent1">
                    <a:lumMod val="50000"/>
                  </a:schemeClr>
                </a:solidFill>
                <a:latin typeface="Comic Sans MS" pitchFamily="66" charset="0"/>
                <a:sym typeface="Symbol" pitchFamily="71" charset="2"/>
              </a:rPr>
              <a:t> </a:t>
            </a:r>
            <a:r>
              <a:rPr lang="en-US" sz="2400" b="1" dirty="0">
                <a:solidFill>
                  <a:schemeClr val="accent1">
                    <a:lumMod val="50000"/>
                  </a:schemeClr>
                </a:solidFill>
                <a:latin typeface="Symbol" pitchFamily="71" charset="2"/>
              </a:rPr>
              <a:t> </a:t>
            </a:r>
            <a:r>
              <a:rPr lang="en-US" sz="2400" baseline="-25000" dirty="0">
                <a:solidFill>
                  <a:schemeClr val="accent1">
                    <a:lumMod val="50000"/>
                  </a:schemeClr>
                </a:solidFill>
                <a:latin typeface="Comic Sans MS" pitchFamily="66" charset="0"/>
              </a:rPr>
              <a:t>SUPERSSN </a:t>
            </a:r>
            <a:r>
              <a:rPr lang="en-US" sz="2400" dirty="0">
                <a:solidFill>
                  <a:schemeClr val="accent1">
                    <a:lumMod val="50000"/>
                  </a:schemeClr>
                </a:solidFill>
                <a:latin typeface="Comic Sans MS" pitchFamily="66" charset="0"/>
              </a:rPr>
              <a:t>(DEP5_EMPS)</a:t>
            </a:r>
          </a:p>
          <a:p>
            <a:pPr algn="ctr">
              <a:buNone/>
            </a:pPr>
            <a:r>
              <a:rPr lang="en-US" sz="2400" dirty="0">
                <a:solidFill>
                  <a:schemeClr val="accent1">
                    <a:lumMod val="50000"/>
                  </a:schemeClr>
                </a:solidFill>
                <a:latin typeface="Comic Sans MS" pitchFamily="66" charset="0"/>
              </a:rPr>
              <a:t>RESULT </a:t>
            </a:r>
            <a:r>
              <a:rPr lang="en-US" sz="2400" dirty="0">
                <a:solidFill>
                  <a:schemeClr val="accent1">
                    <a:lumMod val="50000"/>
                  </a:schemeClr>
                </a:solidFill>
                <a:latin typeface="Comic Sans MS" pitchFamily="66" charset="0"/>
                <a:sym typeface="Symbol" pitchFamily="71" charset="2"/>
              </a:rPr>
              <a:t> RESULT</a:t>
            </a:r>
            <a:r>
              <a:rPr lang="en-US" sz="2400" dirty="0">
                <a:solidFill>
                  <a:schemeClr val="accent1">
                    <a:lumMod val="50000"/>
                  </a:schemeClr>
                </a:solidFill>
                <a:latin typeface="Comic Sans MS" pitchFamily="66" charset="0"/>
              </a:rPr>
              <a:t>1 </a:t>
            </a:r>
            <a:r>
              <a:rPr lang="en-US" sz="2400" b="1" dirty="0">
                <a:solidFill>
                  <a:schemeClr val="accent1">
                    <a:lumMod val="50000"/>
                  </a:schemeClr>
                </a:solidFill>
                <a:latin typeface="Times New Roman" pitchFamily="18" charset="0"/>
                <a:cs typeface="Times New Roman" pitchFamily="18" charset="0"/>
                <a:sym typeface="Symbol"/>
              </a:rPr>
              <a:t></a:t>
            </a:r>
            <a:r>
              <a:rPr lang="en-US" sz="2400" dirty="0">
                <a:solidFill>
                  <a:schemeClr val="accent1">
                    <a:lumMod val="50000"/>
                  </a:schemeClr>
                </a:solidFill>
                <a:latin typeface="Comic Sans MS" pitchFamily="66" charset="0"/>
              </a:rPr>
              <a:t> RESULT2</a:t>
            </a:r>
          </a:p>
          <a:p>
            <a:pPr lvl="1"/>
            <a:r>
              <a:rPr lang="en-US" sz="2000" dirty="0">
                <a:solidFill>
                  <a:schemeClr val="accent1">
                    <a:lumMod val="50000"/>
                  </a:schemeClr>
                </a:solidFill>
                <a:latin typeface="Comic Sans MS" pitchFamily="66" charset="0"/>
              </a:rPr>
              <a:t>The union operation produces the tuples that are in either RESULT1 or RESULT2 or both</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6">
                    <a:lumMod val="75000"/>
                  </a:schemeClr>
                </a:solidFill>
                <a:latin typeface="Comic Sans MS" pitchFamily="66" charset="0"/>
              </a:rPr>
              <a:t>Example of the result of a UNION operation</a:t>
            </a:r>
          </a:p>
        </p:txBody>
      </p:sp>
      <p:sp>
        <p:nvSpPr>
          <p:cNvPr id="3" name="Content Placeholder 2"/>
          <p:cNvSpPr>
            <a:spLocks noGrp="1"/>
          </p:cNvSpPr>
          <p:nvPr>
            <p:ph idx="1"/>
          </p:nvPr>
        </p:nvSpPr>
        <p:spPr>
          <a:xfrm>
            <a:off x="457200" y="1600201"/>
            <a:ext cx="8229600" cy="685792"/>
          </a:xfrm>
        </p:spPr>
        <p:txBody>
          <a:bodyPr/>
          <a:lstStyle/>
          <a:p>
            <a:r>
              <a:rPr lang="en-US" dirty="0">
                <a:solidFill>
                  <a:schemeClr val="accent1">
                    <a:lumMod val="50000"/>
                  </a:schemeClr>
                </a:solidFill>
                <a:latin typeface="Comic Sans MS" pitchFamily="66" charset="0"/>
              </a:rPr>
              <a:t>UNION Example</a:t>
            </a:r>
          </a:p>
          <a:p>
            <a:pPr lvl="1"/>
            <a:endParaRPr lang="en-US" dirty="0">
              <a:solidFill>
                <a:schemeClr val="accent1">
                  <a:lumMod val="50000"/>
                </a:schemeClr>
              </a:solidFill>
              <a:latin typeface="Comic Sans MS" pitchFamily="66" charset="0"/>
            </a:endParaRPr>
          </a:p>
          <a:p>
            <a:endParaRPr lang="en-US" dirty="0">
              <a:solidFill>
                <a:schemeClr val="accent1">
                  <a:lumMod val="50000"/>
                </a:schemeClr>
              </a:solidFill>
              <a:latin typeface="Comic Sans MS" pitchFamily="66" charset="0"/>
            </a:endParaRPr>
          </a:p>
        </p:txBody>
      </p:sp>
      <p:pic>
        <p:nvPicPr>
          <p:cNvPr id="4" name="Picture 8" descr="fig06_03"/>
          <p:cNvPicPr>
            <a:picLocks noChangeAspect="1" noChangeArrowheads="1"/>
          </p:cNvPicPr>
          <p:nvPr/>
        </p:nvPicPr>
        <p:blipFill>
          <a:blip r:embed="rId2"/>
          <a:srcRect/>
          <a:stretch>
            <a:fillRect/>
          </a:stretch>
        </p:blipFill>
        <p:spPr bwMode="auto">
          <a:xfrm>
            <a:off x="315913" y="2971800"/>
            <a:ext cx="8294687" cy="2195513"/>
          </a:xfrm>
          <a:prstGeom prst="rect">
            <a:avLst/>
          </a:prstGeom>
          <a:noFill/>
          <a:ln w="9525">
            <a:noFill/>
            <a:miter lim="800000"/>
            <a:headEnd/>
            <a:tailEnd/>
          </a:ln>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chemeClr val="accent6">
                    <a:lumMod val="75000"/>
                  </a:schemeClr>
                </a:solidFill>
                <a:latin typeface="Comic Sans MS" pitchFamily="66" charset="0"/>
              </a:rPr>
              <a:t>Relational Algebra Operations from</a:t>
            </a:r>
            <a:br>
              <a:rPr lang="en-US" sz="3600" dirty="0">
                <a:solidFill>
                  <a:schemeClr val="accent6">
                    <a:lumMod val="75000"/>
                  </a:schemeClr>
                </a:solidFill>
                <a:latin typeface="Comic Sans MS" pitchFamily="66" charset="0"/>
              </a:rPr>
            </a:br>
            <a:r>
              <a:rPr lang="en-US" sz="3600" dirty="0">
                <a:solidFill>
                  <a:schemeClr val="accent6">
                    <a:lumMod val="75000"/>
                  </a:schemeClr>
                </a:solidFill>
                <a:latin typeface="Comic Sans MS" pitchFamily="66" charset="0"/>
              </a:rPr>
              <a:t>Set Theory </a:t>
            </a:r>
          </a:p>
        </p:txBody>
      </p:sp>
      <p:sp>
        <p:nvSpPr>
          <p:cNvPr id="3" name="Content Placeholder 2"/>
          <p:cNvSpPr>
            <a:spLocks noGrp="1"/>
          </p:cNvSpPr>
          <p:nvPr>
            <p:ph idx="1"/>
          </p:nvPr>
        </p:nvSpPr>
        <p:spPr>
          <a:xfrm>
            <a:off x="357158" y="1600200"/>
            <a:ext cx="8472518" cy="4829196"/>
          </a:xfrm>
        </p:spPr>
        <p:txBody>
          <a:bodyPr>
            <a:normAutofit lnSpcReduction="10000"/>
          </a:bodyPr>
          <a:lstStyle/>
          <a:p>
            <a:pPr algn="just">
              <a:lnSpc>
                <a:spcPct val="110000"/>
              </a:lnSpc>
            </a:pPr>
            <a:r>
              <a:rPr lang="en-US" sz="2400" dirty="0">
                <a:solidFill>
                  <a:schemeClr val="accent1">
                    <a:lumMod val="50000"/>
                  </a:schemeClr>
                </a:solidFill>
                <a:latin typeface="Comic Sans MS" pitchFamily="66" charset="0"/>
              </a:rPr>
              <a:t>Type Compatibility of operands is required for the binary set operation UNION </a:t>
            </a:r>
            <a:r>
              <a:rPr lang="en-US" sz="2400" b="1" dirty="0">
                <a:solidFill>
                  <a:schemeClr val="accent1">
                    <a:lumMod val="50000"/>
                  </a:schemeClr>
                </a:solidFill>
                <a:latin typeface="Times New Roman" pitchFamily="18" charset="0"/>
                <a:cs typeface="Times New Roman" pitchFamily="18" charset="0"/>
                <a:sym typeface="Symbol"/>
              </a:rPr>
              <a:t></a:t>
            </a:r>
            <a:r>
              <a:rPr lang="en-US" sz="2400" dirty="0">
                <a:solidFill>
                  <a:schemeClr val="accent1">
                    <a:lumMod val="50000"/>
                  </a:schemeClr>
                </a:solidFill>
                <a:latin typeface="Comic Sans MS" pitchFamily="66" charset="0"/>
              </a:rPr>
              <a:t>, (also for INTERSECTION </a:t>
            </a:r>
            <a:r>
              <a:rPr lang="en-US" sz="2400" b="1" dirty="0">
                <a:solidFill>
                  <a:schemeClr val="accent1">
                    <a:lumMod val="50000"/>
                  </a:schemeClr>
                </a:solidFill>
                <a:latin typeface="Symbol" pitchFamily="71" charset="2"/>
              </a:rPr>
              <a:t></a:t>
            </a:r>
            <a:r>
              <a:rPr lang="en-US" sz="2400" dirty="0">
                <a:solidFill>
                  <a:schemeClr val="accent1">
                    <a:lumMod val="50000"/>
                  </a:schemeClr>
                </a:solidFill>
                <a:latin typeface="Comic Sans MS" pitchFamily="66" charset="0"/>
              </a:rPr>
              <a:t>, and SET DIFFERENCE –, see next slides)</a:t>
            </a:r>
          </a:p>
          <a:p>
            <a:pPr algn="just">
              <a:lnSpc>
                <a:spcPct val="110000"/>
              </a:lnSpc>
            </a:pPr>
            <a:r>
              <a:rPr lang="en-US" sz="2400" dirty="0">
                <a:solidFill>
                  <a:schemeClr val="accent1">
                    <a:lumMod val="50000"/>
                  </a:schemeClr>
                </a:solidFill>
                <a:latin typeface="Comic Sans MS" pitchFamily="66" charset="0"/>
              </a:rPr>
              <a:t>R1(A1, A2, ..., An) and R2(B1, B2, ..., </a:t>
            </a:r>
            <a:r>
              <a:rPr lang="en-US" sz="2400" dirty="0" err="1">
                <a:solidFill>
                  <a:schemeClr val="accent1">
                    <a:lumMod val="50000"/>
                  </a:schemeClr>
                </a:solidFill>
                <a:latin typeface="Comic Sans MS" pitchFamily="66" charset="0"/>
              </a:rPr>
              <a:t>Bn</a:t>
            </a:r>
            <a:r>
              <a:rPr lang="en-US" sz="2400" dirty="0">
                <a:solidFill>
                  <a:schemeClr val="accent1">
                    <a:lumMod val="50000"/>
                  </a:schemeClr>
                </a:solidFill>
                <a:latin typeface="Comic Sans MS" pitchFamily="66" charset="0"/>
              </a:rPr>
              <a:t>) are type compatible if:</a:t>
            </a:r>
          </a:p>
          <a:p>
            <a:pPr lvl="1" algn="just">
              <a:lnSpc>
                <a:spcPct val="110000"/>
              </a:lnSpc>
            </a:pPr>
            <a:r>
              <a:rPr lang="en-US" sz="2200" dirty="0">
                <a:solidFill>
                  <a:schemeClr val="accent1">
                    <a:lumMod val="50000"/>
                  </a:schemeClr>
                </a:solidFill>
                <a:latin typeface="Comic Sans MS" pitchFamily="66" charset="0"/>
              </a:rPr>
              <a:t>they have the same number of attributes, and</a:t>
            </a:r>
          </a:p>
          <a:p>
            <a:pPr lvl="1" algn="just">
              <a:lnSpc>
                <a:spcPct val="110000"/>
              </a:lnSpc>
            </a:pPr>
            <a:r>
              <a:rPr lang="en-US" sz="2200" dirty="0">
                <a:solidFill>
                  <a:schemeClr val="accent1">
                    <a:lumMod val="50000"/>
                  </a:schemeClr>
                </a:solidFill>
                <a:latin typeface="Comic Sans MS" pitchFamily="66" charset="0"/>
              </a:rPr>
              <a:t>the domains of corresponding attributes are type compatible (i.e. </a:t>
            </a:r>
            <a:r>
              <a:rPr lang="en-US" sz="2200" dirty="0" err="1">
                <a:solidFill>
                  <a:schemeClr val="accent1">
                    <a:lumMod val="50000"/>
                  </a:schemeClr>
                </a:solidFill>
                <a:latin typeface="Comic Sans MS" pitchFamily="66" charset="0"/>
              </a:rPr>
              <a:t>dom</a:t>
            </a:r>
            <a:r>
              <a:rPr lang="en-US" sz="2200" dirty="0">
                <a:solidFill>
                  <a:schemeClr val="accent1">
                    <a:lumMod val="50000"/>
                  </a:schemeClr>
                </a:solidFill>
                <a:latin typeface="Comic Sans MS" pitchFamily="66" charset="0"/>
              </a:rPr>
              <a:t>(Ai)=</a:t>
            </a:r>
            <a:r>
              <a:rPr lang="en-US" sz="2200" dirty="0" err="1">
                <a:solidFill>
                  <a:schemeClr val="accent1">
                    <a:lumMod val="50000"/>
                  </a:schemeClr>
                </a:solidFill>
                <a:latin typeface="Comic Sans MS" pitchFamily="66" charset="0"/>
              </a:rPr>
              <a:t>dom</a:t>
            </a:r>
            <a:r>
              <a:rPr lang="en-US" sz="2200" dirty="0">
                <a:solidFill>
                  <a:schemeClr val="accent1">
                    <a:lumMod val="50000"/>
                  </a:schemeClr>
                </a:solidFill>
                <a:latin typeface="Comic Sans MS" pitchFamily="66" charset="0"/>
              </a:rPr>
              <a:t>(Bi) for </a:t>
            </a:r>
            <a:r>
              <a:rPr lang="en-US" sz="2200" dirty="0" err="1">
                <a:solidFill>
                  <a:schemeClr val="accent1">
                    <a:lumMod val="50000"/>
                  </a:schemeClr>
                </a:solidFill>
                <a:latin typeface="Comic Sans MS" pitchFamily="66" charset="0"/>
              </a:rPr>
              <a:t>i</a:t>
            </a:r>
            <a:r>
              <a:rPr lang="en-US" sz="2200" dirty="0">
                <a:solidFill>
                  <a:schemeClr val="accent1">
                    <a:lumMod val="50000"/>
                  </a:schemeClr>
                </a:solidFill>
                <a:latin typeface="Comic Sans MS" pitchFamily="66" charset="0"/>
              </a:rPr>
              <a:t>=1, 2, ..., n). </a:t>
            </a:r>
          </a:p>
          <a:p>
            <a:pPr algn="just">
              <a:lnSpc>
                <a:spcPct val="110000"/>
              </a:lnSpc>
            </a:pPr>
            <a:r>
              <a:rPr lang="en-US" sz="2400" dirty="0">
                <a:solidFill>
                  <a:schemeClr val="accent1">
                    <a:lumMod val="50000"/>
                  </a:schemeClr>
                </a:solidFill>
                <a:latin typeface="Comic Sans MS" pitchFamily="66" charset="0"/>
              </a:rPr>
              <a:t>The resulting relation for R1</a:t>
            </a:r>
            <a:r>
              <a:rPr lang="en-US" sz="2400" b="1" dirty="0">
                <a:solidFill>
                  <a:schemeClr val="accent1">
                    <a:lumMod val="50000"/>
                  </a:schemeClr>
                </a:solidFill>
                <a:latin typeface="Times New Roman" pitchFamily="18" charset="0"/>
                <a:cs typeface="Times New Roman" pitchFamily="18" charset="0"/>
                <a:sym typeface="Symbol"/>
              </a:rPr>
              <a:t>  </a:t>
            </a:r>
            <a:r>
              <a:rPr lang="en-US" sz="2400" dirty="0">
                <a:solidFill>
                  <a:schemeClr val="accent1">
                    <a:lumMod val="50000"/>
                  </a:schemeClr>
                </a:solidFill>
                <a:latin typeface="Comic Sans MS" pitchFamily="66" charset="0"/>
              </a:rPr>
              <a:t>R2 (also for R1</a:t>
            </a:r>
            <a:r>
              <a:rPr lang="en-US" sz="2400" b="1" dirty="0">
                <a:solidFill>
                  <a:schemeClr val="accent1">
                    <a:lumMod val="50000"/>
                  </a:schemeClr>
                </a:solidFill>
                <a:latin typeface="Symbol" pitchFamily="71" charset="2"/>
              </a:rPr>
              <a:t>  </a:t>
            </a:r>
            <a:r>
              <a:rPr lang="en-US" sz="2400" dirty="0">
                <a:solidFill>
                  <a:schemeClr val="accent1">
                    <a:lumMod val="50000"/>
                  </a:schemeClr>
                </a:solidFill>
                <a:latin typeface="Comic Sans MS" pitchFamily="66" charset="0"/>
              </a:rPr>
              <a:t>R2, or R1–R2, see next slides) has the same attribute names as the first operand relation R1 (by convention)</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725470"/>
          </a:xfrm>
        </p:spPr>
        <p:txBody>
          <a:bodyPr>
            <a:normAutofit fontScale="90000"/>
          </a:bodyPr>
          <a:lstStyle/>
          <a:p>
            <a:r>
              <a:rPr lang="en-US" dirty="0">
                <a:solidFill>
                  <a:schemeClr val="accent6"/>
                </a:solidFill>
                <a:latin typeface="Comic Sans MS" pitchFamily="66" charset="0"/>
              </a:rPr>
              <a:t>Relational Algebra Overview</a:t>
            </a:r>
          </a:p>
        </p:txBody>
      </p:sp>
      <p:sp>
        <p:nvSpPr>
          <p:cNvPr id="3" name="Content Placeholder 2"/>
          <p:cNvSpPr>
            <a:spLocks noGrp="1"/>
          </p:cNvSpPr>
          <p:nvPr>
            <p:ph idx="1"/>
          </p:nvPr>
        </p:nvSpPr>
        <p:spPr>
          <a:xfrm>
            <a:off x="214282" y="928670"/>
            <a:ext cx="8715436" cy="5715040"/>
          </a:xfrm>
        </p:spPr>
        <p:txBody>
          <a:bodyPr>
            <a:noAutofit/>
          </a:bodyPr>
          <a:lstStyle/>
          <a:p>
            <a:pPr algn="just"/>
            <a:r>
              <a:rPr lang="en-US" sz="2000" dirty="0">
                <a:solidFill>
                  <a:schemeClr val="accent1">
                    <a:lumMod val="50000"/>
                  </a:schemeClr>
                </a:solidFill>
                <a:latin typeface="Comic Sans MS" pitchFamily="66" charset="0"/>
              </a:rPr>
              <a:t>Relational Algebra consists of several groups of operations</a:t>
            </a:r>
          </a:p>
          <a:p>
            <a:pPr lvl="1" algn="just"/>
            <a:r>
              <a:rPr lang="en-US" sz="2000" dirty="0">
                <a:solidFill>
                  <a:schemeClr val="accent1">
                    <a:lumMod val="50000"/>
                  </a:schemeClr>
                </a:solidFill>
                <a:latin typeface="Comic Sans MS" pitchFamily="66" charset="0"/>
              </a:rPr>
              <a:t>Unary Relational Operations</a:t>
            </a:r>
          </a:p>
          <a:p>
            <a:pPr lvl="2" algn="just"/>
            <a:r>
              <a:rPr lang="en-US" sz="2000" dirty="0">
                <a:solidFill>
                  <a:schemeClr val="accent1">
                    <a:lumMod val="50000"/>
                  </a:schemeClr>
                </a:solidFill>
                <a:latin typeface="Comic Sans MS" pitchFamily="66" charset="0"/>
              </a:rPr>
              <a:t>SELECT (symbol: </a:t>
            </a:r>
            <a:r>
              <a:rPr lang="en-US" sz="2000" b="1" dirty="0">
                <a:solidFill>
                  <a:schemeClr val="accent1">
                    <a:lumMod val="50000"/>
                  </a:schemeClr>
                </a:solidFill>
                <a:latin typeface="Symbol" pitchFamily="71" charset="2"/>
              </a:rPr>
              <a:t></a:t>
            </a:r>
            <a:r>
              <a:rPr lang="en-US" sz="2000" dirty="0">
                <a:solidFill>
                  <a:schemeClr val="accent1">
                    <a:lumMod val="50000"/>
                  </a:schemeClr>
                </a:solidFill>
                <a:latin typeface="Comic Sans MS" pitchFamily="66" charset="0"/>
              </a:rPr>
              <a:t>(sigma))</a:t>
            </a:r>
          </a:p>
          <a:p>
            <a:pPr lvl="2" algn="just"/>
            <a:r>
              <a:rPr lang="en-US" sz="2000" dirty="0">
                <a:solidFill>
                  <a:schemeClr val="accent1">
                    <a:lumMod val="50000"/>
                  </a:schemeClr>
                </a:solidFill>
                <a:latin typeface="Comic Sans MS" pitchFamily="66" charset="0"/>
              </a:rPr>
              <a:t>PROJECT (symbol: </a:t>
            </a:r>
            <a:r>
              <a:rPr lang="en-US" sz="2000" b="1" dirty="0">
                <a:solidFill>
                  <a:schemeClr val="accent1">
                    <a:lumMod val="50000"/>
                  </a:schemeClr>
                </a:solidFill>
                <a:latin typeface="Symbol" pitchFamily="71" charset="2"/>
              </a:rPr>
              <a:t></a:t>
            </a:r>
            <a:r>
              <a:rPr lang="en-US" sz="2000" dirty="0">
                <a:solidFill>
                  <a:schemeClr val="accent1">
                    <a:lumMod val="50000"/>
                  </a:schemeClr>
                </a:solidFill>
                <a:latin typeface="Comic Sans MS" pitchFamily="66" charset="0"/>
              </a:rPr>
              <a:t>(pi))</a:t>
            </a:r>
          </a:p>
          <a:p>
            <a:pPr lvl="2" algn="just"/>
            <a:r>
              <a:rPr lang="en-US" sz="2000" dirty="0">
                <a:solidFill>
                  <a:schemeClr val="accent1">
                    <a:lumMod val="50000"/>
                  </a:schemeClr>
                </a:solidFill>
                <a:latin typeface="Comic Sans MS" pitchFamily="66" charset="0"/>
              </a:rPr>
              <a:t>RENAME (symbol: </a:t>
            </a:r>
            <a:r>
              <a:rPr lang="en-US" sz="2000" b="1" dirty="0">
                <a:solidFill>
                  <a:schemeClr val="accent1">
                    <a:lumMod val="50000"/>
                  </a:schemeClr>
                </a:solidFill>
                <a:latin typeface="Comic Sans MS" pitchFamily="66" charset="0"/>
                <a:sym typeface="Symbol" pitchFamily="71" charset="2"/>
              </a:rPr>
              <a:t></a:t>
            </a:r>
            <a:r>
              <a:rPr lang="en-US" sz="2000" dirty="0">
                <a:solidFill>
                  <a:schemeClr val="accent1">
                    <a:lumMod val="50000"/>
                  </a:schemeClr>
                </a:solidFill>
                <a:latin typeface="Comic Sans MS" pitchFamily="66" charset="0"/>
                <a:sym typeface="Symbol" pitchFamily="71" charset="2"/>
              </a:rPr>
              <a:t> </a:t>
            </a:r>
            <a:r>
              <a:rPr lang="en-US" sz="2000" dirty="0">
                <a:solidFill>
                  <a:schemeClr val="accent1">
                    <a:lumMod val="50000"/>
                  </a:schemeClr>
                </a:solidFill>
                <a:latin typeface="Comic Sans MS" pitchFamily="66" charset="0"/>
              </a:rPr>
              <a:t>(rho))</a:t>
            </a:r>
          </a:p>
          <a:p>
            <a:pPr lvl="1" algn="just"/>
            <a:r>
              <a:rPr lang="en-US" sz="2000" dirty="0">
                <a:solidFill>
                  <a:schemeClr val="accent1">
                    <a:lumMod val="50000"/>
                  </a:schemeClr>
                </a:solidFill>
                <a:latin typeface="Comic Sans MS" pitchFamily="66" charset="0"/>
              </a:rPr>
              <a:t>Relational Algebra Operations From Set Theory</a:t>
            </a:r>
          </a:p>
          <a:p>
            <a:pPr lvl="2" algn="just"/>
            <a:r>
              <a:rPr lang="en-US" sz="2000" dirty="0">
                <a:solidFill>
                  <a:schemeClr val="accent1">
                    <a:lumMod val="50000"/>
                  </a:schemeClr>
                </a:solidFill>
                <a:latin typeface="Comic Sans MS" pitchFamily="66" charset="0"/>
              </a:rPr>
              <a:t>UNION (</a:t>
            </a:r>
            <a:r>
              <a:rPr lang="en-US" sz="2000" b="1" dirty="0">
                <a:solidFill>
                  <a:schemeClr val="accent1">
                    <a:lumMod val="50000"/>
                  </a:schemeClr>
                </a:solidFill>
                <a:latin typeface="Times New Roman" pitchFamily="18" charset="0"/>
                <a:cs typeface="Times New Roman" pitchFamily="18" charset="0"/>
                <a:sym typeface="Symbol"/>
              </a:rPr>
              <a:t></a:t>
            </a:r>
            <a:r>
              <a:rPr lang="en-US" sz="2000" dirty="0">
                <a:solidFill>
                  <a:schemeClr val="accent1">
                    <a:lumMod val="50000"/>
                  </a:schemeClr>
                </a:solidFill>
                <a:latin typeface="Comic Sans MS" pitchFamily="66" charset="0"/>
              </a:rPr>
              <a:t>), INTERSECTION (</a:t>
            </a:r>
            <a:r>
              <a:rPr lang="en-US" sz="2000" b="1" dirty="0">
                <a:solidFill>
                  <a:schemeClr val="accent1">
                    <a:lumMod val="50000"/>
                  </a:schemeClr>
                </a:solidFill>
                <a:latin typeface="Symbol" pitchFamily="71" charset="2"/>
              </a:rPr>
              <a:t></a:t>
            </a:r>
            <a:r>
              <a:rPr lang="en-US" sz="2000" dirty="0">
                <a:solidFill>
                  <a:schemeClr val="accent1">
                    <a:lumMod val="50000"/>
                  </a:schemeClr>
                </a:solidFill>
                <a:latin typeface="Comic Sans MS" pitchFamily="66" charset="0"/>
              </a:rPr>
              <a:t>), DIFFERENCE (or MINUS, </a:t>
            </a:r>
            <a:r>
              <a:rPr lang="en-US" sz="2000" b="1" dirty="0">
                <a:solidFill>
                  <a:schemeClr val="accent1">
                    <a:lumMod val="50000"/>
                  </a:schemeClr>
                </a:solidFill>
                <a:latin typeface="Comic Sans MS" pitchFamily="66" charset="0"/>
              </a:rPr>
              <a:t>–</a:t>
            </a:r>
            <a:r>
              <a:rPr lang="en-US" sz="2000" dirty="0">
                <a:solidFill>
                  <a:schemeClr val="accent1">
                    <a:lumMod val="50000"/>
                  </a:schemeClr>
                </a:solidFill>
                <a:latin typeface="Comic Sans MS" pitchFamily="66" charset="0"/>
              </a:rPr>
              <a:t> )</a:t>
            </a:r>
          </a:p>
          <a:p>
            <a:pPr lvl="2" algn="just"/>
            <a:r>
              <a:rPr lang="en-US" sz="2000" dirty="0">
                <a:solidFill>
                  <a:schemeClr val="accent1">
                    <a:lumMod val="50000"/>
                  </a:schemeClr>
                </a:solidFill>
                <a:latin typeface="Comic Sans MS" pitchFamily="66" charset="0"/>
              </a:rPr>
              <a:t>CARTESIAN PRODUCT (x)</a:t>
            </a:r>
          </a:p>
          <a:p>
            <a:pPr lvl="1" algn="just"/>
            <a:r>
              <a:rPr lang="en-US" sz="2000" dirty="0">
                <a:solidFill>
                  <a:schemeClr val="accent1">
                    <a:lumMod val="50000"/>
                  </a:schemeClr>
                </a:solidFill>
                <a:latin typeface="Comic Sans MS" pitchFamily="66" charset="0"/>
              </a:rPr>
              <a:t>Binary Relational Operations</a:t>
            </a:r>
          </a:p>
          <a:p>
            <a:pPr lvl="2" algn="just"/>
            <a:r>
              <a:rPr lang="en-US" sz="2000" dirty="0">
                <a:solidFill>
                  <a:schemeClr val="accent1">
                    <a:lumMod val="50000"/>
                  </a:schemeClr>
                </a:solidFill>
                <a:latin typeface="Comic Sans MS" pitchFamily="66" charset="0"/>
              </a:rPr>
              <a:t>JOIN (several variations of JOIN exist)</a:t>
            </a:r>
          </a:p>
          <a:p>
            <a:pPr lvl="2" algn="just"/>
            <a:r>
              <a:rPr lang="en-US" sz="2000" dirty="0">
                <a:solidFill>
                  <a:schemeClr val="accent1">
                    <a:lumMod val="50000"/>
                  </a:schemeClr>
                </a:solidFill>
                <a:latin typeface="Comic Sans MS" pitchFamily="66" charset="0"/>
              </a:rPr>
              <a:t>DIVISION</a:t>
            </a:r>
          </a:p>
          <a:p>
            <a:pPr lvl="1" algn="just"/>
            <a:r>
              <a:rPr lang="en-US" sz="2000" dirty="0">
                <a:solidFill>
                  <a:schemeClr val="accent1">
                    <a:lumMod val="50000"/>
                  </a:schemeClr>
                </a:solidFill>
                <a:latin typeface="Comic Sans MS" pitchFamily="66" charset="0"/>
              </a:rPr>
              <a:t>Additional Relational Operations</a:t>
            </a:r>
          </a:p>
          <a:p>
            <a:pPr lvl="2" algn="just"/>
            <a:r>
              <a:rPr lang="en-US" sz="2000" dirty="0">
                <a:solidFill>
                  <a:schemeClr val="accent1">
                    <a:lumMod val="50000"/>
                  </a:schemeClr>
                </a:solidFill>
                <a:latin typeface="Comic Sans MS" pitchFamily="66" charset="0"/>
              </a:rPr>
              <a:t>OUTER JOINS, OUTER UNION</a:t>
            </a:r>
          </a:p>
          <a:p>
            <a:pPr lvl="2" algn="just"/>
            <a:r>
              <a:rPr lang="en-US" sz="2000" dirty="0">
                <a:solidFill>
                  <a:schemeClr val="accent1">
                    <a:lumMod val="50000"/>
                  </a:schemeClr>
                </a:solidFill>
                <a:latin typeface="Comic Sans MS" pitchFamily="66" charset="0"/>
              </a:rPr>
              <a:t>AGGREGATE FUNCTIONS (These compute summary of information: for example, SUM, COUNT, AVG, MIN, MAX)</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chemeClr val="accent6">
                    <a:lumMod val="75000"/>
                  </a:schemeClr>
                </a:solidFill>
                <a:latin typeface="Comic Sans MS" pitchFamily="66" charset="0"/>
              </a:rPr>
              <a:t>Relational Algebra Operations from Set Theory: INTERSECTION</a:t>
            </a:r>
          </a:p>
        </p:txBody>
      </p:sp>
      <p:sp>
        <p:nvSpPr>
          <p:cNvPr id="3" name="Content Placeholder 2"/>
          <p:cNvSpPr>
            <a:spLocks noGrp="1"/>
          </p:cNvSpPr>
          <p:nvPr>
            <p:ph idx="1"/>
          </p:nvPr>
        </p:nvSpPr>
        <p:spPr/>
        <p:txBody>
          <a:bodyPr/>
          <a:lstStyle/>
          <a:p>
            <a:pPr algn="just"/>
            <a:r>
              <a:rPr lang="en-US" dirty="0">
                <a:solidFill>
                  <a:schemeClr val="accent1">
                    <a:lumMod val="50000"/>
                  </a:schemeClr>
                </a:solidFill>
                <a:latin typeface="Comic Sans MS" pitchFamily="66" charset="0"/>
              </a:rPr>
              <a:t>INTERSECTION is denoted by </a:t>
            </a:r>
            <a:r>
              <a:rPr lang="en-US" b="1" dirty="0">
                <a:solidFill>
                  <a:schemeClr val="accent1">
                    <a:lumMod val="50000"/>
                  </a:schemeClr>
                </a:solidFill>
                <a:latin typeface="Symbol" pitchFamily="71" charset="2"/>
              </a:rPr>
              <a:t></a:t>
            </a:r>
            <a:endParaRPr lang="en-US" dirty="0">
              <a:solidFill>
                <a:schemeClr val="accent1">
                  <a:lumMod val="50000"/>
                </a:schemeClr>
              </a:solidFill>
              <a:latin typeface="Comic Sans MS" pitchFamily="66" charset="0"/>
            </a:endParaRPr>
          </a:p>
          <a:p>
            <a:pPr algn="just"/>
            <a:r>
              <a:rPr lang="en-US" dirty="0">
                <a:solidFill>
                  <a:schemeClr val="accent1">
                    <a:lumMod val="50000"/>
                  </a:schemeClr>
                </a:solidFill>
                <a:latin typeface="Comic Sans MS" pitchFamily="66" charset="0"/>
              </a:rPr>
              <a:t>The result of the operation R </a:t>
            </a:r>
            <a:r>
              <a:rPr lang="en-US" b="1" dirty="0">
                <a:solidFill>
                  <a:schemeClr val="accent1">
                    <a:lumMod val="50000"/>
                  </a:schemeClr>
                </a:solidFill>
                <a:latin typeface="Symbol" pitchFamily="71" charset="2"/>
              </a:rPr>
              <a:t></a:t>
            </a:r>
            <a:r>
              <a:rPr lang="en-US" dirty="0">
                <a:solidFill>
                  <a:schemeClr val="accent1">
                    <a:lumMod val="50000"/>
                  </a:schemeClr>
                </a:solidFill>
                <a:latin typeface="Comic Sans MS" pitchFamily="66" charset="0"/>
              </a:rPr>
              <a:t> S, is a relation that includes all tuples that are in both R and S</a:t>
            </a:r>
          </a:p>
          <a:p>
            <a:pPr lvl="1" algn="just"/>
            <a:r>
              <a:rPr lang="en-US" sz="3000" dirty="0">
                <a:solidFill>
                  <a:schemeClr val="accent1">
                    <a:lumMod val="50000"/>
                  </a:schemeClr>
                </a:solidFill>
                <a:latin typeface="Comic Sans MS" pitchFamily="66" charset="0"/>
              </a:rPr>
              <a:t>The attribute names in the result will be the same as the attribute names in R</a:t>
            </a:r>
          </a:p>
          <a:p>
            <a:pPr algn="just"/>
            <a:r>
              <a:rPr lang="en-US" dirty="0">
                <a:solidFill>
                  <a:schemeClr val="accent1">
                    <a:lumMod val="50000"/>
                  </a:schemeClr>
                </a:solidFill>
                <a:latin typeface="Comic Sans MS" pitchFamily="66" charset="0"/>
              </a:rPr>
              <a:t>The two operand relations R and S must be “type compatible”</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accent6">
                    <a:lumMod val="75000"/>
                  </a:schemeClr>
                </a:solidFill>
                <a:latin typeface="Comic Sans MS" pitchFamily="66" charset="0"/>
              </a:rPr>
              <a:t>Relational Algebra Operations from Set Theory: SET DIFFERENCE (cont.) </a:t>
            </a:r>
          </a:p>
        </p:txBody>
      </p:sp>
      <p:sp>
        <p:nvSpPr>
          <p:cNvPr id="3" name="Content Placeholder 2"/>
          <p:cNvSpPr>
            <a:spLocks noGrp="1"/>
          </p:cNvSpPr>
          <p:nvPr>
            <p:ph idx="1"/>
          </p:nvPr>
        </p:nvSpPr>
        <p:spPr>
          <a:xfrm>
            <a:off x="271490" y="1671638"/>
            <a:ext cx="8515352" cy="4614882"/>
          </a:xfrm>
        </p:spPr>
        <p:txBody>
          <a:bodyPr>
            <a:normAutofit fontScale="92500"/>
          </a:bodyPr>
          <a:lstStyle/>
          <a:p>
            <a:pPr algn="just">
              <a:lnSpc>
                <a:spcPct val="110000"/>
              </a:lnSpc>
            </a:pPr>
            <a:r>
              <a:rPr lang="en-US" dirty="0">
                <a:solidFill>
                  <a:schemeClr val="accent1">
                    <a:lumMod val="50000"/>
                  </a:schemeClr>
                </a:solidFill>
                <a:latin typeface="Comic Sans MS" pitchFamily="66" charset="0"/>
              </a:rPr>
              <a:t>SET DIFFERENCE (also called MINUS or EXCEPT) is denoted by – </a:t>
            </a:r>
          </a:p>
          <a:p>
            <a:pPr algn="just">
              <a:lnSpc>
                <a:spcPct val="110000"/>
              </a:lnSpc>
            </a:pPr>
            <a:r>
              <a:rPr lang="en-US" dirty="0">
                <a:solidFill>
                  <a:schemeClr val="accent1">
                    <a:lumMod val="50000"/>
                  </a:schemeClr>
                </a:solidFill>
                <a:latin typeface="Comic Sans MS" pitchFamily="66" charset="0"/>
              </a:rPr>
              <a:t>The result of R – S, is a relation that includes all tuples that are in R but not in S</a:t>
            </a:r>
          </a:p>
          <a:p>
            <a:pPr lvl="1" algn="just">
              <a:lnSpc>
                <a:spcPct val="110000"/>
              </a:lnSpc>
            </a:pPr>
            <a:r>
              <a:rPr lang="en-US" sz="3000" dirty="0">
                <a:solidFill>
                  <a:schemeClr val="accent1">
                    <a:lumMod val="50000"/>
                  </a:schemeClr>
                </a:solidFill>
                <a:latin typeface="Comic Sans MS" pitchFamily="66" charset="0"/>
              </a:rPr>
              <a:t>The attribute names in the result will be the same as the attribute names in R</a:t>
            </a:r>
          </a:p>
          <a:p>
            <a:pPr algn="just">
              <a:lnSpc>
                <a:spcPct val="110000"/>
              </a:lnSpc>
            </a:pPr>
            <a:r>
              <a:rPr lang="en-US" dirty="0">
                <a:solidFill>
                  <a:schemeClr val="accent1">
                    <a:lumMod val="50000"/>
                  </a:schemeClr>
                </a:solidFill>
                <a:latin typeface="Comic Sans MS" pitchFamily="66" charset="0"/>
              </a:rPr>
              <a:t>The two operand relations R and S must be “type compatible”</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1143000"/>
          </a:xfrm>
        </p:spPr>
        <p:txBody>
          <a:bodyPr>
            <a:noAutofit/>
          </a:bodyPr>
          <a:lstStyle/>
          <a:p>
            <a:r>
              <a:rPr lang="en-US" sz="3200" dirty="0">
                <a:solidFill>
                  <a:schemeClr val="accent6">
                    <a:lumMod val="75000"/>
                  </a:schemeClr>
                </a:solidFill>
                <a:latin typeface="Comic Sans MS" pitchFamily="66" charset="0"/>
              </a:rPr>
              <a:t>Example to illustrate the result of UNION, INTERSECT, and DIFFERENCE</a:t>
            </a:r>
          </a:p>
        </p:txBody>
      </p:sp>
      <p:pic>
        <p:nvPicPr>
          <p:cNvPr id="4" name="Picture 5" descr="fig06_04"/>
          <p:cNvPicPr>
            <a:picLocks noChangeAspect="1" noChangeArrowheads="1"/>
          </p:cNvPicPr>
          <p:nvPr/>
        </p:nvPicPr>
        <p:blipFill>
          <a:blip r:embed="rId2"/>
          <a:srcRect/>
          <a:stretch>
            <a:fillRect/>
          </a:stretch>
        </p:blipFill>
        <p:spPr bwMode="auto">
          <a:xfrm>
            <a:off x="1500166" y="1428736"/>
            <a:ext cx="6176987" cy="5347669"/>
          </a:xfrm>
          <a:prstGeom prst="rect">
            <a:avLst/>
          </a:prstGeom>
          <a:noFill/>
          <a:ln w="9525">
            <a:noFill/>
            <a:miter lim="800000"/>
            <a:headEnd/>
            <a:tailEnd/>
          </a:ln>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chemeClr val="accent6">
                    <a:lumMod val="75000"/>
                  </a:schemeClr>
                </a:solidFill>
                <a:latin typeface="Comic Sans MS" pitchFamily="66" charset="0"/>
              </a:rPr>
              <a:t>Some properties of UNION, INTERSECT, and DIFFERENCE</a:t>
            </a:r>
          </a:p>
        </p:txBody>
      </p:sp>
      <p:sp>
        <p:nvSpPr>
          <p:cNvPr id="3" name="Content Placeholder 2"/>
          <p:cNvSpPr>
            <a:spLocks noGrp="1"/>
          </p:cNvSpPr>
          <p:nvPr>
            <p:ph idx="1"/>
          </p:nvPr>
        </p:nvSpPr>
        <p:spPr>
          <a:xfrm>
            <a:off x="357158" y="1617681"/>
            <a:ext cx="8472518" cy="4597401"/>
          </a:xfrm>
        </p:spPr>
        <p:txBody>
          <a:bodyPr/>
          <a:lstStyle/>
          <a:p>
            <a:pPr algn="just"/>
            <a:r>
              <a:rPr lang="en-US" sz="2400" dirty="0">
                <a:solidFill>
                  <a:schemeClr val="accent1">
                    <a:lumMod val="50000"/>
                  </a:schemeClr>
                </a:solidFill>
                <a:latin typeface="Comic Sans MS" pitchFamily="66" charset="0"/>
              </a:rPr>
              <a:t>Notice that both union and intersection are commutative operations; that is</a:t>
            </a:r>
          </a:p>
          <a:p>
            <a:pPr lvl="1" algn="just"/>
            <a:r>
              <a:rPr lang="en-US" sz="2200" dirty="0">
                <a:solidFill>
                  <a:schemeClr val="accent1">
                    <a:lumMod val="50000"/>
                  </a:schemeClr>
                </a:solidFill>
                <a:latin typeface="Comic Sans MS" pitchFamily="66" charset="0"/>
              </a:rPr>
              <a:t>R </a:t>
            </a:r>
            <a:r>
              <a:rPr lang="en-US" sz="2000" b="1" dirty="0">
                <a:solidFill>
                  <a:schemeClr val="accent1">
                    <a:lumMod val="50000"/>
                  </a:schemeClr>
                </a:solidFill>
                <a:latin typeface="Times New Roman" pitchFamily="18" charset="0"/>
                <a:cs typeface="Times New Roman" pitchFamily="18" charset="0"/>
                <a:sym typeface="Symbol"/>
              </a:rPr>
              <a:t></a:t>
            </a:r>
            <a:r>
              <a:rPr lang="en-US" sz="2200" dirty="0">
                <a:solidFill>
                  <a:schemeClr val="accent1">
                    <a:lumMod val="50000"/>
                  </a:schemeClr>
                </a:solidFill>
                <a:latin typeface="Comic Sans MS" pitchFamily="66" charset="0"/>
              </a:rPr>
              <a:t> S = S </a:t>
            </a:r>
            <a:r>
              <a:rPr lang="en-US" sz="2000" b="1" dirty="0">
                <a:solidFill>
                  <a:schemeClr val="accent1">
                    <a:lumMod val="50000"/>
                  </a:schemeClr>
                </a:solidFill>
                <a:latin typeface="Times New Roman" pitchFamily="18" charset="0"/>
                <a:cs typeface="Times New Roman" pitchFamily="18" charset="0"/>
                <a:sym typeface="Symbol"/>
              </a:rPr>
              <a:t></a:t>
            </a:r>
            <a:r>
              <a:rPr lang="en-US" sz="2200" dirty="0">
                <a:solidFill>
                  <a:schemeClr val="accent1">
                    <a:lumMod val="50000"/>
                  </a:schemeClr>
                </a:solidFill>
                <a:latin typeface="Comic Sans MS" pitchFamily="66" charset="0"/>
              </a:rPr>
              <a:t> R, and R </a:t>
            </a:r>
            <a:r>
              <a:rPr lang="en-US" sz="2400" b="1" dirty="0">
                <a:solidFill>
                  <a:schemeClr val="accent1">
                    <a:lumMod val="50000"/>
                  </a:schemeClr>
                </a:solidFill>
                <a:latin typeface="Symbol" pitchFamily="71" charset="2"/>
              </a:rPr>
              <a:t></a:t>
            </a:r>
            <a:r>
              <a:rPr lang="en-US" sz="2200" dirty="0">
                <a:solidFill>
                  <a:schemeClr val="accent1">
                    <a:lumMod val="50000"/>
                  </a:schemeClr>
                </a:solidFill>
                <a:latin typeface="Comic Sans MS" pitchFamily="66" charset="0"/>
              </a:rPr>
              <a:t> S = S </a:t>
            </a:r>
            <a:r>
              <a:rPr lang="en-US" sz="2400" b="1" dirty="0">
                <a:solidFill>
                  <a:schemeClr val="accent1">
                    <a:lumMod val="50000"/>
                  </a:schemeClr>
                </a:solidFill>
                <a:latin typeface="Symbol" pitchFamily="71" charset="2"/>
              </a:rPr>
              <a:t></a:t>
            </a:r>
            <a:r>
              <a:rPr lang="en-US" sz="2200" dirty="0">
                <a:solidFill>
                  <a:schemeClr val="accent1">
                    <a:lumMod val="50000"/>
                  </a:schemeClr>
                </a:solidFill>
                <a:latin typeface="Comic Sans MS" pitchFamily="66" charset="0"/>
              </a:rPr>
              <a:t> R</a:t>
            </a:r>
          </a:p>
          <a:p>
            <a:pPr algn="just"/>
            <a:r>
              <a:rPr lang="en-US" sz="2400" dirty="0">
                <a:solidFill>
                  <a:schemeClr val="accent1">
                    <a:lumMod val="50000"/>
                  </a:schemeClr>
                </a:solidFill>
                <a:latin typeface="Comic Sans MS" pitchFamily="66" charset="0"/>
              </a:rPr>
              <a:t>Both union and intersection can be treated as n-</a:t>
            </a:r>
            <a:r>
              <a:rPr lang="en-US" sz="2400" dirty="0" err="1">
                <a:solidFill>
                  <a:schemeClr val="accent1">
                    <a:lumMod val="50000"/>
                  </a:schemeClr>
                </a:solidFill>
                <a:latin typeface="Comic Sans MS" pitchFamily="66" charset="0"/>
              </a:rPr>
              <a:t>ary</a:t>
            </a:r>
            <a:r>
              <a:rPr lang="en-US" sz="2400" dirty="0">
                <a:solidFill>
                  <a:schemeClr val="accent1">
                    <a:lumMod val="50000"/>
                  </a:schemeClr>
                </a:solidFill>
                <a:latin typeface="Comic Sans MS" pitchFamily="66" charset="0"/>
              </a:rPr>
              <a:t> operations applicable to any number of relations as both are associative operations; that is</a:t>
            </a:r>
          </a:p>
          <a:p>
            <a:pPr lvl="1" algn="just"/>
            <a:r>
              <a:rPr lang="en-US" sz="2200" dirty="0">
                <a:solidFill>
                  <a:schemeClr val="accent1">
                    <a:lumMod val="50000"/>
                  </a:schemeClr>
                </a:solidFill>
                <a:latin typeface="Comic Sans MS" pitchFamily="66" charset="0"/>
              </a:rPr>
              <a:t>R </a:t>
            </a:r>
            <a:r>
              <a:rPr lang="en-US" sz="2400" b="1" dirty="0">
                <a:solidFill>
                  <a:schemeClr val="accent1">
                    <a:lumMod val="50000"/>
                  </a:schemeClr>
                </a:solidFill>
                <a:latin typeface="Times New Roman" pitchFamily="18" charset="0"/>
                <a:cs typeface="Times New Roman" pitchFamily="18" charset="0"/>
                <a:sym typeface="Symbol"/>
              </a:rPr>
              <a:t> </a:t>
            </a:r>
            <a:r>
              <a:rPr lang="en-US" sz="2200" dirty="0">
                <a:solidFill>
                  <a:schemeClr val="accent1">
                    <a:lumMod val="50000"/>
                  </a:schemeClr>
                </a:solidFill>
                <a:latin typeface="Comic Sans MS" pitchFamily="66" charset="0"/>
              </a:rPr>
              <a:t>(S </a:t>
            </a:r>
            <a:r>
              <a:rPr lang="en-US" sz="2400" b="1" dirty="0">
                <a:solidFill>
                  <a:schemeClr val="accent1">
                    <a:lumMod val="50000"/>
                  </a:schemeClr>
                </a:solidFill>
                <a:latin typeface="Times New Roman" pitchFamily="18" charset="0"/>
                <a:cs typeface="Times New Roman" pitchFamily="18" charset="0"/>
                <a:sym typeface="Symbol"/>
              </a:rPr>
              <a:t></a:t>
            </a:r>
            <a:r>
              <a:rPr lang="en-US" sz="2200" dirty="0">
                <a:solidFill>
                  <a:schemeClr val="accent1">
                    <a:lumMod val="50000"/>
                  </a:schemeClr>
                </a:solidFill>
                <a:latin typeface="Comic Sans MS" pitchFamily="66" charset="0"/>
              </a:rPr>
              <a:t> T) = (R </a:t>
            </a:r>
            <a:r>
              <a:rPr lang="en-US" sz="2400" b="1" dirty="0">
                <a:solidFill>
                  <a:schemeClr val="accent1">
                    <a:lumMod val="50000"/>
                  </a:schemeClr>
                </a:solidFill>
                <a:latin typeface="Times New Roman" pitchFamily="18" charset="0"/>
                <a:cs typeface="Times New Roman" pitchFamily="18" charset="0"/>
                <a:sym typeface="Symbol"/>
              </a:rPr>
              <a:t></a:t>
            </a:r>
            <a:r>
              <a:rPr lang="en-US" sz="2200" dirty="0">
                <a:solidFill>
                  <a:schemeClr val="accent1">
                    <a:lumMod val="50000"/>
                  </a:schemeClr>
                </a:solidFill>
                <a:latin typeface="Comic Sans MS" pitchFamily="66" charset="0"/>
              </a:rPr>
              <a:t> S) </a:t>
            </a:r>
            <a:r>
              <a:rPr lang="en-US" sz="2400" b="1" dirty="0">
                <a:solidFill>
                  <a:schemeClr val="accent1">
                    <a:lumMod val="50000"/>
                  </a:schemeClr>
                </a:solidFill>
                <a:latin typeface="Times New Roman" pitchFamily="18" charset="0"/>
                <a:cs typeface="Times New Roman" pitchFamily="18" charset="0"/>
                <a:sym typeface="Symbol"/>
              </a:rPr>
              <a:t></a:t>
            </a:r>
            <a:r>
              <a:rPr lang="en-US" sz="2200" dirty="0">
                <a:solidFill>
                  <a:schemeClr val="accent1">
                    <a:lumMod val="50000"/>
                  </a:schemeClr>
                </a:solidFill>
                <a:latin typeface="Comic Sans MS" pitchFamily="66" charset="0"/>
              </a:rPr>
              <a:t> T</a:t>
            </a:r>
          </a:p>
          <a:p>
            <a:pPr lvl="1" algn="just"/>
            <a:r>
              <a:rPr lang="en-US" sz="2200" dirty="0">
                <a:solidFill>
                  <a:schemeClr val="accent1">
                    <a:lumMod val="50000"/>
                  </a:schemeClr>
                </a:solidFill>
                <a:latin typeface="Comic Sans MS" pitchFamily="66" charset="0"/>
              </a:rPr>
              <a:t>(R </a:t>
            </a:r>
            <a:r>
              <a:rPr lang="en-US" sz="2000" b="1" dirty="0">
                <a:solidFill>
                  <a:schemeClr val="accent1">
                    <a:lumMod val="50000"/>
                  </a:schemeClr>
                </a:solidFill>
                <a:latin typeface="Symbol" pitchFamily="71" charset="2"/>
              </a:rPr>
              <a:t></a:t>
            </a:r>
            <a:r>
              <a:rPr lang="en-US" sz="2200" dirty="0">
                <a:solidFill>
                  <a:schemeClr val="accent1">
                    <a:lumMod val="50000"/>
                  </a:schemeClr>
                </a:solidFill>
                <a:latin typeface="Comic Sans MS" pitchFamily="66" charset="0"/>
              </a:rPr>
              <a:t> S) </a:t>
            </a:r>
            <a:r>
              <a:rPr lang="en-US" sz="2000" b="1" dirty="0">
                <a:solidFill>
                  <a:schemeClr val="accent1">
                    <a:lumMod val="50000"/>
                  </a:schemeClr>
                </a:solidFill>
                <a:latin typeface="Symbol" pitchFamily="71" charset="2"/>
              </a:rPr>
              <a:t></a:t>
            </a:r>
            <a:r>
              <a:rPr lang="en-US" sz="2200" dirty="0">
                <a:solidFill>
                  <a:schemeClr val="accent1">
                    <a:lumMod val="50000"/>
                  </a:schemeClr>
                </a:solidFill>
                <a:latin typeface="Comic Sans MS" pitchFamily="66" charset="0"/>
              </a:rPr>
              <a:t> T = R </a:t>
            </a:r>
            <a:r>
              <a:rPr lang="en-US" sz="2000" b="1" dirty="0">
                <a:solidFill>
                  <a:schemeClr val="accent1">
                    <a:lumMod val="50000"/>
                  </a:schemeClr>
                </a:solidFill>
                <a:latin typeface="Symbol" pitchFamily="71" charset="2"/>
              </a:rPr>
              <a:t></a:t>
            </a:r>
            <a:r>
              <a:rPr lang="en-US" sz="2200" dirty="0">
                <a:solidFill>
                  <a:schemeClr val="accent1">
                    <a:lumMod val="50000"/>
                  </a:schemeClr>
                </a:solidFill>
                <a:latin typeface="Comic Sans MS" pitchFamily="66" charset="0"/>
              </a:rPr>
              <a:t> (S </a:t>
            </a:r>
            <a:r>
              <a:rPr lang="en-US" sz="2000" b="1" dirty="0">
                <a:solidFill>
                  <a:schemeClr val="accent1">
                    <a:lumMod val="50000"/>
                  </a:schemeClr>
                </a:solidFill>
                <a:latin typeface="Symbol" pitchFamily="71" charset="2"/>
              </a:rPr>
              <a:t></a:t>
            </a:r>
            <a:r>
              <a:rPr lang="en-US" sz="2200" dirty="0">
                <a:solidFill>
                  <a:schemeClr val="accent1">
                    <a:lumMod val="50000"/>
                  </a:schemeClr>
                </a:solidFill>
                <a:latin typeface="Comic Sans MS" pitchFamily="66" charset="0"/>
              </a:rPr>
              <a:t> T)</a:t>
            </a:r>
          </a:p>
          <a:p>
            <a:pPr algn="just"/>
            <a:r>
              <a:rPr lang="en-US" sz="2400" dirty="0">
                <a:solidFill>
                  <a:schemeClr val="accent1">
                    <a:lumMod val="50000"/>
                  </a:schemeClr>
                </a:solidFill>
                <a:latin typeface="Comic Sans MS" pitchFamily="66" charset="0"/>
              </a:rPr>
              <a:t>The minus operation is not commutative; that is, in general</a:t>
            </a:r>
          </a:p>
          <a:p>
            <a:pPr lvl="1" algn="just"/>
            <a:r>
              <a:rPr lang="en-US" sz="2200" dirty="0">
                <a:solidFill>
                  <a:schemeClr val="accent1">
                    <a:lumMod val="50000"/>
                  </a:schemeClr>
                </a:solidFill>
                <a:latin typeface="Comic Sans MS" pitchFamily="66" charset="0"/>
              </a:rPr>
              <a:t>R – S ≠ S – R</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chemeClr val="accent6">
                    <a:lumMod val="75000"/>
                  </a:schemeClr>
                </a:solidFill>
                <a:latin typeface="Comic Sans MS" pitchFamily="66" charset="0"/>
              </a:rPr>
              <a:t>Relational Algebra Operations from Set Theory: CARTESIAN PRODUCT</a:t>
            </a:r>
          </a:p>
        </p:txBody>
      </p:sp>
      <p:sp>
        <p:nvSpPr>
          <p:cNvPr id="3" name="Content Placeholder 2"/>
          <p:cNvSpPr>
            <a:spLocks noGrp="1"/>
          </p:cNvSpPr>
          <p:nvPr>
            <p:ph idx="1"/>
          </p:nvPr>
        </p:nvSpPr>
        <p:spPr>
          <a:xfrm>
            <a:off x="285720" y="1571612"/>
            <a:ext cx="8643998" cy="5000660"/>
          </a:xfrm>
        </p:spPr>
        <p:txBody>
          <a:bodyPr>
            <a:noAutofit/>
          </a:bodyPr>
          <a:lstStyle/>
          <a:p>
            <a:pPr algn="just"/>
            <a:r>
              <a:rPr lang="en-US" sz="2800" dirty="0">
                <a:solidFill>
                  <a:schemeClr val="accent1">
                    <a:lumMod val="50000"/>
                  </a:schemeClr>
                </a:solidFill>
                <a:latin typeface="Comic Sans MS" pitchFamily="66" charset="0"/>
              </a:rPr>
              <a:t>CARTESIAN (or CROSS) PRODUCT Operation</a:t>
            </a:r>
          </a:p>
          <a:p>
            <a:pPr lvl="1" algn="just"/>
            <a:r>
              <a:rPr lang="en-US" sz="2400" dirty="0">
                <a:solidFill>
                  <a:schemeClr val="accent1">
                    <a:lumMod val="50000"/>
                  </a:schemeClr>
                </a:solidFill>
                <a:latin typeface="Comic Sans MS" pitchFamily="66" charset="0"/>
              </a:rPr>
              <a:t>This operation is used to combine tuples from two relations in a combinatorial fashion.</a:t>
            </a:r>
          </a:p>
          <a:p>
            <a:pPr lvl="1" algn="just"/>
            <a:r>
              <a:rPr lang="en-US" sz="2400" dirty="0">
                <a:solidFill>
                  <a:schemeClr val="accent1">
                    <a:lumMod val="50000"/>
                  </a:schemeClr>
                </a:solidFill>
                <a:latin typeface="Comic Sans MS" pitchFamily="66" charset="0"/>
              </a:rPr>
              <a:t>Denoted by R(A1, A2, . . ., An) x S(B1, B2, . . ., </a:t>
            </a:r>
            <a:r>
              <a:rPr lang="en-US" sz="2400" dirty="0" err="1">
                <a:solidFill>
                  <a:schemeClr val="accent1">
                    <a:lumMod val="50000"/>
                  </a:schemeClr>
                </a:solidFill>
                <a:latin typeface="Comic Sans MS" pitchFamily="66" charset="0"/>
              </a:rPr>
              <a:t>Bm</a:t>
            </a:r>
            <a:r>
              <a:rPr lang="en-US" sz="2400" dirty="0">
                <a:solidFill>
                  <a:schemeClr val="accent1">
                    <a:lumMod val="50000"/>
                  </a:schemeClr>
                </a:solidFill>
                <a:latin typeface="Comic Sans MS" pitchFamily="66" charset="0"/>
              </a:rPr>
              <a:t>)</a:t>
            </a:r>
          </a:p>
          <a:p>
            <a:pPr lvl="1" algn="just"/>
            <a:r>
              <a:rPr lang="en-US" sz="2400" dirty="0">
                <a:solidFill>
                  <a:schemeClr val="accent1">
                    <a:lumMod val="50000"/>
                  </a:schemeClr>
                </a:solidFill>
                <a:latin typeface="Comic Sans MS" pitchFamily="66" charset="0"/>
              </a:rPr>
              <a:t>Result is a relation Q with degree n + m attributes:</a:t>
            </a:r>
          </a:p>
          <a:p>
            <a:pPr lvl="2" algn="just"/>
            <a:r>
              <a:rPr lang="en-US" dirty="0">
                <a:solidFill>
                  <a:schemeClr val="accent1">
                    <a:lumMod val="50000"/>
                  </a:schemeClr>
                </a:solidFill>
                <a:latin typeface="Comic Sans MS" pitchFamily="66" charset="0"/>
              </a:rPr>
              <a:t>Q(A1, A2, . . ., An, B1, B2, . . ., </a:t>
            </a:r>
            <a:r>
              <a:rPr lang="en-US" dirty="0" err="1">
                <a:solidFill>
                  <a:schemeClr val="accent1">
                    <a:lumMod val="50000"/>
                  </a:schemeClr>
                </a:solidFill>
                <a:latin typeface="Comic Sans MS" pitchFamily="66" charset="0"/>
              </a:rPr>
              <a:t>Bm</a:t>
            </a:r>
            <a:r>
              <a:rPr lang="en-US" dirty="0">
                <a:solidFill>
                  <a:schemeClr val="accent1">
                    <a:lumMod val="50000"/>
                  </a:schemeClr>
                </a:solidFill>
                <a:latin typeface="Comic Sans MS" pitchFamily="66" charset="0"/>
              </a:rPr>
              <a:t>), in that order.</a:t>
            </a:r>
          </a:p>
          <a:p>
            <a:pPr lvl="1" algn="just"/>
            <a:r>
              <a:rPr lang="en-US" sz="2400" dirty="0">
                <a:solidFill>
                  <a:schemeClr val="accent1">
                    <a:lumMod val="50000"/>
                  </a:schemeClr>
                </a:solidFill>
                <a:latin typeface="Comic Sans MS" pitchFamily="66" charset="0"/>
              </a:rPr>
              <a:t>The resulting relation state has one tuple for each combination of tuples—one from R and one from S. </a:t>
            </a:r>
          </a:p>
          <a:p>
            <a:pPr lvl="1" algn="just"/>
            <a:r>
              <a:rPr lang="en-US" sz="2400" dirty="0">
                <a:solidFill>
                  <a:schemeClr val="accent1">
                    <a:lumMod val="50000"/>
                  </a:schemeClr>
                </a:solidFill>
                <a:latin typeface="Comic Sans MS" pitchFamily="66" charset="0"/>
              </a:rPr>
              <a:t>Hence, if R has </a:t>
            </a:r>
            <a:r>
              <a:rPr lang="en-US" sz="2400" dirty="0" err="1">
                <a:solidFill>
                  <a:schemeClr val="accent1">
                    <a:lumMod val="50000"/>
                  </a:schemeClr>
                </a:solidFill>
                <a:latin typeface="Comic Sans MS" pitchFamily="66" charset="0"/>
              </a:rPr>
              <a:t>n</a:t>
            </a:r>
            <a:r>
              <a:rPr lang="en-US" sz="2400" baseline="-25000" dirty="0" err="1">
                <a:solidFill>
                  <a:schemeClr val="accent1">
                    <a:lumMod val="50000"/>
                  </a:schemeClr>
                </a:solidFill>
                <a:latin typeface="Comic Sans MS" pitchFamily="66" charset="0"/>
              </a:rPr>
              <a:t>R</a:t>
            </a:r>
            <a:r>
              <a:rPr lang="en-US" sz="2400" dirty="0">
                <a:solidFill>
                  <a:schemeClr val="accent1">
                    <a:lumMod val="50000"/>
                  </a:schemeClr>
                </a:solidFill>
                <a:latin typeface="Comic Sans MS" pitchFamily="66" charset="0"/>
              </a:rPr>
              <a:t> tuples (denoted as |R| = </a:t>
            </a:r>
            <a:r>
              <a:rPr lang="en-US" sz="2400" dirty="0" err="1">
                <a:solidFill>
                  <a:schemeClr val="accent1">
                    <a:lumMod val="50000"/>
                  </a:schemeClr>
                </a:solidFill>
                <a:latin typeface="Comic Sans MS" pitchFamily="66" charset="0"/>
              </a:rPr>
              <a:t>n</a:t>
            </a:r>
            <a:r>
              <a:rPr lang="en-US" sz="2400" baseline="-25000" dirty="0" err="1">
                <a:solidFill>
                  <a:schemeClr val="accent1">
                    <a:lumMod val="50000"/>
                  </a:schemeClr>
                </a:solidFill>
                <a:latin typeface="Comic Sans MS" pitchFamily="66" charset="0"/>
              </a:rPr>
              <a:t>R</a:t>
            </a:r>
            <a:r>
              <a:rPr lang="en-US" sz="2400" dirty="0">
                <a:solidFill>
                  <a:schemeClr val="accent1">
                    <a:lumMod val="50000"/>
                  </a:schemeClr>
                </a:solidFill>
                <a:latin typeface="Comic Sans MS" pitchFamily="66" charset="0"/>
              </a:rPr>
              <a:t> ), and S has </a:t>
            </a:r>
            <a:r>
              <a:rPr lang="en-US" sz="2400" dirty="0" err="1">
                <a:solidFill>
                  <a:schemeClr val="accent1">
                    <a:lumMod val="50000"/>
                  </a:schemeClr>
                </a:solidFill>
                <a:latin typeface="Comic Sans MS" pitchFamily="66" charset="0"/>
              </a:rPr>
              <a:t>n</a:t>
            </a:r>
            <a:r>
              <a:rPr lang="en-US" sz="2400" baseline="-25000" dirty="0" err="1">
                <a:solidFill>
                  <a:schemeClr val="accent1">
                    <a:lumMod val="50000"/>
                  </a:schemeClr>
                </a:solidFill>
                <a:latin typeface="Comic Sans MS" pitchFamily="66" charset="0"/>
              </a:rPr>
              <a:t>S</a:t>
            </a:r>
            <a:r>
              <a:rPr lang="en-US" sz="2400" dirty="0">
                <a:solidFill>
                  <a:schemeClr val="accent1">
                    <a:lumMod val="50000"/>
                  </a:schemeClr>
                </a:solidFill>
                <a:latin typeface="Comic Sans MS" pitchFamily="66" charset="0"/>
              </a:rPr>
              <a:t> tuples, then R x S will have </a:t>
            </a:r>
            <a:r>
              <a:rPr lang="en-US" sz="2400" dirty="0" err="1">
                <a:solidFill>
                  <a:schemeClr val="accent1">
                    <a:lumMod val="50000"/>
                  </a:schemeClr>
                </a:solidFill>
                <a:latin typeface="Comic Sans MS" pitchFamily="66" charset="0"/>
              </a:rPr>
              <a:t>n</a:t>
            </a:r>
            <a:r>
              <a:rPr lang="en-US" sz="2400" baseline="-25000" dirty="0" err="1">
                <a:solidFill>
                  <a:schemeClr val="accent1">
                    <a:lumMod val="50000"/>
                  </a:schemeClr>
                </a:solidFill>
                <a:latin typeface="Comic Sans MS" pitchFamily="66" charset="0"/>
              </a:rPr>
              <a:t>R</a:t>
            </a:r>
            <a:r>
              <a:rPr lang="en-US" sz="2400" dirty="0">
                <a:solidFill>
                  <a:schemeClr val="accent1">
                    <a:lumMod val="50000"/>
                  </a:schemeClr>
                </a:solidFill>
                <a:latin typeface="Comic Sans MS" pitchFamily="66" charset="0"/>
              </a:rPr>
              <a:t> * </a:t>
            </a:r>
            <a:r>
              <a:rPr lang="en-US" sz="2400" dirty="0" err="1">
                <a:solidFill>
                  <a:schemeClr val="accent1">
                    <a:lumMod val="50000"/>
                  </a:schemeClr>
                </a:solidFill>
                <a:latin typeface="Comic Sans MS" pitchFamily="66" charset="0"/>
              </a:rPr>
              <a:t>n</a:t>
            </a:r>
            <a:r>
              <a:rPr lang="en-US" sz="2400" baseline="-25000" dirty="0" err="1">
                <a:solidFill>
                  <a:schemeClr val="accent1">
                    <a:lumMod val="50000"/>
                  </a:schemeClr>
                </a:solidFill>
                <a:latin typeface="Comic Sans MS" pitchFamily="66" charset="0"/>
              </a:rPr>
              <a:t>S</a:t>
            </a:r>
            <a:r>
              <a:rPr lang="en-US" sz="2400" dirty="0">
                <a:solidFill>
                  <a:schemeClr val="accent1">
                    <a:lumMod val="50000"/>
                  </a:schemeClr>
                </a:solidFill>
                <a:latin typeface="Comic Sans MS" pitchFamily="66" charset="0"/>
              </a:rPr>
              <a:t> tuples.</a:t>
            </a:r>
          </a:p>
          <a:p>
            <a:pPr lvl="1" algn="just"/>
            <a:r>
              <a:rPr lang="en-US" sz="2400" dirty="0">
                <a:solidFill>
                  <a:schemeClr val="accent1">
                    <a:lumMod val="50000"/>
                  </a:schemeClr>
                </a:solidFill>
                <a:latin typeface="Comic Sans MS" pitchFamily="66" charset="0"/>
              </a:rPr>
              <a:t>The two operands do NOT have to be "type compatible”</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accent6">
                    <a:lumMod val="75000"/>
                  </a:schemeClr>
                </a:solidFill>
                <a:latin typeface="Comic Sans MS" pitchFamily="66" charset="0"/>
              </a:rPr>
              <a:t>Relational Algebra Operations from Set Theory: CARTESIAN PRODUCT (cont.)</a:t>
            </a:r>
          </a:p>
        </p:txBody>
      </p:sp>
      <p:sp>
        <p:nvSpPr>
          <p:cNvPr id="3" name="Content Placeholder 2"/>
          <p:cNvSpPr>
            <a:spLocks noGrp="1"/>
          </p:cNvSpPr>
          <p:nvPr>
            <p:ph idx="1"/>
          </p:nvPr>
        </p:nvSpPr>
        <p:spPr>
          <a:xfrm>
            <a:off x="357158" y="1600200"/>
            <a:ext cx="8429684" cy="4686320"/>
          </a:xfrm>
        </p:spPr>
        <p:txBody>
          <a:bodyPr>
            <a:noAutofit/>
          </a:bodyPr>
          <a:lstStyle/>
          <a:p>
            <a:pPr algn="just">
              <a:lnSpc>
                <a:spcPct val="120000"/>
              </a:lnSpc>
            </a:pPr>
            <a:r>
              <a:rPr lang="en-US" sz="2200" dirty="0">
                <a:solidFill>
                  <a:schemeClr val="accent1">
                    <a:lumMod val="50000"/>
                  </a:schemeClr>
                </a:solidFill>
                <a:latin typeface="Comic Sans MS" pitchFamily="66" charset="0"/>
              </a:rPr>
              <a:t>Generally, CROSS PRODUCT is not a meaningful operation</a:t>
            </a:r>
          </a:p>
          <a:p>
            <a:pPr lvl="1" algn="just">
              <a:lnSpc>
                <a:spcPct val="120000"/>
              </a:lnSpc>
            </a:pPr>
            <a:r>
              <a:rPr lang="en-US" sz="2200" dirty="0">
                <a:solidFill>
                  <a:schemeClr val="accent1">
                    <a:lumMod val="50000"/>
                  </a:schemeClr>
                </a:solidFill>
                <a:latin typeface="Comic Sans MS" pitchFamily="66" charset="0"/>
              </a:rPr>
              <a:t>Can become meaningful when followed by other operations</a:t>
            </a:r>
          </a:p>
          <a:p>
            <a:pPr algn="just">
              <a:lnSpc>
                <a:spcPct val="120000"/>
              </a:lnSpc>
            </a:pPr>
            <a:r>
              <a:rPr lang="en-US" sz="2200" dirty="0">
                <a:solidFill>
                  <a:schemeClr val="accent1">
                    <a:lumMod val="50000"/>
                  </a:schemeClr>
                </a:solidFill>
                <a:latin typeface="Comic Sans MS" pitchFamily="66" charset="0"/>
              </a:rPr>
              <a:t>Example (not meaningful):</a:t>
            </a:r>
          </a:p>
          <a:p>
            <a:pPr lvl="1" algn="just">
              <a:lnSpc>
                <a:spcPct val="120000"/>
              </a:lnSpc>
            </a:pPr>
            <a:r>
              <a:rPr lang="en-US" sz="2200" dirty="0">
                <a:solidFill>
                  <a:schemeClr val="accent6">
                    <a:lumMod val="75000"/>
                  </a:schemeClr>
                </a:solidFill>
                <a:latin typeface="Comic Sans MS" pitchFamily="66" charset="0"/>
              </a:rPr>
              <a:t>FEMALE_EMPS </a:t>
            </a:r>
            <a:r>
              <a:rPr lang="en-US" sz="2200" dirty="0">
                <a:solidFill>
                  <a:schemeClr val="accent6">
                    <a:lumMod val="75000"/>
                  </a:schemeClr>
                </a:solidFill>
                <a:latin typeface="Comic Sans MS" pitchFamily="66" charset="0"/>
                <a:sym typeface="Symbol" pitchFamily="71" charset="2"/>
              </a:rPr>
              <a:t> </a:t>
            </a:r>
            <a:r>
              <a:rPr lang="en-US" sz="2200" b="1" dirty="0">
                <a:solidFill>
                  <a:schemeClr val="accent6">
                    <a:lumMod val="75000"/>
                  </a:schemeClr>
                </a:solidFill>
                <a:latin typeface="Symbol" pitchFamily="71" charset="2"/>
              </a:rPr>
              <a:t> </a:t>
            </a:r>
            <a:r>
              <a:rPr lang="en-US" sz="2200" baseline="-25000" dirty="0">
                <a:solidFill>
                  <a:schemeClr val="accent6">
                    <a:lumMod val="75000"/>
                  </a:schemeClr>
                </a:solidFill>
                <a:latin typeface="Comic Sans MS" pitchFamily="66" charset="0"/>
              </a:rPr>
              <a:t>SEX=’F’</a:t>
            </a:r>
            <a:r>
              <a:rPr lang="en-US" sz="2200" dirty="0">
                <a:solidFill>
                  <a:schemeClr val="accent6">
                    <a:lumMod val="75000"/>
                  </a:schemeClr>
                </a:solidFill>
                <a:latin typeface="Comic Sans MS" pitchFamily="66" charset="0"/>
              </a:rPr>
              <a:t>(EMPLOYEE)</a:t>
            </a:r>
          </a:p>
          <a:p>
            <a:pPr lvl="1" algn="just">
              <a:lnSpc>
                <a:spcPct val="120000"/>
              </a:lnSpc>
            </a:pPr>
            <a:r>
              <a:rPr lang="en-US" sz="2200" dirty="0">
                <a:solidFill>
                  <a:schemeClr val="accent6">
                    <a:lumMod val="75000"/>
                  </a:schemeClr>
                </a:solidFill>
                <a:latin typeface="Comic Sans MS" pitchFamily="66" charset="0"/>
              </a:rPr>
              <a:t>EMPNAMES </a:t>
            </a:r>
            <a:r>
              <a:rPr lang="en-US" sz="2200" dirty="0">
                <a:solidFill>
                  <a:schemeClr val="accent6">
                    <a:lumMod val="75000"/>
                  </a:schemeClr>
                </a:solidFill>
                <a:latin typeface="Comic Sans MS" pitchFamily="66" charset="0"/>
                <a:sym typeface="Symbol" pitchFamily="71" charset="2"/>
              </a:rPr>
              <a:t> </a:t>
            </a:r>
            <a:r>
              <a:rPr lang="en-US" sz="2200" b="1" dirty="0">
                <a:solidFill>
                  <a:schemeClr val="accent6">
                    <a:lumMod val="75000"/>
                  </a:schemeClr>
                </a:solidFill>
                <a:latin typeface="Symbol" pitchFamily="71" charset="2"/>
              </a:rPr>
              <a:t></a:t>
            </a:r>
            <a:r>
              <a:rPr lang="en-US" sz="2200" dirty="0">
                <a:solidFill>
                  <a:schemeClr val="accent6">
                    <a:lumMod val="75000"/>
                  </a:schemeClr>
                </a:solidFill>
                <a:latin typeface="Comic Sans MS" pitchFamily="66" charset="0"/>
              </a:rPr>
              <a:t> </a:t>
            </a:r>
            <a:r>
              <a:rPr lang="en-US" sz="2200" baseline="-25000" dirty="0">
                <a:solidFill>
                  <a:schemeClr val="accent6">
                    <a:lumMod val="75000"/>
                  </a:schemeClr>
                </a:solidFill>
                <a:latin typeface="Comic Sans MS" pitchFamily="66" charset="0"/>
              </a:rPr>
              <a:t>FNAME, LNAME, SSN </a:t>
            </a:r>
            <a:r>
              <a:rPr lang="en-US" sz="2200" dirty="0">
                <a:solidFill>
                  <a:schemeClr val="accent6">
                    <a:lumMod val="75000"/>
                  </a:schemeClr>
                </a:solidFill>
                <a:latin typeface="Comic Sans MS" pitchFamily="66" charset="0"/>
              </a:rPr>
              <a:t>(FEMALE_EMPS)</a:t>
            </a:r>
          </a:p>
          <a:p>
            <a:pPr lvl="1" algn="just">
              <a:lnSpc>
                <a:spcPct val="120000"/>
              </a:lnSpc>
            </a:pPr>
            <a:r>
              <a:rPr lang="en-US" sz="2200" dirty="0">
                <a:solidFill>
                  <a:schemeClr val="accent6">
                    <a:lumMod val="75000"/>
                  </a:schemeClr>
                </a:solidFill>
                <a:latin typeface="Comic Sans MS" pitchFamily="66" charset="0"/>
              </a:rPr>
              <a:t>EMP_DEPENDENTS </a:t>
            </a:r>
            <a:r>
              <a:rPr lang="en-US" sz="2200" dirty="0">
                <a:solidFill>
                  <a:schemeClr val="accent6">
                    <a:lumMod val="75000"/>
                  </a:schemeClr>
                </a:solidFill>
                <a:latin typeface="Comic Sans MS" pitchFamily="66" charset="0"/>
                <a:sym typeface="Symbol" pitchFamily="71" charset="2"/>
              </a:rPr>
              <a:t> </a:t>
            </a:r>
            <a:r>
              <a:rPr lang="en-US" sz="2200" dirty="0">
                <a:solidFill>
                  <a:schemeClr val="accent6">
                    <a:lumMod val="75000"/>
                  </a:schemeClr>
                </a:solidFill>
                <a:latin typeface="Comic Sans MS" pitchFamily="66" charset="0"/>
              </a:rPr>
              <a:t>EMPNAMES x DEPENDENT</a:t>
            </a:r>
          </a:p>
          <a:p>
            <a:pPr algn="just">
              <a:lnSpc>
                <a:spcPct val="120000"/>
              </a:lnSpc>
            </a:pPr>
            <a:r>
              <a:rPr lang="en-US" sz="2200" dirty="0">
                <a:solidFill>
                  <a:schemeClr val="accent1">
                    <a:lumMod val="50000"/>
                  </a:schemeClr>
                </a:solidFill>
                <a:latin typeface="Comic Sans MS" pitchFamily="66" charset="0"/>
              </a:rPr>
              <a:t>EMP_DEPENDENTS will contain every combination of EMPNAMES and DEPENDENT</a:t>
            </a:r>
          </a:p>
          <a:p>
            <a:pPr lvl="1" algn="just">
              <a:lnSpc>
                <a:spcPct val="120000"/>
              </a:lnSpc>
            </a:pPr>
            <a:r>
              <a:rPr lang="en-US" sz="2200" dirty="0">
                <a:solidFill>
                  <a:schemeClr val="accent1">
                    <a:lumMod val="50000"/>
                  </a:schemeClr>
                </a:solidFill>
                <a:latin typeface="Comic Sans MS" pitchFamily="66" charset="0"/>
              </a:rPr>
              <a:t>whether or not they are actually related</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accent6">
                    <a:lumMod val="75000"/>
                  </a:schemeClr>
                </a:solidFill>
                <a:latin typeface="Comic Sans MS" pitchFamily="66" charset="0"/>
              </a:rPr>
              <a:t>Relational Algebra Operations from Set Theory: CARTESIAN PRODUCT (cont.)</a:t>
            </a:r>
          </a:p>
        </p:txBody>
      </p:sp>
      <p:sp>
        <p:nvSpPr>
          <p:cNvPr id="3" name="Content Placeholder 2"/>
          <p:cNvSpPr>
            <a:spLocks noGrp="1"/>
          </p:cNvSpPr>
          <p:nvPr>
            <p:ph idx="1"/>
          </p:nvPr>
        </p:nvSpPr>
        <p:spPr>
          <a:xfrm>
            <a:off x="285720" y="1571612"/>
            <a:ext cx="8572560" cy="5000660"/>
          </a:xfrm>
        </p:spPr>
        <p:txBody>
          <a:bodyPr>
            <a:normAutofit fontScale="92500" lnSpcReduction="10000"/>
          </a:bodyPr>
          <a:lstStyle/>
          <a:p>
            <a:pPr algn="just">
              <a:lnSpc>
                <a:spcPct val="110000"/>
              </a:lnSpc>
            </a:pPr>
            <a:r>
              <a:rPr lang="en-US" dirty="0">
                <a:solidFill>
                  <a:schemeClr val="accent1">
                    <a:lumMod val="50000"/>
                  </a:schemeClr>
                </a:solidFill>
                <a:latin typeface="Comic Sans MS" pitchFamily="66" charset="0"/>
              </a:rPr>
              <a:t>To keep only combinations where the DEPENDENT is related to the EMPLOYEE, we add a SELECT operation as follows</a:t>
            </a:r>
          </a:p>
          <a:p>
            <a:pPr algn="just">
              <a:lnSpc>
                <a:spcPct val="110000"/>
              </a:lnSpc>
            </a:pPr>
            <a:r>
              <a:rPr lang="en-US" dirty="0">
                <a:solidFill>
                  <a:schemeClr val="accent1">
                    <a:lumMod val="50000"/>
                  </a:schemeClr>
                </a:solidFill>
                <a:latin typeface="Comic Sans MS" pitchFamily="66" charset="0"/>
              </a:rPr>
              <a:t>Example (meaningful):</a:t>
            </a:r>
          </a:p>
          <a:p>
            <a:pPr lvl="1" algn="just">
              <a:lnSpc>
                <a:spcPct val="110000"/>
              </a:lnSpc>
            </a:pPr>
            <a:r>
              <a:rPr lang="en-US" sz="2200" dirty="0">
                <a:solidFill>
                  <a:schemeClr val="accent6">
                    <a:lumMod val="75000"/>
                  </a:schemeClr>
                </a:solidFill>
                <a:latin typeface="Comic Sans MS" pitchFamily="66" charset="0"/>
              </a:rPr>
              <a:t>FEMALE_EMPS </a:t>
            </a:r>
            <a:r>
              <a:rPr lang="en-US" sz="2200" dirty="0">
                <a:solidFill>
                  <a:schemeClr val="accent6">
                    <a:lumMod val="75000"/>
                  </a:schemeClr>
                </a:solidFill>
                <a:latin typeface="Comic Sans MS" pitchFamily="66" charset="0"/>
                <a:sym typeface="Symbol" pitchFamily="71" charset="2"/>
              </a:rPr>
              <a:t> </a:t>
            </a:r>
            <a:r>
              <a:rPr lang="en-US" sz="2400" b="1" dirty="0">
                <a:solidFill>
                  <a:schemeClr val="accent6">
                    <a:lumMod val="75000"/>
                  </a:schemeClr>
                </a:solidFill>
                <a:latin typeface="Symbol" pitchFamily="71" charset="2"/>
              </a:rPr>
              <a:t></a:t>
            </a:r>
            <a:r>
              <a:rPr lang="en-US" sz="2200" dirty="0">
                <a:solidFill>
                  <a:schemeClr val="accent6">
                    <a:lumMod val="75000"/>
                  </a:schemeClr>
                </a:solidFill>
                <a:latin typeface="Comic Sans MS" pitchFamily="66" charset="0"/>
              </a:rPr>
              <a:t> </a:t>
            </a:r>
            <a:r>
              <a:rPr lang="en-US" sz="2200" baseline="-25000" dirty="0">
                <a:solidFill>
                  <a:schemeClr val="accent6">
                    <a:lumMod val="75000"/>
                  </a:schemeClr>
                </a:solidFill>
                <a:latin typeface="Comic Sans MS" pitchFamily="66" charset="0"/>
              </a:rPr>
              <a:t>SEX=’F’</a:t>
            </a:r>
            <a:r>
              <a:rPr lang="en-US" sz="2200" dirty="0">
                <a:solidFill>
                  <a:schemeClr val="accent6">
                    <a:lumMod val="75000"/>
                  </a:schemeClr>
                </a:solidFill>
                <a:latin typeface="Comic Sans MS" pitchFamily="66" charset="0"/>
              </a:rPr>
              <a:t>(EMPLOYEE)</a:t>
            </a:r>
          </a:p>
          <a:p>
            <a:pPr lvl="1" algn="just">
              <a:lnSpc>
                <a:spcPct val="110000"/>
              </a:lnSpc>
            </a:pPr>
            <a:r>
              <a:rPr lang="en-US" sz="2200" dirty="0">
                <a:solidFill>
                  <a:schemeClr val="accent6">
                    <a:lumMod val="75000"/>
                  </a:schemeClr>
                </a:solidFill>
                <a:latin typeface="Comic Sans MS" pitchFamily="66" charset="0"/>
              </a:rPr>
              <a:t>EMPNAMES </a:t>
            </a:r>
            <a:r>
              <a:rPr lang="en-US" sz="2200" dirty="0">
                <a:solidFill>
                  <a:schemeClr val="accent6">
                    <a:lumMod val="75000"/>
                  </a:schemeClr>
                </a:solidFill>
                <a:latin typeface="Comic Sans MS" pitchFamily="66" charset="0"/>
                <a:sym typeface="Symbol" pitchFamily="71" charset="2"/>
              </a:rPr>
              <a:t> </a:t>
            </a:r>
            <a:r>
              <a:rPr lang="en-US" sz="2400" b="1" dirty="0">
                <a:solidFill>
                  <a:schemeClr val="accent6">
                    <a:lumMod val="75000"/>
                  </a:schemeClr>
                </a:solidFill>
                <a:latin typeface="Symbol" pitchFamily="71" charset="2"/>
              </a:rPr>
              <a:t></a:t>
            </a:r>
            <a:r>
              <a:rPr lang="en-US" sz="2200" dirty="0">
                <a:solidFill>
                  <a:schemeClr val="accent6">
                    <a:lumMod val="75000"/>
                  </a:schemeClr>
                </a:solidFill>
                <a:latin typeface="Comic Sans MS" pitchFamily="66" charset="0"/>
              </a:rPr>
              <a:t> </a:t>
            </a:r>
            <a:r>
              <a:rPr lang="en-US" sz="2200" baseline="-25000" dirty="0">
                <a:solidFill>
                  <a:schemeClr val="accent6">
                    <a:lumMod val="75000"/>
                  </a:schemeClr>
                </a:solidFill>
                <a:latin typeface="Comic Sans MS" pitchFamily="66" charset="0"/>
              </a:rPr>
              <a:t>FNAME, LNAME, SSN </a:t>
            </a:r>
            <a:r>
              <a:rPr lang="en-US" sz="2200" dirty="0">
                <a:solidFill>
                  <a:schemeClr val="accent6">
                    <a:lumMod val="75000"/>
                  </a:schemeClr>
                </a:solidFill>
                <a:latin typeface="Comic Sans MS" pitchFamily="66" charset="0"/>
              </a:rPr>
              <a:t>(FEMALE_EMPS)</a:t>
            </a:r>
          </a:p>
          <a:p>
            <a:pPr lvl="1" algn="just">
              <a:lnSpc>
                <a:spcPct val="110000"/>
              </a:lnSpc>
            </a:pPr>
            <a:r>
              <a:rPr lang="en-US" sz="2200" dirty="0">
                <a:solidFill>
                  <a:schemeClr val="accent6">
                    <a:lumMod val="75000"/>
                  </a:schemeClr>
                </a:solidFill>
                <a:latin typeface="Comic Sans MS" pitchFamily="66" charset="0"/>
              </a:rPr>
              <a:t>EMP_DEPENDENTS </a:t>
            </a:r>
            <a:r>
              <a:rPr lang="en-US" sz="2200" dirty="0">
                <a:solidFill>
                  <a:schemeClr val="accent6">
                    <a:lumMod val="75000"/>
                  </a:schemeClr>
                </a:solidFill>
                <a:latin typeface="Comic Sans MS" pitchFamily="66" charset="0"/>
                <a:sym typeface="Symbol" pitchFamily="71" charset="2"/>
              </a:rPr>
              <a:t> </a:t>
            </a:r>
            <a:r>
              <a:rPr lang="en-US" sz="2200" dirty="0">
                <a:solidFill>
                  <a:schemeClr val="accent6">
                    <a:lumMod val="75000"/>
                  </a:schemeClr>
                </a:solidFill>
                <a:latin typeface="Comic Sans MS" pitchFamily="66" charset="0"/>
              </a:rPr>
              <a:t>EMPNAMES x DEPENDENT</a:t>
            </a:r>
          </a:p>
          <a:p>
            <a:pPr lvl="1" algn="just">
              <a:lnSpc>
                <a:spcPct val="110000"/>
              </a:lnSpc>
            </a:pPr>
            <a:r>
              <a:rPr lang="en-US" sz="2200" dirty="0">
                <a:solidFill>
                  <a:schemeClr val="accent6">
                    <a:lumMod val="75000"/>
                  </a:schemeClr>
                </a:solidFill>
                <a:latin typeface="Comic Sans MS" pitchFamily="66" charset="0"/>
              </a:rPr>
              <a:t>ACTUAL_DEPS </a:t>
            </a:r>
            <a:r>
              <a:rPr lang="en-US" sz="2200" dirty="0">
                <a:solidFill>
                  <a:schemeClr val="accent6">
                    <a:lumMod val="75000"/>
                  </a:schemeClr>
                </a:solidFill>
                <a:latin typeface="Comic Sans MS" pitchFamily="66" charset="0"/>
                <a:sym typeface="Symbol" pitchFamily="71" charset="2"/>
              </a:rPr>
              <a:t> </a:t>
            </a:r>
            <a:r>
              <a:rPr lang="en-US" sz="2600" b="1" dirty="0">
                <a:solidFill>
                  <a:schemeClr val="accent6">
                    <a:lumMod val="75000"/>
                  </a:schemeClr>
                </a:solidFill>
                <a:latin typeface="Symbol" pitchFamily="71" charset="2"/>
              </a:rPr>
              <a:t></a:t>
            </a:r>
            <a:r>
              <a:rPr lang="en-US" sz="2200" dirty="0">
                <a:solidFill>
                  <a:schemeClr val="accent6">
                    <a:lumMod val="75000"/>
                  </a:schemeClr>
                </a:solidFill>
                <a:latin typeface="Comic Sans MS" pitchFamily="66" charset="0"/>
              </a:rPr>
              <a:t> </a:t>
            </a:r>
            <a:r>
              <a:rPr lang="en-US" sz="2200" baseline="-25000" dirty="0">
                <a:solidFill>
                  <a:schemeClr val="accent6">
                    <a:lumMod val="75000"/>
                  </a:schemeClr>
                </a:solidFill>
                <a:latin typeface="Comic Sans MS" pitchFamily="66" charset="0"/>
              </a:rPr>
              <a:t>SSN=ESSN</a:t>
            </a:r>
            <a:r>
              <a:rPr lang="en-US" sz="2200" dirty="0">
                <a:solidFill>
                  <a:schemeClr val="accent6">
                    <a:lumMod val="75000"/>
                  </a:schemeClr>
                </a:solidFill>
                <a:latin typeface="Comic Sans MS" pitchFamily="66" charset="0"/>
              </a:rPr>
              <a:t>(EMP_DEPENDENTS)</a:t>
            </a:r>
          </a:p>
          <a:p>
            <a:pPr lvl="1" algn="just">
              <a:lnSpc>
                <a:spcPct val="110000"/>
              </a:lnSpc>
            </a:pPr>
            <a:r>
              <a:rPr lang="en-US" sz="2200" dirty="0">
                <a:solidFill>
                  <a:schemeClr val="accent6">
                    <a:lumMod val="75000"/>
                  </a:schemeClr>
                </a:solidFill>
                <a:latin typeface="Comic Sans MS" pitchFamily="66" charset="0"/>
              </a:rPr>
              <a:t>RESULT </a:t>
            </a:r>
            <a:r>
              <a:rPr lang="en-US" sz="2200" dirty="0">
                <a:solidFill>
                  <a:schemeClr val="accent6">
                    <a:lumMod val="75000"/>
                  </a:schemeClr>
                </a:solidFill>
                <a:latin typeface="Comic Sans MS" pitchFamily="66" charset="0"/>
                <a:sym typeface="Symbol" pitchFamily="71" charset="2"/>
              </a:rPr>
              <a:t> </a:t>
            </a:r>
            <a:r>
              <a:rPr lang="en-US" sz="2600" b="1" dirty="0">
                <a:solidFill>
                  <a:schemeClr val="accent6">
                    <a:lumMod val="75000"/>
                  </a:schemeClr>
                </a:solidFill>
                <a:latin typeface="Symbol" pitchFamily="71" charset="2"/>
              </a:rPr>
              <a:t></a:t>
            </a:r>
            <a:r>
              <a:rPr lang="en-US" sz="2200" dirty="0">
                <a:solidFill>
                  <a:schemeClr val="accent6">
                    <a:lumMod val="75000"/>
                  </a:schemeClr>
                </a:solidFill>
                <a:latin typeface="Comic Sans MS" pitchFamily="66" charset="0"/>
              </a:rPr>
              <a:t> </a:t>
            </a:r>
            <a:r>
              <a:rPr lang="en-US" sz="2200" baseline="-25000" dirty="0">
                <a:solidFill>
                  <a:schemeClr val="accent6">
                    <a:lumMod val="75000"/>
                  </a:schemeClr>
                </a:solidFill>
                <a:latin typeface="Comic Sans MS" pitchFamily="66" charset="0"/>
              </a:rPr>
              <a:t>FNAME, LNAME, DEPENDENT_NAME </a:t>
            </a:r>
            <a:r>
              <a:rPr lang="en-US" sz="2200" dirty="0">
                <a:solidFill>
                  <a:schemeClr val="accent6">
                    <a:lumMod val="75000"/>
                  </a:schemeClr>
                </a:solidFill>
                <a:latin typeface="Comic Sans MS" pitchFamily="66" charset="0"/>
              </a:rPr>
              <a:t>(ACTUAL_DEPS)</a:t>
            </a:r>
          </a:p>
          <a:p>
            <a:pPr algn="just">
              <a:lnSpc>
                <a:spcPct val="110000"/>
              </a:lnSpc>
            </a:pPr>
            <a:r>
              <a:rPr lang="en-US" sz="2400" dirty="0">
                <a:solidFill>
                  <a:schemeClr val="accent1">
                    <a:lumMod val="50000"/>
                  </a:schemeClr>
                </a:solidFill>
                <a:latin typeface="Comic Sans MS" pitchFamily="66" charset="0"/>
              </a:rPr>
              <a:t>RESULT will now contain the name of female employees and their dependents</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511156"/>
          </a:xfrm>
        </p:spPr>
        <p:txBody>
          <a:bodyPr>
            <a:noAutofit/>
          </a:bodyPr>
          <a:lstStyle/>
          <a:p>
            <a:r>
              <a:rPr lang="en-US" sz="2800" b="1" dirty="0">
                <a:solidFill>
                  <a:schemeClr val="accent6">
                    <a:lumMod val="75000"/>
                  </a:schemeClr>
                </a:solidFill>
                <a:latin typeface="Comic Sans MS" pitchFamily="66" charset="0"/>
              </a:rPr>
              <a:t>Example of applying CARTESIAN PRODUCT</a:t>
            </a:r>
          </a:p>
        </p:txBody>
      </p:sp>
      <p:pic>
        <p:nvPicPr>
          <p:cNvPr id="4" name="Picture 7" descr="fig06_05"/>
          <p:cNvPicPr>
            <a:picLocks noChangeAspect="1" noChangeArrowheads="1"/>
          </p:cNvPicPr>
          <p:nvPr/>
        </p:nvPicPr>
        <p:blipFill>
          <a:blip r:embed="rId2"/>
          <a:srcRect/>
          <a:stretch>
            <a:fillRect/>
          </a:stretch>
        </p:blipFill>
        <p:spPr bwMode="auto">
          <a:xfrm>
            <a:off x="2000232" y="785794"/>
            <a:ext cx="4929223" cy="6000068"/>
          </a:xfrm>
          <a:prstGeom prst="rect">
            <a:avLst/>
          </a:prstGeom>
          <a:noFill/>
          <a:ln w="9525">
            <a:noFill/>
            <a:miter lim="800000"/>
            <a:headEnd/>
            <a:tailEnd/>
          </a:ln>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a:bodyPr>
          <a:lstStyle/>
          <a:p>
            <a:r>
              <a:rPr lang="en-US" sz="3600" dirty="0">
                <a:solidFill>
                  <a:schemeClr val="accent6">
                    <a:lumMod val="75000"/>
                  </a:schemeClr>
                </a:solidFill>
                <a:latin typeface="Comic Sans MS" pitchFamily="66" charset="0"/>
              </a:rPr>
              <a:t>Binary Relational Operations: JOIN</a:t>
            </a:r>
          </a:p>
        </p:txBody>
      </p:sp>
      <p:sp>
        <p:nvSpPr>
          <p:cNvPr id="3" name="Content Placeholder 2"/>
          <p:cNvSpPr>
            <a:spLocks noGrp="1"/>
          </p:cNvSpPr>
          <p:nvPr>
            <p:ph idx="1"/>
          </p:nvPr>
        </p:nvSpPr>
        <p:spPr>
          <a:xfrm>
            <a:off x="285720" y="1142984"/>
            <a:ext cx="8572560" cy="5357850"/>
          </a:xfrm>
        </p:spPr>
        <p:txBody>
          <a:bodyPr/>
          <a:lstStyle/>
          <a:p>
            <a:pPr algn="just"/>
            <a:r>
              <a:rPr lang="en-US" sz="2400" dirty="0">
                <a:solidFill>
                  <a:schemeClr val="accent1">
                    <a:lumMod val="50000"/>
                  </a:schemeClr>
                </a:solidFill>
                <a:latin typeface="Comic Sans MS" pitchFamily="66" charset="0"/>
              </a:rPr>
              <a:t>JOIN Operation (denoted by)</a:t>
            </a:r>
          </a:p>
          <a:p>
            <a:pPr lvl="1" algn="just"/>
            <a:r>
              <a:rPr lang="en-US" sz="2200" dirty="0">
                <a:solidFill>
                  <a:schemeClr val="accent1">
                    <a:lumMod val="50000"/>
                  </a:schemeClr>
                </a:solidFill>
                <a:latin typeface="Comic Sans MS" pitchFamily="66" charset="0"/>
              </a:rPr>
              <a:t>The sequence of CARTESIAN PRODUCT followed by SELECT is used quite commonly to identify and select related tuples from two relations</a:t>
            </a:r>
          </a:p>
          <a:p>
            <a:pPr lvl="1" algn="just"/>
            <a:r>
              <a:rPr lang="en-US" sz="2200" dirty="0">
                <a:solidFill>
                  <a:schemeClr val="accent1">
                    <a:lumMod val="50000"/>
                  </a:schemeClr>
                </a:solidFill>
                <a:latin typeface="Comic Sans MS" pitchFamily="66" charset="0"/>
              </a:rPr>
              <a:t>A special operation, called JOIN combines this sequence into a single operation</a:t>
            </a:r>
          </a:p>
          <a:p>
            <a:pPr lvl="1" algn="just"/>
            <a:r>
              <a:rPr lang="en-US" sz="2200" dirty="0">
                <a:solidFill>
                  <a:schemeClr val="accent1">
                    <a:lumMod val="50000"/>
                  </a:schemeClr>
                </a:solidFill>
                <a:latin typeface="Comic Sans MS" pitchFamily="66" charset="0"/>
              </a:rPr>
              <a:t>This operation is very important for any relational database with more than a single relation, because it allows us combine related tuples from various relations </a:t>
            </a:r>
          </a:p>
          <a:p>
            <a:pPr lvl="1" algn="just"/>
            <a:r>
              <a:rPr lang="en-US" sz="2200" dirty="0">
                <a:solidFill>
                  <a:schemeClr val="accent1">
                    <a:lumMod val="50000"/>
                  </a:schemeClr>
                </a:solidFill>
                <a:latin typeface="Comic Sans MS" pitchFamily="66" charset="0"/>
              </a:rPr>
              <a:t>The general form of a join operation on two relations R(A1, A2, . . ., An) and S(B1, B2, . . ., </a:t>
            </a:r>
            <a:r>
              <a:rPr lang="en-US" sz="2200" dirty="0" err="1">
                <a:solidFill>
                  <a:schemeClr val="accent1">
                    <a:lumMod val="50000"/>
                  </a:schemeClr>
                </a:solidFill>
                <a:latin typeface="Comic Sans MS" pitchFamily="66" charset="0"/>
              </a:rPr>
              <a:t>Bm</a:t>
            </a:r>
            <a:r>
              <a:rPr lang="en-US" sz="2200" dirty="0">
                <a:solidFill>
                  <a:schemeClr val="accent1">
                    <a:lumMod val="50000"/>
                  </a:schemeClr>
                </a:solidFill>
                <a:latin typeface="Comic Sans MS" pitchFamily="66" charset="0"/>
              </a:rPr>
              <a:t>) is:</a:t>
            </a:r>
          </a:p>
          <a:p>
            <a:pPr lvl="1" algn="ctr">
              <a:buNone/>
            </a:pPr>
            <a:r>
              <a:rPr lang="en-US" sz="2400" dirty="0">
                <a:solidFill>
                  <a:schemeClr val="accent6">
                    <a:lumMod val="75000"/>
                  </a:schemeClr>
                </a:solidFill>
                <a:latin typeface="Comic Sans MS" pitchFamily="66" charset="0"/>
              </a:rPr>
              <a:t>R     </a:t>
            </a:r>
            <a:r>
              <a:rPr lang="en-US" sz="2400" baseline="-25000" dirty="0">
                <a:solidFill>
                  <a:schemeClr val="accent6">
                    <a:lumMod val="75000"/>
                  </a:schemeClr>
                </a:solidFill>
                <a:latin typeface="Comic Sans MS" pitchFamily="66" charset="0"/>
              </a:rPr>
              <a:t>&lt;join condition&gt;</a:t>
            </a:r>
            <a:r>
              <a:rPr lang="en-US" sz="2400" dirty="0">
                <a:solidFill>
                  <a:schemeClr val="accent6">
                    <a:lumMod val="75000"/>
                  </a:schemeClr>
                </a:solidFill>
                <a:latin typeface="Comic Sans MS" pitchFamily="66" charset="0"/>
              </a:rPr>
              <a:t>S</a:t>
            </a:r>
          </a:p>
          <a:p>
            <a:pPr lvl="1" algn="just"/>
            <a:r>
              <a:rPr lang="en-US" sz="2200" dirty="0">
                <a:solidFill>
                  <a:schemeClr val="accent1">
                    <a:lumMod val="50000"/>
                  </a:schemeClr>
                </a:solidFill>
                <a:latin typeface="Comic Sans MS" pitchFamily="66" charset="0"/>
              </a:rPr>
              <a:t>where R and S can be any relations that result from general relational algebra expressions.</a:t>
            </a:r>
          </a:p>
        </p:txBody>
      </p:sp>
      <p:grpSp>
        <p:nvGrpSpPr>
          <p:cNvPr id="4" name="Group 35"/>
          <p:cNvGrpSpPr>
            <a:grpSpLocks/>
          </p:cNvGrpSpPr>
          <p:nvPr/>
        </p:nvGrpSpPr>
        <p:grpSpPr bwMode="auto">
          <a:xfrm>
            <a:off x="3929058" y="5397515"/>
            <a:ext cx="244475" cy="174625"/>
            <a:chOff x="377" y="2904"/>
            <a:chExt cx="154" cy="110"/>
          </a:xfrm>
        </p:grpSpPr>
        <p:sp>
          <p:nvSpPr>
            <p:cNvPr id="5" name="Line 36"/>
            <p:cNvSpPr>
              <a:spLocks noChangeShapeType="1"/>
            </p:cNvSpPr>
            <p:nvPr/>
          </p:nvSpPr>
          <p:spPr bwMode="auto">
            <a:xfrm>
              <a:off x="381" y="2904"/>
              <a:ext cx="0" cy="110"/>
            </a:xfrm>
            <a:prstGeom prst="line">
              <a:avLst/>
            </a:prstGeom>
            <a:noFill/>
            <a:ln w="12700">
              <a:solidFill>
                <a:schemeClr val="tx1"/>
              </a:solidFill>
              <a:round/>
              <a:headEnd/>
              <a:tailEnd/>
            </a:ln>
          </p:spPr>
          <p:txBody>
            <a:bodyPr wrap="none" anchor="ctr"/>
            <a:lstStyle/>
            <a:p>
              <a:endParaRPr lang="en-US"/>
            </a:p>
          </p:txBody>
        </p:sp>
        <p:sp>
          <p:nvSpPr>
            <p:cNvPr id="6" name="Line 37"/>
            <p:cNvSpPr>
              <a:spLocks noChangeShapeType="1"/>
            </p:cNvSpPr>
            <p:nvPr/>
          </p:nvSpPr>
          <p:spPr bwMode="auto">
            <a:xfrm>
              <a:off x="527" y="2904"/>
              <a:ext cx="0" cy="110"/>
            </a:xfrm>
            <a:prstGeom prst="line">
              <a:avLst/>
            </a:prstGeom>
            <a:noFill/>
            <a:ln w="12700">
              <a:solidFill>
                <a:schemeClr val="tx1"/>
              </a:solidFill>
              <a:round/>
              <a:headEnd/>
              <a:tailEnd/>
            </a:ln>
          </p:spPr>
          <p:txBody>
            <a:bodyPr wrap="none" anchor="ctr"/>
            <a:lstStyle/>
            <a:p>
              <a:endParaRPr lang="en-US"/>
            </a:p>
          </p:txBody>
        </p:sp>
        <p:sp>
          <p:nvSpPr>
            <p:cNvPr id="7" name="Line 38"/>
            <p:cNvSpPr>
              <a:spLocks noChangeShapeType="1"/>
            </p:cNvSpPr>
            <p:nvPr/>
          </p:nvSpPr>
          <p:spPr bwMode="auto">
            <a:xfrm>
              <a:off x="385" y="2904"/>
              <a:ext cx="138" cy="110"/>
            </a:xfrm>
            <a:prstGeom prst="line">
              <a:avLst/>
            </a:prstGeom>
            <a:noFill/>
            <a:ln w="12700">
              <a:solidFill>
                <a:schemeClr val="tx1"/>
              </a:solidFill>
              <a:round/>
              <a:headEnd/>
              <a:tailEnd/>
            </a:ln>
          </p:spPr>
          <p:txBody>
            <a:bodyPr wrap="none" anchor="ctr"/>
            <a:lstStyle/>
            <a:p>
              <a:endParaRPr lang="en-US"/>
            </a:p>
          </p:txBody>
        </p:sp>
        <p:sp>
          <p:nvSpPr>
            <p:cNvPr id="8" name="Line 39"/>
            <p:cNvSpPr>
              <a:spLocks noChangeShapeType="1"/>
            </p:cNvSpPr>
            <p:nvPr/>
          </p:nvSpPr>
          <p:spPr bwMode="auto">
            <a:xfrm flipH="1">
              <a:off x="377" y="2904"/>
              <a:ext cx="154" cy="110"/>
            </a:xfrm>
            <a:prstGeom prst="line">
              <a:avLst/>
            </a:prstGeom>
            <a:noFill/>
            <a:ln w="12700">
              <a:solidFill>
                <a:schemeClr val="tx1"/>
              </a:solidFill>
              <a:round/>
              <a:headEnd/>
              <a:tailEnd/>
            </a:ln>
          </p:spPr>
          <p:txBody>
            <a:bodyPr wrap="none" anchor="ctr"/>
            <a:lstStyle/>
            <a:p>
              <a:endParaRPr lang="en-US"/>
            </a:p>
          </p:txBody>
        </p:sp>
      </p:gr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chemeClr val="accent6">
                    <a:lumMod val="75000"/>
                  </a:schemeClr>
                </a:solidFill>
                <a:latin typeface="Comic Sans MS" pitchFamily="66" charset="0"/>
              </a:rPr>
              <a:t>Binary Relational Operations: JOIN (cont.)</a:t>
            </a:r>
          </a:p>
        </p:txBody>
      </p:sp>
      <p:sp>
        <p:nvSpPr>
          <p:cNvPr id="3" name="Content Placeholder 2"/>
          <p:cNvSpPr>
            <a:spLocks noGrp="1"/>
          </p:cNvSpPr>
          <p:nvPr>
            <p:ph idx="1"/>
          </p:nvPr>
        </p:nvSpPr>
        <p:spPr>
          <a:xfrm>
            <a:off x="342928" y="1428736"/>
            <a:ext cx="8443914" cy="5000660"/>
          </a:xfrm>
        </p:spPr>
        <p:txBody>
          <a:bodyPr>
            <a:normAutofit/>
          </a:bodyPr>
          <a:lstStyle/>
          <a:p>
            <a:pPr algn="just"/>
            <a:r>
              <a:rPr lang="en-US" sz="2400" dirty="0">
                <a:solidFill>
                  <a:schemeClr val="accent1">
                    <a:lumMod val="50000"/>
                  </a:schemeClr>
                </a:solidFill>
                <a:latin typeface="Comic Sans MS" pitchFamily="66" charset="0"/>
              </a:rPr>
              <a:t>Example: Suppose that we want to retrieve the name of the manager of each department.</a:t>
            </a:r>
          </a:p>
          <a:p>
            <a:pPr lvl="1" algn="just"/>
            <a:r>
              <a:rPr lang="en-US" sz="2200" dirty="0">
                <a:solidFill>
                  <a:schemeClr val="accent1">
                    <a:lumMod val="50000"/>
                  </a:schemeClr>
                </a:solidFill>
                <a:latin typeface="Comic Sans MS" pitchFamily="66" charset="0"/>
              </a:rPr>
              <a:t>To get the manager’s name, we need to combine each DEPARTMENT tuple with the EMPLOYEE tuple whose SSN value matches the MGRSSN value in the department tuple. </a:t>
            </a:r>
          </a:p>
          <a:p>
            <a:pPr lvl="1" algn="just"/>
            <a:r>
              <a:rPr lang="en-US" sz="2200" dirty="0">
                <a:solidFill>
                  <a:schemeClr val="accent1">
                    <a:lumMod val="50000"/>
                  </a:schemeClr>
                </a:solidFill>
                <a:latin typeface="Comic Sans MS" pitchFamily="66" charset="0"/>
              </a:rPr>
              <a:t>We do this by using the join operation.</a:t>
            </a:r>
          </a:p>
          <a:p>
            <a:pPr lvl="1" algn="just"/>
            <a:r>
              <a:rPr lang="en-US" sz="2200" dirty="0">
                <a:solidFill>
                  <a:schemeClr val="accent6">
                    <a:lumMod val="75000"/>
                  </a:schemeClr>
                </a:solidFill>
                <a:latin typeface="Comic Sans MS" pitchFamily="66" charset="0"/>
              </a:rPr>
              <a:t>DEPT_MGR </a:t>
            </a:r>
            <a:r>
              <a:rPr lang="en-US" sz="2200" dirty="0">
                <a:solidFill>
                  <a:schemeClr val="accent6">
                    <a:lumMod val="75000"/>
                  </a:schemeClr>
                </a:solidFill>
                <a:latin typeface="Comic Sans MS" pitchFamily="66" charset="0"/>
                <a:sym typeface="Symbol" pitchFamily="71" charset="2"/>
              </a:rPr>
              <a:t></a:t>
            </a:r>
            <a:r>
              <a:rPr lang="en-US" sz="2200" dirty="0">
                <a:solidFill>
                  <a:schemeClr val="accent6">
                    <a:lumMod val="75000"/>
                  </a:schemeClr>
                </a:solidFill>
                <a:latin typeface="Comic Sans MS" pitchFamily="66" charset="0"/>
              </a:rPr>
              <a:t> DEPARTMENT      </a:t>
            </a:r>
            <a:r>
              <a:rPr lang="en-US" sz="2200" baseline="-25000" dirty="0">
                <a:solidFill>
                  <a:schemeClr val="accent6">
                    <a:lumMod val="75000"/>
                  </a:schemeClr>
                </a:solidFill>
                <a:latin typeface="Comic Sans MS" pitchFamily="66" charset="0"/>
              </a:rPr>
              <a:t>MGRSSN=SSN </a:t>
            </a:r>
            <a:r>
              <a:rPr lang="en-US" sz="2200" dirty="0">
                <a:solidFill>
                  <a:schemeClr val="accent6">
                    <a:lumMod val="75000"/>
                  </a:schemeClr>
                </a:solidFill>
                <a:latin typeface="Comic Sans MS" pitchFamily="66" charset="0"/>
              </a:rPr>
              <a:t>EMPLOYEE</a:t>
            </a:r>
          </a:p>
          <a:p>
            <a:pPr algn="just"/>
            <a:r>
              <a:rPr lang="en-US" sz="2400" dirty="0">
                <a:solidFill>
                  <a:schemeClr val="accent1">
                    <a:lumMod val="50000"/>
                  </a:schemeClr>
                </a:solidFill>
                <a:latin typeface="Comic Sans MS" pitchFamily="66" charset="0"/>
              </a:rPr>
              <a:t>MGRSSN=SSN is the join condition</a:t>
            </a:r>
          </a:p>
          <a:p>
            <a:pPr lvl="1" algn="just"/>
            <a:r>
              <a:rPr lang="en-US" sz="2200" dirty="0">
                <a:solidFill>
                  <a:schemeClr val="accent1">
                    <a:lumMod val="50000"/>
                  </a:schemeClr>
                </a:solidFill>
                <a:latin typeface="Comic Sans MS" pitchFamily="66" charset="0"/>
              </a:rPr>
              <a:t>Combines each department record with the employee who manages the department</a:t>
            </a:r>
          </a:p>
          <a:p>
            <a:pPr lvl="1" algn="just"/>
            <a:r>
              <a:rPr lang="en-US" sz="2200" dirty="0">
                <a:solidFill>
                  <a:schemeClr val="accent1">
                    <a:lumMod val="50000"/>
                  </a:schemeClr>
                </a:solidFill>
                <a:latin typeface="Comic Sans MS" pitchFamily="66" charset="0"/>
              </a:rPr>
              <a:t>The join condition can also be specified as </a:t>
            </a:r>
            <a:r>
              <a:rPr lang="en-US" sz="2200" dirty="0">
                <a:solidFill>
                  <a:schemeClr val="accent6">
                    <a:lumMod val="75000"/>
                  </a:schemeClr>
                </a:solidFill>
                <a:latin typeface="Comic Sans MS" pitchFamily="66" charset="0"/>
              </a:rPr>
              <a:t>DEPARTMENT.MGRSSN= EMPLOYEE.SSN</a:t>
            </a:r>
          </a:p>
        </p:txBody>
      </p:sp>
      <p:grpSp>
        <p:nvGrpSpPr>
          <p:cNvPr id="4" name="Group 35"/>
          <p:cNvGrpSpPr>
            <a:grpSpLocks/>
          </p:cNvGrpSpPr>
          <p:nvPr/>
        </p:nvGrpSpPr>
        <p:grpSpPr bwMode="auto">
          <a:xfrm>
            <a:off x="5184781" y="4254507"/>
            <a:ext cx="244475" cy="174625"/>
            <a:chOff x="377" y="2904"/>
            <a:chExt cx="154" cy="110"/>
          </a:xfrm>
        </p:grpSpPr>
        <p:sp>
          <p:nvSpPr>
            <p:cNvPr id="5" name="Line 36"/>
            <p:cNvSpPr>
              <a:spLocks noChangeShapeType="1"/>
            </p:cNvSpPr>
            <p:nvPr/>
          </p:nvSpPr>
          <p:spPr bwMode="auto">
            <a:xfrm>
              <a:off x="381" y="2904"/>
              <a:ext cx="0" cy="110"/>
            </a:xfrm>
            <a:prstGeom prst="line">
              <a:avLst/>
            </a:prstGeom>
            <a:noFill/>
            <a:ln w="12700">
              <a:solidFill>
                <a:schemeClr val="tx1"/>
              </a:solidFill>
              <a:round/>
              <a:headEnd/>
              <a:tailEnd/>
            </a:ln>
          </p:spPr>
          <p:txBody>
            <a:bodyPr wrap="none" anchor="ctr"/>
            <a:lstStyle/>
            <a:p>
              <a:endParaRPr lang="en-US"/>
            </a:p>
          </p:txBody>
        </p:sp>
        <p:sp>
          <p:nvSpPr>
            <p:cNvPr id="6" name="Line 37"/>
            <p:cNvSpPr>
              <a:spLocks noChangeShapeType="1"/>
            </p:cNvSpPr>
            <p:nvPr/>
          </p:nvSpPr>
          <p:spPr bwMode="auto">
            <a:xfrm>
              <a:off x="527" y="2904"/>
              <a:ext cx="0" cy="110"/>
            </a:xfrm>
            <a:prstGeom prst="line">
              <a:avLst/>
            </a:prstGeom>
            <a:noFill/>
            <a:ln w="12700">
              <a:solidFill>
                <a:schemeClr val="tx1"/>
              </a:solidFill>
              <a:round/>
              <a:headEnd/>
              <a:tailEnd/>
            </a:ln>
          </p:spPr>
          <p:txBody>
            <a:bodyPr wrap="none" anchor="ctr"/>
            <a:lstStyle/>
            <a:p>
              <a:endParaRPr lang="en-US"/>
            </a:p>
          </p:txBody>
        </p:sp>
        <p:sp>
          <p:nvSpPr>
            <p:cNvPr id="7" name="Line 38"/>
            <p:cNvSpPr>
              <a:spLocks noChangeShapeType="1"/>
            </p:cNvSpPr>
            <p:nvPr/>
          </p:nvSpPr>
          <p:spPr bwMode="auto">
            <a:xfrm>
              <a:off x="385" y="2904"/>
              <a:ext cx="138" cy="110"/>
            </a:xfrm>
            <a:prstGeom prst="line">
              <a:avLst/>
            </a:prstGeom>
            <a:noFill/>
            <a:ln w="12700">
              <a:solidFill>
                <a:schemeClr val="tx1"/>
              </a:solidFill>
              <a:round/>
              <a:headEnd/>
              <a:tailEnd/>
            </a:ln>
          </p:spPr>
          <p:txBody>
            <a:bodyPr wrap="none" anchor="ctr"/>
            <a:lstStyle/>
            <a:p>
              <a:endParaRPr lang="en-US"/>
            </a:p>
          </p:txBody>
        </p:sp>
        <p:sp>
          <p:nvSpPr>
            <p:cNvPr id="8" name="Line 39"/>
            <p:cNvSpPr>
              <a:spLocks noChangeShapeType="1"/>
            </p:cNvSpPr>
            <p:nvPr/>
          </p:nvSpPr>
          <p:spPr bwMode="auto">
            <a:xfrm flipH="1">
              <a:off x="377" y="2904"/>
              <a:ext cx="154" cy="110"/>
            </a:xfrm>
            <a:prstGeom prst="line">
              <a:avLst/>
            </a:prstGeom>
            <a:noFill/>
            <a:ln w="12700">
              <a:solidFill>
                <a:schemeClr val="tx1"/>
              </a:solidFill>
              <a:round/>
              <a:headEnd/>
              <a:tailEnd/>
            </a:ln>
          </p:spPr>
          <p:txBody>
            <a:bodyPr wrap="none" anchor="ctr"/>
            <a:lstStyle/>
            <a:p>
              <a:endParaRPr lang="en-US"/>
            </a:p>
          </p:txBody>
        </p:sp>
      </p:gr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US" sz="3600" dirty="0">
                <a:solidFill>
                  <a:schemeClr val="accent6"/>
                </a:solidFill>
                <a:latin typeface="Comic Sans MS" pitchFamily="66" charset="0"/>
              </a:rPr>
              <a:t>Unary Relational Operations: SELECT</a:t>
            </a:r>
          </a:p>
        </p:txBody>
      </p:sp>
      <p:sp>
        <p:nvSpPr>
          <p:cNvPr id="3" name="Content Placeholder 2"/>
          <p:cNvSpPr>
            <a:spLocks noGrp="1"/>
          </p:cNvSpPr>
          <p:nvPr>
            <p:ph idx="1"/>
          </p:nvPr>
        </p:nvSpPr>
        <p:spPr>
          <a:xfrm>
            <a:off x="271490" y="1214422"/>
            <a:ext cx="8586790" cy="5143536"/>
          </a:xfrm>
        </p:spPr>
        <p:txBody>
          <a:bodyPr>
            <a:noAutofit/>
          </a:bodyPr>
          <a:lstStyle/>
          <a:p>
            <a:pPr algn="just"/>
            <a:r>
              <a:rPr lang="en-US" sz="2200" dirty="0">
                <a:solidFill>
                  <a:schemeClr val="accent1">
                    <a:lumMod val="50000"/>
                  </a:schemeClr>
                </a:solidFill>
                <a:latin typeface="Comic Sans MS" pitchFamily="66" charset="0"/>
              </a:rPr>
              <a:t>The SELECT operation (denoted by </a:t>
            </a:r>
            <a:r>
              <a:rPr lang="en-US" sz="2200" b="1" dirty="0">
                <a:solidFill>
                  <a:schemeClr val="accent1">
                    <a:lumMod val="50000"/>
                  </a:schemeClr>
                </a:solidFill>
                <a:latin typeface="Symbol" pitchFamily="71" charset="2"/>
              </a:rPr>
              <a:t></a:t>
            </a:r>
            <a:r>
              <a:rPr lang="en-US" sz="2200" dirty="0">
                <a:solidFill>
                  <a:schemeClr val="accent1">
                    <a:lumMod val="50000"/>
                  </a:schemeClr>
                </a:solidFill>
                <a:latin typeface="Comic Sans MS" pitchFamily="66" charset="0"/>
              </a:rPr>
              <a:t> (sigma)) is used to select a subset of the tuples from a relation based on a </a:t>
            </a:r>
            <a:r>
              <a:rPr lang="en-US" sz="2200" b="1" dirty="0">
                <a:solidFill>
                  <a:schemeClr val="accent1">
                    <a:lumMod val="50000"/>
                  </a:schemeClr>
                </a:solidFill>
                <a:latin typeface="Comic Sans MS" pitchFamily="66" charset="0"/>
              </a:rPr>
              <a:t>selection condition</a:t>
            </a:r>
            <a:r>
              <a:rPr lang="en-US" sz="2200" dirty="0">
                <a:solidFill>
                  <a:schemeClr val="accent1">
                    <a:lumMod val="50000"/>
                  </a:schemeClr>
                </a:solidFill>
                <a:latin typeface="Comic Sans MS" pitchFamily="66" charset="0"/>
              </a:rPr>
              <a:t>.</a:t>
            </a:r>
          </a:p>
          <a:p>
            <a:pPr lvl="1" algn="just"/>
            <a:r>
              <a:rPr lang="en-US" sz="2200" dirty="0">
                <a:solidFill>
                  <a:schemeClr val="accent1">
                    <a:lumMod val="50000"/>
                  </a:schemeClr>
                </a:solidFill>
                <a:latin typeface="Comic Sans MS" pitchFamily="66" charset="0"/>
              </a:rPr>
              <a:t>The selection condition acts as a </a:t>
            </a:r>
            <a:r>
              <a:rPr lang="en-US" sz="2200" b="1" dirty="0">
                <a:solidFill>
                  <a:schemeClr val="accent1">
                    <a:lumMod val="50000"/>
                  </a:schemeClr>
                </a:solidFill>
                <a:latin typeface="Comic Sans MS" pitchFamily="66" charset="0"/>
              </a:rPr>
              <a:t>filter</a:t>
            </a:r>
          </a:p>
          <a:p>
            <a:pPr lvl="1" algn="just"/>
            <a:r>
              <a:rPr lang="en-US" sz="2200" dirty="0">
                <a:solidFill>
                  <a:schemeClr val="accent1">
                    <a:lumMod val="50000"/>
                  </a:schemeClr>
                </a:solidFill>
                <a:latin typeface="Comic Sans MS" pitchFamily="66" charset="0"/>
              </a:rPr>
              <a:t>Keeps only those tuples that satisfy the qualifying condition</a:t>
            </a:r>
          </a:p>
          <a:p>
            <a:pPr lvl="1" algn="just"/>
            <a:r>
              <a:rPr lang="en-US" sz="2200" dirty="0">
                <a:solidFill>
                  <a:schemeClr val="accent1">
                    <a:lumMod val="50000"/>
                  </a:schemeClr>
                </a:solidFill>
                <a:latin typeface="Comic Sans MS" pitchFamily="66" charset="0"/>
              </a:rPr>
              <a:t>Tuples satisfying the condition are selected whereas the other tuples are discarded (filtered out)</a:t>
            </a:r>
          </a:p>
          <a:p>
            <a:pPr algn="just"/>
            <a:r>
              <a:rPr lang="en-US" sz="2200" dirty="0">
                <a:solidFill>
                  <a:schemeClr val="accent1">
                    <a:lumMod val="50000"/>
                  </a:schemeClr>
                </a:solidFill>
                <a:latin typeface="Comic Sans MS" pitchFamily="66" charset="0"/>
              </a:rPr>
              <a:t>Examples: </a:t>
            </a:r>
          </a:p>
          <a:p>
            <a:pPr lvl="1" algn="just"/>
            <a:r>
              <a:rPr lang="en-US" sz="2200" dirty="0">
                <a:solidFill>
                  <a:schemeClr val="accent1">
                    <a:lumMod val="50000"/>
                  </a:schemeClr>
                </a:solidFill>
                <a:latin typeface="Comic Sans MS" pitchFamily="66" charset="0"/>
              </a:rPr>
              <a:t>Select the EMPLOYEE tuples whose department number is 4: </a:t>
            </a:r>
            <a:r>
              <a:rPr lang="en-US" sz="2200" b="1" dirty="0">
                <a:solidFill>
                  <a:schemeClr val="accent6">
                    <a:lumMod val="75000"/>
                  </a:schemeClr>
                </a:solidFill>
                <a:latin typeface="Symbol" pitchFamily="71" charset="2"/>
              </a:rPr>
              <a:t></a:t>
            </a:r>
            <a:r>
              <a:rPr lang="en-US" sz="2200" b="1" dirty="0">
                <a:solidFill>
                  <a:schemeClr val="accent6">
                    <a:lumMod val="75000"/>
                  </a:schemeClr>
                </a:solidFill>
                <a:latin typeface="Comic Sans MS" pitchFamily="66" charset="0"/>
              </a:rPr>
              <a:t> </a:t>
            </a:r>
            <a:r>
              <a:rPr lang="en-US" sz="2200" b="1" baseline="-25000" dirty="0">
                <a:solidFill>
                  <a:schemeClr val="accent6">
                    <a:lumMod val="75000"/>
                  </a:schemeClr>
                </a:solidFill>
                <a:latin typeface="Comic Sans MS" pitchFamily="66" charset="0"/>
              </a:rPr>
              <a:t>DNO = 4</a:t>
            </a:r>
            <a:r>
              <a:rPr lang="en-US" sz="2200" b="1" dirty="0">
                <a:solidFill>
                  <a:schemeClr val="accent6">
                    <a:lumMod val="75000"/>
                  </a:schemeClr>
                </a:solidFill>
                <a:latin typeface="Comic Sans MS" pitchFamily="66" charset="0"/>
              </a:rPr>
              <a:t> (EMPLOYEE)</a:t>
            </a:r>
          </a:p>
          <a:p>
            <a:pPr lvl="1" algn="just"/>
            <a:r>
              <a:rPr lang="en-US" sz="2200" dirty="0">
                <a:solidFill>
                  <a:schemeClr val="accent1">
                    <a:lumMod val="50000"/>
                  </a:schemeClr>
                </a:solidFill>
                <a:latin typeface="Comic Sans MS" pitchFamily="66" charset="0"/>
              </a:rPr>
              <a:t>Select the employee tuples whose salary is greater than $30,000:</a:t>
            </a:r>
            <a:r>
              <a:rPr lang="en-US" sz="2200" dirty="0">
                <a:solidFill>
                  <a:schemeClr val="accent6">
                    <a:lumMod val="75000"/>
                  </a:schemeClr>
                </a:solidFill>
                <a:latin typeface="Comic Sans MS" pitchFamily="66" charset="0"/>
              </a:rPr>
              <a:t> </a:t>
            </a:r>
            <a:r>
              <a:rPr lang="en-US" sz="2200" b="1" dirty="0">
                <a:solidFill>
                  <a:schemeClr val="accent6">
                    <a:lumMod val="75000"/>
                  </a:schemeClr>
                </a:solidFill>
                <a:latin typeface="Symbol" pitchFamily="71" charset="2"/>
              </a:rPr>
              <a:t></a:t>
            </a:r>
            <a:r>
              <a:rPr lang="en-US" sz="2200" b="1" dirty="0">
                <a:solidFill>
                  <a:schemeClr val="accent6">
                    <a:lumMod val="75000"/>
                  </a:schemeClr>
                </a:solidFill>
                <a:latin typeface="Comic Sans MS" pitchFamily="66" charset="0"/>
              </a:rPr>
              <a:t> </a:t>
            </a:r>
            <a:r>
              <a:rPr lang="en-US" sz="2200" b="1" baseline="-25000" dirty="0">
                <a:solidFill>
                  <a:schemeClr val="accent6">
                    <a:lumMod val="75000"/>
                  </a:schemeClr>
                </a:solidFill>
                <a:latin typeface="Comic Sans MS" pitchFamily="66" charset="0"/>
              </a:rPr>
              <a:t>SALARY &gt; 30,000</a:t>
            </a:r>
            <a:r>
              <a:rPr lang="en-US" sz="2200" b="1" dirty="0">
                <a:solidFill>
                  <a:schemeClr val="accent6">
                    <a:lumMod val="75000"/>
                  </a:schemeClr>
                </a:solidFill>
                <a:latin typeface="Comic Sans MS" pitchFamily="66" charset="0"/>
              </a:rPr>
              <a:t> (EMPLOYEE)</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6">
                    <a:lumMod val="75000"/>
                  </a:schemeClr>
                </a:solidFill>
                <a:latin typeface="Comic Sans MS" pitchFamily="66" charset="0"/>
              </a:rPr>
              <a:t>Example of applying the JOIN operation</a:t>
            </a:r>
          </a:p>
        </p:txBody>
      </p:sp>
      <p:pic>
        <p:nvPicPr>
          <p:cNvPr id="4" name="Picture 5" descr="fig06_06"/>
          <p:cNvPicPr>
            <a:picLocks noChangeAspect="1" noChangeArrowheads="1"/>
          </p:cNvPicPr>
          <p:nvPr/>
        </p:nvPicPr>
        <p:blipFill>
          <a:blip r:embed="rId2"/>
          <a:srcRect/>
          <a:stretch>
            <a:fillRect/>
          </a:stretch>
        </p:blipFill>
        <p:spPr bwMode="auto">
          <a:xfrm>
            <a:off x="268658" y="2643182"/>
            <a:ext cx="8732498" cy="2082809"/>
          </a:xfrm>
          <a:prstGeom prst="rect">
            <a:avLst/>
          </a:prstGeom>
          <a:noFill/>
          <a:ln w="9525">
            <a:noFill/>
            <a:miter lim="800000"/>
            <a:headEnd/>
            <a:tailEnd/>
          </a:ln>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725470"/>
          </a:xfrm>
        </p:spPr>
        <p:txBody>
          <a:bodyPr>
            <a:normAutofit fontScale="90000"/>
          </a:bodyPr>
          <a:lstStyle/>
          <a:p>
            <a:r>
              <a:rPr lang="en-US" dirty="0">
                <a:solidFill>
                  <a:schemeClr val="accent6">
                    <a:lumMod val="75000"/>
                  </a:schemeClr>
                </a:solidFill>
                <a:latin typeface="Comic Sans MS" pitchFamily="66" charset="0"/>
              </a:rPr>
              <a:t>Some properties of JOIN</a:t>
            </a:r>
          </a:p>
        </p:txBody>
      </p:sp>
      <p:sp>
        <p:nvSpPr>
          <p:cNvPr id="3" name="Content Placeholder 2"/>
          <p:cNvSpPr>
            <a:spLocks noGrp="1"/>
          </p:cNvSpPr>
          <p:nvPr>
            <p:ph idx="1"/>
          </p:nvPr>
        </p:nvSpPr>
        <p:spPr>
          <a:xfrm>
            <a:off x="285720" y="1214422"/>
            <a:ext cx="8572560" cy="5286412"/>
          </a:xfrm>
        </p:spPr>
        <p:txBody>
          <a:bodyPr>
            <a:noAutofit/>
          </a:bodyPr>
          <a:lstStyle/>
          <a:p>
            <a:pPr algn="just"/>
            <a:r>
              <a:rPr lang="en-US" sz="2800" dirty="0">
                <a:solidFill>
                  <a:schemeClr val="accent1">
                    <a:lumMod val="50000"/>
                  </a:schemeClr>
                </a:solidFill>
                <a:latin typeface="Comic Sans MS" pitchFamily="66" charset="0"/>
              </a:rPr>
              <a:t>Consider the following JOIN operation:</a:t>
            </a:r>
          </a:p>
          <a:p>
            <a:pPr lvl="1" algn="just"/>
            <a:r>
              <a:rPr lang="en-US" sz="2400" dirty="0">
                <a:solidFill>
                  <a:schemeClr val="accent1">
                    <a:lumMod val="50000"/>
                  </a:schemeClr>
                </a:solidFill>
                <a:latin typeface="Comic Sans MS" pitchFamily="66" charset="0"/>
              </a:rPr>
              <a:t>R(A1, A2, . . ., An)      </a:t>
            </a:r>
            <a:r>
              <a:rPr lang="en-US" sz="2400" baseline="-25000" dirty="0" err="1">
                <a:solidFill>
                  <a:schemeClr val="accent1">
                    <a:lumMod val="50000"/>
                  </a:schemeClr>
                </a:solidFill>
                <a:latin typeface="Comic Sans MS" pitchFamily="66" charset="0"/>
              </a:rPr>
              <a:t>R.Ai</a:t>
            </a:r>
            <a:r>
              <a:rPr lang="en-US" sz="2400" baseline="-25000" dirty="0">
                <a:solidFill>
                  <a:schemeClr val="accent1">
                    <a:lumMod val="50000"/>
                  </a:schemeClr>
                </a:solidFill>
                <a:latin typeface="Comic Sans MS" pitchFamily="66" charset="0"/>
              </a:rPr>
              <a:t>=</a:t>
            </a:r>
            <a:r>
              <a:rPr lang="en-US" sz="2400" baseline="-25000" dirty="0" err="1">
                <a:solidFill>
                  <a:schemeClr val="accent1">
                    <a:lumMod val="50000"/>
                  </a:schemeClr>
                </a:solidFill>
                <a:latin typeface="Comic Sans MS" pitchFamily="66" charset="0"/>
              </a:rPr>
              <a:t>S.Bj</a:t>
            </a:r>
            <a:r>
              <a:rPr lang="en-US" sz="2400" baseline="-25000" dirty="0">
                <a:solidFill>
                  <a:schemeClr val="accent1">
                    <a:lumMod val="50000"/>
                  </a:schemeClr>
                </a:solidFill>
                <a:latin typeface="Comic Sans MS" pitchFamily="66" charset="0"/>
              </a:rPr>
              <a:t> </a:t>
            </a:r>
            <a:r>
              <a:rPr lang="en-US" sz="2400" dirty="0">
                <a:solidFill>
                  <a:schemeClr val="accent1">
                    <a:lumMod val="50000"/>
                  </a:schemeClr>
                </a:solidFill>
                <a:latin typeface="Comic Sans MS" pitchFamily="66" charset="0"/>
              </a:rPr>
              <a:t>S(B1, B2, . . ., </a:t>
            </a:r>
            <a:r>
              <a:rPr lang="en-US" sz="2400" dirty="0" err="1">
                <a:solidFill>
                  <a:schemeClr val="accent1">
                    <a:lumMod val="50000"/>
                  </a:schemeClr>
                </a:solidFill>
                <a:latin typeface="Comic Sans MS" pitchFamily="66" charset="0"/>
              </a:rPr>
              <a:t>Bm</a:t>
            </a:r>
            <a:r>
              <a:rPr lang="en-US" sz="2400" dirty="0">
                <a:solidFill>
                  <a:schemeClr val="accent1">
                    <a:lumMod val="50000"/>
                  </a:schemeClr>
                </a:solidFill>
                <a:latin typeface="Comic Sans MS" pitchFamily="66" charset="0"/>
              </a:rPr>
              <a:t>)</a:t>
            </a:r>
          </a:p>
          <a:p>
            <a:pPr lvl="1" algn="just"/>
            <a:r>
              <a:rPr lang="en-US" sz="2400" dirty="0">
                <a:solidFill>
                  <a:schemeClr val="accent1">
                    <a:lumMod val="50000"/>
                  </a:schemeClr>
                </a:solidFill>
                <a:latin typeface="Comic Sans MS" pitchFamily="66" charset="0"/>
              </a:rPr>
              <a:t>Result is a relation Q with degree n + m attributes:</a:t>
            </a:r>
          </a:p>
          <a:p>
            <a:pPr lvl="2" algn="just"/>
            <a:r>
              <a:rPr lang="en-US" dirty="0">
                <a:solidFill>
                  <a:schemeClr val="accent1">
                    <a:lumMod val="50000"/>
                  </a:schemeClr>
                </a:solidFill>
                <a:latin typeface="Comic Sans MS" pitchFamily="66" charset="0"/>
              </a:rPr>
              <a:t>Q(A1, A2, . . ., An, B1, B2, . . ., </a:t>
            </a:r>
            <a:r>
              <a:rPr lang="en-US" dirty="0" err="1">
                <a:solidFill>
                  <a:schemeClr val="accent1">
                    <a:lumMod val="50000"/>
                  </a:schemeClr>
                </a:solidFill>
                <a:latin typeface="Comic Sans MS" pitchFamily="66" charset="0"/>
              </a:rPr>
              <a:t>Bm</a:t>
            </a:r>
            <a:r>
              <a:rPr lang="en-US" dirty="0">
                <a:solidFill>
                  <a:schemeClr val="accent1">
                    <a:lumMod val="50000"/>
                  </a:schemeClr>
                </a:solidFill>
                <a:latin typeface="Comic Sans MS" pitchFamily="66" charset="0"/>
              </a:rPr>
              <a:t>), in that order.</a:t>
            </a:r>
          </a:p>
          <a:p>
            <a:pPr lvl="1" algn="just"/>
            <a:r>
              <a:rPr lang="en-US" sz="2400" dirty="0">
                <a:solidFill>
                  <a:schemeClr val="accent1">
                    <a:lumMod val="50000"/>
                  </a:schemeClr>
                </a:solidFill>
                <a:latin typeface="Comic Sans MS" pitchFamily="66" charset="0"/>
              </a:rPr>
              <a:t>The resulting relation state has one tuple for each combination of tuples—r from R and s from S, but only if they satisfy the join condition r[Ai]=s[</a:t>
            </a:r>
            <a:r>
              <a:rPr lang="en-US" sz="2400" dirty="0" err="1">
                <a:solidFill>
                  <a:schemeClr val="accent1">
                    <a:lumMod val="50000"/>
                  </a:schemeClr>
                </a:solidFill>
                <a:latin typeface="Comic Sans MS" pitchFamily="66" charset="0"/>
              </a:rPr>
              <a:t>Bj</a:t>
            </a:r>
            <a:r>
              <a:rPr lang="en-US" sz="2400" dirty="0">
                <a:solidFill>
                  <a:schemeClr val="accent1">
                    <a:lumMod val="50000"/>
                  </a:schemeClr>
                </a:solidFill>
                <a:latin typeface="Comic Sans MS" pitchFamily="66" charset="0"/>
              </a:rPr>
              <a:t>]</a:t>
            </a:r>
          </a:p>
          <a:p>
            <a:pPr lvl="1" algn="just"/>
            <a:r>
              <a:rPr lang="en-US" sz="2400" dirty="0">
                <a:solidFill>
                  <a:schemeClr val="accent1">
                    <a:lumMod val="50000"/>
                  </a:schemeClr>
                </a:solidFill>
                <a:latin typeface="Comic Sans MS" pitchFamily="66" charset="0"/>
              </a:rPr>
              <a:t>Hence, if R has </a:t>
            </a:r>
            <a:r>
              <a:rPr lang="en-US" sz="2400" dirty="0" err="1">
                <a:solidFill>
                  <a:schemeClr val="accent1">
                    <a:lumMod val="50000"/>
                  </a:schemeClr>
                </a:solidFill>
                <a:latin typeface="Comic Sans MS" pitchFamily="66" charset="0"/>
              </a:rPr>
              <a:t>n</a:t>
            </a:r>
            <a:r>
              <a:rPr lang="en-US" sz="2400" baseline="-25000" dirty="0" err="1">
                <a:solidFill>
                  <a:schemeClr val="accent1">
                    <a:lumMod val="50000"/>
                  </a:schemeClr>
                </a:solidFill>
                <a:latin typeface="Comic Sans MS" pitchFamily="66" charset="0"/>
              </a:rPr>
              <a:t>R</a:t>
            </a:r>
            <a:r>
              <a:rPr lang="en-US" sz="2400" dirty="0">
                <a:solidFill>
                  <a:schemeClr val="accent1">
                    <a:lumMod val="50000"/>
                  </a:schemeClr>
                </a:solidFill>
                <a:latin typeface="Comic Sans MS" pitchFamily="66" charset="0"/>
              </a:rPr>
              <a:t> tuples, and S has </a:t>
            </a:r>
            <a:r>
              <a:rPr lang="en-US" sz="2400" dirty="0" err="1">
                <a:solidFill>
                  <a:schemeClr val="accent1">
                    <a:lumMod val="50000"/>
                  </a:schemeClr>
                </a:solidFill>
                <a:latin typeface="Comic Sans MS" pitchFamily="66" charset="0"/>
              </a:rPr>
              <a:t>n</a:t>
            </a:r>
            <a:r>
              <a:rPr lang="en-US" sz="2400" baseline="-25000" dirty="0" err="1">
                <a:solidFill>
                  <a:schemeClr val="accent1">
                    <a:lumMod val="50000"/>
                  </a:schemeClr>
                </a:solidFill>
                <a:latin typeface="Comic Sans MS" pitchFamily="66" charset="0"/>
              </a:rPr>
              <a:t>S</a:t>
            </a:r>
            <a:r>
              <a:rPr lang="en-US" sz="2400" dirty="0">
                <a:solidFill>
                  <a:schemeClr val="accent1">
                    <a:lumMod val="50000"/>
                  </a:schemeClr>
                </a:solidFill>
                <a:latin typeface="Comic Sans MS" pitchFamily="66" charset="0"/>
              </a:rPr>
              <a:t> tuples, then the join result will generally have less than </a:t>
            </a:r>
            <a:r>
              <a:rPr lang="en-US" sz="2400" dirty="0" err="1">
                <a:solidFill>
                  <a:schemeClr val="accent1">
                    <a:lumMod val="50000"/>
                  </a:schemeClr>
                </a:solidFill>
                <a:latin typeface="Comic Sans MS" pitchFamily="66" charset="0"/>
              </a:rPr>
              <a:t>n</a:t>
            </a:r>
            <a:r>
              <a:rPr lang="en-US" sz="2400" baseline="-25000" dirty="0" err="1">
                <a:solidFill>
                  <a:schemeClr val="accent1">
                    <a:lumMod val="50000"/>
                  </a:schemeClr>
                </a:solidFill>
                <a:latin typeface="Comic Sans MS" pitchFamily="66" charset="0"/>
              </a:rPr>
              <a:t>R</a:t>
            </a:r>
            <a:r>
              <a:rPr lang="en-US" sz="2400" dirty="0">
                <a:solidFill>
                  <a:schemeClr val="accent1">
                    <a:lumMod val="50000"/>
                  </a:schemeClr>
                </a:solidFill>
                <a:latin typeface="Comic Sans MS" pitchFamily="66" charset="0"/>
              </a:rPr>
              <a:t> * </a:t>
            </a:r>
            <a:r>
              <a:rPr lang="en-US" sz="2400" dirty="0" err="1">
                <a:solidFill>
                  <a:schemeClr val="accent1">
                    <a:lumMod val="50000"/>
                  </a:schemeClr>
                </a:solidFill>
                <a:latin typeface="Comic Sans MS" pitchFamily="66" charset="0"/>
              </a:rPr>
              <a:t>n</a:t>
            </a:r>
            <a:r>
              <a:rPr lang="en-US" sz="2400" baseline="-25000" dirty="0" err="1">
                <a:solidFill>
                  <a:schemeClr val="accent1">
                    <a:lumMod val="50000"/>
                  </a:schemeClr>
                </a:solidFill>
                <a:latin typeface="Comic Sans MS" pitchFamily="66" charset="0"/>
              </a:rPr>
              <a:t>S</a:t>
            </a:r>
            <a:r>
              <a:rPr lang="en-US" sz="2400" dirty="0">
                <a:solidFill>
                  <a:schemeClr val="accent1">
                    <a:lumMod val="50000"/>
                  </a:schemeClr>
                </a:solidFill>
                <a:latin typeface="Comic Sans MS" pitchFamily="66" charset="0"/>
              </a:rPr>
              <a:t> tuples.</a:t>
            </a:r>
          </a:p>
          <a:p>
            <a:pPr lvl="1" algn="just"/>
            <a:r>
              <a:rPr lang="en-US" sz="2400" dirty="0">
                <a:solidFill>
                  <a:schemeClr val="accent1">
                    <a:lumMod val="50000"/>
                  </a:schemeClr>
                </a:solidFill>
                <a:latin typeface="Comic Sans MS" pitchFamily="66" charset="0"/>
              </a:rPr>
              <a:t>Only related tuples (based on the join condition) will appear in the result</a:t>
            </a:r>
          </a:p>
        </p:txBody>
      </p:sp>
      <p:grpSp>
        <p:nvGrpSpPr>
          <p:cNvPr id="9" name="Group 35"/>
          <p:cNvGrpSpPr>
            <a:grpSpLocks/>
          </p:cNvGrpSpPr>
          <p:nvPr/>
        </p:nvGrpSpPr>
        <p:grpSpPr bwMode="auto">
          <a:xfrm>
            <a:off x="3857620" y="1897053"/>
            <a:ext cx="244475" cy="174625"/>
            <a:chOff x="377" y="2904"/>
            <a:chExt cx="154" cy="110"/>
          </a:xfrm>
        </p:grpSpPr>
        <p:sp>
          <p:nvSpPr>
            <p:cNvPr id="10" name="Line 36"/>
            <p:cNvSpPr>
              <a:spLocks noChangeShapeType="1"/>
            </p:cNvSpPr>
            <p:nvPr/>
          </p:nvSpPr>
          <p:spPr bwMode="auto">
            <a:xfrm>
              <a:off x="381" y="2904"/>
              <a:ext cx="0" cy="110"/>
            </a:xfrm>
            <a:prstGeom prst="line">
              <a:avLst/>
            </a:prstGeom>
            <a:noFill/>
            <a:ln w="12700">
              <a:solidFill>
                <a:schemeClr val="tx1"/>
              </a:solidFill>
              <a:round/>
              <a:headEnd/>
              <a:tailEnd/>
            </a:ln>
          </p:spPr>
          <p:txBody>
            <a:bodyPr wrap="none" anchor="ctr"/>
            <a:lstStyle/>
            <a:p>
              <a:endParaRPr lang="en-US"/>
            </a:p>
          </p:txBody>
        </p:sp>
        <p:sp>
          <p:nvSpPr>
            <p:cNvPr id="11" name="Line 37"/>
            <p:cNvSpPr>
              <a:spLocks noChangeShapeType="1"/>
            </p:cNvSpPr>
            <p:nvPr/>
          </p:nvSpPr>
          <p:spPr bwMode="auto">
            <a:xfrm>
              <a:off x="527" y="2904"/>
              <a:ext cx="0" cy="110"/>
            </a:xfrm>
            <a:prstGeom prst="line">
              <a:avLst/>
            </a:prstGeom>
            <a:noFill/>
            <a:ln w="12700">
              <a:solidFill>
                <a:schemeClr val="tx1"/>
              </a:solidFill>
              <a:round/>
              <a:headEnd/>
              <a:tailEnd/>
            </a:ln>
          </p:spPr>
          <p:txBody>
            <a:bodyPr wrap="none" anchor="ctr"/>
            <a:lstStyle/>
            <a:p>
              <a:endParaRPr lang="en-US"/>
            </a:p>
          </p:txBody>
        </p:sp>
        <p:sp>
          <p:nvSpPr>
            <p:cNvPr id="12" name="Line 38"/>
            <p:cNvSpPr>
              <a:spLocks noChangeShapeType="1"/>
            </p:cNvSpPr>
            <p:nvPr/>
          </p:nvSpPr>
          <p:spPr bwMode="auto">
            <a:xfrm>
              <a:off x="385" y="2904"/>
              <a:ext cx="138" cy="110"/>
            </a:xfrm>
            <a:prstGeom prst="line">
              <a:avLst/>
            </a:prstGeom>
            <a:noFill/>
            <a:ln w="12700">
              <a:solidFill>
                <a:schemeClr val="tx1"/>
              </a:solidFill>
              <a:round/>
              <a:headEnd/>
              <a:tailEnd/>
            </a:ln>
          </p:spPr>
          <p:txBody>
            <a:bodyPr wrap="none" anchor="ctr"/>
            <a:lstStyle/>
            <a:p>
              <a:endParaRPr lang="en-US"/>
            </a:p>
          </p:txBody>
        </p:sp>
        <p:sp>
          <p:nvSpPr>
            <p:cNvPr id="13" name="Line 39"/>
            <p:cNvSpPr>
              <a:spLocks noChangeShapeType="1"/>
            </p:cNvSpPr>
            <p:nvPr/>
          </p:nvSpPr>
          <p:spPr bwMode="auto">
            <a:xfrm flipH="1">
              <a:off x="377" y="2904"/>
              <a:ext cx="154" cy="110"/>
            </a:xfrm>
            <a:prstGeom prst="line">
              <a:avLst/>
            </a:prstGeom>
            <a:noFill/>
            <a:ln w="12700">
              <a:solidFill>
                <a:schemeClr val="tx1"/>
              </a:solidFill>
              <a:round/>
              <a:headEnd/>
              <a:tailEnd/>
            </a:ln>
          </p:spPr>
          <p:txBody>
            <a:bodyPr wrap="none" anchor="ctr"/>
            <a:lstStyle/>
            <a:p>
              <a:endParaRPr lang="en-US"/>
            </a:p>
          </p:txBody>
        </p:sp>
      </p:gr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a:bodyPr>
          <a:lstStyle/>
          <a:p>
            <a:r>
              <a:rPr lang="en-US" sz="4000" dirty="0">
                <a:solidFill>
                  <a:schemeClr val="accent6">
                    <a:lumMod val="75000"/>
                  </a:schemeClr>
                </a:solidFill>
                <a:latin typeface="Comic Sans MS" pitchFamily="66" charset="0"/>
              </a:rPr>
              <a:t>Some properties of JOIN</a:t>
            </a:r>
          </a:p>
        </p:txBody>
      </p:sp>
      <p:sp>
        <p:nvSpPr>
          <p:cNvPr id="3" name="Content Placeholder 2"/>
          <p:cNvSpPr>
            <a:spLocks noGrp="1"/>
          </p:cNvSpPr>
          <p:nvPr>
            <p:ph idx="1"/>
          </p:nvPr>
        </p:nvSpPr>
        <p:spPr>
          <a:xfrm>
            <a:off x="285720" y="1214422"/>
            <a:ext cx="8572560" cy="5286412"/>
          </a:xfrm>
        </p:spPr>
        <p:txBody>
          <a:bodyPr>
            <a:normAutofit fontScale="85000" lnSpcReduction="10000"/>
          </a:bodyPr>
          <a:lstStyle/>
          <a:p>
            <a:pPr algn="just">
              <a:lnSpc>
                <a:spcPct val="120000"/>
              </a:lnSpc>
            </a:pPr>
            <a:r>
              <a:rPr lang="en-US" dirty="0">
                <a:solidFill>
                  <a:schemeClr val="accent1">
                    <a:lumMod val="50000"/>
                  </a:schemeClr>
                </a:solidFill>
                <a:latin typeface="Comic Sans MS" pitchFamily="66" charset="0"/>
              </a:rPr>
              <a:t>The general case of JOIN operation is called a Theta-join: R      </a:t>
            </a:r>
            <a:r>
              <a:rPr lang="en-US" baseline="-25000" dirty="0">
                <a:solidFill>
                  <a:schemeClr val="accent1">
                    <a:lumMod val="50000"/>
                  </a:schemeClr>
                </a:solidFill>
                <a:latin typeface="Comic Sans MS" pitchFamily="66" charset="0"/>
              </a:rPr>
              <a:t>theta</a:t>
            </a:r>
            <a:r>
              <a:rPr lang="en-US" dirty="0">
                <a:solidFill>
                  <a:schemeClr val="accent1">
                    <a:lumMod val="50000"/>
                  </a:schemeClr>
                </a:solidFill>
                <a:latin typeface="Comic Sans MS" pitchFamily="66" charset="0"/>
              </a:rPr>
              <a:t> S</a:t>
            </a:r>
          </a:p>
          <a:p>
            <a:pPr algn="just">
              <a:lnSpc>
                <a:spcPct val="120000"/>
              </a:lnSpc>
              <a:buNone/>
            </a:pPr>
            <a:r>
              <a:rPr lang="en-US" dirty="0">
                <a:solidFill>
                  <a:schemeClr val="accent1">
                    <a:lumMod val="50000"/>
                  </a:schemeClr>
                </a:solidFill>
                <a:latin typeface="Comic Sans MS" pitchFamily="66" charset="0"/>
              </a:rPr>
              <a:t>          </a:t>
            </a:r>
          </a:p>
          <a:p>
            <a:pPr algn="just">
              <a:lnSpc>
                <a:spcPct val="120000"/>
              </a:lnSpc>
            </a:pPr>
            <a:r>
              <a:rPr lang="en-US" dirty="0">
                <a:solidFill>
                  <a:schemeClr val="accent1">
                    <a:lumMod val="50000"/>
                  </a:schemeClr>
                </a:solidFill>
                <a:latin typeface="Comic Sans MS" pitchFamily="66" charset="0"/>
              </a:rPr>
              <a:t>The join condition is called theta</a:t>
            </a:r>
          </a:p>
          <a:p>
            <a:pPr algn="just">
              <a:lnSpc>
                <a:spcPct val="120000"/>
              </a:lnSpc>
            </a:pPr>
            <a:r>
              <a:rPr lang="en-US" dirty="0">
                <a:solidFill>
                  <a:schemeClr val="accent1">
                    <a:lumMod val="50000"/>
                  </a:schemeClr>
                </a:solidFill>
                <a:latin typeface="Comic Sans MS" pitchFamily="66" charset="0"/>
              </a:rPr>
              <a:t>Theta can be any general </a:t>
            </a:r>
            <a:r>
              <a:rPr lang="en-US" dirty="0" err="1">
                <a:solidFill>
                  <a:schemeClr val="accent1">
                    <a:lumMod val="50000"/>
                  </a:schemeClr>
                </a:solidFill>
                <a:latin typeface="Comic Sans MS" pitchFamily="66" charset="0"/>
              </a:rPr>
              <a:t>boolean</a:t>
            </a:r>
            <a:r>
              <a:rPr lang="en-US" dirty="0">
                <a:solidFill>
                  <a:schemeClr val="accent1">
                    <a:lumMod val="50000"/>
                  </a:schemeClr>
                </a:solidFill>
                <a:latin typeface="Comic Sans MS" pitchFamily="66" charset="0"/>
              </a:rPr>
              <a:t> expression on the attributes of R and S; for example:</a:t>
            </a:r>
          </a:p>
          <a:p>
            <a:pPr lvl="1" algn="just">
              <a:lnSpc>
                <a:spcPct val="120000"/>
              </a:lnSpc>
            </a:pPr>
            <a:r>
              <a:rPr lang="en-US" dirty="0" err="1">
                <a:solidFill>
                  <a:schemeClr val="accent6">
                    <a:lumMod val="75000"/>
                  </a:schemeClr>
                </a:solidFill>
                <a:latin typeface="Comic Sans MS" pitchFamily="66" charset="0"/>
              </a:rPr>
              <a:t>R.A</a:t>
            </a:r>
            <a:r>
              <a:rPr lang="en-US" baseline="-25000" dirty="0" err="1">
                <a:solidFill>
                  <a:schemeClr val="accent6">
                    <a:lumMod val="75000"/>
                  </a:schemeClr>
                </a:solidFill>
                <a:latin typeface="Comic Sans MS" pitchFamily="66" charset="0"/>
              </a:rPr>
              <a:t>i</a:t>
            </a:r>
            <a:r>
              <a:rPr lang="en-US" dirty="0">
                <a:solidFill>
                  <a:schemeClr val="accent6">
                    <a:lumMod val="75000"/>
                  </a:schemeClr>
                </a:solidFill>
                <a:latin typeface="Comic Sans MS" pitchFamily="66" charset="0"/>
              </a:rPr>
              <a:t>&lt;</a:t>
            </a:r>
            <a:r>
              <a:rPr lang="en-US" dirty="0" err="1">
                <a:solidFill>
                  <a:schemeClr val="accent6">
                    <a:lumMod val="75000"/>
                  </a:schemeClr>
                </a:solidFill>
                <a:latin typeface="Comic Sans MS" pitchFamily="66" charset="0"/>
              </a:rPr>
              <a:t>S.B</a:t>
            </a:r>
            <a:r>
              <a:rPr lang="en-US" baseline="-25000" dirty="0" err="1">
                <a:solidFill>
                  <a:schemeClr val="accent6">
                    <a:lumMod val="75000"/>
                  </a:schemeClr>
                </a:solidFill>
                <a:latin typeface="Comic Sans MS" pitchFamily="66" charset="0"/>
              </a:rPr>
              <a:t>j</a:t>
            </a:r>
            <a:r>
              <a:rPr lang="en-US" dirty="0">
                <a:solidFill>
                  <a:schemeClr val="accent6">
                    <a:lumMod val="75000"/>
                  </a:schemeClr>
                </a:solidFill>
                <a:latin typeface="Comic Sans MS" pitchFamily="66" charset="0"/>
              </a:rPr>
              <a:t> AND (</a:t>
            </a:r>
            <a:r>
              <a:rPr lang="en-US" dirty="0" err="1">
                <a:solidFill>
                  <a:schemeClr val="accent6">
                    <a:lumMod val="75000"/>
                  </a:schemeClr>
                </a:solidFill>
                <a:latin typeface="Comic Sans MS" pitchFamily="66" charset="0"/>
              </a:rPr>
              <a:t>R.A</a:t>
            </a:r>
            <a:r>
              <a:rPr lang="en-US" baseline="-25000" dirty="0" err="1">
                <a:solidFill>
                  <a:schemeClr val="accent6">
                    <a:lumMod val="75000"/>
                  </a:schemeClr>
                </a:solidFill>
                <a:latin typeface="Comic Sans MS" pitchFamily="66" charset="0"/>
              </a:rPr>
              <a:t>k</a:t>
            </a:r>
            <a:r>
              <a:rPr lang="en-US" dirty="0">
                <a:solidFill>
                  <a:schemeClr val="accent6">
                    <a:lumMod val="75000"/>
                  </a:schemeClr>
                </a:solidFill>
                <a:latin typeface="Comic Sans MS" pitchFamily="66" charset="0"/>
              </a:rPr>
              <a:t>=</a:t>
            </a:r>
            <a:r>
              <a:rPr lang="en-US" dirty="0" err="1">
                <a:solidFill>
                  <a:schemeClr val="accent6">
                    <a:lumMod val="75000"/>
                  </a:schemeClr>
                </a:solidFill>
                <a:latin typeface="Comic Sans MS" pitchFamily="66" charset="0"/>
              </a:rPr>
              <a:t>S.B</a:t>
            </a:r>
            <a:r>
              <a:rPr lang="en-US" baseline="-25000" dirty="0" err="1">
                <a:solidFill>
                  <a:schemeClr val="accent6">
                    <a:lumMod val="75000"/>
                  </a:schemeClr>
                </a:solidFill>
                <a:latin typeface="Comic Sans MS" pitchFamily="66" charset="0"/>
              </a:rPr>
              <a:t>l</a:t>
            </a:r>
            <a:r>
              <a:rPr lang="en-US" dirty="0">
                <a:solidFill>
                  <a:schemeClr val="accent6">
                    <a:lumMod val="75000"/>
                  </a:schemeClr>
                </a:solidFill>
                <a:latin typeface="Comic Sans MS" pitchFamily="66" charset="0"/>
              </a:rPr>
              <a:t> OR </a:t>
            </a:r>
            <a:r>
              <a:rPr lang="en-US" dirty="0" err="1">
                <a:solidFill>
                  <a:schemeClr val="accent6">
                    <a:lumMod val="75000"/>
                  </a:schemeClr>
                </a:solidFill>
                <a:latin typeface="Comic Sans MS" pitchFamily="66" charset="0"/>
              </a:rPr>
              <a:t>R.A</a:t>
            </a:r>
            <a:r>
              <a:rPr lang="en-US" baseline="-25000" dirty="0" err="1">
                <a:solidFill>
                  <a:schemeClr val="accent6">
                    <a:lumMod val="75000"/>
                  </a:schemeClr>
                </a:solidFill>
                <a:latin typeface="Comic Sans MS" pitchFamily="66" charset="0"/>
              </a:rPr>
              <a:t>p</a:t>
            </a:r>
            <a:r>
              <a:rPr lang="en-US" dirty="0">
                <a:solidFill>
                  <a:schemeClr val="accent6">
                    <a:lumMod val="75000"/>
                  </a:schemeClr>
                </a:solidFill>
                <a:latin typeface="Comic Sans MS" pitchFamily="66" charset="0"/>
              </a:rPr>
              <a:t>&lt;</a:t>
            </a:r>
            <a:r>
              <a:rPr lang="en-US" dirty="0" err="1">
                <a:solidFill>
                  <a:schemeClr val="accent6">
                    <a:lumMod val="75000"/>
                  </a:schemeClr>
                </a:solidFill>
                <a:latin typeface="Comic Sans MS" pitchFamily="66" charset="0"/>
              </a:rPr>
              <a:t>S.B</a:t>
            </a:r>
            <a:r>
              <a:rPr lang="en-US" baseline="-25000" dirty="0" err="1">
                <a:solidFill>
                  <a:schemeClr val="accent6">
                    <a:lumMod val="75000"/>
                  </a:schemeClr>
                </a:solidFill>
                <a:latin typeface="Comic Sans MS" pitchFamily="66" charset="0"/>
              </a:rPr>
              <a:t>q</a:t>
            </a:r>
            <a:r>
              <a:rPr lang="en-US" dirty="0">
                <a:solidFill>
                  <a:schemeClr val="accent6">
                    <a:lumMod val="75000"/>
                  </a:schemeClr>
                </a:solidFill>
                <a:latin typeface="Comic Sans MS" pitchFamily="66" charset="0"/>
              </a:rPr>
              <a:t>)</a:t>
            </a:r>
          </a:p>
          <a:p>
            <a:pPr algn="just">
              <a:lnSpc>
                <a:spcPct val="120000"/>
              </a:lnSpc>
            </a:pPr>
            <a:r>
              <a:rPr lang="en-US" dirty="0">
                <a:solidFill>
                  <a:schemeClr val="accent1">
                    <a:lumMod val="50000"/>
                  </a:schemeClr>
                </a:solidFill>
                <a:latin typeface="Comic Sans MS" pitchFamily="66" charset="0"/>
              </a:rPr>
              <a:t>Most join conditions involve one or more equality conditions “</a:t>
            </a:r>
            <a:r>
              <a:rPr lang="en-US" dirty="0" err="1">
                <a:solidFill>
                  <a:schemeClr val="accent1">
                    <a:lumMod val="50000"/>
                  </a:schemeClr>
                </a:solidFill>
                <a:latin typeface="Comic Sans MS" pitchFamily="66" charset="0"/>
              </a:rPr>
              <a:t>AND”ed</a:t>
            </a:r>
            <a:r>
              <a:rPr lang="en-US" dirty="0">
                <a:solidFill>
                  <a:schemeClr val="accent1">
                    <a:lumMod val="50000"/>
                  </a:schemeClr>
                </a:solidFill>
                <a:latin typeface="Comic Sans MS" pitchFamily="66" charset="0"/>
              </a:rPr>
              <a:t> together; for example:</a:t>
            </a:r>
          </a:p>
          <a:p>
            <a:pPr lvl="1" algn="just">
              <a:lnSpc>
                <a:spcPct val="120000"/>
              </a:lnSpc>
            </a:pPr>
            <a:r>
              <a:rPr lang="en-US" dirty="0" err="1">
                <a:solidFill>
                  <a:schemeClr val="accent6">
                    <a:lumMod val="75000"/>
                  </a:schemeClr>
                </a:solidFill>
                <a:latin typeface="Comic Sans MS" pitchFamily="66" charset="0"/>
              </a:rPr>
              <a:t>R.A</a:t>
            </a:r>
            <a:r>
              <a:rPr lang="en-US" baseline="-25000" dirty="0" err="1">
                <a:solidFill>
                  <a:schemeClr val="accent6">
                    <a:lumMod val="75000"/>
                  </a:schemeClr>
                </a:solidFill>
                <a:latin typeface="Comic Sans MS" pitchFamily="66" charset="0"/>
              </a:rPr>
              <a:t>i</a:t>
            </a:r>
            <a:r>
              <a:rPr lang="en-US" dirty="0">
                <a:solidFill>
                  <a:schemeClr val="accent6">
                    <a:lumMod val="75000"/>
                  </a:schemeClr>
                </a:solidFill>
                <a:latin typeface="Comic Sans MS" pitchFamily="66" charset="0"/>
              </a:rPr>
              <a:t>=</a:t>
            </a:r>
            <a:r>
              <a:rPr lang="en-US" dirty="0" err="1">
                <a:solidFill>
                  <a:schemeClr val="accent6">
                    <a:lumMod val="75000"/>
                  </a:schemeClr>
                </a:solidFill>
                <a:latin typeface="Comic Sans MS" pitchFamily="66" charset="0"/>
              </a:rPr>
              <a:t>S.B</a:t>
            </a:r>
            <a:r>
              <a:rPr lang="en-US" baseline="-25000" dirty="0" err="1">
                <a:solidFill>
                  <a:schemeClr val="accent6">
                    <a:lumMod val="75000"/>
                  </a:schemeClr>
                </a:solidFill>
                <a:latin typeface="Comic Sans MS" pitchFamily="66" charset="0"/>
              </a:rPr>
              <a:t>j</a:t>
            </a:r>
            <a:r>
              <a:rPr lang="en-US" dirty="0">
                <a:solidFill>
                  <a:schemeClr val="accent6">
                    <a:lumMod val="75000"/>
                  </a:schemeClr>
                </a:solidFill>
                <a:latin typeface="Comic Sans MS" pitchFamily="66" charset="0"/>
              </a:rPr>
              <a:t> AND </a:t>
            </a:r>
            <a:r>
              <a:rPr lang="en-US" dirty="0" err="1">
                <a:solidFill>
                  <a:schemeClr val="accent6">
                    <a:lumMod val="75000"/>
                  </a:schemeClr>
                </a:solidFill>
                <a:latin typeface="Comic Sans MS" pitchFamily="66" charset="0"/>
              </a:rPr>
              <a:t>R.A</a:t>
            </a:r>
            <a:r>
              <a:rPr lang="en-US" baseline="-25000" dirty="0" err="1">
                <a:solidFill>
                  <a:schemeClr val="accent6">
                    <a:lumMod val="75000"/>
                  </a:schemeClr>
                </a:solidFill>
                <a:latin typeface="Comic Sans MS" pitchFamily="66" charset="0"/>
              </a:rPr>
              <a:t>k</a:t>
            </a:r>
            <a:r>
              <a:rPr lang="en-US" dirty="0">
                <a:solidFill>
                  <a:schemeClr val="accent6">
                    <a:lumMod val="75000"/>
                  </a:schemeClr>
                </a:solidFill>
                <a:latin typeface="Comic Sans MS" pitchFamily="66" charset="0"/>
              </a:rPr>
              <a:t>=</a:t>
            </a:r>
            <a:r>
              <a:rPr lang="en-US" dirty="0" err="1">
                <a:solidFill>
                  <a:schemeClr val="accent6">
                    <a:lumMod val="75000"/>
                  </a:schemeClr>
                </a:solidFill>
                <a:latin typeface="Comic Sans MS" pitchFamily="66" charset="0"/>
              </a:rPr>
              <a:t>S.B</a:t>
            </a:r>
            <a:r>
              <a:rPr lang="en-US" baseline="-25000" dirty="0" err="1">
                <a:solidFill>
                  <a:schemeClr val="accent6">
                    <a:lumMod val="75000"/>
                  </a:schemeClr>
                </a:solidFill>
                <a:latin typeface="Comic Sans MS" pitchFamily="66" charset="0"/>
              </a:rPr>
              <a:t>l</a:t>
            </a:r>
            <a:r>
              <a:rPr lang="en-US" dirty="0">
                <a:solidFill>
                  <a:schemeClr val="accent6">
                    <a:lumMod val="75000"/>
                  </a:schemeClr>
                </a:solidFill>
                <a:latin typeface="Comic Sans MS" pitchFamily="66" charset="0"/>
              </a:rPr>
              <a:t> AND </a:t>
            </a:r>
            <a:r>
              <a:rPr lang="en-US" dirty="0" err="1">
                <a:solidFill>
                  <a:schemeClr val="accent6">
                    <a:lumMod val="75000"/>
                  </a:schemeClr>
                </a:solidFill>
                <a:latin typeface="Comic Sans MS" pitchFamily="66" charset="0"/>
              </a:rPr>
              <a:t>R.A</a:t>
            </a:r>
            <a:r>
              <a:rPr lang="en-US" baseline="-25000" dirty="0" err="1">
                <a:solidFill>
                  <a:schemeClr val="accent6">
                    <a:lumMod val="75000"/>
                  </a:schemeClr>
                </a:solidFill>
                <a:latin typeface="Comic Sans MS" pitchFamily="66" charset="0"/>
              </a:rPr>
              <a:t>p</a:t>
            </a:r>
            <a:r>
              <a:rPr lang="en-US" dirty="0">
                <a:solidFill>
                  <a:schemeClr val="accent6">
                    <a:lumMod val="75000"/>
                  </a:schemeClr>
                </a:solidFill>
                <a:latin typeface="Comic Sans MS" pitchFamily="66" charset="0"/>
              </a:rPr>
              <a:t>=</a:t>
            </a:r>
            <a:r>
              <a:rPr lang="en-US" dirty="0" err="1">
                <a:solidFill>
                  <a:schemeClr val="accent6">
                    <a:lumMod val="75000"/>
                  </a:schemeClr>
                </a:solidFill>
                <a:latin typeface="Comic Sans MS" pitchFamily="66" charset="0"/>
              </a:rPr>
              <a:t>S.B</a:t>
            </a:r>
            <a:r>
              <a:rPr lang="en-US" baseline="-25000" dirty="0" err="1">
                <a:solidFill>
                  <a:schemeClr val="accent6">
                    <a:lumMod val="75000"/>
                  </a:schemeClr>
                </a:solidFill>
                <a:latin typeface="Comic Sans MS" pitchFamily="66" charset="0"/>
              </a:rPr>
              <a:t>q</a:t>
            </a:r>
            <a:endParaRPr lang="en-US" dirty="0">
              <a:solidFill>
                <a:schemeClr val="accent6">
                  <a:lumMod val="75000"/>
                </a:schemeClr>
              </a:solidFill>
              <a:latin typeface="Comic Sans MS" pitchFamily="66" charset="0"/>
            </a:endParaRPr>
          </a:p>
        </p:txBody>
      </p:sp>
      <p:grpSp>
        <p:nvGrpSpPr>
          <p:cNvPr id="5" name="Group 35"/>
          <p:cNvGrpSpPr>
            <a:grpSpLocks/>
          </p:cNvGrpSpPr>
          <p:nvPr/>
        </p:nvGrpSpPr>
        <p:grpSpPr bwMode="auto">
          <a:xfrm>
            <a:off x="3071802" y="1825615"/>
            <a:ext cx="244475" cy="174625"/>
            <a:chOff x="377" y="2904"/>
            <a:chExt cx="154" cy="110"/>
          </a:xfrm>
        </p:grpSpPr>
        <p:sp>
          <p:nvSpPr>
            <p:cNvPr id="6" name="Line 36"/>
            <p:cNvSpPr>
              <a:spLocks noChangeShapeType="1"/>
            </p:cNvSpPr>
            <p:nvPr/>
          </p:nvSpPr>
          <p:spPr bwMode="auto">
            <a:xfrm>
              <a:off x="381" y="2904"/>
              <a:ext cx="0" cy="110"/>
            </a:xfrm>
            <a:prstGeom prst="line">
              <a:avLst/>
            </a:prstGeom>
            <a:noFill/>
            <a:ln w="12700">
              <a:solidFill>
                <a:schemeClr val="tx1"/>
              </a:solidFill>
              <a:round/>
              <a:headEnd/>
              <a:tailEnd/>
            </a:ln>
          </p:spPr>
          <p:txBody>
            <a:bodyPr wrap="none" anchor="ctr"/>
            <a:lstStyle/>
            <a:p>
              <a:endParaRPr lang="en-US"/>
            </a:p>
          </p:txBody>
        </p:sp>
        <p:sp>
          <p:nvSpPr>
            <p:cNvPr id="7" name="Line 37"/>
            <p:cNvSpPr>
              <a:spLocks noChangeShapeType="1"/>
            </p:cNvSpPr>
            <p:nvPr/>
          </p:nvSpPr>
          <p:spPr bwMode="auto">
            <a:xfrm>
              <a:off x="527" y="2904"/>
              <a:ext cx="0" cy="110"/>
            </a:xfrm>
            <a:prstGeom prst="line">
              <a:avLst/>
            </a:prstGeom>
            <a:noFill/>
            <a:ln w="12700">
              <a:solidFill>
                <a:schemeClr val="tx1"/>
              </a:solidFill>
              <a:round/>
              <a:headEnd/>
              <a:tailEnd/>
            </a:ln>
          </p:spPr>
          <p:txBody>
            <a:bodyPr wrap="none" anchor="ctr"/>
            <a:lstStyle/>
            <a:p>
              <a:endParaRPr lang="en-US"/>
            </a:p>
          </p:txBody>
        </p:sp>
        <p:sp>
          <p:nvSpPr>
            <p:cNvPr id="8" name="Line 38"/>
            <p:cNvSpPr>
              <a:spLocks noChangeShapeType="1"/>
            </p:cNvSpPr>
            <p:nvPr/>
          </p:nvSpPr>
          <p:spPr bwMode="auto">
            <a:xfrm>
              <a:off x="385" y="2904"/>
              <a:ext cx="138" cy="110"/>
            </a:xfrm>
            <a:prstGeom prst="line">
              <a:avLst/>
            </a:prstGeom>
            <a:noFill/>
            <a:ln w="12700">
              <a:solidFill>
                <a:schemeClr val="tx1"/>
              </a:solidFill>
              <a:round/>
              <a:headEnd/>
              <a:tailEnd/>
            </a:ln>
          </p:spPr>
          <p:txBody>
            <a:bodyPr wrap="none" anchor="ctr"/>
            <a:lstStyle/>
            <a:p>
              <a:endParaRPr lang="en-US"/>
            </a:p>
          </p:txBody>
        </p:sp>
        <p:sp>
          <p:nvSpPr>
            <p:cNvPr id="9" name="Line 39"/>
            <p:cNvSpPr>
              <a:spLocks noChangeShapeType="1"/>
            </p:cNvSpPr>
            <p:nvPr/>
          </p:nvSpPr>
          <p:spPr bwMode="auto">
            <a:xfrm flipH="1">
              <a:off x="377" y="2904"/>
              <a:ext cx="154" cy="110"/>
            </a:xfrm>
            <a:prstGeom prst="line">
              <a:avLst/>
            </a:prstGeom>
            <a:noFill/>
            <a:ln w="12700">
              <a:solidFill>
                <a:schemeClr val="tx1"/>
              </a:solidFill>
              <a:round/>
              <a:headEnd/>
              <a:tailEnd/>
            </a:ln>
          </p:spPr>
          <p:txBody>
            <a:bodyPr wrap="none" anchor="ctr"/>
            <a:lstStyle/>
            <a:p>
              <a:endParaRPr lang="en-US"/>
            </a:p>
          </p:txBody>
        </p:sp>
      </p:gr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chemeClr val="accent6">
                    <a:lumMod val="75000"/>
                  </a:schemeClr>
                </a:solidFill>
                <a:latin typeface="Comic Sans MS" pitchFamily="66" charset="0"/>
              </a:rPr>
              <a:t>Binary Relational Operations: EQUIJOIN</a:t>
            </a:r>
          </a:p>
        </p:txBody>
      </p:sp>
      <p:sp>
        <p:nvSpPr>
          <p:cNvPr id="3" name="Content Placeholder 2"/>
          <p:cNvSpPr>
            <a:spLocks noGrp="1"/>
          </p:cNvSpPr>
          <p:nvPr>
            <p:ph idx="1"/>
          </p:nvPr>
        </p:nvSpPr>
        <p:spPr>
          <a:xfrm>
            <a:off x="214282" y="1428736"/>
            <a:ext cx="8686800" cy="4697427"/>
          </a:xfrm>
        </p:spPr>
        <p:txBody>
          <a:bodyPr>
            <a:normAutofit fontScale="85000" lnSpcReduction="10000"/>
          </a:bodyPr>
          <a:lstStyle/>
          <a:p>
            <a:pPr algn="just">
              <a:lnSpc>
                <a:spcPct val="120000"/>
              </a:lnSpc>
            </a:pPr>
            <a:r>
              <a:rPr lang="en-US" dirty="0">
                <a:solidFill>
                  <a:schemeClr val="accent1">
                    <a:lumMod val="50000"/>
                  </a:schemeClr>
                </a:solidFill>
                <a:latin typeface="Comic Sans MS" pitchFamily="66" charset="0"/>
              </a:rPr>
              <a:t>EQUIJOIN Operation</a:t>
            </a:r>
          </a:p>
          <a:p>
            <a:pPr algn="just">
              <a:lnSpc>
                <a:spcPct val="120000"/>
              </a:lnSpc>
            </a:pPr>
            <a:r>
              <a:rPr lang="en-US" dirty="0">
                <a:solidFill>
                  <a:schemeClr val="accent1">
                    <a:lumMod val="50000"/>
                  </a:schemeClr>
                </a:solidFill>
                <a:latin typeface="Comic Sans MS" pitchFamily="66" charset="0"/>
              </a:rPr>
              <a:t>The most common use of join involves join conditions with equality comparisons only</a:t>
            </a:r>
          </a:p>
          <a:p>
            <a:pPr algn="just">
              <a:lnSpc>
                <a:spcPct val="120000"/>
              </a:lnSpc>
            </a:pPr>
            <a:r>
              <a:rPr lang="en-US" dirty="0">
                <a:solidFill>
                  <a:schemeClr val="accent1">
                    <a:lumMod val="50000"/>
                  </a:schemeClr>
                </a:solidFill>
                <a:latin typeface="Comic Sans MS" pitchFamily="66" charset="0"/>
              </a:rPr>
              <a:t>Such a join, where the only comparison operator used is =, is called an EQUIJOIN.</a:t>
            </a:r>
          </a:p>
          <a:p>
            <a:pPr lvl="1" algn="just">
              <a:lnSpc>
                <a:spcPct val="120000"/>
              </a:lnSpc>
            </a:pPr>
            <a:r>
              <a:rPr lang="en-US" dirty="0">
                <a:solidFill>
                  <a:schemeClr val="accent1">
                    <a:lumMod val="50000"/>
                  </a:schemeClr>
                </a:solidFill>
                <a:latin typeface="Comic Sans MS" pitchFamily="66" charset="0"/>
              </a:rPr>
              <a:t>In the result of an EQUIJOIN we always have one or more pairs of attributes (whose names need not be  identical) that have identical values in every tuple. </a:t>
            </a:r>
          </a:p>
          <a:p>
            <a:pPr lvl="1" algn="just">
              <a:lnSpc>
                <a:spcPct val="120000"/>
              </a:lnSpc>
            </a:pPr>
            <a:r>
              <a:rPr lang="en-US" dirty="0">
                <a:solidFill>
                  <a:schemeClr val="accent1">
                    <a:lumMod val="50000"/>
                  </a:schemeClr>
                </a:solidFill>
                <a:latin typeface="Comic Sans MS" pitchFamily="66" charset="0"/>
              </a:rPr>
              <a:t>The JOIN seen in the previous example was an EQUIJOIN.</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chemeClr val="accent6">
                    <a:lumMod val="75000"/>
                  </a:schemeClr>
                </a:solidFill>
                <a:latin typeface="Comic Sans MS" pitchFamily="66" charset="0"/>
              </a:rPr>
              <a:t>Binary Relational Operations: </a:t>
            </a:r>
            <a:br>
              <a:rPr lang="en-US" sz="3600" dirty="0">
                <a:solidFill>
                  <a:schemeClr val="accent6">
                    <a:lumMod val="75000"/>
                  </a:schemeClr>
                </a:solidFill>
                <a:latin typeface="Comic Sans MS" pitchFamily="66" charset="0"/>
              </a:rPr>
            </a:br>
            <a:r>
              <a:rPr lang="en-US" sz="3600" dirty="0">
                <a:solidFill>
                  <a:schemeClr val="accent6">
                    <a:lumMod val="75000"/>
                  </a:schemeClr>
                </a:solidFill>
                <a:latin typeface="Comic Sans MS" pitchFamily="66" charset="0"/>
              </a:rPr>
              <a:t>NATURAL JOIN Operation</a:t>
            </a:r>
          </a:p>
        </p:txBody>
      </p:sp>
      <p:sp>
        <p:nvSpPr>
          <p:cNvPr id="3" name="Content Placeholder 2"/>
          <p:cNvSpPr>
            <a:spLocks noGrp="1"/>
          </p:cNvSpPr>
          <p:nvPr>
            <p:ph idx="1"/>
          </p:nvPr>
        </p:nvSpPr>
        <p:spPr>
          <a:xfrm>
            <a:off x="214282" y="1428736"/>
            <a:ext cx="8715436" cy="5286412"/>
          </a:xfrm>
        </p:spPr>
        <p:txBody>
          <a:bodyPr>
            <a:noAutofit/>
          </a:bodyPr>
          <a:lstStyle/>
          <a:p>
            <a:pPr algn="just"/>
            <a:r>
              <a:rPr lang="en-US" sz="2500" dirty="0">
                <a:solidFill>
                  <a:schemeClr val="accent1">
                    <a:lumMod val="50000"/>
                  </a:schemeClr>
                </a:solidFill>
                <a:latin typeface="Comic Sans MS" pitchFamily="66" charset="0"/>
              </a:rPr>
              <a:t>NATURAL JOIN Operation </a:t>
            </a:r>
          </a:p>
          <a:p>
            <a:pPr lvl="1" algn="just"/>
            <a:r>
              <a:rPr lang="en-US" sz="2500" dirty="0">
                <a:solidFill>
                  <a:schemeClr val="accent1">
                    <a:lumMod val="50000"/>
                  </a:schemeClr>
                </a:solidFill>
                <a:latin typeface="Comic Sans MS" pitchFamily="66" charset="0"/>
              </a:rPr>
              <a:t>Another variation of JOIN called NATURAL JOIN — denoted by * — was created to get rid of the second (superfluous) attribute in an EQUIJOIN condition.</a:t>
            </a:r>
          </a:p>
          <a:p>
            <a:pPr lvl="2" algn="just"/>
            <a:r>
              <a:rPr lang="en-US" sz="2500" dirty="0">
                <a:solidFill>
                  <a:schemeClr val="accent1">
                    <a:lumMod val="50000"/>
                  </a:schemeClr>
                </a:solidFill>
                <a:latin typeface="Comic Sans MS" pitchFamily="66" charset="0"/>
              </a:rPr>
              <a:t>because one of each pair of attributes with identical values is superfluous</a:t>
            </a:r>
          </a:p>
          <a:p>
            <a:pPr lvl="1" algn="just"/>
            <a:r>
              <a:rPr lang="en-US" sz="2500" dirty="0">
                <a:solidFill>
                  <a:schemeClr val="accent1">
                    <a:lumMod val="50000"/>
                  </a:schemeClr>
                </a:solidFill>
                <a:latin typeface="Comic Sans MS" pitchFamily="66" charset="0"/>
              </a:rPr>
              <a:t>The standard definition of natural join requires that the two join attributes, or each pair of corresponding join attributes, have the same name in both relations</a:t>
            </a:r>
          </a:p>
          <a:p>
            <a:pPr lvl="1" algn="just"/>
            <a:r>
              <a:rPr lang="en-US" sz="2500" dirty="0">
                <a:solidFill>
                  <a:schemeClr val="accent1">
                    <a:lumMod val="50000"/>
                  </a:schemeClr>
                </a:solidFill>
                <a:latin typeface="Comic Sans MS" pitchFamily="66" charset="0"/>
              </a:rPr>
              <a:t>If this is not the case, a renaming operation is applied first.</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6">
                    <a:lumMod val="75000"/>
                  </a:schemeClr>
                </a:solidFill>
                <a:latin typeface="Comic Sans MS" pitchFamily="66" charset="0"/>
              </a:rPr>
              <a:t>Binary Relational Operations </a:t>
            </a:r>
            <a:r>
              <a:rPr lang="en-US" sz="3200" dirty="0">
                <a:solidFill>
                  <a:schemeClr val="accent6">
                    <a:lumMod val="75000"/>
                  </a:schemeClr>
                </a:solidFill>
                <a:latin typeface="Comic Sans MS" pitchFamily="66" charset="0"/>
              </a:rPr>
              <a:t>NATURAL JOIN </a:t>
            </a:r>
            <a:r>
              <a:rPr lang="en-US" dirty="0">
                <a:solidFill>
                  <a:schemeClr val="accent6">
                    <a:lumMod val="75000"/>
                  </a:schemeClr>
                </a:solidFill>
                <a:latin typeface="Comic Sans MS" pitchFamily="66" charset="0"/>
              </a:rPr>
              <a:t>(contd.)</a:t>
            </a:r>
          </a:p>
        </p:txBody>
      </p:sp>
      <p:sp>
        <p:nvSpPr>
          <p:cNvPr id="3" name="Content Placeholder 2"/>
          <p:cNvSpPr>
            <a:spLocks noGrp="1"/>
          </p:cNvSpPr>
          <p:nvPr>
            <p:ph idx="1"/>
          </p:nvPr>
        </p:nvSpPr>
        <p:spPr>
          <a:xfrm>
            <a:off x="214282" y="1571612"/>
            <a:ext cx="8643998" cy="4786346"/>
          </a:xfrm>
        </p:spPr>
        <p:txBody>
          <a:bodyPr>
            <a:noAutofit/>
          </a:bodyPr>
          <a:lstStyle/>
          <a:p>
            <a:pPr algn="just"/>
            <a:r>
              <a:rPr lang="en-US" sz="2100" dirty="0">
                <a:solidFill>
                  <a:schemeClr val="accent1">
                    <a:lumMod val="50000"/>
                  </a:schemeClr>
                </a:solidFill>
                <a:latin typeface="Comic Sans MS" pitchFamily="66" charset="0"/>
              </a:rPr>
              <a:t>Example: To apply a natural join on the DNUMBER attributes of DEPARTMENT and DEPT_LOCATIONS, it is sufficient to write:  </a:t>
            </a:r>
          </a:p>
          <a:p>
            <a:pPr lvl="1" algn="just"/>
            <a:r>
              <a:rPr lang="en-US" sz="2100" dirty="0">
                <a:solidFill>
                  <a:schemeClr val="accent6">
                    <a:lumMod val="75000"/>
                  </a:schemeClr>
                </a:solidFill>
                <a:latin typeface="Comic Sans MS" pitchFamily="66" charset="0"/>
              </a:rPr>
              <a:t>DEPT_LOCS </a:t>
            </a:r>
            <a:r>
              <a:rPr lang="en-US" sz="2100" dirty="0">
                <a:solidFill>
                  <a:schemeClr val="accent6">
                    <a:lumMod val="75000"/>
                  </a:schemeClr>
                </a:solidFill>
                <a:latin typeface="Comic Sans MS" pitchFamily="66" charset="0"/>
                <a:sym typeface="Symbol" pitchFamily="71" charset="2"/>
              </a:rPr>
              <a:t></a:t>
            </a:r>
            <a:r>
              <a:rPr lang="en-US" sz="2100" dirty="0">
                <a:solidFill>
                  <a:schemeClr val="accent6">
                    <a:lumMod val="75000"/>
                  </a:schemeClr>
                </a:solidFill>
                <a:latin typeface="Comic Sans MS" pitchFamily="66" charset="0"/>
              </a:rPr>
              <a:t> DEPARTMENT * DEPT_LOCATIONS</a:t>
            </a:r>
          </a:p>
          <a:p>
            <a:pPr algn="just"/>
            <a:r>
              <a:rPr lang="en-US" sz="2100" dirty="0">
                <a:solidFill>
                  <a:schemeClr val="accent1">
                    <a:lumMod val="50000"/>
                  </a:schemeClr>
                </a:solidFill>
                <a:latin typeface="Comic Sans MS" pitchFamily="66" charset="0"/>
              </a:rPr>
              <a:t>Only attribute with the same name is DNUMBER</a:t>
            </a:r>
          </a:p>
          <a:p>
            <a:pPr algn="just"/>
            <a:r>
              <a:rPr lang="en-US" sz="2100" dirty="0">
                <a:solidFill>
                  <a:schemeClr val="accent1">
                    <a:lumMod val="50000"/>
                  </a:schemeClr>
                </a:solidFill>
                <a:latin typeface="Comic Sans MS" pitchFamily="66" charset="0"/>
              </a:rPr>
              <a:t>An implicit join condition is created based on this attribute:</a:t>
            </a:r>
          </a:p>
          <a:p>
            <a:pPr lvl="1" algn="just">
              <a:buNone/>
            </a:pPr>
            <a:r>
              <a:rPr lang="en-US" sz="2100" dirty="0">
                <a:solidFill>
                  <a:schemeClr val="accent6">
                    <a:lumMod val="75000"/>
                  </a:schemeClr>
                </a:solidFill>
                <a:latin typeface="Comic Sans MS" pitchFamily="66" charset="0"/>
              </a:rPr>
              <a:t>DEPARTMENT.DNUMBER=DEPT_LOCATIONS.DNUMBER</a:t>
            </a:r>
          </a:p>
          <a:p>
            <a:pPr lvl="1" algn="just"/>
            <a:endParaRPr lang="en-US" sz="2100" dirty="0">
              <a:solidFill>
                <a:schemeClr val="accent1">
                  <a:lumMod val="50000"/>
                </a:schemeClr>
              </a:solidFill>
              <a:latin typeface="Comic Sans MS" pitchFamily="66" charset="0"/>
            </a:endParaRPr>
          </a:p>
          <a:p>
            <a:pPr algn="just"/>
            <a:r>
              <a:rPr lang="en-US" sz="2100" dirty="0">
                <a:solidFill>
                  <a:schemeClr val="accent1">
                    <a:lumMod val="50000"/>
                  </a:schemeClr>
                </a:solidFill>
                <a:latin typeface="Comic Sans MS" pitchFamily="66" charset="0"/>
              </a:rPr>
              <a:t>Another example: </a:t>
            </a:r>
            <a:r>
              <a:rPr lang="en-US" sz="2100" dirty="0">
                <a:solidFill>
                  <a:schemeClr val="accent6">
                    <a:lumMod val="75000"/>
                  </a:schemeClr>
                </a:solidFill>
                <a:latin typeface="Comic Sans MS" pitchFamily="66" charset="0"/>
              </a:rPr>
              <a:t>Q </a:t>
            </a:r>
            <a:r>
              <a:rPr lang="en-US" sz="2100" dirty="0">
                <a:solidFill>
                  <a:schemeClr val="accent6">
                    <a:lumMod val="75000"/>
                  </a:schemeClr>
                </a:solidFill>
                <a:latin typeface="Comic Sans MS" pitchFamily="66" charset="0"/>
                <a:sym typeface="Symbol" pitchFamily="71" charset="2"/>
              </a:rPr>
              <a:t></a:t>
            </a:r>
            <a:r>
              <a:rPr lang="en-US" sz="2100" dirty="0">
                <a:solidFill>
                  <a:schemeClr val="accent6">
                    <a:lumMod val="75000"/>
                  </a:schemeClr>
                </a:solidFill>
                <a:latin typeface="Comic Sans MS" pitchFamily="66" charset="0"/>
              </a:rPr>
              <a:t> R(A,B,C,D) * S(C,D,E)</a:t>
            </a:r>
          </a:p>
          <a:p>
            <a:pPr lvl="1" algn="just"/>
            <a:r>
              <a:rPr lang="en-US" sz="2100" dirty="0">
                <a:solidFill>
                  <a:schemeClr val="accent1">
                    <a:lumMod val="50000"/>
                  </a:schemeClr>
                </a:solidFill>
                <a:latin typeface="Comic Sans MS" pitchFamily="66" charset="0"/>
              </a:rPr>
              <a:t>The implicit join condition includes </a:t>
            </a:r>
            <a:r>
              <a:rPr lang="en-US" sz="2100" i="1" dirty="0">
                <a:solidFill>
                  <a:schemeClr val="accent1">
                    <a:lumMod val="50000"/>
                  </a:schemeClr>
                </a:solidFill>
                <a:latin typeface="Comic Sans MS" pitchFamily="66" charset="0"/>
              </a:rPr>
              <a:t>each pair</a:t>
            </a:r>
            <a:r>
              <a:rPr lang="en-US" sz="2100" dirty="0">
                <a:solidFill>
                  <a:schemeClr val="accent1">
                    <a:lumMod val="50000"/>
                  </a:schemeClr>
                </a:solidFill>
                <a:latin typeface="Comic Sans MS" pitchFamily="66" charset="0"/>
              </a:rPr>
              <a:t> of attributes with the same name, “</a:t>
            </a:r>
            <a:r>
              <a:rPr lang="en-US" sz="2100" dirty="0" err="1">
                <a:solidFill>
                  <a:schemeClr val="accent1">
                    <a:lumMod val="50000"/>
                  </a:schemeClr>
                </a:solidFill>
                <a:latin typeface="Comic Sans MS" pitchFamily="66" charset="0"/>
              </a:rPr>
              <a:t>AND”ed</a:t>
            </a:r>
            <a:r>
              <a:rPr lang="en-US" sz="2100" dirty="0">
                <a:solidFill>
                  <a:schemeClr val="accent1">
                    <a:lumMod val="50000"/>
                  </a:schemeClr>
                </a:solidFill>
                <a:latin typeface="Comic Sans MS" pitchFamily="66" charset="0"/>
              </a:rPr>
              <a:t> together:</a:t>
            </a:r>
          </a:p>
          <a:p>
            <a:pPr lvl="2" algn="just"/>
            <a:r>
              <a:rPr lang="en-US" sz="2100" dirty="0">
                <a:solidFill>
                  <a:schemeClr val="accent6">
                    <a:lumMod val="75000"/>
                  </a:schemeClr>
                </a:solidFill>
                <a:latin typeface="Comic Sans MS" pitchFamily="66" charset="0"/>
              </a:rPr>
              <a:t>R.C=S.C AND R.D.S.D</a:t>
            </a:r>
          </a:p>
          <a:p>
            <a:pPr lvl="1" algn="just"/>
            <a:r>
              <a:rPr lang="en-US" sz="2100" dirty="0">
                <a:solidFill>
                  <a:schemeClr val="accent1">
                    <a:lumMod val="50000"/>
                  </a:schemeClr>
                </a:solidFill>
                <a:latin typeface="Comic Sans MS" pitchFamily="66" charset="0"/>
              </a:rPr>
              <a:t>Result keeps only one attribute of each such pair:</a:t>
            </a:r>
          </a:p>
          <a:p>
            <a:pPr lvl="2" algn="just"/>
            <a:r>
              <a:rPr lang="en-US" sz="2100" dirty="0">
                <a:solidFill>
                  <a:schemeClr val="accent1">
                    <a:lumMod val="50000"/>
                  </a:schemeClr>
                </a:solidFill>
                <a:latin typeface="Comic Sans MS" pitchFamily="66" charset="0"/>
              </a:rPr>
              <a:t>Q(A,B,C,D,E)</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Autofit/>
          </a:bodyPr>
          <a:lstStyle/>
          <a:p>
            <a:r>
              <a:rPr lang="en-US" sz="3200" dirty="0">
                <a:solidFill>
                  <a:schemeClr val="accent6">
                    <a:lumMod val="75000"/>
                  </a:schemeClr>
                </a:solidFill>
                <a:latin typeface="Comic Sans MS" pitchFamily="66" charset="0"/>
              </a:rPr>
              <a:t>Example of NATURAL JOIN operation</a:t>
            </a:r>
          </a:p>
        </p:txBody>
      </p:sp>
      <p:pic>
        <p:nvPicPr>
          <p:cNvPr id="4" name="Picture 5" descr="fig06_07"/>
          <p:cNvPicPr>
            <a:picLocks noChangeAspect="1" noChangeArrowheads="1"/>
          </p:cNvPicPr>
          <p:nvPr/>
        </p:nvPicPr>
        <p:blipFill>
          <a:blip r:embed="rId2"/>
          <a:srcRect/>
          <a:stretch>
            <a:fillRect/>
          </a:stretch>
        </p:blipFill>
        <p:spPr bwMode="auto">
          <a:xfrm>
            <a:off x="642910" y="1112144"/>
            <a:ext cx="8072494" cy="5470271"/>
          </a:xfrm>
          <a:prstGeom prst="rect">
            <a:avLst/>
          </a:prstGeom>
          <a:noFill/>
          <a:ln w="9525">
            <a:noFill/>
            <a:miter lim="800000"/>
            <a:headEnd/>
            <a:tailEnd/>
          </a:ln>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18" y="346076"/>
            <a:ext cx="8686800" cy="654032"/>
          </a:xfrm>
        </p:spPr>
        <p:txBody>
          <a:bodyPr>
            <a:noAutofit/>
          </a:bodyPr>
          <a:lstStyle/>
          <a:p>
            <a:r>
              <a:rPr lang="en-US" sz="3600" dirty="0">
                <a:solidFill>
                  <a:schemeClr val="accent6">
                    <a:lumMod val="75000"/>
                  </a:schemeClr>
                </a:solidFill>
                <a:latin typeface="Comic Sans MS" pitchFamily="66" charset="0"/>
              </a:rPr>
              <a:t>Complete Set of Relational Operations</a:t>
            </a:r>
          </a:p>
        </p:txBody>
      </p:sp>
      <p:sp>
        <p:nvSpPr>
          <p:cNvPr id="3" name="Content Placeholder 2"/>
          <p:cNvSpPr>
            <a:spLocks noGrp="1"/>
          </p:cNvSpPr>
          <p:nvPr>
            <p:ph idx="1"/>
          </p:nvPr>
        </p:nvSpPr>
        <p:spPr>
          <a:xfrm>
            <a:off x="285720" y="1142984"/>
            <a:ext cx="8572560" cy="5286412"/>
          </a:xfrm>
        </p:spPr>
        <p:txBody>
          <a:bodyPr>
            <a:normAutofit lnSpcReduction="10000"/>
          </a:bodyPr>
          <a:lstStyle/>
          <a:p>
            <a:pPr algn="just">
              <a:lnSpc>
                <a:spcPct val="110000"/>
              </a:lnSpc>
            </a:pPr>
            <a:r>
              <a:rPr lang="en-US" dirty="0">
                <a:solidFill>
                  <a:schemeClr val="accent1">
                    <a:lumMod val="50000"/>
                  </a:schemeClr>
                </a:solidFill>
                <a:latin typeface="Comic Sans MS" pitchFamily="66" charset="0"/>
              </a:rPr>
              <a:t>The set of operations including SELECT </a:t>
            </a:r>
            <a:r>
              <a:rPr lang="en-US" b="1" dirty="0">
                <a:solidFill>
                  <a:schemeClr val="accent1">
                    <a:lumMod val="50000"/>
                  </a:schemeClr>
                </a:solidFill>
                <a:latin typeface="Symbol" pitchFamily="71" charset="2"/>
              </a:rPr>
              <a:t></a:t>
            </a:r>
            <a:r>
              <a:rPr lang="en-US" dirty="0">
                <a:solidFill>
                  <a:schemeClr val="accent1">
                    <a:lumMod val="50000"/>
                  </a:schemeClr>
                </a:solidFill>
                <a:latin typeface="Comic Sans MS" pitchFamily="66" charset="0"/>
              </a:rPr>
              <a:t>, PROJECT </a:t>
            </a:r>
            <a:r>
              <a:rPr lang="en-US" b="1" dirty="0">
                <a:solidFill>
                  <a:schemeClr val="accent1">
                    <a:lumMod val="50000"/>
                  </a:schemeClr>
                </a:solidFill>
                <a:latin typeface="Symbol" pitchFamily="71" charset="2"/>
              </a:rPr>
              <a:t></a:t>
            </a:r>
            <a:r>
              <a:rPr lang="en-US" dirty="0">
                <a:solidFill>
                  <a:schemeClr val="accent1">
                    <a:lumMod val="50000"/>
                  </a:schemeClr>
                </a:solidFill>
                <a:latin typeface="Comic Sans MS" pitchFamily="66" charset="0"/>
              </a:rPr>
              <a:t>, UNION </a:t>
            </a:r>
            <a:r>
              <a:rPr lang="en-US" dirty="0">
                <a:solidFill>
                  <a:schemeClr val="accent1">
                    <a:lumMod val="50000"/>
                  </a:schemeClr>
                </a:solidFill>
                <a:latin typeface="Comic Sans MS" pitchFamily="66" charset="0"/>
                <a:sym typeface="Symbol"/>
              </a:rPr>
              <a:t></a:t>
            </a:r>
            <a:r>
              <a:rPr lang="en-US" dirty="0">
                <a:solidFill>
                  <a:schemeClr val="accent1">
                    <a:lumMod val="50000"/>
                  </a:schemeClr>
                </a:solidFill>
                <a:latin typeface="Comic Sans MS" pitchFamily="66" charset="0"/>
              </a:rPr>
              <a:t>, DIFFERENCE - , RENAME </a:t>
            </a:r>
            <a:r>
              <a:rPr lang="en-US" dirty="0">
                <a:solidFill>
                  <a:schemeClr val="accent1">
                    <a:lumMod val="50000"/>
                  </a:schemeClr>
                </a:solidFill>
                <a:latin typeface="Comic Sans MS" pitchFamily="66" charset="0"/>
                <a:sym typeface="Symbol" pitchFamily="71" charset="2"/>
              </a:rPr>
              <a:t></a:t>
            </a:r>
            <a:r>
              <a:rPr lang="en-US" dirty="0">
                <a:solidFill>
                  <a:schemeClr val="accent1">
                    <a:lumMod val="50000"/>
                  </a:schemeClr>
                </a:solidFill>
                <a:latin typeface="Comic Sans MS" pitchFamily="66" charset="0"/>
              </a:rPr>
              <a:t>, and CARTESIAN PRODUCT X is called a complete set because any other relational algebra expression can be expressed by a combination of these five operations.</a:t>
            </a:r>
          </a:p>
          <a:p>
            <a:pPr algn="just">
              <a:lnSpc>
                <a:spcPct val="110000"/>
              </a:lnSpc>
            </a:pPr>
            <a:r>
              <a:rPr lang="en-US" dirty="0">
                <a:solidFill>
                  <a:schemeClr val="accent1">
                    <a:lumMod val="50000"/>
                  </a:schemeClr>
                </a:solidFill>
                <a:latin typeface="Comic Sans MS" pitchFamily="66" charset="0"/>
              </a:rPr>
              <a:t>For example: </a:t>
            </a:r>
          </a:p>
          <a:p>
            <a:pPr lvl="1" algn="just">
              <a:lnSpc>
                <a:spcPct val="110000"/>
              </a:lnSpc>
            </a:pPr>
            <a:r>
              <a:rPr lang="en-US" dirty="0">
                <a:solidFill>
                  <a:schemeClr val="accent6">
                    <a:lumMod val="75000"/>
                  </a:schemeClr>
                </a:solidFill>
                <a:latin typeface="Comic Sans MS" pitchFamily="66" charset="0"/>
              </a:rPr>
              <a:t>R </a:t>
            </a:r>
            <a:r>
              <a:rPr lang="en-US" dirty="0">
                <a:solidFill>
                  <a:schemeClr val="accent6">
                    <a:lumMod val="75000"/>
                  </a:schemeClr>
                </a:solidFill>
                <a:latin typeface="Comic Sans MS" pitchFamily="66" charset="0"/>
                <a:sym typeface="Symbol"/>
              </a:rPr>
              <a:t> </a:t>
            </a:r>
            <a:r>
              <a:rPr lang="en-US" dirty="0">
                <a:solidFill>
                  <a:schemeClr val="accent6">
                    <a:lumMod val="75000"/>
                  </a:schemeClr>
                </a:solidFill>
                <a:latin typeface="Comic Sans MS" pitchFamily="66" charset="0"/>
              </a:rPr>
              <a:t>S = (R</a:t>
            </a:r>
            <a:r>
              <a:rPr lang="en-US" dirty="0">
                <a:solidFill>
                  <a:schemeClr val="accent6">
                    <a:lumMod val="75000"/>
                  </a:schemeClr>
                </a:solidFill>
                <a:latin typeface="Comic Sans MS" pitchFamily="66" charset="0"/>
                <a:sym typeface="Symbol"/>
              </a:rPr>
              <a:t> </a:t>
            </a:r>
            <a:r>
              <a:rPr lang="en-US" dirty="0">
                <a:solidFill>
                  <a:schemeClr val="accent6">
                    <a:lumMod val="75000"/>
                  </a:schemeClr>
                </a:solidFill>
                <a:latin typeface="Comic Sans MS" pitchFamily="66" charset="0"/>
              </a:rPr>
              <a:t> S ) – ((R - S) </a:t>
            </a:r>
            <a:r>
              <a:rPr lang="en-US" dirty="0">
                <a:solidFill>
                  <a:schemeClr val="accent6">
                    <a:lumMod val="75000"/>
                  </a:schemeClr>
                </a:solidFill>
                <a:latin typeface="Comic Sans MS" pitchFamily="66" charset="0"/>
                <a:sym typeface="Symbol"/>
              </a:rPr>
              <a:t></a:t>
            </a:r>
            <a:r>
              <a:rPr lang="en-US" dirty="0">
                <a:solidFill>
                  <a:schemeClr val="accent6">
                    <a:lumMod val="75000"/>
                  </a:schemeClr>
                </a:solidFill>
                <a:latin typeface="Comic Sans MS" pitchFamily="66" charset="0"/>
              </a:rPr>
              <a:t> (S - R))</a:t>
            </a:r>
          </a:p>
          <a:p>
            <a:pPr lvl="2" algn="just">
              <a:lnSpc>
                <a:spcPct val="110000"/>
              </a:lnSpc>
            </a:pPr>
            <a:r>
              <a:rPr lang="en-US" dirty="0">
                <a:solidFill>
                  <a:schemeClr val="accent6">
                    <a:lumMod val="75000"/>
                  </a:schemeClr>
                </a:solidFill>
                <a:latin typeface="Comic Sans MS" pitchFamily="66" charset="0"/>
              </a:rPr>
              <a:t>R     </a:t>
            </a:r>
            <a:r>
              <a:rPr lang="en-US" baseline="-25000" dirty="0">
                <a:solidFill>
                  <a:schemeClr val="accent6">
                    <a:lumMod val="75000"/>
                  </a:schemeClr>
                </a:solidFill>
                <a:latin typeface="Comic Sans MS" pitchFamily="66" charset="0"/>
              </a:rPr>
              <a:t>&lt;join condition&gt;</a:t>
            </a:r>
            <a:r>
              <a:rPr lang="en-US" dirty="0">
                <a:solidFill>
                  <a:schemeClr val="accent6">
                    <a:lumMod val="75000"/>
                  </a:schemeClr>
                </a:solidFill>
                <a:latin typeface="Comic Sans MS" pitchFamily="66" charset="0"/>
              </a:rPr>
              <a:t>S = </a:t>
            </a:r>
            <a:r>
              <a:rPr lang="en-US" b="1" dirty="0">
                <a:solidFill>
                  <a:schemeClr val="accent6">
                    <a:lumMod val="75000"/>
                  </a:schemeClr>
                </a:solidFill>
                <a:latin typeface="Symbol" pitchFamily="71" charset="2"/>
              </a:rPr>
              <a:t> </a:t>
            </a:r>
            <a:r>
              <a:rPr lang="en-US" baseline="-25000" dirty="0">
                <a:solidFill>
                  <a:schemeClr val="accent6">
                    <a:lumMod val="75000"/>
                  </a:schemeClr>
                </a:solidFill>
                <a:latin typeface="Comic Sans MS" pitchFamily="66" charset="0"/>
              </a:rPr>
              <a:t>&lt;join condition&gt;</a:t>
            </a:r>
            <a:r>
              <a:rPr lang="en-US" dirty="0">
                <a:solidFill>
                  <a:schemeClr val="accent6">
                    <a:lumMod val="75000"/>
                  </a:schemeClr>
                </a:solidFill>
                <a:latin typeface="Comic Sans MS" pitchFamily="66" charset="0"/>
              </a:rPr>
              <a:t>(R X S)</a:t>
            </a:r>
            <a:r>
              <a:rPr lang="en-US" dirty="0">
                <a:solidFill>
                  <a:schemeClr val="accent1">
                    <a:lumMod val="50000"/>
                  </a:schemeClr>
                </a:solidFill>
                <a:latin typeface="Comic Sans MS" pitchFamily="66" charset="0"/>
                <a:sym typeface="Symbol"/>
              </a:rPr>
              <a:t> </a:t>
            </a:r>
            <a:endParaRPr lang="en-US" dirty="0">
              <a:solidFill>
                <a:schemeClr val="accent1">
                  <a:lumMod val="50000"/>
                </a:schemeClr>
              </a:solidFill>
              <a:latin typeface="Comic Sans MS" pitchFamily="66" charset="0"/>
            </a:endParaRPr>
          </a:p>
        </p:txBody>
      </p:sp>
      <p:grpSp>
        <p:nvGrpSpPr>
          <p:cNvPr id="4" name="Group 35"/>
          <p:cNvGrpSpPr>
            <a:grpSpLocks/>
          </p:cNvGrpSpPr>
          <p:nvPr/>
        </p:nvGrpSpPr>
        <p:grpSpPr bwMode="auto">
          <a:xfrm>
            <a:off x="1857356" y="5857892"/>
            <a:ext cx="244475" cy="174625"/>
            <a:chOff x="377" y="2904"/>
            <a:chExt cx="154" cy="110"/>
          </a:xfrm>
        </p:grpSpPr>
        <p:sp>
          <p:nvSpPr>
            <p:cNvPr id="5" name="Line 36"/>
            <p:cNvSpPr>
              <a:spLocks noChangeShapeType="1"/>
            </p:cNvSpPr>
            <p:nvPr/>
          </p:nvSpPr>
          <p:spPr bwMode="auto">
            <a:xfrm>
              <a:off x="381" y="2904"/>
              <a:ext cx="0" cy="110"/>
            </a:xfrm>
            <a:prstGeom prst="line">
              <a:avLst/>
            </a:prstGeom>
            <a:noFill/>
            <a:ln w="12700">
              <a:solidFill>
                <a:schemeClr val="tx1"/>
              </a:solidFill>
              <a:round/>
              <a:headEnd/>
              <a:tailEnd/>
            </a:ln>
          </p:spPr>
          <p:txBody>
            <a:bodyPr wrap="none" anchor="ctr"/>
            <a:lstStyle/>
            <a:p>
              <a:endParaRPr lang="en-US"/>
            </a:p>
          </p:txBody>
        </p:sp>
        <p:sp>
          <p:nvSpPr>
            <p:cNvPr id="6" name="Line 37"/>
            <p:cNvSpPr>
              <a:spLocks noChangeShapeType="1"/>
            </p:cNvSpPr>
            <p:nvPr/>
          </p:nvSpPr>
          <p:spPr bwMode="auto">
            <a:xfrm>
              <a:off x="527" y="2904"/>
              <a:ext cx="0" cy="110"/>
            </a:xfrm>
            <a:prstGeom prst="line">
              <a:avLst/>
            </a:prstGeom>
            <a:noFill/>
            <a:ln w="12700">
              <a:solidFill>
                <a:schemeClr val="tx1"/>
              </a:solidFill>
              <a:round/>
              <a:headEnd/>
              <a:tailEnd/>
            </a:ln>
          </p:spPr>
          <p:txBody>
            <a:bodyPr wrap="none" anchor="ctr"/>
            <a:lstStyle/>
            <a:p>
              <a:endParaRPr lang="en-US"/>
            </a:p>
          </p:txBody>
        </p:sp>
        <p:sp>
          <p:nvSpPr>
            <p:cNvPr id="7" name="Line 38"/>
            <p:cNvSpPr>
              <a:spLocks noChangeShapeType="1"/>
            </p:cNvSpPr>
            <p:nvPr/>
          </p:nvSpPr>
          <p:spPr bwMode="auto">
            <a:xfrm>
              <a:off x="385" y="2904"/>
              <a:ext cx="138" cy="110"/>
            </a:xfrm>
            <a:prstGeom prst="line">
              <a:avLst/>
            </a:prstGeom>
            <a:noFill/>
            <a:ln w="12700">
              <a:solidFill>
                <a:schemeClr val="tx1"/>
              </a:solidFill>
              <a:round/>
              <a:headEnd/>
              <a:tailEnd/>
            </a:ln>
          </p:spPr>
          <p:txBody>
            <a:bodyPr wrap="none" anchor="ctr"/>
            <a:lstStyle/>
            <a:p>
              <a:endParaRPr lang="en-US"/>
            </a:p>
          </p:txBody>
        </p:sp>
        <p:sp>
          <p:nvSpPr>
            <p:cNvPr id="8" name="Line 39"/>
            <p:cNvSpPr>
              <a:spLocks noChangeShapeType="1"/>
            </p:cNvSpPr>
            <p:nvPr/>
          </p:nvSpPr>
          <p:spPr bwMode="auto">
            <a:xfrm flipH="1">
              <a:off x="377" y="2904"/>
              <a:ext cx="154" cy="110"/>
            </a:xfrm>
            <a:prstGeom prst="line">
              <a:avLst/>
            </a:prstGeom>
            <a:noFill/>
            <a:ln w="12700">
              <a:solidFill>
                <a:schemeClr val="tx1"/>
              </a:solidFill>
              <a:round/>
              <a:headEnd/>
              <a:tailEnd/>
            </a:ln>
          </p:spPr>
          <p:txBody>
            <a:bodyPr wrap="none" anchor="ctr"/>
            <a:lstStyle/>
            <a:p>
              <a:endParaRPr lang="en-US"/>
            </a:p>
          </p:txBody>
        </p:sp>
      </p:gr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804" y="346076"/>
            <a:ext cx="8229600" cy="582594"/>
          </a:xfrm>
        </p:spPr>
        <p:txBody>
          <a:bodyPr>
            <a:noAutofit/>
          </a:bodyPr>
          <a:lstStyle/>
          <a:p>
            <a:r>
              <a:rPr lang="en-US" sz="3200" dirty="0">
                <a:solidFill>
                  <a:schemeClr val="accent6">
                    <a:lumMod val="75000"/>
                  </a:schemeClr>
                </a:solidFill>
                <a:latin typeface="Comic Sans MS" pitchFamily="66" charset="0"/>
              </a:rPr>
              <a:t>Binary Relational Operations: DIVISION</a:t>
            </a:r>
          </a:p>
        </p:txBody>
      </p:sp>
      <p:sp>
        <p:nvSpPr>
          <p:cNvPr id="3" name="Content Placeholder 2"/>
          <p:cNvSpPr>
            <a:spLocks noGrp="1"/>
          </p:cNvSpPr>
          <p:nvPr>
            <p:ph idx="1"/>
          </p:nvPr>
        </p:nvSpPr>
        <p:spPr>
          <a:xfrm>
            <a:off x="285720" y="1142984"/>
            <a:ext cx="8572560" cy="5143536"/>
          </a:xfrm>
        </p:spPr>
        <p:txBody>
          <a:bodyPr>
            <a:normAutofit/>
          </a:bodyPr>
          <a:lstStyle/>
          <a:p>
            <a:pPr algn="just"/>
            <a:r>
              <a:rPr lang="en-US" sz="2400" dirty="0">
                <a:solidFill>
                  <a:schemeClr val="accent1">
                    <a:lumMod val="50000"/>
                  </a:schemeClr>
                </a:solidFill>
                <a:latin typeface="Comic Sans MS" pitchFamily="66" charset="0"/>
              </a:rPr>
              <a:t>DIVISION Operation</a:t>
            </a:r>
          </a:p>
          <a:p>
            <a:pPr lvl="1" algn="just"/>
            <a:r>
              <a:rPr lang="en-US" sz="2200" dirty="0">
                <a:solidFill>
                  <a:schemeClr val="accent1">
                    <a:lumMod val="50000"/>
                  </a:schemeClr>
                </a:solidFill>
                <a:latin typeface="Comic Sans MS" pitchFamily="66" charset="0"/>
              </a:rPr>
              <a:t>The division operation is applied to two relations </a:t>
            </a:r>
          </a:p>
          <a:p>
            <a:pPr lvl="1" algn="just"/>
            <a:r>
              <a:rPr lang="en-US" sz="2200" dirty="0">
                <a:solidFill>
                  <a:schemeClr val="accent1">
                    <a:lumMod val="50000"/>
                  </a:schemeClr>
                </a:solidFill>
                <a:latin typeface="Comic Sans MS" pitchFamily="66" charset="0"/>
              </a:rPr>
              <a:t>R(Z) </a:t>
            </a:r>
            <a:r>
              <a:rPr lang="en-US" sz="2200" dirty="0">
                <a:solidFill>
                  <a:schemeClr val="accent1">
                    <a:lumMod val="50000"/>
                  </a:schemeClr>
                </a:solidFill>
                <a:latin typeface="Comic Sans MS" pitchFamily="66" charset="0"/>
                <a:sym typeface="Symbol"/>
              </a:rPr>
              <a:t></a:t>
            </a:r>
            <a:r>
              <a:rPr lang="en-US" sz="2200" dirty="0">
                <a:solidFill>
                  <a:schemeClr val="accent1">
                    <a:lumMod val="50000"/>
                  </a:schemeClr>
                </a:solidFill>
                <a:latin typeface="Comic Sans MS" pitchFamily="66" charset="0"/>
              </a:rPr>
              <a:t> S(X), where X subset of Z. Let Y = Z - X (and hence Z = X </a:t>
            </a:r>
            <a:r>
              <a:rPr lang="en-US" sz="2200" dirty="0">
                <a:solidFill>
                  <a:schemeClr val="accent1">
                    <a:lumMod val="50000"/>
                  </a:schemeClr>
                </a:solidFill>
                <a:latin typeface="Symbol" pitchFamily="71" charset="2"/>
              </a:rPr>
              <a:t></a:t>
            </a:r>
            <a:r>
              <a:rPr lang="en-US" sz="2200" dirty="0">
                <a:solidFill>
                  <a:schemeClr val="accent1">
                    <a:lumMod val="50000"/>
                  </a:schemeClr>
                </a:solidFill>
                <a:latin typeface="Comic Sans MS" pitchFamily="66" charset="0"/>
              </a:rPr>
              <a:t> Y); that is, let Y be the set of attributes of R that are not attributes of S. </a:t>
            </a:r>
          </a:p>
          <a:p>
            <a:pPr algn="just"/>
            <a:endParaRPr lang="en-US" sz="2400" dirty="0">
              <a:solidFill>
                <a:schemeClr val="accent1">
                  <a:lumMod val="50000"/>
                </a:schemeClr>
              </a:solidFill>
              <a:latin typeface="Comic Sans MS" pitchFamily="66" charset="0"/>
            </a:endParaRPr>
          </a:p>
          <a:p>
            <a:pPr lvl="1" algn="just"/>
            <a:r>
              <a:rPr lang="en-US" sz="2200" dirty="0">
                <a:solidFill>
                  <a:schemeClr val="accent1">
                    <a:lumMod val="50000"/>
                  </a:schemeClr>
                </a:solidFill>
                <a:latin typeface="Comic Sans MS" pitchFamily="66" charset="0"/>
              </a:rPr>
              <a:t>The result of DIVISION is a relation T(Y) that includes a tuple t if tuples </a:t>
            </a:r>
            <a:r>
              <a:rPr lang="en-US" sz="2200" dirty="0" err="1">
                <a:solidFill>
                  <a:schemeClr val="accent1">
                    <a:lumMod val="50000"/>
                  </a:schemeClr>
                </a:solidFill>
                <a:latin typeface="Comic Sans MS" pitchFamily="66" charset="0"/>
              </a:rPr>
              <a:t>t</a:t>
            </a:r>
            <a:r>
              <a:rPr lang="en-US" sz="2200" baseline="-25000" dirty="0" err="1">
                <a:solidFill>
                  <a:schemeClr val="accent1">
                    <a:lumMod val="50000"/>
                  </a:schemeClr>
                </a:solidFill>
                <a:latin typeface="Comic Sans MS" pitchFamily="66" charset="0"/>
              </a:rPr>
              <a:t>R</a:t>
            </a:r>
            <a:r>
              <a:rPr lang="en-US" sz="2200" dirty="0">
                <a:solidFill>
                  <a:schemeClr val="accent1">
                    <a:lumMod val="50000"/>
                  </a:schemeClr>
                </a:solidFill>
                <a:latin typeface="Comic Sans MS" pitchFamily="66" charset="0"/>
              </a:rPr>
              <a:t> appear in R with </a:t>
            </a:r>
            <a:r>
              <a:rPr lang="en-US" sz="2200" dirty="0" err="1">
                <a:solidFill>
                  <a:schemeClr val="accent1">
                    <a:lumMod val="50000"/>
                  </a:schemeClr>
                </a:solidFill>
                <a:latin typeface="Comic Sans MS" pitchFamily="66" charset="0"/>
              </a:rPr>
              <a:t>t</a:t>
            </a:r>
            <a:r>
              <a:rPr lang="en-US" sz="2200" baseline="-25000" dirty="0" err="1">
                <a:solidFill>
                  <a:schemeClr val="accent1">
                    <a:lumMod val="50000"/>
                  </a:schemeClr>
                </a:solidFill>
                <a:latin typeface="Comic Sans MS" pitchFamily="66" charset="0"/>
              </a:rPr>
              <a:t>R</a:t>
            </a:r>
            <a:r>
              <a:rPr lang="en-US" sz="2200" dirty="0">
                <a:solidFill>
                  <a:schemeClr val="accent1">
                    <a:lumMod val="50000"/>
                  </a:schemeClr>
                </a:solidFill>
                <a:latin typeface="Comic Sans MS" pitchFamily="66" charset="0"/>
              </a:rPr>
              <a:t> [Y] = t, and with</a:t>
            </a:r>
          </a:p>
          <a:p>
            <a:pPr lvl="2" algn="just"/>
            <a:r>
              <a:rPr lang="en-US" sz="2000" dirty="0" err="1">
                <a:solidFill>
                  <a:schemeClr val="accent1">
                    <a:lumMod val="50000"/>
                  </a:schemeClr>
                </a:solidFill>
                <a:latin typeface="Comic Sans MS" pitchFamily="66" charset="0"/>
              </a:rPr>
              <a:t>t</a:t>
            </a:r>
            <a:r>
              <a:rPr lang="en-US" sz="2000" baseline="-25000" dirty="0" err="1">
                <a:solidFill>
                  <a:schemeClr val="accent1">
                    <a:lumMod val="50000"/>
                  </a:schemeClr>
                </a:solidFill>
                <a:latin typeface="Comic Sans MS" pitchFamily="66" charset="0"/>
              </a:rPr>
              <a:t>R</a:t>
            </a:r>
            <a:r>
              <a:rPr lang="en-US" sz="2000" dirty="0">
                <a:solidFill>
                  <a:schemeClr val="accent1">
                    <a:lumMod val="50000"/>
                  </a:schemeClr>
                </a:solidFill>
                <a:latin typeface="Comic Sans MS" pitchFamily="66" charset="0"/>
              </a:rPr>
              <a:t> [X] = </a:t>
            </a:r>
            <a:r>
              <a:rPr lang="en-US" sz="2000" dirty="0" err="1">
                <a:solidFill>
                  <a:schemeClr val="accent1">
                    <a:lumMod val="50000"/>
                  </a:schemeClr>
                </a:solidFill>
                <a:latin typeface="Comic Sans MS" pitchFamily="66" charset="0"/>
              </a:rPr>
              <a:t>t</a:t>
            </a:r>
            <a:r>
              <a:rPr lang="en-US" sz="2000" baseline="-25000" dirty="0" err="1">
                <a:solidFill>
                  <a:schemeClr val="accent1">
                    <a:lumMod val="50000"/>
                  </a:schemeClr>
                </a:solidFill>
                <a:latin typeface="Comic Sans MS" pitchFamily="66" charset="0"/>
              </a:rPr>
              <a:t>s</a:t>
            </a:r>
            <a:r>
              <a:rPr lang="en-US" sz="2000" dirty="0">
                <a:solidFill>
                  <a:schemeClr val="accent1">
                    <a:lumMod val="50000"/>
                  </a:schemeClr>
                </a:solidFill>
                <a:latin typeface="Comic Sans MS" pitchFamily="66" charset="0"/>
              </a:rPr>
              <a:t> for every tuple </a:t>
            </a:r>
            <a:r>
              <a:rPr lang="en-US" sz="2000" dirty="0" err="1">
                <a:solidFill>
                  <a:schemeClr val="accent1">
                    <a:lumMod val="50000"/>
                  </a:schemeClr>
                </a:solidFill>
                <a:latin typeface="Comic Sans MS" pitchFamily="66" charset="0"/>
              </a:rPr>
              <a:t>t</a:t>
            </a:r>
            <a:r>
              <a:rPr lang="en-US" sz="2000" baseline="-25000" dirty="0" err="1">
                <a:solidFill>
                  <a:schemeClr val="accent1">
                    <a:lumMod val="50000"/>
                  </a:schemeClr>
                </a:solidFill>
                <a:latin typeface="Comic Sans MS" pitchFamily="66" charset="0"/>
              </a:rPr>
              <a:t>s</a:t>
            </a:r>
            <a:r>
              <a:rPr lang="en-US" sz="2000" dirty="0">
                <a:solidFill>
                  <a:schemeClr val="accent1">
                    <a:lumMod val="50000"/>
                  </a:schemeClr>
                </a:solidFill>
                <a:latin typeface="Comic Sans MS" pitchFamily="66" charset="0"/>
              </a:rPr>
              <a:t> in S. </a:t>
            </a:r>
          </a:p>
          <a:p>
            <a:pPr lvl="1" algn="just"/>
            <a:endParaRPr lang="en-US" sz="2200" dirty="0">
              <a:solidFill>
                <a:schemeClr val="accent1">
                  <a:lumMod val="50000"/>
                </a:schemeClr>
              </a:solidFill>
              <a:latin typeface="Comic Sans MS" pitchFamily="66" charset="0"/>
            </a:endParaRPr>
          </a:p>
          <a:p>
            <a:pPr lvl="1" algn="just"/>
            <a:r>
              <a:rPr lang="en-US" sz="2200" dirty="0">
                <a:solidFill>
                  <a:schemeClr val="accent1">
                    <a:lumMod val="50000"/>
                  </a:schemeClr>
                </a:solidFill>
                <a:latin typeface="Comic Sans MS" pitchFamily="66" charset="0"/>
              </a:rPr>
              <a:t>For a tuple t to appear in the result T of the DIVISION, the values in t must appear in R in combination with every tuple in S. </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725470"/>
          </a:xfrm>
        </p:spPr>
        <p:txBody>
          <a:bodyPr>
            <a:normAutofit fontScale="90000"/>
          </a:bodyPr>
          <a:lstStyle/>
          <a:p>
            <a:r>
              <a:rPr lang="en-US" dirty="0">
                <a:solidFill>
                  <a:schemeClr val="accent6">
                    <a:lumMod val="75000"/>
                  </a:schemeClr>
                </a:solidFill>
                <a:latin typeface="Comic Sans MS" pitchFamily="66" charset="0"/>
              </a:rPr>
              <a:t>Example of DIVISION</a:t>
            </a:r>
          </a:p>
        </p:txBody>
      </p:sp>
      <p:pic>
        <p:nvPicPr>
          <p:cNvPr id="4" name="Picture 8" descr="fig06_08"/>
          <p:cNvPicPr>
            <a:picLocks noChangeAspect="1" noChangeArrowheads="1"/>
          </p:cNvPicPr>
          <p:nvPr/>
        </p:nvPicPr>
        <p:blipFill>
          <a:blip r:embed="rId2"/>
          <a:srcRect/>
          <a:stretch>
            <a:fillRect/>
          </a:stretch>
        </p:blipFill>
        <p:spPr bwMode="auto">
          <a:xfrm>
            <a:off x="642910" y="1040782"/>
            <a:ext cx="7786742" cy="5766670"/>
          </a:xfrm>
          <a:prstGeom prst="rect">
            <a:avLst/>
          </a:prstGeom>
          <a:noFill/>
          <a:ln w="9525">
            <a:noFill/>
            <a:miter lim="800000"/>
            <a:headEnd/>
            <a:tailEnd/>
          </a:ln>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a:bodyPr>
          <a:lstStyle/>
          <a:p>
            <a:r>
              <a:rPr lang="en-US" sz="3600" dirty="0">
                <a:solidFill>
                  <a:schemeClr val="accent6"/>
                </a:solidFill>
                <a:latin typeface="Comic Sans MS" pitchFamily="66" charset="0"/>
              </a:rPr>
              <a:t>Unary Relational Operations: SELECT</a:t>
            </a:r>
          </a:p>
        </p:txBody>
      </p:sp>
      <p:sp>
        <p:nvSpPr>
          <p:cNvPr id="3" name="Content Placeholder 2"/>
          <p:cNvSpPr>
            <a:spLocks noGrp="1"/>
          </p:cNvSpPr>
          <p:nvPr>
            <p:ph idx="1"/>
          </p:nvPr>
        </p:nvSpPr>
        <p:spPr>
          <a:xfrm>
            <a:off x="214282" y="1214422"/>
            <a:ext cx="8715436" cy="5357850"/>
          </a:xfrm>
        </p:spPr>
        <p:txBody>
          <a:bodyPr>
            <a:normAutofit fontScale="92500" lnSpcReduction="20000"/>
          </a:bodyPr>
          <a:lstStyle/>
          <a:p>
            <a:pPr algn="just">
              <a:lnSpc>
                <a:spcPct val="110000"/>
              </a:lnSpc>
            </a:pPr>
            <a:r>
              <a:rPr lang="en-US" dirty="0">
                <a:solidFill>
                  <a:schemeClr val="accent1">
                    <a:lumMod val="50000"/>
                  </a:schemeClr>
                </a:solidFill>
                <a:latin typeface="Comic Sans MS" pitchFamily="66" charset="0"/>
              </a:rPr>
              <a:t>In general, the select operation is denoted by </a:t>
            </a:r>
            <a:r>
              <a:rPr lang="en-US" sz="3600" b="1" dirty="0">
                <a:solidFill>
                  <a:schemeClr val="accent1">
                    <a:lumMod val="50000"/>
                  </a:schemeClr>
                </a:solidFill>
                <a:latin typeface="Symbol" pitchFamily="71" charset="2"/>
              </a:rPr>
              <a:t></a:t>
            </a:r>
            <a:r>
              <a:rPr lang="en-US" dirty="0">
                <a:solidFill>
                  <a:schemeClr val="accent1">
                    <a:lumMod val="50000"/>
                  </a:schemeClr>
                </a:solidFill>
                <a:latin typeface="Comic Sans MS" pitchFamily="66" charset="0"/>
              </a:rPr>
              <a:t> </a:t>
            </a:r>
            <a:r>
              <a:rPr lang="en-US" baseline="-25000" dirty="0">
                <a:solidFill>
                  <a:schemeClr val="accent1">
                    <a:lumMod val="50000"/>
                  </a:schemeClr>
                </a:solidFill>
                <a:latin typeface="Comic Sans MS" pitchFamily="66" charset="0"/>
              </a:rPr>
              <a:t>&lt;selection condition&gt;</a:t>
            </a:r>
            <a:r>
              <a:rPr lang="en-US" dirty="0">
                <a:solidFill>
                  <a:schemeClr val="accent1">
                    <a:lumMod val="50000"/>
                  </a:schemeClr>
                </a:solidFill>
                <a:latin typeface="Comic Sans MS" pitchFamily="66" charset="0"/>
              </a:rPr>
              <a:t>(R) where</a:t>
            </a:r>
          </a:p>
          <a:p>
            <a:pPr lvl="1" algn="just">
              <a:lnSpc>
                <a:spcPct val="110000"/>
              </a:lnSpc>
            </a:pPr>
            <a:r>
              <a:rPr lang="en-US" dirty="0">
                <a:solidFill>
                  <a:schemeClr val="accent1">
                    <a:lumMod val="50000"/>
                  </a:schemeClr>
                </a:solidFill>
                <a:latin typeface="Comic Sans MS" pitchFamily="66" charset="0"/>
              </a:rPr>
              <a:t>the symbol </a:t>
            </a:r>
            <a:r>
              <a:rPr lang="en-US" sz="3200" b="1" dirty="0">
                <a:solidFill>
                  <a:schemeClr val="accent1">
                    <a:lumMod val="50000"/>
                  </a:schemeClr>
                </a:solidFill>
                <a:latin typeface="Symbol" pitchFamily="71" charset="2"/>
              </a:rPr>
              <a:t></a:t>
            </a:r>
            <a:r>
              <a:rPr lang="en-US" dirty="0">
                <a:solidFill>
                  <a:schemeClr val="accent1">
                    <a:lumMod val="50000"/>
                  </a:schemeClr>
                </a:solidFill>
                <a:latin typeface="Comic Sans MS" pitchFamily="66" charset="0"/>
              </a:rPr>
              <a:t> (sigma) is used to denote the select operator</a:t>
            </a:r>
          </a:p>
          <a:p>
            <a:pPr lvl="1" algn="just">
              <a:lnSpc>
                <a:spcPct val="110000"/>
              </a:lnSpc>
            </a:pPr>
            <a:r>
              <a:rPr lang="en-US" dirty="0">
                <a:solidFill>
                  <a:schemeClr val="accent1">
                    <a:lumMod val="50000"/>
                  </a:schemeClr>
                </a:solidFill>
                <a:latin typeface="Comic Sans MS" pitchFamily="66" charset="0"/>
              </a:rPr>
              <a:t>the selection condition is a Boolean (conditional) expression specified on the attributes of relation R</a:t>
            </a:r>
          </a:p>
          <a:p>
            <a:pPr lvl="1" algn="just">
              <a:lnSpc>
                <a:spcPct val="110000"/>
              </a:lnSpc>
            </a:pPr>
            <a:r>
              <a:rPr lang="en-US" dirty="0">
                <a:solidFill>
                  <a:schemeClr val="accent1">
                    <a:lumMod val="50000"/>
                  </a:schemeClr>
                </a:solidFill>
                <a:latin typeface="Comic Sans MS" pitchFamily="66" charset="0"/>
              </a:rPr>
              <a:t>tuples that make the condition </a:t>
            </a:r>
            <a:r>
              <a:rPr lang="en-US" b="1" dirty="0">
                <a:solidFill>
                  <a:schemeClr val="accent1">
                    <a:lumMod val="50000"/>
                  </a:schemeClr>
                </a:solidFill>
                <a:latin typeface="Comic Sans MS" pitchFamily="66" charset="0"/>
              </a:rPr>
              <a:t>true </a:t>
            </a:r>
            <a:r>
              <a:rPr lang="en-US" dirty="0">
                <a:solidFill>
                  <a:schemeClr val="accent1">
                    <a:lumMod val="50000"/>
                  </a:schemeClr>
                </a:solidFill>
                <a:latin typeface="Comic Sans MS" pitchFamily="66" charset="0"/>
              </a:rPr>
              <a:t>are selected</a:t>
            </a:r>
          </a:p>
          <a:p>
            <a:pPr lvl="2" algn="just">
              <a:lnSpc>
                <a:spcPct val="110000"/>
              </a:lnSpc>
            </a:pPr>
            <a:r>
              <a:rPr lang="en-US" dirty="0">
                <a:solidFill>
                  <a:schemeClr val="accent1">
                    <a:lumMod val="50000"/>
                  </a:schemeClr>
                </a:solidFill>
                <a:latin typeface="Comic Sans MS" pitchFamily="66" charset="0"/>
              </a:rPr>
              <a:t>appear in the result of the operation</a:t>
            </a:r>
          </a:p>
          <a:p>
            <a:pPr lvl="1" algn="just">
              <a:lnSpc>
                <a:spcPct val="110000"/>
              </a:lnSpc>
            </a:pPr>
            <a:r>
              <a:rPr lang="en-US" dirty="0">
                <a:solidFill>
                  <a:schemeClr val="accent1">
                    <a:lumMod val="50000"/>
                  </a:schemeClr>
                </a:solidFill>
                <a:latin typeface="Comic Sans MS" pitchFamily="66" charset="0"/>
              </a:rPr>
              <a:t>tuples that make the condition </a:t>
            </a:r>
            <a:r>
              <a:rPr lang="en-US" b="1" dirty="0">
                <a:solidFill>
                  <a:schemeClr val="accent1">
                    <a:lumMod val="50000"/>
                  </a:schemeClr>
                </a:solidFill>
                <a:latin typeface="Comic Sans MS" pitchFamily="66" charset="0"/>
              </a:rPr>
              <a:t>false </a:t>
            </a:r>
            <a:r>
              <a:rPr lang="en-US" dirty="0">
                <a:solidFill>
                  <a:schemeClr val="accent1">
                    <a:lumMod val="50000"/>
                  </a:schemeClr>
                </a:solidFill>
                <a:latin typeface="Comic Sans MS" pitchFamily="66" charset="0"/>
              </a:rPr>
              <a:t>are filtered out</a:t>
            </a:r>
          </a:p>
          <a:p>
            <a:pPr lvl="2" algn="just">
              <a:lnSpc>
                <a:spcPct val="110000"/>
              </a:lnSpc>
            </a:pPr>
            <a:r>
              <a:rPr lang="en-US" dirty="0">
                <a:solidFill>
                  <a:schemeClr val="accent1">
                    <a:lumMod val="50000"/>
                  </a:schemeClr>
                </a:solidFill>
                <a:latin typeface="Comic Sans MS" pitchFamily="66" charset="0"/>
              </a:rPr>
              <a:t>discarded from the result of the operation</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chemeClr val="accent6">
                    <a:lumMod val="75000"/>
                  </a:schemeClr>
                </a:solidFill>
                <a:latin typeface="Comic Sans MS" pitchFamily="66" charset="0"/>
              </a:rPr>
              <a:t>Additional Relational Operations: Aggregate Functions and Grouping</a:t>
            </a:r>
          </a:p>
        </p:txBody>
      </p:sp>
      <p:sp>
        <p:nvSpPr>
          <p:cNvPr id="3" name="Content Placeholder 2"/>
          <p:cNvSpPr>
            <a:spLocks noGrp="1"/>
          </p:cNvSpPr>
          <p:nvPr>
            <p:ph idx="1"/>
          </p:nvPr>
        </p:nvSpPr>
        <p:spPr>
          <a:xfrm>
            <a:off x="214282" y="1571612"/>
            <a:ext cx="8715436" cy="4786346"/>
          </a:xfrm>
        </p:spPr>
        <p:txBody>
          <a:bodyPr>
            <a:normAutofit lnSpcReduction="10000"/>
          </a:bodyPr>
          <a:lstStyle/>
          <a:p>
            <a:pPr algn="just"/>
            <a:r>
              <a:rPr lang="en-US" sz="2400" dirty="0">
                <a:solidFill>
                  <a:schemeClr val="accent1">
                    <a:lumMod val="50000"/>
                  </a:schemeClr>
                </a:solidFill>
                <a:latin typeface="Comic Sans MS" pitchFamily="66" charset="0"/>
              </a:rPr>
              <a:t>A type of request that cannot be expressed in the basic relational algebra is to specify mathematical </a:t>
            </a:r>
            <a:r>
              <a:rPr lang="en-US" sz="2400" b="1" dirty="0">
                <a:solidFill>
                  <a:schemeClr val="accent1">
                    <a:lumMod val="50000"/>
                  </a:schemeClr>
                </a:solidFill>
                <a:latin typeface="Comic Sans MS" pitchFamily="66" charset="0"/>
              </a:rPr>
              <a:t>aggregate functions</a:t>
            </a:r>
            <a:r>
              <a:rPr lang="en-US" sz="2400" dirty="0">
                <a:solidFill>
                  <a:schemeClr val="accent1">
                    <a:lumMod val="50000"/>
                  </a:schemeClr>
                </a:solidFill>
                <a:latin typeface="Comic Sans MS" pitchFamily="66" charset="0"/>
              </a:rPr>
              <a:t> on collections of values from the database. </a:t>
            </a:r>
          </a:p>
          <a:p>
            <a:pPr algn="just"/>
            <a:r>
              <a:rPr lang="en-US" sz="2400" dirty="0">
                <a:solidFill>
                  <a:schemeClr val="accent1">
                    <a:lumMod val="50000"/>
                  </a:schemeClr>
                </a:solidFill>
                <a:latin typeface="Comic Sans MS" pitchFamily="66" charset="0"/>
              </a:rPr>
              <a:t>Examples of such functions include retrieving the average or total salary of all employees or the total number of employee tuples.</a:t>
            </a:r>
          </a:p>
          <a:p>
            <a:pPr lvl="1" algn="just"/>
            <a:r>
              <a:rPr lang="en-US" sz="2400" dirty="0">
                <a:solidFill>
                  <a:schemeClr val="accent1">
                    <a:lumMod val="50000"/>
                  </a:schemeClr>
                </a:solidFill>
                <a:latin typeface="Comic Sans MS" pitchFamily="66" charset="0"/>
              </a:rPr>
              <a:t>These functions are used in simple statistical queries that summarize information from the database tuples.</a:t>
            </a:r>
          </a:p>
          <a:p>
            <a:pPr algn="just"/>
            <a:r>
              <a:rPr lang="en-US" sz="2400" dirty="0">
                <a:solidFill>
                  <a:schemeClr val="accent1">
                    <a:lumMod val="50000"/>
                  </a:schemeClr>
                </a:solidFill>
                <a:latin typeface="Comic Sans MS" pitchFamily="66" charset="0"/>
              </a:rPr>
              <a:t>Common functions applied to collections of numeric values include</a:t>
            </a:r>
          </a:p>
          <a:p>
            <a:pPr lvl="1" algn="just"/>
            <a:r>
              <a:rPr lang="en-US" sz="2400" dirty="0">
                <a:solidFill>
                  <a:schemeClr val="accent6">
                    <a:lumMod val="75000"/>
                  </a:schemeClr>
                </a:solidFill>
                <a:latin typeface="Comic Sans MS" pitchFamily="66" charset="0"/>
              </a:rPr>
              <a:t>SUM, AVERAGE, MAXIMUM, and MINIMUM.</a:t>
            </a:r>
          </a:p>
          <a:p>
            <a:pPr algn="just"/>
            <a:r>
              <a:rPr lang="en-US" sz="2400" dirty="0">
                <a:solidFill>
                  <a:schemeClr val="accent1">
                    <a:lumMod val="50000"/>
                  </a:schemeClr>
                </a:solidFill>
                <a:latin typeface="Comic Sans MS" pitchFamily="66" charset="0"/>
              </a:rPr>
              <a:t>The COUNT function is used for counting tuples or values.</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076"/>
            <a:ext cx="8229600" cy="725470"/>
          </a:xfrm>
        </p:spPr>
        <p:txBody>
          <a:bodyPr>
            <a:normAutofit/>
          </a:bodyPr>
          <a:lstStyle/>
          <a:p>
            <a:r>
              <a:rPr lang="en-US" sz="4000" dirty="0">
                <a:solidFill>
                  <a:schemeClr val="accent6">
                    <a:lumMod val="75000"/>
                  </a:schemeClr>
                </a:solidFill>
                <a:latin typeface="Comic Sans MS" pitchFamily="66" charset="0"/>
              </a:rPr>
              <a:t>Aggregate Function Operation</a:t>
            </a:r>
          </a:p>
        </p:txBody>
      </p:sp>
      <p:sp>
        <p:nvSpPr>
          <p:cNvPr id="3" name="Content Placeholder 2"/>
          <p:cNvSpPr>
            <a:spLocks noGrp="1"/>
          </p:cNvSpPr>
          <p:nvPr>
            <p:ph idx="1"/>
          </p:nvPr>
        </p:nvSpPr>
        <p:spPr>
          <a:xfrm>
            <a:off x="357158" y="1285860"/>
            <a:ext cx="8501122" cy="5143536"/>
          </a:xfrm>
        </p:spPr>
        <p:txBody>
          <a:bodyPr>
            <a:normAutofit/>
          </a:bodyPr>
          <a:lstStyle/>
          <a:p>
            <a:pPr algn="just"/>
            <a:r>
              <a:rPr lang="en-US" sz="2800" dirty="0">
                <a:solidFill>
                  <a:schemeClr val="accent1">
                    <a:lumMod val="50000"/>
                  </a:schemeClr>
                </a:solidFill>
                <a:latin typeface="Comic Sans MS" pitchFamily="66" charset="0"/>
              </a:rPr>
              <a:t>Use of the Aggregate Functional operation </a:t>
            </a:r>
            <a:r>
              <a:rPr lang="en-US" sz="2800" dirty="0">
                <a:solidFill>
                  <a:schemeClr val="accent1">
                    <a:lumMod val="50000"/>
                  </a:schemeClr>
                </a:solidFill>
                <a:latin typeface="Comic Sans MS" pitchFamily="66" charset="0"/>
                <a:ea typeface="Symbol" pitchFamily="71" charset="2"/>
                <a:cs typeface="Symbol" pitchFamily="71" charset="2"/>
              </a:rPr>
              <a:t>ℱ</a:t>
            </a:r>
            <a:endParaRPr lang="en-US" sz="2800" dirty="0">
              <a:solidFill>
                <a:schemeClr val="accent1">
                  <a:lumMod val="50000"/>
                </a:schemeClr>
              </a:solidFill>
              <a:latin typeface="Comic Sans MS" pitchFamily="66" charset="0"/>
            </a:endParaRPr>
          </a:p>
          <a:p>
            <a:pPr lvl="1" algn="just"/>
            <a:r>
              <a:rPr lang="en-US" sz="2400" dirty="0">
                <a:solidFill>
                  <a:schemeClr val="accent1">
                    <a:lumMod val="50000"/>
                  </a:schemeClr>
                </a:solidFill>
                <a:latin typeface="Comic Sans MS" pitchFamily="66" charset="0"/>
                <a:ea typeface="Symbol" pitchFamily="71" charset="2"/>
                <a:cs typeface="Symbol" pitchFamily="71" charset="2"/>
              </a:rPr>
              <a:t>ℱ</a:t>
            </a:r>
            <a:r>
              <a:rPr lang="en-US" sz="2400" baseline="-25000" dirty="0">
                <a:solidFill>
                  <a:schemeClr val="accent1">
                    <a:lumMod val="50000"/>
                  </a:schemeClr>
                </a:solidFill>
                <a:latin typeface="Comic Sans MS" pitchFamily="66" charset="0"/>
              </a:rPr>
              <a:t>MAX Salary</a:t>
            </a:r>
            <a:r>
              <a:rPr lang="en-US" sz="2400" dirty="0">
                <a:solidFill>
                  <a:schemeClr val="accent1">
                    <a:lumMod val="50000"/>
                  </a:schemeClr>
                </a:solidFill>
                <a:latin typeface="Comic Sans MS" pitchFamily="66" charset="0"/>
              </a:rPr>
              <a:t> (EMPLOYEE) retrieves the maximum salary value from the EMPLOYEE relation</a:t>
            </a:r>
          </a:p>
          <a:p>
            <a:pPr lvl="1" algn="just"/>
            <a:r>
              <a:rPr lang="en-US" sz="2400" dirty="0">
                <a:solidFill>
                  <a:schemeClr val="accent1">
                    <a:lumMod val="50000"/>
                  </a:schemeClr>
                </a:solidFill>
                <a:latin typeface="Comic Sans MS" pitchFamily="66" charset="0"/>
                <a:ea typeface="Symbol" pitchFamily="71" charset="2"/>
                <a:cs typeface="Symbol" pitchFamily="71" charset="2"/>
              </a:rPr>
              <a:t>ℱ</a:t>
            </a:r>
            <a:r>
              <a:rPr lang="en-US" sz="2400" baseline="-25000" dirty="0">
                <a:solidFill>
                  <a:schemeClr val="accent1">
                    <a:lumMod val="50000"/>
                  </a:schemeClr>
                </a:solidFill>
                <a:latin typeface="Comic Sans MS" pitchFamily="66" charset="0"/>
              </a:rPr>
              <a:t>MIN Salary</a:t>
            </a:r>
            <a:r>
              <a:rPr lang="en-US" sz="2400" dirty="0">
                <a:solidFill>
                  <a:schemeClr val="accent1">
                    <a:lumMod val="50000"/>
                  </a:schemeClr>
                </a:solidFill>
                <a:latin typeface="Comic Sans MS" pitchFamily="66" charset="0"/>
              </a:rPr>
              <a:t> (EMPLOYEE) retrieves the minimum Salary value from the EMPLOYEE relation</a:t>
            </a:r>
          </a:p>
          <a:p>
            <a:pPr lvl="1" algn="just"/>
            <a:r>
              <a:rPr lang="en-US" sz="2400" dirty="0">
                <a:solidFill>
                  <a:schemeClr val="accent1">
                    <a:lumMod val="50000"/>
                  </a:schemeClr>
                </a:solidFill>
                <a:latin typeface="Comic Sans MS" pitchFamily="66" charset="0"/>
                <a:ea typeface="Symbol" pitchFamily="71" charset="2"/>
                <a:cs typeface="Symbol" pitchFamily="71" charset="2"/>
              </a:rPr>
              <a:t>ℱ</a:t>
            </a:r>
            <a:r>
              <a:rPr lang="en-US" sz="2400" baseline="-25000" dirty="0">
                <a:solidFill>
                  <a:schemeClr val="accent1">
                    <a:lumMod val="50000"/>
                  </a:schemeClr>
                </a:solidFill>
                <a:latin typeface="Comic Sans MS" pitchFamily="66" charset="0"/>
              </a:rPr>
              <a:t>SUM Salary</a:t>
            </a:r>
            <a:r>
              <a:rPr lang="en-US" sz="2400" dirty="0">
                <a:solidFill>
                  <a:schemeClr val="accent1">
                    <a:lumMod val="50000"/>
                  </a:schemeClr>
                </a:solidFill>
                <a:latin typeface="Comic Sans MS" pitchFamily="66" charset="0"/>
              </a:rPr>
              <a:t> (EMPLOYEE) retrieves the sum of the Salary from the EMPLOYEE relation</a:t>
            </a:r>
          </a:p>
          <a:p>
            <a:pPr lvl="1" algn="just"/>
            <a:r>
              <a:rPr lang="en-US" sz="2400" dirty="0">
                <a:solidFill>
                  <a:schemeClr val="accent1">
                    <a:lumMod val="50000"/>
                  </a:schemeClr>
                </a:solidFill>
                <a:latin typeface="Comic Sans MS" pitchFamily="66" charset="0"/>
              </a:rPr>
              <a:t> </a:t>
            </a:r>
            <a:r>
              <a:rPr lang="en-US" sz="2400" dirty="0">
                <a:solidFill>
                  <a:schemeClr val="accent1">
                    <a:lumMod val="50000"/>
                  </a:schemeClr>
                </a:solidFill>
                <a:latin typeface="Comic Sans MS" pitchFamily="66" charset="0"/>
                <a:ea typeface="Symbol" pitchFamily="71" charset="2"/>
                <a:cs typeface="Symbol" pitchFamily="71" charset="2"/>
              </a:rPr>
              <a:t>ℱ</a:t>
            </a:r>
            <a:r>
              <a:rPr lang="en-US" sz="2400" baseline="-25000" dirty="0">
                <a:solidFill>
                  <a:schemeClr val="accent1">
                    <a:lumMod val="50000"/>
                  </a:schemeClr>
                </a:solidFill>
                <a:latin typeface="Comic Sans MS" pitchFamily="66" charset="0"/>
              </a:rPr>
              <a:t>COUNT SSN, AVERAGE Salary</a:t>
            </a:r>
            <a:r>
              <a:rPr lang="en-US" sz="2400" dirty="0">
                <a:solidFill>
                  <a:schemeClr val="accent1">
                    <a:lumMod val="50000"/>
                  </a:schemeClr>
                </a:solidFill>
                <a:latin typeface="Comic Sans MS" pitchFamily="66" charset="0"/>
              </a:rPr>
              <a:t> (EMPLOYEE) computes the count (number) of employees and their average salary</a:t>
            </a:r>
          </a:p>
          <a:p>
            <a:pPr lvl="2" algn="just"/>
            <a:r>
              <a:rPr lang="en-US" dirty="0">
                <a:solidFill>
                  <a:schemeClr val="accent1">
                    <a:lumMod val="50000"/>
                  </a:schemeClr>
                </a:solidFill>
                <a:latin typeface="Comic Sans MS" pitchFamily="66" charset="0"/>
              </a:rPr>
              <a:t>Note: count just counts the number of rows, without removing duplicates</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076"/>
            <a:ext cx="8229600" cy="582594"/>
          </a:xfrm>
        </p:spPr>
        <p:txBody>
          <a:bodyPr>
            <a:normAutofit fontScale="90000"/>
          </a:bodyPr>
          <a:lstStyle/>
          <a:p>
            <a:r>
              <a:rPr lang="en-US" dirty="0">
                <a:solidFill>
                  <a:schemeClr val="accent6">
                    <a:lumMod val="75000"/>
                  </a:schemeClr>
                </a:solidFill>
                <a:latin typeface="Comic Sans MS" pitchFamily="66" charset="0"/>
              </a:rPr>
              <a:t>Using Grouping with Aggregation</a:t>
            </a:r>
          </a:p>
        </p:txBody>
      </p:sp>
      <p:sp>
        <p:nvSpPr>
          <p:cNvPr id="3" name="Content Placeholder 2"/>
          <p:cNvSpPr>
            <a:spLocks noGrp="1"/>
          </p:cNvSpPr>
          <p:nvPr>
            <p:ph idx="1"/>
          </p:nvPr>
        </p:nvSpPr>
        <p:spPr>
          <a:xfrm>
            <a:off x="285720" y="1089027"/>
            <a:ext cx="8572560" cy="5411807"/>
          </a:xfrm>
        </p:spPr>
        <p:txBody>
          <a:bodyPr>
            <a:normAutofit/>
          </a:bodyPr>
          <a:lstStyle/>
          <a:p>
            <a:pPr algn="just"/>
            <a:r>
              <a:rPr lang="en-US" sz="2400" dirty="0">
                <a:solidFill>
                  <a:schemeClr val="accent1">
                    <a:lumMod val="50000"/>
                  </a:schemeClr>
                </a:solidFill>
                <a:latin typeface="Comic Sans MS" pitchFamily="66" charset="0"/>
              </a:rPr>
              <a:t>The previous examples all summarized one or more attributes for a set of tuples</a:t>
            </a:r>
          </a:p>
          <a:p>
            <a:pPr lvl="1" algn="just"/>
            <a:r>
              <a:rPr lang="en-US" sz="2200" dirty="0">
                <a:solidFill>
                  <a:schemeClr val="accent1">
                    <a:lumMod val="50000"/>
                  </a:schemeClr>
                </a:solidFill>
                <a:latin typeface="Comic Sans MS" pitchFamily="66" charset="0"/>
              </a:rPr>
              <a:t>Maximum Salary or Count (number of) </a:t>
            </a:r>
            <a:r>
              <a:rPr lang="en-US" sz="2200" dirty="0" err="1">
                <a:solidFill>
                  <a:schemeClr val="accent1">
                    <a:lumMod val="50000"/>
                  </a:schemeClr>
                </a:solidFill>
                <a:latin typeface="Comic Sans MS" pitchFamily="66" charset="0"/>
              </a:rPr>
              <a:t>Ssn</a:t>
            </a:r>
            <a:endParaRPr lang="en-US" sz="2200" dirty="0">
              <a:solidFill>
                <a:schemeClr val="accent1">
                  <a:lumMod val="50000"/>
                </a:schemeClr>
              </a:solidFill>
              <a:latin typeface="Comic Sans MS" pitchFamily="66" charset="0"/>
            </a:endParaRPr>
          </a:p>
          <a:p>
            <a:pPr algn="just"/>
            <a:r>
              <a:rPr lang="en-US" sz="2400" dirty="0">
                <a:solidFill>
                  <a:schemeClr val="accent1">
                    <a:lumMod val="50000"/>
                  </a:schemeClr>
                </a:solidFill>
                <a:latin typeface="Comic Sans MS" pitchFamily="66" charset="0"/>
              </a:rPr>
              <a:t>Grouping can be combined with Aggregate Functions</a:t>
            </a:r>
          </a:p>
          <a:p>
            <a:pPr algn="just"/>
            <a:r>
              <a:rPr lang="en-US" sz="2400" dirty="0">
                <a:solidFill>
                  <a:schemeClr val="accent1">
                    <a:lumMod val="50000"/>
                  </a:schemeClr>
                </a:solidFill>
                <a:latin typeface="Comic Sans MS" pitchFamily="66" charset="0"/>
              </a:rPr>
              <a:t>Example: For each department, retrieve the DNO, COUNT SSN, and AVERAGE SALARY</a:t>
            </a:r>
          </a:p>
          <a:p>
            <a:pPr algn="just"/>
            <a:r>
              <a:rPr lang="en-US" sz="2400" dirty="0">
                <a:solidFill>
                  <a:schemeClr val="accent1">
                    <a:lumMod val="50000"/>
                  </a:schemeClr>
                </a:solidFill>
                <a:latin typeface="Comic Sans MS" pitchFamily="66" charset="0"/>
              </a:rPr>
              <a:t>A variation of aggregate operation </a:t>
            </a:r>
            <a:r>
              <a:rPr lang="en-US" sz="2400" dirty="0">
                <a:solidFill>
                  <a:schemeClr val="accent1">
                    <a:lumMod val="50000"/>
                  </a:schemeClr>
                </a:solidFill>
                <a:latin typeface="Comic Sans MS" pitchFamily="66" charset="0"/>
                <a:ea typeface="Symbol" pitchFamily="71" charset="2"/>
                <a:cs typeface="Symbol" pitchFamily="71" charset="2"/>
              </a:rPr>
              <a:t>ℱ</a:t>
            </a:r>
            <a:r>
              <a:rPr lang="en-US" sz="2400" dirty="0">
                <a:solidFill>
                  <a:schemeClr val="accent1">
                    <a:lumMod val="50000"/>
                  </a:schemeClr>
                </a:solidFill>
                <a:latin typeface="Comic Sans MS" pitchFamily="66" charset="0"/>
              </a:rPr>
              <a:t> allows this:</a:t>
            </a:r>
          </a:p>
          <a:p>
            <a:pPr lvl="1" algn="just"/>
            <a:r>
              <a:rPr lang="en-US" sz="2200" dirty="0">
                <a:solidFill>
                  <a:schemeClr val="accent1">
                    <a:lumMod val="50000"/>
                  </a:schemeClr>
                </a:solidFill>
                <a:latin typeface="Comic Sans MS" pitchFamily="66" charset="0"/>
              </a:rPr>
              <a:t>Grouping attribute placed to left of symbol</a:t>
            </a:r>
          </a:p>
          <a:p>
            <a:pPr lvl="1" algn="just"/>
            <a:r>
              <a:rPr lang="en-US" sz="2200" dirty="0">
                <a:solidFill>
                  <a:schemeClr val="accent1">
                    <a:lumMod val="50000"/>
                  </a:schemeClr>
                </a:solidFill>
                <a:latin typeface="Comic Sans MS" pitchFamily="66" charset="0"/>
              </a:rPr>
              <a:t>Aggregate functions to right of symbol</a:t>
            </a:r>
          </a:p>
          <a:p>
            <a:pPr lvl="1" algn="just"/>
            <a:r>
              <a:rPr lang="en-US" sz="2200" baseline="-25000" dirty="0">
                <a:solidFill>
                  <a:schemeClr val="accent1">
                    <a:lumMod val="50000"/>
                  </a:schemeClr>
                </a:solidFill>
                <a:latin typeface="Comic Sans MS" pitchFamily="66" charset="0"/>
              </a:rPr>
              <a:t>DNO</a:t>
            </a:r>
            <a:r>
              <a:rPr lang="en-US" sz="2200" dirty="0">
                <a:solidFill>
                  <a:schemeClr val="accent1">
                    <a:lumMod val="50000"/>
                  </a:schemeClr>
                </a:solidFill>
                <a:latin typeface="Comic Sans MS" pitchFamily="66" charset="0"/>
              </a:rPr>
              <a:t> </a:t>
            </a:r>
            <a:r>
              <a:rPr lang="en-US" sz="2200" dirty="0">
                <a:solidFill>
                  <a:schemeClr val="accent1">
                    <a:lumMod val="50000"/>
                  </a:schemeClr>
                </a:solidFill>
                <a:latin typeface="Comic Sans MS" pitchFamily="66" charset="0"/>
                <a:ea typeface="Symbol" pitchFamily="71" charset="2"/>
                <a:cs typeface="Symbol" pitchFamily="71" charset="2"/>
              </a:rPr>
              <a:t>ℱ</a:t>
            </a:r>
            <a:r>
              <a:rPr lang="en-US" sz="2200" baseline="-25000" dirty="0">
                <a:solidFill>
                  <a:schemeClr val="accent1">
                    <a:lumMod val="50000"/>
                  </a:schemeClr>
                </a:solidFill>
                <a:latin typeface="Comic Sans MS" pitchFamily="66" charset="0"/>
              </a:rPr>
              <a:t>COUNT SSN, AVERAGE Salary</a:t>
            </a:r>
            <a:r>
              <a:rPr lang="en-US" sz="2200" dirty="0">
                <a:solidFill>
                  <a:schemeClr val="accent1">
                    <a:lumMod val="50000"/>
                  </a:schemeClr>
                </a:solidFill>
                <a:latin typeface="Comic Sans MS" pitchFamily="66" charset="0"/>
              </a:rPr>
              <a:t> (EMPLOYEE)</a:t>
            </a:r>
          </a:p>
          <a:p>
            <a:pPr algn="just"/>
            <a:r>
              <a:rPr lang="en-US" sz="2400" dirty="0">
                <a:solidFill>
                  <a:schemeClr val="accent1">
                    <a:lumMod val="50000"/>
                  </a:schemeClr>
                </a:solidFill>
                <a:latin typeface="Comic Sans MS" pitchFamily="66" charset="0"/>
              </a:rPr>
              <a:t>Above operation groups employees by DNO (department number) and computes the count of employees and average salary per department</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6">
                    <a:lumMod val="75000"/>
                  </a:schemeClr>
                </a:solidFill>
                <a:latin typeface="Comic Sans MS" pitchFamily="66" charset="0"/>
              </a:rPr>
              <a:t>Examples of applying aggregate functions and grouping</a:t>
            </a:r>
          </a:p>
        </p:txBody>
      </p:sp>
      <p:pic>
        <p:nvPicPr>
          <p:cNvPr id="4" name="Picture 5" descr="fig06_10"/>
          <p:cNvPicPr>
            <a:picLocks noChangeAspect="1" noChangeArrowheads="1"/>
          </p:cNvPicPr>
          <p:nvPr/>
        </p:nvPicPr>
        <p:blipFill>
          <a:blip r:embed="rId2"/>
          <a:srcRect/>
          <a:stretch>
            <a:fillRect/>
          </a:stretch>
        </p:blipFill>
        <p:spPr bwMode="auto">
          <a:xfrm>
            <a:off x="95594" y="2000240"/>
            <a:ext cx="8905562" cy="3795730"/>
          </a:xfrm>
          <a:prstGeom prst="rect">
            <a:avLst/>
          </a:prstGeom>
          <a:noFill/>
          <a:ln w="9525">
            <a:noFill/>
            <a:miter lim="800000"/>
            <a:headEnd/>
            <a:tailEnd/>
          </a:ln>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chemeClr val="accent6">
                    <a:lumMod val="75000"/>
                  </a:schemeClr>
                </a:solidFill>
                <a:latin typeface="Comic Sans MS" pitchFamily="66" charset="0"/>
              </a:rPr>
              <a:t>Illustrating aggregate functions and grouping</a:t>
            </a:r>
          </a:p>
        </p:txBody>
      </p:sp>
      <p:pic>
        <p:nvPicPr>
          <p:cNvPr id="4" name="Picture 6" descr="fig08_06(a)"/>
          <p:cNvPicPr>
            <a:picLocks noChangeAspect="1" noChangeArrowheads="1"/>
          </p:cNvPicPr>
          <p:nvPr/>
        </p:nvPicPr>
        <p:blipFill>
          <a:blip r:embed="rId2"/>
          <a:srcRect/>
          <a:stretch>
            <a:fillRect/>
          </a:stretch>
        </p:blipFill>
        <p:spPr bwMode="auto">
          <a:xfrm>
            <a:off x="209081" y="1928802"/>
            <a:ext cx="8792075" cy="3143272"/>
          </a:xfrm>
          <a:prstGeom prst="rect">
            <a:avLst/>
          </a:prstGeom>
          <a:noFill/>
          <a:ln w="9525">
            <a:noFill/>
            <a:miter lim="800000"/>
            <a:headEnd/>
            <a:tailEnd/>
          </a:ln>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chemeClr val="accent6">
                    <a:lumMod val="75000"/>
                  </a:schemeClr>
                </a:solidFill>
                <a:latin typeface="Comic Sans MS" pitchFamily="66" charset="0"/>
              </a:rPr>
              <a:t>Additional Relational Operations (cont.)</a:t>
            </a:r>
          </a:p>
        </p:txBody>
      </p:sp>
      <p:sp>
        <p:nvSpPr>
          <p:cNvPr id="3" name="Content Placeholder 2"/>
          <p:cNvSpPr>
            <a:spLocks noGrp="1"/>
          </p:cNvSpPr>
          <p:nvPr>
            <p:ph idx="1"/>
          </p:nvPr>
        </p:nvSpPr>
        <p:spPr>
          <a:xfrm>
            <a:off x="271490" y="1500174"/>
            <a:ext cx="8586790" cy="5072098"/>
          </a:xfrm>
        </p:spPr>
        <p:txBody>
          <a:bodyPr>
            <a:normAutofit/>
          </a:bodyPr>
          <a:lstStyle/>
          <a:p>
            <a:pPr algn="just">
              <a:lnSpc>
                <a:spcPct val="80000"/>
              </a:lnSpc>
            </a:pPr>
            <a:r>
              <a:rPr lang="en-US" dirty="0">
                <a:solidFill>
                  <a:schemeClr val="accent1">
                    <a:lumMod val="50000"/>
                  </a:schemeClr>
                </a:solidFill>
                <a:latin typeface="Comic Sans MS" pitchFamily="66" charset="0"/>
              </a:rPr>
              <a:t>Recursive Closure Operations</a:t>
            </a:r>
          </a:p>
          <a:p>
            <a:pPr lvl="1" algn="just">
              <a:lnSpc>
                <a:spcPct val="80000"/>
              </a:lnSpc>
            </a:pPr>
            <a:r>
              <a:rPr lang="en-US" dirty="0">
                <a:solidFill>
                  <a:schemeClr val="accent1">
                    <a:lumMod val="50000"/>
                  </a:schemeClr>
                </a:solidFill>
                <a:latin typeface="Comic Sans MS" pitchFamily="66" charset="0"/>
              </a:rPr>
              <a:t>Another type of operation that, in general, cannot be specified in the basic original relational algebra is </a:t>
            </a:r>
            <a:r>
              <a:rPr lang="en-US" b="1" dirty="0">
                <a:solidFill>
                  <a:schemeClr val="accent1">
                    <a:lumMod val="50000"/>
                  </a:schemeClr>
                </a:solidFill>
                <a:latin typeface="Comic Sans MS" pitchFamily="66" charset="0"/>
              </a:rPr>
              <a:t>recursive closure</a:t>
            </a:r>
            <a:r>
              <a:rPr lang="en-US" dirty="0">
                <a:solidFill>
                  <a:schemeClr val="accent1">
                    <a:lumMod val="50000"/>
                  </a:schemeClr>
                </a:solidFill>
                <a:latin typeface="Comic Sans MS" pitchFamily="66" charset="0"/>
              </a:rPr>
              <a:t>.</a:t>
            </a:r>
          </a:p>
          <a:p>
            <a:pPr lvl="2" algn="just">
              <a:lnSpc>
                <a:spcPct val="80000"/>
              </a:lnSpc>
            </a:pPr>
            <a:r>
              <a:rPr lang="en-US" dirty="0">
                <a:solidFill>
                  <a:schemeClr val="accent1">
                    <a:lumMod val="50000"/>
                  </a:schemeClr>
                </a:solidFill>
                <a:latin typeface="Comic Sans MS" pitchFamily="66" charset="0"/>
              </a:rPr>
              <a:t>This operation is applied to a </a:t>
            </a:r>
            <a:r>
              <a:rPr lang="en-US" b="1" dirty="0">
                <a:solidFill>
                  <a:schemeClr val="accent1">
                    <a:lumMod val="50000"/>
                  </a:schemeClr>
                </a:solidFill>
                <a:latin typeface="Comic Sans MS" pitchFamily="66" charset="0"/>
              </a:rPr>
              <a:t>recursive relationship</a:t>
            </a:r>
            <a:r>
              <a:rPr lang="en-US" dirty="0">
                <a:solidFill>
                  <a:schemeClr val="accent1">
                    <a:lumMod val="50000"/>
                  </a:schemeClr>
                </a:solidFill>
                <a:latin typeface="Comic Sans MS" pitchFamily="66" charset="0"/>
              </a:rPr>
              <a:t>.</a:t>
            </a:r>
          </a:p>
          <a:p>
            <a:pPr lvl="1" algn="just">
              <a:lnSpc>
                <a:spcPct val="80000"/>
              </a:lnSpc>
            </a:pPr>
            <a:r>
              <a:rPr lang="en-US" dirty="0">
                <a:solidFill>
                  <a:schemeClr val="accent1">
                    <a:lumMod val="50000"/>
                  </a:schemeClr>
                </a:solidFill>
                <a:latin typeface="Comic Sans MS" pitchFamily="66" charset="0"/>
              </a:rPr>
              <a:t>An example of a recursive operation is to retrieve all SUPERVISEES of an EMPLOYEE </a:t>
            </a:r>
            <a:r>
              <a:rPr lang="en-US" b="1" dirty="0">
                <a:solidFill>
                  <a:schemeClr val="accent1">
                    <a:lumMod val="50000"/>
                  </a:schemeClr>
                </a:solidFill>
                <a:latin typeface="Comic Sans MS" pitchFamily="66" charset="0"/>
              </a:rPr>
              <a:t>e</a:t>
            </a:r>
            <a:r>
              <a:rPr lang="en-US" dirty="0">
                <a:solidFill>
                  <a:schemeClr val="accent1">
                    <a:lumMod val="50000"/>
                  </a:schemeClr>
                </a:solidFill>
                <a:latin typeface="Comic Sans MS" pitchFamily="66" charset="0"/>
              </a:rPr>
              <a:t> at all levels — that is, all EMPLOYEE </a:t>
            </a:r>
            <a:r>
              <a:rPr lang="en-US" b="1" dirty="0">
                <a:solidFill>
                  <a:schemeClr val="accent1">
                    <a:lumMod val="50000"/>
                  </a:schemeClr>
                </a:solidFill>
                <a:latin typeface="Comic Sans MS" pitchFamily="66" charset="0"/>
              </a:rPr>
              <a:t>e’</a:t>
            </a:r>
            <a:r>
              <a:rPr lang="en-US" dirty="0">
                <a:solidFill>
                  <a:schemeClr val="accent1">
                    <a:lumMod val="50000"/>
                  </a:schemeClr>
                </a:solidFill>
                <a:latin typeface="Comic Sans MS" pitchFamily="66" charset="0"/>
              </a:rPr>
              <a:t> directly supervised by </a:t>
            </a:r>
            <a:r>
              <a:rPr lang="en-US" b="1" dirty="0">
                <a:solidFill>
                  <a:schemeClr val="accent1">
                    <a:lumMod val="50000"/>
                  </a:schemeClr>
                </a:solidFill>
                <a:latin typeface="Comic Sans MS" pitchFamily="66" charset="0"/>
              </a:rPr>
              <a:t>e</a:t>
            </a:r>
            <a:r>
              <a:rPr lang="en-US" dirty="0">
                <a:solidFill>
                  <a:schemeClr val="accent1">
                    <a:lumMod val="50000"/>
                  </a:schemeClr>
                </a:solidFill>
                <a:latin typeface="Comic Sans MS" pitchFamily="66" charset="0"/>
              </a:rPr>
              <a:t>; all employees </a:t>
            </a:r>
            <a:r>
              <a:rPr lang="en-US" b="1" dirty="0">
                <a:solidFill>
                  <a:schemeClr val="accent1">
                    <a:lumMod val="50000"/>
                  </a:schemeClr>
                </a:solidFill>
                <a:latin typeface="Comic Sans MS" pitchFamily="66" charset="0"/>
              </a:rPr>
              <a:t>e’’</a:t>
            </a:r>
            <a:r>
              <a:rPr lang="en-US" dirty="0">
                <a:solidFill>
                  <a:schemeClr val="accent1">
                    <a:lumMod val="50000"/>
                  </a:schemeClr>
                </a:solidFill>
                <a:latin typeface="Comic Sans MS" pitchFamily="66" charset="0"/>
              </a:rPr>
              <a:t> directly supervised by each employee </a:t>
            </a:r>
            <a:r>
              <a:rPr lang="en-US" b="1" dirty="0">
                <a:solidFill>
                  <a:schemeClr val="accent1">
                    <a:lumMod val="50000"/>
                  </a:schemeClr>
                </a:solidFill>
                <a:latin typeface="Comic Sans MS" pitchFamily="66" charset="0"/>
              </a:rPr>
              <a:t>e’</a:t>
            </a:r>
            <a:r>
              <a:rPr lang="en-US" dirty="0">
                <a:solidFill>
                  <a:schemeClr val="accent1">
                    <a:lumMod val="50000"/>
                  </a:schemeClr>
                </a:solidFill>
                <a:latin typeface="Comic Sans MS" pitchFamily="66" charset="0"/>
              </a:rPr>
              <a:t>; all employees </a:t>
            </a:r>
            <a:r>
              <a:rPr lang="en-US" b="1" dirty="0">
                <a:solidFill>
                  <a:schemeClr val="accent1">
                    <a:lumMod val="50000"/>
                  </a:schemeClr>
                </a:solidFill>
                <a:latin typeface="Comic Sans MS" pitchFamily="66" charset="0"/>
              </a:rPr>
              <a:t>e’’’</a:t>
            </a:r>
            <a:r>
              <a:rPr lang="en-US" dirty="0">
                <a:solidFill>
                  <a:schemeClr val="accent1">
                    <a:lumMod val="50000"/>
                  </a:schemeClr>
                </a:solidFill>
                <a:latin typeface="Comic Sans MS" pitchFamily="66" charset="0"/>
              </a:rPr>
              <a:t> directly supervised by each employee </a:t>
            </a:r>
            <a:r>
              <a:rPr lang="en-US" b="1" dirty="0">
                <a:solidFill>
                  <a:schemeClr val="accent1">
                    <a:lumMod val="50000"/>
                  </a:schemeClr>
                </a:solidFill>
                <a:latin typeface="Comic Sans MS" pitchFamily="66" charset="0"/>
              </a:rPr>
              <a:t>e’’</a:t>
            </a:r>
            <a:r>
              <a:rPr lang="en-US" dirty="0">
                <a:solidFill>
                  <a:schemeClr val="accent1">
                    <a:lumMod val="50000"/>
                  </a:schemeClr>
                </a:solidFill>
                <a:latin typeface="Comic Sans MS" pitchFamily="66" charset="0"/>
              </a:rPr>
              <a:t>; and so on.</a:t>
            </a:r>
          </a:p>
          <a:p>
            <a:pPr algn="just"/>
            <a:endParaRPr lang="en-US" dirty="0">
              <a:solidFill>
                <a:schemeClr val="accent1">
                  <a:lumMod val="50000"/>
                </a:schemeClr>
              </a:solidFill>
              <a:latin typeface="Comic Sans MS" pitchFamily="66" charset="0"/>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6">
                    <a:lumMod val="75000"/>
                  </a:schemeClr>
                </a:solidFill>
                <a:latin typeface="Comic Sans MS" pitchFamily="66" charset="0"/>
              </a:rPr>
              <a:t>Additional Relational Operations (cont.)</a:t>
            </a:r>
          </a:p>
        </p:txBody>
      </p:sp>
      <p:sp>
        <p:nvSpPr>
          <p:cNvPr id="3" name="Content Placeholder 2"/>
          <p:cNvSpPr>
            <a:spLocks noGrp="1"/>
          </p:cNvSpPr>
          <p:nvPr>
            <p:ph idx="1"/>
          </p:nvPr>
        </p:nvSpPr>
        <p:spPr>
          <a:xfrm>
            <a:off x="285720" y="1600200"/>
            <a:ext cx="8572560" cy="4614882"/>
          </a:xfrm>
        </p:spPr>
        <p:txBody>
          <a:bodyPr/>
          <a:lstStyle/>
          <a:p>
            <a:pPr algn="just"/>
            <a:r>
              <a:rPr lang="en-US" dirty="0">
                <a:solidFill>
                  <a:schemeClr val="accent1">
                    <a:lumMod val="50000"/>
                  </a:schemeClr>
                </a:solidFill>
                <a:latin typeface="Comic Sans MS" pitchFamily="66" charset="0"/>
              </a:rPr>
              <a:t>Although it is possible to retrieve employees at each level and then take their union, we cannot, in general, specify a query such as “retrieve the supervisees of ‘James Borg’ at all levels” without utilizing a looping mechanism.</a:t>
            </a:r>
          </a:p>
          <a:p>
            <a:pPr lvl="1" algn="just"/>
            <a:r>
              <a:rPr lang="en-US" dirty="0">
                <a:solidFill>
                  <a:schemeClr val="accent1">
                    <a:lumMod val="50000"/>
                  </a:schemeClr>
                </a:solidFill>
                <a:latin typeface="Comic Sans MS" pitchFamily="66" charset="0"/>
              </a:rPr>
              <a:t>The SQL3 standard includes syntax for recursive closure.</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 y="274638"/>
            <a:ext cx="9044022" cy="582594"/>
          </a:xfrm>
        </p:spPr>
        <p:txBody>
          <a:bodyPr>
            <a:normAutofit fontScale="90000"/>
          </a:bodyPr>
          <a:lstStyle/>
          <a:p>
            <a:r>
              <a:rPr lang="en-US" sz="3600" dirty="0">
                <a:solidFill>
                  <a:schemeClr val="accent6">
                    <a:lumMod val="75000"/>
                  </a:schemeClr>
                </a:solidFill>
                <a:latin typeface="Comic Sans MS" pitchFamily="66" charset="0"/>
              </a:rPr>
              <a:t>Additional Relational Operations (cont.)</a:t>
            </a:r>
          </a:p>
        </p:txBody>
      </p:sp>
      <p:pic>
        <p:nvPicPr>
          <p:cNvPr id="4" name="Picture 4"/>
          <p:cNvPicPr>
            <a:picLocks noChangeAspect="1" noChangeArrowheads="1"/>
          </p:cNvPicPr>
          <p:nvPr/>
        </p:nvPicPr>
        <p:blipFill>
          <a:blip r:embed="rId2"/>
          <a:srcRect/>
          <a:stretch>
            <a:fillRect/>
          </a:stretch>
        </p:blipFill>
        <p:spPr bwMode="auto">
          <a:xfrm>
            <a:off x="592175" y="928670"/>
            <a:ext cx="8051791" cy="5745517"/>
          </a:xfrm>
          <a:prstGeom prst="rect">
            <a:avLst/>
          </a:prstGeom>
          <a:noFill/>
          <a:ln w="9525">
            <a:noFill/>
            <a:miter lim="800000"/>
            <a:headEnd/>
            <a:tailEnd/>
          </a:ln>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6">
                    <a:lumMod val="75000"/>
                  </a:schemeClr>
                </a:solidFill>
                <a:latin typeface="Comic Sans MS" pitchFamily="66" charset="0"/>
              </a:rPr>
              <a:t>Additional Relational Operations (cont.)</a:t>
            </a:r>
          </a:p>
        </p:txBody>
      </p:sp>
      <p:sp>
        <p:nvSpPr>
          <p:cNvPr id="3" name="Content Placeholder 2"/>
          <p:cNvSpPr>
            <a:spLocks noGrp="1"/>
          </p:cNvSpPr>
          <p:nvPr>
            <p:ph idx="1"/>
          </p:nvPr>
        </p:nvSpPr>
        <p:spPr>
          <a:xfrm>
            <a:off x="285720" y="1474805"/>
            <a:ext cx="8572560" cy="5097467"/>
          </a:xfrm>
        </p:spPr>
        <p:txBody>
          <a:bodyPr>
            <a:noAutofit/>
          </a:bodyPr>
          <a:lstStyle/>
          <a:p>
            <a:pPr algn="just"/>
            <a:r>
              <a:rPr lang="en-US" sz="2800" dirty="0">
                <a:solidFill>
                  <a:schemeClr val="accent1">
                    <a:lumMod val="50000"/>
                  </a:schemeClr>
                </a:solidFill>
                <a:latin typeface="Comic Sans MS" pitchFamily="66" charset="0"/>
              </a:rPr>
              <a:t>The OUTER JOIN Operation</a:t>
            </a:r>
          </a:p>
          <a:p>
            <a:pPr lvl="1" algn="just"/>
            <a:r>
              <a:rPr lang="en-US" sz="2400" dirty="0">
                <a:solidFill>
                  <a:schemeClr val="accent1">
                    <a:lumMod val="50000"/>
                  </a:schemeClr>
                </a:solidFill>
                <a:latin typeface="Comic Sans MS" pitchFamily="66" charset="0"/>
              </a:rPr>
              <a:t>In NATURAL JOIN and EQUIJOIN, tuples without a matching (or related) tuple are eliminated from the join result</a:t>
            </a:r>
          </a:p>
          <a:p>
            <a:pPr lvl="2" algn="just"/>
            <a:r>
              <a:rPr lang="en-US" dirty="0">
                <a:solidFill>
                  <a:schemeClr val="accent1">
                    <a:lumMod val="50000"/>
                  </a:schemeClr>
                </a:solidFill>
                <a:latin typeface="Comic Sans MS" pitchFamily="66" charset="0"/>
              </a:rPr>
              <a:t>Tuples with null in the join attributes are also eliminated</a:t>
            </a:r>
          </a:p>
          <a:p>
            <a:pPr lvl="2" algn="just"/>
            <a:r>
              <a:rPr lang="en-US" dirty="0">
                <a:solidFill>
                  <a:schemeClr val="accent1">
                    <a:lumMod val="50000"/>
                  </a:schemeClr>
                </a:solidFill>
                <a:latin typeface="Comic Sans MS" pitchFamily="66" charset="0"/>
              </a:rPr>
              <a:t>This amounts to loss of information.</a:t>
            </a:r>
          </a:p>
          <a:p>
            <a:pPr lvl="1" algn="just"/>
            <a:r>
              <a:rPr lang="en-US" sz="2400" dirty="0">
                <a:solidFill>
                  <a:schemeClr val="accent1">
                    <a:lumMod val="50000"/>
                  </a:schemeClr>
                </a:solidFill>
                <a:latin typeface="Comic Sans MS" pitchFamily="66" charset="0"/>
              </a:rPr>
              <a:t>A set of operations, called OUTER joins, can be used when we want to keep all the tuples in R, or all those in S, or all those in both relations in the result of the join, regardless of whether or not they have matching tuples in the other relation.</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6">
                    <a:lumMod val="75000"/>
                  </a:schemeClr>
                </a:solidFill>
                <a:latin typeface="Comic Sans MS" pitchFamily="66" charset="0"/>
              </a:rPr>
              <a:t>Additional Relational Operations (cont.)</a:t>
            </a:r>
          </a:p>
        </p:txBody>
      </p:sp>
      <p:sp>
        <p:nvSpPr>
          <p:cNvPr id="3" name="Content Placeholder 2"/>
          <p:cNvSpPr>
            <a:spLocks noGrp="1"/>
          </p:cNvSpPr>
          <p:nvPr>
            <p:ph idx="1"/>
          </p:nvPr>
        </p:nvSpPr>
        <p:spPr>
          <a:xfrm>
            <a:off x="271490" y="1500174"/>
            <a:ext cx="8586790" cy="5072098"/>
          </a:xfrm>
        </p:spPr>
        <p:txBody>
          <a:bodyPr>
            <a:normAutofit fontScale="77500" lnSpcReduction="20000"/>
          </a:bodyPr>
          <a:lstStyle/>
          <a:p>
            <a:pPr algn="just">
              <a:lnSpc>
                <a:spcPct val="120000"/>
              </a:lnSpc>
            </a:pPr>
            <a:r>
              <a:rPr lang="en-US" dirty="0">
                <a:solidFill>
                  <a:schemeClr val="accent1">
                    <a:lumMod val="50000"/>
                  </a:schemeClr>
                </a:solidFill>
                <a:latin typeface="Comic Sans MS" pitchFamily="66" charset="0"/>
              </a:rPr>
              <a:t>The left outer join operation keeps every tuple in the first or left relation R in R   S; if no matching tuple is found in S, then the attributes of S in the join result are filled or “padded” with null values.</a:t>
            </a:r>
          </a:p>
          <a:p>
            <a:pPr algn="just">
              <a:lnSpc>
                <a:spcPct val="120000"/>
              </a:lnSpc>
            </a:pPr>
            <a:r>
              <a:rPr lang="en-US" dirty="0">
                <a:solidFill>
                  <a:schemeClr val="accent1">
                    <a:lumMod val="50000"/>
                  </a:schemeClr>
                </a:solidFill>
                <a:latin typeface="Comic Sans MS" pitchFamily="66" charset="0"/>
              </a:rPr>
              <a:t>A similar operation, right outer join, keeps every tuple in the second or right relation S in the result of R   S.</a:t>
            </a:r>
          </a:p>
          <a:p>
            <a:pPr algn="just">
              <a:lnSpc>
                <a:spcPct val="120000"/>
              </a:lnSpc>
            </a:pPr>
            <a:r>
              <a:rPr lang="en-US" dirty="0">
                <a:solidFill>
                  <a:schemeClr val="accent1">
                    <a:lumMod val="50000"/>
                  </a:schemeClr>
                </a:solidFill>
                <a:latin typeface="Comic Sans MS" pitchFamily="66" charset="0"/>
              </a:rPr>
              <a:t>A third operation, full outer join, denoted by                   keeps all tuples in both the left and the right relations when no matching tuples are found, padding them with null values as needed. </a:t>
            </a:r>
          </a:p>
        </p:txBody>
      </p:sp>
      <p:sp>
        <p:nvSpPr>
          <p:cNvPr id="20" name="Rectangle 19"/>
          <p:cNvSpPr/>
          <p:nvPr/>
        </p:nvSpPr>
        <p:spPr>
          <a:xfrm>
            <a:off x="4714876" y="1928802"/>
            <a:ext cx="420308" cy="369332"/>
          </a:xfrm>
          <a:prstGeom prst="rect">
            <a:avLst/>
          </a:prstGeom>
        </p:spPr>
        <p:txBody>
          <a:bodyPr wrap="square">
            <a:spAutoFit/>
          </a:bodyPr>
          <a:lstStyle/>
          <a:p>
            <a:r>
              <a:rPr lang="en-US" dirty="0"/>
              <a:t>⟕</a:t>
            </a:r>
          </a:p>
        </p:txBody>
      </p:sp>
      <p:sp>
        <p:nvSpPr>
          <p:cNvPr id="21" name="Rectangle 20"/>
          <p:cNvSpPr/>
          <p:nvPr/>
        </p:nvSpPr>
        <p:spPr>
          <a:xfrm>
            <a:off x="8080782" y="3559734"/>
            <a:ext cx="420308" cy="369332"/>
          </a:xfrm>
          <a:prstGeom prst="rect">
            <a:avLst/>
          </a:prstGeom>
        </p:spPr>
        <p:txBody>
          <a:bodyPr wrap="none">
            <a:spAutoFit/>
          </a:bodyPr>
          <a:lstStyle/>
          <a:p>
            <a:r>
              <a:rPr lang="en-US" dirty="0"/>
              <a:t>⟖</a:t>
            </a:r>
          </a:p>
        </p:txBody>
      </p:sp>
      <p:sp>
        <p:nvSpPr>
          <p:cNvPr id="22" name="Rectangle 21"/>
          <p:cNvSpPr/>
          <p:nvPr/>
        </p:nvSpPr>
        <p:spPr>
          <a:xfrm>
            <a:off x="285720" y="4357694"/>
            <a:ext cx="450764" cy="369332"/>
          </a:xfrm>
          <a:prstGeom prst="rect">
            <a:avLst/>
          </a:prstGeom>
        </p:spPr>
        <p:txBody>
          <a:bodyPr wrap="none">
            <a:spAutoFit/>
          </a:bodyPr>
          <a:lstStyle/>
          <a:p>
            <a:r>
              <a:rPr lang="en-US" dirty="0"/>
              <a: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Autofit/>
          </a:bodyPr>
          <a:lstStyle/>
          <a:p>
            <a:r>
              <a:rPr lang="en-US" sz="3600" dirty="0">
                <a:solidFill>
                  <a:schemeClr val="accent6"/>
                </a:solidFill>
                <a:latin typeface="Comic Sans MS" pitchFamily="66" charset="0"/>
              </a:rPr>
              <a:t>Unary Relational Operations: SELECT</a:t>
            </a:r>
          </a:p>
        </p:txBody>
      </p:sp>
      <p:sp>
        <p:nvSpPr>
          <p:cNvPr id="3" name="Content Placeholder 2"/>
          <p:cNvSpPr>
            <a:spLocks noGrp="1"/>
          </p:cNvSpPr>
          <p:nvPr>
            <p:ph idx="1"/>
          </p:nvPr>
        </p:nvSpPr>
        <p:spPr>
          <a:xfrm>
            <a:off x="242918" y="1071546"/>
            <a:ext cx="8686800" cy="5357850"/>
          </a:xfrm>
        </p:spPr>
        <p:txBody>
          <a:bodyPr>
            <a:noAutofit/>
          </a:bodyPr>
          <a:lstStyle/>
          <a:p>
            <a:pPr algn="just">
              <a:lnSpc>
                <a:spcPct val="110000"/>
              </a:lnSpc>
            </a:pPr>
            <a:r>
              <a:rPr lang="en-US" sz="2100" dirty="0">
                <a:solidFill>
                  <a:schemeClr val="accent1">
                    <a:lumMod val="50000"/>
                  </a:schemeClr>
                </a:solidFill>
                <a:latin typeface="Comic Sans MS" pitchFamily="66" charset="0"/>
              </a:rPr>
              <a:t>SELECT Operation Properties</a:t>
            </a:r>
          </a:p>
          <a:p>
            <a:pPr lvl="1" algn="just">
              <a:lnSpc>
                <a:spcPct val="110000"/>
              </a:lnSpc>
            </a:pPr>
            <a:r>
              <a:rPr lang="en-US" sz="2100" dirty="0">
                <a:solidFill>
                  <a:schemeClr val="accent1">
                    <a:lumMod val="50000"/>
                  </a:schemeClr>
                </a:solidFill>
                <a:latin typeface="Comic Sans MS" pitchFamily="66" charset="0"/>
              </a:rPr>
              <a:t>The SELECT operation </a:t>
            </a:r>
            <a:r>
              <a:rPr lang="en-US" sz="2100" b="1" dirty="0">
                <a:solidFill>
                  <a:schemeClr val="accent1">
                    <a:lumMod val="50000"/>
                  </a:schemeClr>
                </a:solidFill>
                <a:latin typeface="Symbol" pitchFamily="71" charset="2"/>
              </a:rPr>
              <a:t></a:t>
            </a:r>
            <a:r>
              <a:rPr lang="en-US" sz="2100" dirty="0">
                <a:solidFill>
                  <a:schemeClr val="accent1">
                    <a:lumMod val="50000"/>
                  </a:schemeClr>
                </a:solidFill>
                <a:latin typeface="Comic Sans MS" pitchFamily="66" charset="0"/>
              </a:rPr>
              <a:t> </a:t>
            </a:r>
            <a:r>
              <a:rPr lang="en-US" sz="2100" baseline="-25000" dirty="0">
                <a:solidFill>
                  <a:schemeClr val="accent1">
                    <a:lumMod val="50000"/>
                  </a:schemeClr>
                </a:solidFill>
                <a:latin typeface="Comic Sans MS" pitchFamily="66" charset="0"/>
              </a:rPr>
              <a:t>&lt;selection condition&gt;</a:t>
            </a:r>
            <a:r>
              <a:rPr lang="en-US" sz="2100" dirty="0">
                <a:solidFill>
                  <a:schemeClr val="accent1">
                    <a:lumMod val="50000"/>
                  </a:schemeClr>
                </a:solidFill>
                <a:latin typeface="Comic Sans MS" pitchFamily="66" charset="0"/>
              </a:rPr>
              <a:t>(R) produces a relation S that has the same schema (same attributes) as R</a:t>
            </a:r>
          </a:p>
          <a:p>
            <a:pPr lvl="1" algn="just">
              <a:lnSpc>
                <a:spcPct val="110000"/>
              </a:lnSpc>
            </a:pPr>
            <a:r>
              <a:rPr lang="en-US" sz="2100" dirty="0">
                <a:solidFill>
                  <a:schemeClr val="accent1">
                    <a:lumMod val="50000"/>
                  </a:schemeClr>
                </a:solidFill>
                <a:latin typeface="Comic Sans MS" pitchFamily="66" charset="0"/>
              </a:rPr>
              <a:t>SELECT </a:t>
            </a:r>
            <a:r>
              <a:rPr lang="en-US" sz="2100" b="1" dirty="0">
                <a:solidFill>
                  <a:schemeClr val="accent1">
                    <a:lumMod val="50000"/>
                  </a:schemeClr>
                </a:solidFill>
                <a:latin typeface="Symbol" pitchFamily="71" charset="2"/>
              </a:rPr>
              <a:t></a:t>
            </a:r>
            <a:r>
              <a:rPr lang="en-US" sz="2100" dirty="0">
                <a:solidFill>
                  <a:schemeClr val="accent1">
                    <a:lumMod val="50000"/>
                  </a:schemeClr>
                </a:solidFill>
                <a:latin typeface="Comic Sans MS" pitchFamily="66" charset="0"/>
              </a:rPr>
              <a:t> is commutative:</a:t>
            </a:r>
          </a:p>
          <a:p>
            <a:pPr lvl="2" algn="just">
              <a:lnSpc>
                <a:spcPct val="110000"/>
              </a:lnSpc>
            </a:pPr>
            <a:r>
              <a:rPr lang="en-US" sz="2100" dirty="0">
                <a:solidFill>
                  <a:schemeClr val="accent6">
                    <a:lumMod val="75000"/>
                  </a:schemeClr>
                </a:solidFill>
                <a:latin typeface="Symbol" pitchFamily="71" charset="2"/>
              </a:rPr>
              <a:t></a:t>
            </a:r>
            <a:r>
              <a:rPr lang="en-US" sz="2100" dirty="0">
                <a:solidFill>
                  <a:schemeClr val="accent6">
                    <a:lumMod val="75000"/>
                  </a:schemeClr>
                </a:solidFill>
                <a:latin typeface="Comic Sans MS" pitchFamily="66" charset="0"/>
              </a:rPr>
              <a:t> </a:t>
            </a:r>
            <a:r>
              <a:rPr lang="en-US" sz="2100" baseline="-25000" dirty="0">
                <a:solidFill>
                  <a:schemeClr val="accent6">
                    <a:lumMod val="75000"/>
                  </a:schemeClr>
                </a:solidFill>
                <a:latin typeface="Comic Sans MS" pitchFamily="66" charset="0"/>
              </a:rPr>
              <a:t>&lt;condition1&gt;</a:t>
            </a:r>
            <a:r>
              <a:rPr lang="en-US" sz="2100" dirty="0">
                <a:solidFill>
                  <a:schemeClr val="accent6">
                    <a:lumMod val="75000"/>
                  </a:schemeClr>
                </a:solidFill>
                <a:latin typeface="Comic Sans MS" pitchFamily="66" charset="0"/>
              </a:rPr>
              <a:t>(</a:t>
            </a:r>
            <a:r>
              <a:rPr lang="en-US" sz="2100" dirty="0">
                <a:solidFill>
                  <a:schemeClr val="accent6">
                    <a:lumMod val="75000"/>
                  </a:schemeClr>
                </a:solidFill>
                <a:latin typeface="Symbol" pitchFamily="71" charset="2"/>
              </a:rPr>
              <a:t></a:t>
            </a:r>
            <a:r>
              <a:rPr lang="en-US" sz="2100" dirty="0">
                <a:solidFill>
                  <a:schemeClr val="accent6">
                    <a:lumMod val="75000"/>
                  </a:schemeClr>
                </a:solidFill>
                <a:latin typeface="Comic Sans MS" pitchFamily="66" charset="0"/>
              </a:rPr>
              <a:t> </a:t>
            </a:r>
            <a:r>
              <a:rPr lang="en-US" sz="2100" baseline="-25000" dirty="0">
                <a:solidFill>
                  <a:schemeClr val="accent6">
                    <a:lumMod val="75000"/>
                  </a:schemeClr>
                </a:solidFill>
                <a:latin typeface="Comic Sans MS" pitchFamily="66" charset="0"/>
              </a:rPr>
              <a:t>&lt; condition2&gt;</a:t>
            </a:r>
            <a:r>
              <a:rPr lang="en-US" sz="2100" dirty="0">
                <a:solidFill>
                  <a:schemeClr val="accent6">
                    <a:lumMod val="75000"/>
                  </a:schemeClr>
                </a:solidFill>
                <a:latin typeface="Comic Sans MS" pitchFamily="66" charset="0"/>
              </a:rPr>
              <a:t> (R)) = </a:t>
            </a:r>
            <a:r>
              <a:rPr lang="en-US" sz="2100" dirty="0">
                <a:solidFill>
                  <a:schemeClr val="accent6">
                    <a:lumMod val="75000"/>
                  </a:schemeClr>
                </a:solidFill>
                <a:latin typeface="Symbol" pitchFamily="71" charset="2"/>
              </a:rPr>
              <a:t></a:t>
            </a:r>
            <a:r>
              <a:rPr lang="en-US" sz="2100" dirty="0">
                <a:solidFill>
                  <a:schemeClr val="accent6">
                    <a:lumMod val="75000"/>
                  </a:schemeClr>
                </a:solidFill>
                <a:latin typeface="Comic Sans MS" pitchFamily="66" charset="0"/>
              </a:rPr>
              <a:t> </a:t>
            </a:r>
            <a:r>
              <a:rPr lang="en-US" sz="2100" baseline="-25000" dirty="0">
                <a:solidFill>
                  <a:schemeClr val="accent6">
                    <a:lumMod val="75000"/>
                  </a:schemeClr>
                </a:solidFill>
                <a:latin typeface="Comic Sans MS" pitchFamily="66" charset="0"/>
              </a:rPr>
              <a:t>&lt;condition2&gt;</a:t>
            </a:r>
            <a:r>
              <a:rPr lang="en-US" sz="2100" dirty="0">
                <a:solidFill>
                  <a:schemeClr val="accent6">
                    <a:lumMod val="75000"/>
                  </a:schemeClr>
                </a:solidFill>
                <a:latin typeface="Comic Sans MS" pitchFamily="66" charset="0"/>
              </a:rPr>
              <a:t> (</a:t>
            </a:r>
            <a:r>
              <a:rPr lang="en-US" sz="2100" dirty="0">
                <a:solidFill>
                  <a:schemeClr val="accent6">
                    <a:lumMod val="75000"/>
                  </a:schemeClr>
                </a:solidFill>
                <a:latin typeface="Symbol" pitchFamily="71" charset="2"/>
              </a:rPr>
              <a:t></a:t>
            </a:r>
            <a:r>
              <a:rPr lang="en-US" sz="2100" dirty="0">
                <a:solidFill>
                  <a:schemeClr val="accent6">
                    <a:lumMod val="75000"/>
                  </a:schemeClr>
                </a:solidFill>
                <a:latin typeface="Comic Sans MS" pitchFamily="66" charset="0"/>
              </a:rPr>
              <a:t> </a:t>
            </a:r>
            <a:r>
              <a:rPr lang="en-US" sz="2100" baseline="-25000" dirty="0">
                <a:solidFill>
                  <a:schemeClr val="accent6">
                    <a:lumMod val="75000"/>
                  </a:schemeClr>
                </a:solidFill>
                <a:latin typeface="Comic Sans MS" pitchFamily="66" charset="0"/>
              </a:rPr>
              <a:t>&lt; condition1&gt;</a:t>
            </a:r>
            <a:r>
              <a:rPr lang="en-US" sz="2100" dirty="0">
                <a:solidFill>
                  <a:schemeClr val="accent6">
                    <a:lumMod val="75000"/>
                  </a:schemeClr>
                </a:solidFill>
                <a:latin typeface="Comic Sans MS" pitchFamily="66" charset="0"/>
              </a:rPr>
              <a:t> (R))</a:t>
            </a:r>
          </a:p>
          <a:p>
            <a:pPr lvl="1" algn="just">
              <a:lnSpc>
                <a:spcPct val="110000"/>
              </a:lnSpc>
            </a:pPr>
            <a:r>
              <a:rPr lang="en-US" sz="2100" dirty="0">
                <a:solidFill>
                  <a:schemeClr val="accent1">
                    <a:lumMod val="50000"/>
                  </a:schemeClr>
                </a:solidFill>
                <a:latin typeface="Comic Sans MS" pitchFamily="66" charset="0"/>
              </a:rPr>
              <a:t>Because of commutativity property, a cascade (sequence) of SELECT operations may be applied in any order:</a:t>
            </a:r>
          </a:p>
          <a:p>
            <a:pPr lvl="2" algn="just">
              <a:lnSpc>
                <a:spcPct val="110000"/>
              </a:lnSpc>
            </a:pPr>
            <a:r>
              <a:rPr lang="en-US" sz="2100" b="1" dirty="0">
                <a:solidFill>
                  <a:schemeClr val="accent6">
                    <a:lumMod val="75000"/>
                  </a:schemeClr>
                </a:solidFill>
                <a:latin typeface="Symbol" pitchFamily="71" charset="2"/>
              </a:rPr>
              <a:t></a:t>
            </a:r>
            <a:r>
              <a:rPr lang="en-US" sz="2100" baseline="-25000" dirty="0">
                <a:solidFill>
                  <a:schemeClr val="accent6">
                    <a:lumMod val="75000"/>
                  </a:schemeClr>
                </a:solidFill>
                <a:latin typeface="Comic Sans MS" pitchFamily="66" charset="0"/>
              </a:rPr>
              <a:t>&lt;cond1&gt;</a:t>
            </a:r>
            <a:r>
              <a:rPr lang="en-US" sz="2100" dirty="0">
                <a:solidFill>
                  <a:schemeClr val="accent6">
                    <a:lumMod val="75000"/>
                  </a:schemeClr>
                </a:solidFill>
                <a:latin typeface="Comic Sans MS" pitchFamily="66" charset="0"/>
              </a:rPr>
              <a:t>(</a:t>
            </a:r>
            <a:r>
              <a:rPr lang="en-US" sz="2100" b="1" dirty="0">
                <a:solidFill>
                  <a:schemeClr val="accent6">
                    <a:lumMod val="75000"/>
                  </a:schemeClr>
                </a:solidFill>
                <a:latin typeface="Symbol" pitchFamily="71" charset="2"/>
              </a:rPr>
              <a:t></a:t>
            </a:r>
            <a:r>
              <a:rPr lang="en-US" sz="2100" baseline="-25000" dirty="0">
                <a:solidFill>
                  <a:schemeClr val="accent6">
                    <a:lumMod val="75000"/>
                  </a:schemeClr>
                </a:solidFill>
                <a:latin typeface="Comic Sans MS" pitchFamily="66" charset="0"/>
              </a:rPr>
              <a:t>&lt;cond2&gt;</a:t>
            </a:r>
            <a:r>
              <a:rPr lang="en-US" sz="2100" dirty="0">
                <a:solidFill>
                  <a:schemeClr val="accent6">
                    <a:lumMod val="75000"/>
                  </a:schemeClr>
                </a:solidFill>
                <a:latin typeface="Comic Sans MS" pitchFamily="66" charset="0"/>
              </a:rPr>
              <a:t> (</a:t>
            </a:r>
            <a:r>
              <a:rPr lang="en-US" sz="2100" b="1" dirty="0">
                <a:solidFill>
                  <a:schemeClr val="accent6">
                    <a:lumMod val="75000"/>
                  </a:schemeClr>
                </a:solidFill>
                <a:latin typeface="Symbol" pitchFamily="71" charset="2"/>
              </a:rPr>
              <a:t></a:t>
            </a:r>
            <a:r>
              <a:rPr lang="en-US" sz="2100" baseline="-25000" dirty="0">
                <a:solidFill>
                  <a:schemeClr val="accent6">
                    <a:lumMod val="75000"/>
                  </a:schemeClr>
                </a:solidFill>
                <a:latin typeface="Comic Sans MS" pitchFamily="66" charset="0"/>
              </a:rPr>
              <a:t>&lt;cond3&gt;</a:t>
            </a:r>
            <a:r>
              <a:rPr lang="en-US" sz="2100" dirty="0">
                <a:solidFill>
                  <a:schemeClr val="accent6">
                    <a:lumMod val="75000"/>
                  </a:schemeClr>
                </a:solidFill>
                <a:latin typeface="Comic Sans MS" pitchFamily="66" charset="0"/>
              </a:rPr>
              <a:t> (R)) = </a:t>
            </a:r>
            <a:r>
              <a:rPr lang="en-US" sz="2100" b="1" dirty="0">
                <a:solidFill>
                  <a:schemeClr val="accent6">
                    <a:lumMod val="75000"/>
                  </a:schemeClr>
                </a:solidFill>
                <a:latin typeface="Symbol" pitchFamily="71" charset="2"/>
              </a:rPr>
              <a:t></a:t>
            </a:r>
            <a:r>
              <a:rPr lang="en-US" sz="2100" baseline="-25000" dirty="0">
                <a:solidFill>
                  <a:schemeClr val="accent6">
                    <a:lumMod val="75000"/>
                  </a:schemeClr>
                </a:solidFill>
                <a:latin typeface="Comic Sans MS" pitchFamily="66" charset="0"/>
              </a:rPr>
              <a:t>&lt;cond2&gt;</a:t>
            </a:r>
            <a:r>
              <a:rPr lang="en-US" sz="2100" dirty="0">
                <a:solidFill>
                  <a:schemeClr val="accent6">
                    <a:lumMod val="75000"/>
                  </a:schemeClr>
                </a:solidFill>
                <a:latin typeface="Comic Sans MS" pitchFamily="66" charset="0"/>
              </a:rPr>
              <a:t> (</a:t>
            </a:r>
            <a:r>
              <a:rPr lang="en-US" sz="2100" b="1" dirty="0">
                <a:solidFill>
                  <a:schemeClr val="accent6">
                    <a:lumMod val="75000"/>
                  </a:schemeClr>
                </a:solidFill>
                <a:latin typeface="Symbol" pitchFamily="71" charset="2"/>
              </a:rPr>
              <a:t></a:t>
            </a:r>
            <a:r>
              <a:rPr lang="en-US" sz="2100" baseline="-25000" dirty="0">
                <a:solidFill>
                  <a:schemeClr val="accent6">
                    <a:lumMod val="75000"/>
                  </a:schemeClr>
                </a:solidFill>
                <a:latin typeface="Comic Sans MS" pitchFamily="66" charset="0"/>
              </a:rPr>
              <a:t>&lt;cond3&gt;</a:t>
            </a:r>
            <a:r>
              <a:rPr lang="en-US" sz="2100" dirty="0">
                <a:solidFill>
                  <a:schemeClr val="accent6">
                    <a:lumMod val="75000"/>
                  </a:schemeClr>
                </a:solidFill>
                <a:latin typeface="Comic Sans MS" pitchFamily="66" charset="0"/>
              </a:rPr>
              <a:t> (</a:t>
            </a:r>
            <a:r>
              <a:rPr lang="en-US" sz="2100" b="1" dirty="0">
                <a:solidFill>
                  <a:schemeClr val="accent6">
                    <a:lumMod val="75000"/>
                  </a:schemeClr>
                </a:solidFill>
                <a:latin typeface="Symbol" pitchFamily="71" charset="2"/>
              </a:rPr>
              <a:t></a:t>
            </a:r>
            <a:r>
              <a:rPr lang="en-US" sz="2100" baseline="-25000" dirty="0">
                <a:solidFill>
                  <a:schemeClr val="accent6">
                    <a:lumMod val="75000"/>
                  </a:schemeClr>
                </a:solidFill>
                <a:latin typeface="Comic Sans MS" pitchFamily="66" charset="0"/>
              </a:rPr>
              <a:t>&lt;cond1&gt;</a:t>
            </a:r>
            <a:r>
              <a:rPr lang="en-US" sz="2100" dirty="0">
                <a:solidFill>
                  <a:schemeClr val="accent6">
                    <a:lumMod val="75000"/>
                  </a:schemeClr>
                </a:solidFill>
                <a:latin typeface="Comic Sans MS" pitchFamily="66" charset="0"/>
              </a:rPr>
              <a:t> ( R)))</a:t>
            </a:r>
          </a:p>
          <a:p>
            <a:pPr lvl="1" algn="just">
              <a:lnSpc>
                <a:spcPct val="110000"/>
              </a:lnSpc>
            </a:pPr>
            <a:r>
              <a:rPr lang="en-US" sz="2100" dirty="0">
                <a:solidFill>
                  <a:schemeClr val="accent1">
                    <a:lumMod val="50000"/>
                  </a:schemeClr>
                </a:solidFill>
                <a:latin typeface="Comic Sans MS" pitchFamily="66" charset="0"/>
              </a:rPr>
              <a:t>A cascade of SELECT operations may be replaced by a single selection with a conjunction of all the conditions:</a:t>
            </a:r>
          </a:p>
          <a:p>
            <a:pPr lvl="2" algn="just">
              <a:lnSpc>
                <a:spcPct val="110000"/>
              </a:lnSpc>
            </a:pPr>
            <a:r>
              <a:rPr lang="en-US" sz="2100" b="1" dirty="0">
                <a:solidFill>
                  <a:schemeClr val="accent6">
                    <a:lumMod val="75000"/>
                  </a:schemeClr>
                </a:solidFill>
                <a:latin typeface="Symbol" pitchFamily="71" charset="2"/>
              </a:rPr>
              <a:t></a:t>
            </a:r>
            <a:r>
              <a:rPr lang="en-US" sz="2100" baseline="-25000" dirty="0">
                <a:solidFill>
                  <a:schemeClr val="accent6">
                    <a:lumMod val="75000"/>
                  </a:schemeClr>
                </a:solidFill>
                <a:latin typeface="Comic Sans MS" pitchFamily="66" charset="0"/>
              </a:rPr>
              <a:t>&lt;cond1&gt;</a:t>
            </a:r>
            <a:r>
              <a:rPr lang="en-US" sz="2100" dirty="0">
                <a:solidFill>
                  <a:schemeClr val="accent6">
                    <a:lumMod val="75000"/>
                  </a:schemeClr>
                </a:solidFill>
                <a:latin typeface="Comic Sans MS" pitchFamily="66" charset="0"/>
              </a:rPr>
              <a:t>(</a:t>
            </a:r>
            <a:r>
              <a:rPr lang="en-US" sz="2100" b="1" dirty="0">
                <a:solidFill>
                  <a:schemeClr val="accent6">
                    <a:lumMod val="75000"/>
                  </a:schemeClr>
                </a:solidFill>
                <a:latin typeface="Symbol" pitchFamily="71" charset="2"/>
              </a:rPr>
              <a:t></a:t>
            </a:r>
            <a:r>
              <a:rPr lang="en-US" sz="2100" baseline="-25000" dirty="0">
                <a:solidFill>
                  <a:schemeClr val="accent6">
                    <a:lumMod val="75000"/>
                  </a:schemeClr>
                </a:solidFill>
                <a:latin typeface="Comic Sans MS" pitchFamily="66" charset="0"/>
              </a:rPr>
              <a:t>&lt; cond2&gt;</a:t>
            </a:r>
            <a:r>
              <a:rPr lang="en-US" sz="2100" dirty="0">
                <a:solidFill>
                  <a:schemeClr val="accent6">
                    <a:lumMod val="75000"/>
                  </a:schemeClr>
                </a:solidFill>
                <a:latin typeface="Comic Sans MS" pitchFamily="66" charset="0"/>
              </a:rPr>
              <a:t> (</a:t>
            </a:r>
            <a:r>
              <a:rPr lang="en-US" sz="2100" b="1" dirty="0">
                <a:solidFill>
                  <a:schemeClr val="accent6">
                    <a:lumMod val="75000"/>
                  </a:schemeClr>
                </a:solidFill>
                <a:latin typeface="Symbol" pitchFamily="71" charset="2"/>
              </a:rPr>
              <a:t></a:t>
            </a:r>
            <a:r>
              <a:rPr lang="en-US" sz="2100" baseline="-25000" dirty="0">
                <a:solidFill>
                  <a:schemeClr val="accent6">
                    <a:lumMod val="75000"/>
                  </a:schemeClr>
                </a:solidFill>
                <a:latin typeface="Comic Sans MS" pitchFamily="66" charset="0"/>
              </a:rPr>
              <a:t>&lt;cond3&gt;</a:t>
            </a:r>
            <a:r>
              <a:rPr lang="en-US" sz="2100" dirty="0">
                <a:solidFill>
                  <a:schemeClr val="accent6">
                    <a:lumMod val="75000"/>
                  </a:schemeClr>
                </a:solidFill>
                <a:latin typeface="Comic Sans MS" pitchFamily="66" charset="0"/>
              </a:rPr>
              <a:t>(R)) = </a:t>
            </a:r>
            <a:r>
              <a:rPr lang="en-US" sz="2100" b="1" dirty="0">
                <a:solidFill>
                  <a:schemeClr val="accent6">
                    <a:lumMod val="75000"/>
                  </a:schemeClr>
                </a:solidFill>
                <a:latin typeface="Symbol" pitchFamily="71" charset="2"/>
              </a:rPr>
              <a:t></a:t>
            </a:r>
            <a:r>
              <a:rPr lang="en-US" sz="2100" baseline="-25000" dirty="0">
                <a:solidFill>
                  <a:schemeClr val="accent6">
                    <a:lumMod val="75000"/>
                  </a:schemeClr>
                </a:solidFill>
                <a:latin typeface="Comic Sans MS" pitchFamily="66" charset="0"/>
              </a:rPr>
              <a:t>&lt;cond1&gt; AND &lt;cond2&gt; AND &lt;cond3&gt;</a:t>
            </a:r>
            <a:r>
              <a:rPr lang="en-US" sz="2100" dirty="0">
                <a:solidFill>
                  <a:schemeClr val="accent6">
                    <a:lumMod val="75000"/>
                  </a:schemeClr>
                </a:solidFill>
                <a:latin typeface="Comic Sans MS" pitchFamily="66" charset="0"/>
              </a:rPr>
              <a:t>(R)))</a:t>
            </a:r>
          </a:p>
          <a:p>
            <a:pPr lvl="1" algn="just">
              <a:lnSpc>
                <a:spcPct val="110000"/>
              </a:lnSpc>
            </a:pPr>
            <a:r>
              <a:rPr lang="en-US" sz="2100" dirty="0">
                <a:solidFill>
                  <a:schemeClr val="accent1">
                    <a:lumMod val="50000"/>
                  </a:schemeClr>
                </a:solidFill>
                <a:latin typeface="Comic Sans MS" pitchFamily="66" charset="0"/>
              </a:rPr>
              <a:t>The number of tuples in the result of a SELECT is less than (or equal to) the number of tuples in the input relation R</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6">
                    <a:lumMod val="75000"/>
                  </a:schemeClr>
                </a:solidFill>
                <a:latin typeface="Comic Sans MS" pitchFamily="66" charset="0"/>
              </a:rPr>
              <a:t>Additional Relational Operations (cont.)</a:t>
            </a:r>
          </a:p>
        </p:txBody>
      </p:sp>
      <p:pic>
        <p:nvPicPr>
          <p:cNvPr id="4" name="Picture 7" descr="fig06_12"/>
          <p:cNvPicPr>
            <a:picLocks noChangeAspect="1" noChangeArrowheads="1"/>
          </p:cNvPicPr>
          <p:nvPr/>
        </p:nvPicPr>
        <p:blipFill>
          <a:blip r:embed="rId2"/>
          <a:srcRect/>
          <a:stretch>
            <a:fillRect/>
          </a:stretch>
        </p:blipFill>
        <p:spPr bwMode="auto">
          <a:xfrm>
            <a:off x="533400" y="2133600"/>
            <a:ext cx="8001000" cy="3609975"/>
          </a:xfrm>
          <a:prstGeom prst="rect">
            <a:avLst/>
          </a:prstGeom>
          <a:noFill/>
          <a:ln w="9525">
            <a:noFill/>
            <a:miter lim="800000"/>
            <a:headEnd/>
            <a:tailEnd/>
          </a:ln>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6">
                    <a:lumMod val="75000"/>
                  </a:schemeClr>
                </a:solidFill>
                <a:latin typeface="Comic Sans MS" pitchFamily="66" charset="0"/>
              </a:rPr>
              <a:t>Additional Relational Operations (cont.)</a:t>
            </a:r>
          </a:p>
        </p:txBody>
      </p:sp>
      <p:sp>
        <p:nvSpPr>
          <p:cNvPr id="3" name="Content Placeholder 2"/>
          <p:cNvSpPr>
            <a:spLocks noGrp="1"/>
          </p:cNvSpPr>
          <p:nvPr>
            <p:ph idx="1"/>
          </p:nvPr>
        </p:nvSpPr>
        <p:spPr>
          <a:xfrm>
            <a:off x="285720" y="1571612"/>
            <a:ext cx="8572560" cy="4857784"/>
          </a:xfrm>
        </p:spPr>
        <p:txBody>
          <a:bodyPr>
            <a:normAutofit fontScale="85000" lnSpcReduction="10000"/>
          </a:bodyPr>
          <a:lstStyle/>
          <a:p>
            <a:pPr algn="just">
              <a:lnSpc>
                <a:spcPct val="110000"/>
              </a:lnSpc>
            </a:pPr>
            <a:r>
              <a:rPr lang="en-US" dirty="0">
                <a:solidFill>
                  <a:schemeClr val="accent1">
                    <a:lumMod val="50000"/>
                  </a:schemeClr>
                </a:solidFill>
                <a:latin typeface="Comic Sans MS" pitchFamily="66" charset="0"/>
              </a:rPr>
              <a:t>OUTER UNION Operations</a:t>
            </a:r>
          </a:p>
          <a:p>
            <a:pPr lvl="1" algn="just">
              <a:lnSpc>
                <a:spcPct val="110000"/>
              </a:lnSpc>
            </a:pPr>
            <a:r>
              <a:rPr lang="en-US" dirty="0">
                <a:solidFill>
                  <a:schemeClr val="accent1">
                    <a:lumMod val="50000"/>
                  </a:schemeClr>
                </a:solidFill>
                <a:latin typeface="Comic Sans MS" pitchFamily="66" charset="0"/>
              </a:rPr>
              <a:t>The outer union operation was developed to take the union of tuples from two relations if the relations are not type compatible. </a:t>
            </a:r>
          </a:p>
          <a:p>
            <a:pPr lvl="1" algn="just">
              <a:lnSpc>
                <a:spcPct val="110000"/>
              </a:lnSpc>
            </a:pPr>
            <a:r>
              <a:rPr lang="en-US" dirty="0">
                <a:solidFill>
                  <a:schemeClr val="accent1">
                    <a:lumMod val="50000"/>
                  </a:schemeClr>
                </a:solidFill>
                <a:latin typeface="Comic Sans MS" pitchFamily="66" charset="0"/>
              </a:rPr>
              <a:t>This operation will take the union of tuples in two relations R(X, Y) and S(X, Z) that are </a:t>
            </a:r>
            <a:r>
              <a:rPr lang="en-US" b="1" dirty="0">
                <a:solidFill>
                  <a:schemeClr val="accent1">
                    <a:lumMod val="50000"/>
                  </a:schemeClr>
                </a:solidFill>
                <a:latin typeface="Comic Sans MS" pitchFamily="66" charset="0"/>
              </a:rPr>
              <a:t>partially compatible</a:t>
            </a:r>
            <a:r>
              <a:rPr lang="en-US" dirty="0">
                <a:solidFill>
                  <a:schemeClr val="accent1">
                    <a:lumMod val="50000"/>
                  </a:schemeClr>
                </a:solidFill>
                <a:latin typeface="Comic Sans MS" pitchFamily="66" charset="0"/>
              </a:rPr>
              <a:t>, meaning that only some of their attributes, say X, are type compatible. </a:t>
            </a:r>
          </a:p>
          <a:p>
            <a:pPr lvl="1" algn="just">
              <a:lnSpc>
                <a:spcPct val="110000"/>
              </a:lnSpc>
            </a:pPr>
            <a:r>
              <a:rPr lang="en-US" dirty="0">
                <a:solidFill>
                  <a:schemeClr val="accent1">
                    <a:lumMod val="50000"/>
                  </a:schemeClr>
                </a:solidFill>
                <a:latin typeface="Comic Sans MS" pitchFamily="66" charset="0"/>
              </a:rPr>
              <a:t>The attributes that are type compatible are represented only once in the result, and those attributes that are not type compatible from either relation are also kept in the result relation T(X, Y, Z).</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6">
                    <a:lumMod val="75000"/>
                  </a:schemeClr>
                </a:solidFill>
                <a:latin typeface="Comic Sans MS" pitchFamily="66" charset="0"/>
              </a:rPr>
              <a:t>Additional Relational Operations (cont.)</a:t>
            </a:r>
          </a:p>
        </p:txBody>
      </p:sp>
      <p:sp>
        <p:nvSpPr>
          <p:cNvPr id="3" name="Content Placeholder 2"/>
          <p:cNvSpPr>
            <a:spLocks noGrp="1"/>
          </p:cNvSpPr>
          <p:nvPr>
            <p:ph idx="1"/>
          </p:nvPr>
        </p:nvSpPr>
        <p:spPr>
          <a:xfrm>
            <a:off x="285720" y="1600200"/>
            <a:ext cx="8572560" cy="4900634"/>
          </a:xfrm>
        </p:spPr>
        <p:txBody>
          <a:bodyPr>
            <a:normAutofit fontScale="92500"/>
          </a:bodyPr>
          <a:lstStyle/>
          <a:p>
            <a:pPr algn="just">
              <a:lnSpc>
                <a:spcPct val="110000"/>
              </a:lnSpc>
            </a:pPr>
            <a:r>
              <a:rPr lang="en-US" sz="2400" dirty="0">
                <a:solidFill>
                  <a:schemeClr val="accent1">
                    <a:lumMod val="50000"/>
                  </a:schemeClr>
                </a:solidFill>
                <a:latin typeface="Comic Sans MS" pitchFamily="66" charset="0"/>
              </a:rPr>
              <a:t>Example: An outer union can be applied to two relations whose schemas are STUDENT(Name, SSN, Department, Advisor) and INSTRUCTOR(Name, SSN, Department, Rank).</a:t>
            </a:r>
          </a:p>
          <a:p>
            <a:pPr lvl="1" algn="just">
              <a:lnSpc>
                <a:spcPct val="110000"/>
              </a:lnSpc>
            </a:pPr>
            <a:r>
              <a:rPr lang="en-US" sz="2100" dirty="0">
                <a:solidFill>
                  <a:schemeClr val="accent1">
                    <a:lumMod val="50000"/>
                  </a:schemeClr>
                </a:solidFill>
                <a:latin typeface="Comic Sans MS" pitchFamily="66" charset="0"/>
              </a:rPr>
              <a:t>Tuples from the two relations are matched based on having the same combination of values of the shared attributes— Name, SSN, Department.</a:t>
            </a:r>
          </a:p>
          <a:p>
            <a:pPr lvl="1" algn="just">
              <a:lnSpc>
                <a:spcPct val="110000"/>
              </a:lnSpc>
            </a:pPr>
            <a:r>
              <a:rPr lang="en-US" sz="2100" dirty="0">
                <a:solidFill>
                  <a:schemeClr val="accent1">
                    <a:lumMod val="50000"/>
                  </a:schemeClr>
                </a:solidFill>
                <a:latin typeface="Comic Sans MS" pitchFamily="66" charset="0"/>
              </a:rPr>
              <a:t>If a student is also an instructor, both Advisor and Rank will have a value; otherwise, one of these two attributes will be null.</a:t>
            </a:r>
          </a:p>
          <a:p>
            <a:pPr lvl="1" algn="just">
              <a:lnSpc>
                <a:spcPct val="110000"/>
              </a:lnSpc>
            </a:pPr>
            <a:r>
              <a:rPr lang="en-US" sz="2100" dirty="0">
                <a:solidFill>
                  <a:schemeClr val="accent1">
                    <a:lumMod val="50000"/>
                  </a:schemeClr>
                </a:solidFill>
                <a:latin typeface="Comic Sans MS" pitchFamily="66" charset="0"/>
              </a:rPr>
              <a:t>The result relation STUDENT_OR_INSTRUCTOR will have the following attributes:</a:t>
            </a:r>
          </a:p>
          <a:p>
            <a:pPr algn="just">
              <a:lnSpc>
                <a:spcPct val="110000"/>
              </a:lnSpc>
              <a:buNone/>
            </a:pPr>
            <a:r>
              <a:rPr lang="en-US" sz="2400" b="1" dirty="0">
                <a:solidFill>
                  <a:schemeClr val="accent1">
                    <a:lumMod val="50000"/>
                  </a:schemeClr>
                </a:solidFill>
                <a:latin typeface="Comic Sans MS" pitchFamily="66" charset="0"/>
              </a:rPr>
              <a:t>STUDENT_OR_INSTRUCTOR (Name, SSN, Department, Advisor, Rank) </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6">
                    <a:lumMod val="75000"/>
                  </a:schemeClr>
                </a:solidFill>
                <a:latin typeface="Comic Sans MS" pitchFamily="66" charset="0"/>
              </a:rPr>
              <a:t>Examples of Queries in Relational Algebra</a:t>
            </a:r>
          </a:p>
        </p:txBody>
      </p:sp>
      <p:sp>
        <p:nvSpPr>
          <p:cNvPr id="3" name="Content Placeholder 2"/>
          <p:cNvSpPr>
            <a:spLocks noGrp="1"/>
          </p:cNvSpPr>
          <p:nvPr>
            <p:ph idx="1"/>
          </p:nvPr>
        </p:nvSpPr>
        <p:spPr>
          <a:xfrm>
            <a:off x="285720" y="1617681"/>
            <a:ext cx="8572560" cy="4740277"/>
          </a:xfrm>
        </p:spPr>
        <p:txBody>
          <a:bodyPr>
            <a:normAutofit fontScale="62500" lnSpcReduction="20000"/>
          </a:bodyPr>
          <a:lstStyle/>
          <a:p>
            <a:pPr algn="just">
              <a:lnSpc>
                <a:spcPct val="120000"/>
              </a:lnSpc>
              <a:buClr>
                <a:srgbClr val="990033"/>
              </a:buClr>
              <a:buSzPct val="60000"/>
              <a:buFont typeface="Wingdings" pitchFamily="2" charset="2"/>
              <a:buChar char="n"/>
            </a:pPr>
            <a:r>
              <a:rPr lang="en-US" b="1" dirty="0">
                <a:solidFill>
                  <a:schemeClr val="tx2"/>
                </a:solidFill>
                <a:latin typeface="Comic Sans MS" pitchFamily="66" charset="0"/>
              </a:rPr>
              <a:t>Q1: Retrieve the name and address of all employees who work for the ‘Research’ department.</a:t>
            </a:r>
          </a:p>
          <a:p>
            <a:pPr algn="just">
              <a:lnSpc>
                <a:spcPct val="120000"/>
              </a:lnSpc>
              <a:buClr>
                <a:srgbClr val="990033"/>
              </a:buClr>
              <a:buSzPct val="60000"/>
              <a:buNone/>
            </a:pPr>
            <a:endParaRPr lang="en-US" sz="2800" dirty="0">
              <a:solidFill>
                <a:schemeClr val="tx2"/>
              </a:solidFill>
              <a:latin typeface="Comic Sans MS" pitchFamily="66" charset="0"/>
            </a:endParaRPr>
          </a:p>
          <a:p>
            <a:pPr algn="just">
              <a:lnSpc>
                <a:spcPct val="120000"/>
              </a:lnSpc>
              <a:buClr>
                <a:srgbClr val="990033"/>
              </a:buClr>
              <a:buSzPct val="60000"/>
              <a:buNone/>
            </a:pPr>
            <a:r>
              <a:rPr lang="en-US" sz="2800" dirty="0">
                <a:solidFill>
                  <a:schemeClr val="tx2"/>
                </a:solidFill>
                <a:latin typeface="Comic Sans MS" pitchFamily="66" charset="0"/>
              </a:rPr>
              <a:t>	RESEARCH_DEPT </a:t>
            </a:r>
            <a:r>
              <a:rPr lang="en-US" sz="2800" dirty="0">
                <a:solidFill>
                  <a:schemeClr val="tx2"/>
                </a:solidFill>
                <a:latin typeface="Comic Sans MS" pitchFamily="66" charset="0"/>
                <a:sym typeface="Symbol" pitchFamily="71" charset="2"/>
              </a:rPr>
              <a:t></a:t>
            </a:r>
            <a:r>
              <a:rPr lang="en-US" sz="2800" dirty="0">
                <a:solidFill>
                  <a:schemeClr val="tx2"/>
                </a:solidFill>
                <a:latin typeface="Comic Sans MS" pitchFamily="66" charset="0"/>
              </a:rPr>
              <a:t> </a:t>
            </a:r>
            <a:r>
              <a:rPr lang="en-US" sz="2900" b="1" dirty="0">
                <a:solidFill>
                  <a:schemeClr val="accent1">
                    <a:lumMod val="50000"/>
                  </a:schemeClr>
                </a:solidFill>
                <a:latin typeface="Symbol" pitchFamily="71" charset="2"/>
              </a:rPr>
              <a:t></a:t>
            </a:r>
            <a:r>
              <a:rPr lang="en-US" sz="2800" dirty="0">
                <a:solidFill>
                  <a:schemeClr val="tx2"/>
                </a:solidFill>
                <a:latin typeface="Comic Sans MS" pitchFamily="66" charset="0"/>
              </a:rPr>
              <a:t> </a:t>
            </a:r>
            <a:r>
              <a:rPr lang="en-US" sz="1800" dirty="0">
                <a:solidFill>
                  <a:schemeClr val="tx2"/>
                </a:solidFill>
                <a:latin typeface="Comic Sans MS" pitchFamily="66" charset="0"/>
              </a:rPr>
              <a:t>DNAME=’Research’ </a:t>
            </a:r>
            <a:r>
              <a:rPr lang="en-US" sz="2800" dirty="0">
                <a:solidFill>
                  <a:schemeClr val="tx2"/>
                </a:solidFill>
                <a:latin typeface="Comic Sans MS" pitchFamily="66" charset="0"/>
              </a:rPr>
              <a:t>(DEPARTMENT)</a:t>
            </a:r>
          </a:p>
          <a:p>
            <a:pPr algn="just">
              <a:lnSpc>
                <a:spcPct val="120000"/>
              </a:lnSpc>
              <a:buClr>
                <a:srgbClr val="990033"/>
              </a:buClr>
              <a:buSzPct val="60000"/>
              <a:buNone/>
            </a:pPr>
            <a:r>
              <a:rPr lang="en-US" sz="2800" dirty="0">
                <a:solidFill>
                  <a:schemeClr val="tx2"/>
                </a:solidFill>
                <a:latin typeface="Comic Sans MS" pitchFamily="66" charset="0"/>
              </a:rPr>
              <a:t>	RESEARCH_EMPS </a:t>
            </a:r>
            <a:r>
              <a:rPr lang="en-US" sz="2800" dirty="0">
                <a:solidFill>
                  <a:schemeClr val="tx2"/>
                </a:solidFill>
                <a:latin typeface="Comic Sans MS" pitchFamily="66" charset="0"/>
                <a:sym typeface="Symbol" pitchFamily="71" charset="2"/>
              </a:rPr>
              <a:t> </a:t>
            </a:r>
            <a:r>
              <a:rPr lang="en-US" sz="2800" dirty="0">
                <a:solidFill>
                  <a:schemeClr val="tx2"/>
                </a:solidFill>
                <a:latin typeface="Comic Sans MS" pitchFamily="66" charset="0"/>
              </a:rPr>
              <a:t>(RESEARCH_DEPT      </a:t>
            </a:r>
            <a:r>
              <a:rPr lang="en-US" sz="1800" baseline="-25000" dirty="0">
                <a:solidFill>
                  <a:schemeClr val="tx2"/>
                </a:solidFill>
                <a:latin typeface="Comic Sans MS" pitchFamily="66" charset="0"/>
              </a:rPr>
              <a:t>DNUMBER = </a:t>
            </a:r>
            <a:r>
              <a:rPr lang="en-US" sz="1800" baseline="-25000" dirty="0" err="1">
                <a:solidFill>
                  <a:schemeClr val="tx2"/>
                </a:solidFill>
                <a:latin typeface="Comic Sans MS" pitchFamily="66" charset="0"/>
              </a:rPr>
              <a:t>Dno</a:t>
            </a:r>
            <a:r>
              <a:rPr lang="en-US" sz="2800" dirty="0" err="1">
                <a:solidFill>
                  <a:schemeClr val="tx2"/>
                </a:solidFill>
                <a:latin typeface="Comic Sans MS" pitchFamily="66" charset="0"/>
              </a:rPr>
              <a:t>EMPLOYEE</a:t>
            </a:r>
            <a:r>
              <a:rPr lang="en-US" sz="2800" dirty="0">
                <a:solidFill>
                  <a:schemeClr val="tx2"/>
                </a:solidFill>
                <a:latin typeface="Comic Sans MS" pitchFamily="66" charset="0"/>
              </a:rPr>
              <a:t>)</a:t>
            </a:r>
          </a:p>
          <a:p>
            <a:pPr algn="just">
              <a:lnSpc>
                <a:spcPct val="120000"/>
              </a:lnSpc>
              <a:buClr>
                <a:srgbClr val="990033"/>
              </a:buClr>
              <a:buSzPct val="60000"/>
              <a:buNone/>
            </a:pPr>
            <a:r>
              <a:rPr lang="en-US" sz="2800" dirty="0">
                <a:solidFill>
                  <a:schemeClr val="tx2"/>
                </a:solidFill>
                <a:latin typeface="Comic Sans MS" pitchFamily="66" charset="0"/>
              </a:rPr>
              <a:t>	RESULT </a:t>
            </a:r>
            <a:r>
              <a:rPr lang="en-US" sz="2800" dirty="0">
                <a:solidFill>
                  <a:schemeClr val="tx2"/>
                </a:solidFill>
                <a:latin typeface="Comic Sans MS" pitchFamily="66" charset="0"/>
                <a:sym typeface="Symbol" pitchFamily="71" charset="2"/>
              </a:rPr>
              <a:t></a:t>
            </a:r>
            <a:r>
              <a:rPr lang="en-US" sz="2800" dirty="0">
                <a:solidFill>
                  <a:schemeClr val="tx2"/>
                </a:solidFill>
                <a:latin typeface="Comic Sans MS" pitchFamily="66" charset="0"/>
              </a:rPr>
              <a:t> </a:t>
            </a:r>
            <a:r>
              <a:rPr lang="en-US" sz="3400" b="1" dirty="0">
                <a:solidFill>
                  <a:schemeClr val="accent1">
                    <a:lumMod val="50000"/>
                  </a:schemeClr>
                </a:solidFill>
                <a:latin typeface="Symbol" pitchFamily="71" charset="2"/>
              </a:rPr>
              <a:t></a:t>
            </a:r>
            <a:r>
              <a:rPr lang="en-US" sz="2800" dirty="0">
                <a:solidFill>
                  <a:schemeClr val="tx2"/>
                </a:solidFill>
                <a:latin typeface="Comic Sans MS" pitchFamily="66" charset="0"/>
              </a:rPr>
              <a:t> </a:t>
            </a:r>
            <a:r>
              <a:rPr lang="en-US" sz="1800" dirty="0">
                <a:solidFill>
                  <a:schemeClr val="tx2"/>
                </a:solidFill>
                <a:latin typeface="Comic Sans MS" pitchFamily="66" charset="0"/>
              </a:rPr>
              <a:t>FNAME, LNAME, ADDRESS</a:t>
            </a:r>
            <a:r>
              <a:rPr lang="en-US" sz="2800" dirty="0">
                <a:solidFill>
                  <a:schemeClr val="tx2"/>
                </a:solidFill>
                <a:latin typeface="Comic Sans MS" pitchFamily="66" charset="0"/>
              </a:rPr>
              <a:t> (RESEARCH_EMPS)</a:t>
            </a:r>
          </a:p>
          <a:p>
            <a:pPr algn="just">
              <a:lnSpc>
                <a:spcPct val="120000"/>
              </a:lnSpc>
              <a:buClr>
                <a:srgbClr val="990033"/>
              </a:buClr>
              <a:buSzPct val="60000"/>
              <a:buNone/>
            </a:pPr>
            <a:endParaRPr lang="en-US" sz="1100" dirty="0">
              <a:solidFill>
                <a:schemeClr val="tx2"/>
              </a:solidFill>
              <a:latin typeface="Comic Sans MS" pitchFamily="66" charset="0"/>
            </a:endParaRPr>
          </a:p>
          <a:p>
            <a:pPr algn="just">
              <a:lnSpc>
                <a:spcPct val="120000"/>
              </a:lnSpc>
              <a:buClr>
                <a:srgbClr val="990033"/>
              </a:buClr>
              <a:buSzPct val="60000"/>
              <a:buFont typeface="Wingdings" pitchFamily="2" charset="2"/>
              <a:buChar char="n"/>
            </a:pPr>
            <a:r>
              <a:rPr lang="en-US" b="1" dirty="0">
                <a:solidFill>
                  <a:schemeClr val="tx2"/>
                </a:solidFill>
                <a:latin typeface="Comic Sans MS" pitchFamily="66" charset="0"/>
              </a:rPr>
              <a:t>Q6: Retrieve the names of employees who have no dependents.</a:t>
            </a:r>
          </a:p>
          <a:p>
            <a:pPr algn="just">
              <a:lnSpc>
                <a:spcPct val="120000"/>
              </a:lnSpc>
              <a:buClr>
                <a:srgbClr val="990033"/>
              </a:buClr>
              <a:buSzPct val="60000"/>
              <a:buNone/>
            </a:pPr>
            <a:endParaRPr lang="en-US" sz="2400" dirty="0">
              <a:solidFill>
                <a:schemeClr val="tx2"/>
              </a:solidFill>
              <a:latin typeface="Comic Sans MS" pitchFamily="66" charset="0"/>
            </a:endParaRPr>
          </a:p>
          <a:p>
            <a:pPr algn="just">
              <a:lnSpc>
                <a:spcPct val="120000"/>
              </a:lnSpc>
              <a:buClr>
                <a:srgbClr val="990033"/>
              </a:buClr>
              <a:buSzPct val="60000"/>
              <a:buNone/>
            </a:pPr>
            <a:r>
              <a:rPr lang="en-US" sz="2400" dirty="0">
                <a:solidFill>
                  <a:schemeClr val="tx2"/>
                </a:solidFill>
                <a:latin typeface="Comic Sans MS" pitchFamily="66" charset="0"/>
              </a:rPr>
              <a:t>	</a:t>
            </a:r>
            <a:r>
              <a:rPr lang="en-US" sz="2800" dirty="0">
                <a:solidFill>
                  <a:schemeClr val="tx2"/>
                </a:solidFill>
                <a:latin typeface="Comic Sans MS" pitchFamily="66" charset="0"/>
              </a:rPr>
              <a:t>ALL_EMPS </a:t>
            </a:r>
            <a:r>
              <a:rPr lang="en-US" sz="2800" dirty="0">
                <a:solidFill>
                  <a:schemeClr val="tx2"/>
                </a:solidFill>
                <a:latin typeface="Comic Sans MS" pitchFamily="66" charset="0"/>
                <a:sym typeface="Symbol" pitchFamily="71" charset="2"/>
              </a:rPr>
              <a:t></a:t>
            </a:r>
            <a:r>
              <a:rPr lang="en-US" sz="2400" dirty="0">
                <a:solidFill>
                  <a:schemeClr val="tx2"/>
                </a:solidFill>
                <a:latin typeface="Comic Sans MS" pitchFamily="66" charset="0"/>
              </a:rPr>
              <a:t> </a:t>
            </a:r>
            <a:r>
              <a:rPr lang="en-US" sz="2900" b="1" dirty="0">
                <a:solidFill>
                  <a:schemeClr val="accent1">
                    <a:lumMod val="50000"/>
                  </a:schemeClr>
                </a:solidFill>
                <a:latin typeface="Symbol" pitchFamily="71" charset="2"/>
              </a:rPr>
              <a:t></a:t>
            </a:r>
            <a:r>
              <a:rPr lang="en-US" sz="2400" dirty="0">
                <a:solidFill>
                  <a:schemeClr val="tx2"/>
                </a:solidFill>
                <a:latin typeface="Comic Sans MS" pitchFamily="66" charset="0"/>
              </a:rPr>
              <a:t> </a:t>
            </a:r>
            <a:r>
              <a:rPr lang="en-US" sz="1800" dirty="0">
                <a:solidFill>
                  <a:schemeClr val="tx2"/>
                </a:solidFill>
                <a:latin typeface="Comic Sans MS" pitchFamily="66" charset="0"/>
              </a:rPr>
              <a:t>SSN</a:t>
            </a:r>
            <a:r>
              <a:rPr lang="en-US" sz="2800" dirty="0">
                <a:solidFill>
                  <a:schemeClr val="tx2"/>
                </a:solidFill>
                <a:latin typeface="Comic Sans MS" pitchFamily="66" charset="0"/>
              </a:rPr>
              <a:t>(EMPLOYEE)</a:t>
            </a:r>
          </a:p>
          <a:p>
            <a:pPr algn="just">
              <a:lnSpc>
                <a:spcPct val="120000"/>
              </a:lnSpc>
              <a:buClr>
                <a:srgbClr val="990033"/>
              </a:buClr>
              <a:buSzPct val="60000"/>
              <a:buNone/>
            </a:pPr>
            <a:r>
              <a:rPr lang="en-US" sz="2800" dirty="0">
                <a:solidFill>
                  <a:schemeClr val="tx2"/>
                </a:solidFill>
                <a:latin typeface="Comic Sans MS" pitchFamily="66" charset="0"/>
              </a:rPr>
              <a:t>	EMPS_WITH_DEPS</a:t>
            </a:r>
            <a:r>
              <a:rPr lang="en-US" dirty="0">
                <a:solidFill>
                  <a:schemeClr val="tx2"/>
                </a:solidFill>
                <a:latin typeface="Comic Sans MS" pitchFamily="66" charset="0"/>
              </a:rPr>
              <a:t>(</a:t>
            </a:r>
            <a:r>
              <a:rPr lang="en-US" sz="2800" dirty="0">
                <a:solidFill>
                  <a:schemeClr val="tx2"/>
                </a:solidFill>
                <a:latin typeface="Comic Sans MS" pitchFamily="66" charset="0"/>
              </a:rPr>
              <a:t>SSN</a:t>
            </a:r>
            <a:r>
              <a:rPr lang="en-US" dirty="0">
                <a:solidFill>
                  <a:schemeClr val="tx2"/>
                </a:solidFill>
                <a:latin typeface="Comic Sans MS" pitchFamily="66" charset="0"/>
              </a:rPr>
              <a:t>) </a:t>
            </a:r>
            <a:r>
              <a:rPr lang="en-US" dirty="0">
                <a:solidFill>
                  <a:schemeClr val="tx2"/>
                </a:solidFill>
                <a:latin typeface="Comic Sans MS" pitchFamily="66" charset="0"/>
                <a:sym typeface="Symbol" pitchFamily="71" charset="2"/>
              </a:rPr>
              <a:t></a:t>
            </a:r>
            <a:r>
              <a:rPr lang="en-US" sz="2400" dirty="0">
                <a:solidFill>
                  <a:schemeClr val="tx2"/>
                </a:solidFill>
                <a:latin typeface="Comic Sans MS" pitchFamily="66" charset="0"/>
              </a:rPr>
              <a:t> </a:t>
            </a:r>
            <a:r>
              <a:rPr lang="en-US" sz="3400" b="1" dirty="0">
                <a:solidFill>
                  <a:schemeClr val="accent1">
                    <a:lumMod val="50000"/>
                  </a:schemeClr>
                </a:solidFill>
                <a:latin typeface="Symbol" pitchFamily="71" charset="2"/>
              </a:rPr>
              <a:t></a:t>
            </a:r>
            <a:r>
              <a:rPr lang="en-US" sz="2400" dirty="0">
                <a:solidFill>
                  <a:schemeClr val="tx2"/>
                </a:solidFill>
                <a:latin typeface="Comic Sans MS" pitchFamily="66" charset="0"/>
              </a:rPr>
              <a:t> </a:t>
            </a:r>
            <a:r>
              <a:rPr lang="en-US" sz="1800" dirty="0">
                <a:solidFill>
                  <a:schemeClr val="tx2"/>
                </a:solidFill>
                <a:latin typeface="Comic Sans MS" pitchFamily="66" charset="0"/>
              </a:rPr>
              <a:t>ESSN</a:t>
            </a:r>
            <a:r>
              <a:rPr lang="en-US" dirty="0">
                <a:solidFill>
                  <a:schemeClr val="tx2"/>
                </a:solidFill>
                <a:latin typeface="Comic Sans MS" pitchFamily="66" charset="0"/>
              </a:rPr>
              <a:t>(</a:t>
            </a:r>
            <a:r>
              <a:rPr lang="en-US" sz="2800" dirty="0">
                <a:solidFill>
                  <a:schemeClr val="tx2"/>
                </a:solidFill>
                <a:latin typeface="Comic Sans MS" pitchFamily="66" charset="0"/>
              </a:rPr>
              <a:t>DEPENDENT</a:t>
            </a:r>
            <a:r>
              <a:rPr lang="en-US" dirty="0">
                <a:solidFill>
                  <a:schemeClr val="tx2"/>
                </a:solidFill>
                <a:latin typeface="Comic Sans MS" pitchFamily="66" charset="0"/>
              </a:rPr>
              <a:t>)</a:t>
            </a:r>
          </a:p>
          <a:p>
            <a:pPr algn="just">
              <a:lnSpc>
                <a:spcPct val="120000"/>
              </a:lnSpc>
              <a:buClr>
                <a:srgbClr val="990033"/>
              </a:buClr>
              <a:buSzPct val="60000"/>
              <a:buNone/>
            </a:pPr>
            <a:r>
              <a:rPr lang="en-US" dirty="0">
                <a:solidFill>
                  <a:schemeClr val="tx2"/>
                </a:solidFill>
                <a:latin typeface="Comic Sans MS" pitchFamily="66" charset="0"/>
              </a:rPr>
              <a:t>	</a:t>
            </a:r>
            <a:r>
              <a:rPr lang="en-US" sz="2800" dirty="0">
                <a:solidFill>
                  <a:schemeClr val="tx2"/>
                </a:solidFill>
                <a:latin typeface="Comic Sans MS" pitchFamily="66" charset="0"/>
              </a:rPr>
              <a:t>EMPS_WITHOUT_DEPS </a:t>
            </a:r>
            <a:r>
              <a:rPr lang="en-US" sz="2800" dirty="0">
                <a:solidFill>
                  <a:schemeClr val="tx2"/>
                </a:solidFill>
                <a:latin typeface="Comic Sans MS" pitchFamily="66" charset="0"/>
                <a:sym typeface="Symbol" pitchFamily="71" charset="2"/>
              </a:rPr>
              <a:t></a:t>
            </a:r>
            <a:r>
              <a:rPr lang="en-US" sz="2800" dirty="0">
                <a:solidFill>
                  <a:schemeClr val="tx2"/>
                </a:solidFill>
                <a:latin typeface="Comic Sans MS" pitchFamily="66" charset="0"/>
              </a:rPr>
              <a:t> (ALL_EMPS - EMPS_WITH_DEPS)</a:t>
            </a:r>
          </a:p>
          <a:p>
            <a:pPr algn="just">
              <a:lnSpc>
                <a:spcPct val="120000"/>
              </a:lnSpc>
              <a:buClr>
                <a:srgbClr val="990033"/>
              </a:buClr>
              <a:buSzPct val="60000"/>
              <a:buNone/>
            </a:pPr>
            <a:r>
              <a:rPr lang="en-US" dirty="0">
                <a:solidFill>
                  <a:schemeClr val="tx2"/>
                </a:solidFill>
                <a:latin typeface="Comic Sans MS" pitchFamily="66" charset="0"/>
              </a:rPr>
              <a:t>	</a:t>
            </a:r>
            <a:r>
              <a:rPr lang="en-US" sz="2800" dirty="0">
                <a:solidFill>
                  <a:schemeClr val="tx2"/>
                </a:solidFill>
                <a:latin typeface="Comic Sans MS" pitchFamily="66" charset="0"/>
              </a:rPr>
              <a:t>RESULT </a:t>
            </a:r>
            <a:r>
              <a:rPr lang="en-US" sz="2800" dirty="0">
                <a:solidFill>
                  <a:schemeClr val="tx2"/>
                </a:solidFill>
                <a:latin typeface="Comic Sans MS" pitchFamily="66" charset="0"/>
                <a:sym typeface="Symbol" pitchFamily="71" charset="2"/>
              </a:rPr>
              <a:t></a:t>
            </a:r>
            <a:r>
              <a:rPr lang="en-US" sz="2800" dirty="0">
                <a:solidFill>
                  <a:schemeClr val="tx2"/>
                </a:solidFill>
                <a:latin typeface="Comic Sans MS" pitchFamily="66" charset="0"/>
              </a:rPr>
              <a:t> </a:t>
            </a:r>
            <a:r>
              <a:rPr lang="en-US" sz="4000" b="1" dirty="0">
                <a:solidFill>
                  <a:schemeClr val="accent1">
                    <a:lumMod val="50000"/>
                  </a:schemeClr>
                </a:solidFill>
                <a:latin typeface="Symbol" pitchFamily="71" charset="2"/>
              </a:rPr>
              <a:t></a:t>
            </a:r>
            <a:r>
              <a:rPr lang="en-US" sz="2800" dirty="0">
                <a:solidFill>
                  <a:schemeClr val="tx2"/>
                </a:solidFill>
                <a:latin typeface="Comic Sans MS" pitchFamily="66" charset="0"/>
              </a:rPr>
              <a:t> </a:t>
            </a:r>
            <a:r>
              <a:rPr lang="en-US" sz="2000" dirty="0">
                <a:solidFill>
                  <a:schemeClr val="tx2"/>
                </a:solidFill>
                <a:latin typeface="Comic Sans MS" pitchFamily="66" charset="0"/>
              </a:rPr>
              <a:t>LNAME, FNAME</a:t>
            </a:r>
            <a:r>
              <a:rPr lang="en-US" sz="2800" dirty="0">
                <a:solidFill>
                  <a:schemeClr val="tx2"/>
                </a:solidFill>
                <a:latin typeface="Comic Sans MS" pitchFamily="66" charset="0"/>
              </a:rPr>
              <a:t> (EMPS_WITHOUT_DEPS * EMPLOYEE)</a:t>
            </a:r>
          </a:p>
        </p:txBody>
      </p:sp>
      <p:grpSp>
        <p:nvGrpSpPr>
          <p:cNvPr id="4" name="Group 35"/>
          <p:cNvGrpSpPr>
            <a:grpSpLocks/>
          </p:cNvGrpSpPr>
          <p:nvPr/>
        </p:nvGrpSpPr>
        <p:grpSpPr bwMode="auto">
          <a:xfrm>
            <a:off x="5113343" y="3040061"/>
            <a:ext cx="244475" cy="174625"/>
            <a:chOff x="377" y="2904"/>
            <a:chExt cx="154" cy="110"/>
          </a:xfrm>
        </p:grpSpPr>
        <p:sp>
          <p:nvSpPr>
            <p:cNvPr id="5" name="Line 36"/>
            <p:cNvSpPr>
              <a:spLocks noChangeShapeType="1"/>
            </p:cNvSpPr>
            <p:nvPr/>
          </p:nvSpPr>
          <p:spPr bwMode="auto">
            <a:xfrm>
              <a:off x="381" y="2904"/>
              <a:ext cx="0" cy="110"/>
            </a:xfrm>
            <a:prstGeom prst="line">
              <a:avLst/>
            </a:prstGeom>
            <a:noFill/>
            <a:ln w="12700">
              <a:solidFill>
                <a:schemeClr val="tx1"/>
              </a:solidFill>
              <a:round/>
              <a:headEnd/>
              <a:tailEnd/>
            </a:ln>
          </p:spPr>
          <p:txBody>
            <a:bodyPr wrap="none" anchor="ctr"/>
            <a:lstStyle/>
            <a:p>
              <a:endParaRPr lang="en-US"/>
            </a:p>
          </p:txBody>
        </p:sp>
        <p:sp>
          <p:nvSpPr>
            <p:cNvPr id="6" name="Line 37"/>
            <p:cNvSpPr>
              <a:spLocks noChangeShapeType="1"/>
            </p:cNvSpPr>
            <p:nvPr/>
          </p:nvSpPr>
          <p:spPr bwMode="auto">
            <a:xfrm>
              <a:off x="527" y="2904"/>
              <a:ext cx="0" cy="110"/>
            </a:xfrm>
            <a:prstGeom prst="line">
              <a:avLst/>
            </a:prstGeom>
            <a:noFill/>
            <a:ln w="12700">
              <a:solidFill>
                <a:schemeClr val="tx1"/>
              </a:solidFill>
              <a:round/>
              <a:headEnd/>
              <a:tailEnd/>
            </a:ln>
          </p:spPr>
          <p:txBody>
            <a:bodyPr wrap="none" anchor="ctr"/>
            <a:lstStyle/>
            <a:p>
              <a:endParaRPr lang="en-US"/>
            </a:p>
          </p:txBody>
        </p:sp>
        <p:sp>
          <p:nvSpPr>
            <p:cNvPr id="7" name="Line 38"/>
            <p:cNvSpPr>
              <a:spLocks noChangeShapeType="1"/>
            </p:cNvSpPr>
            <p:nvPr/>
          </p:nvSpPr>
          <p:spPr bwMode="auto">
            <a:xfrm>
              <a:off x="385" y="2904"/>
              <a:ext cx="138" cy="110"/>
            </a:xfrm>
            <a:prstGeom prst="line">
              <a:avLst/>
            </a:prstGeom>
            <a:noFill/>
            <a:ln w="12700">
              <a:solidFill>
                <a:schemeClr val="tx1"/>
              </a:solidFill>
              <a:round/>
              <a:headEnd/>
              <a:tailEnd/>
            </a:ln>
          </p:spPr>
          <p:txBody>
            <a:bodyPr wrap="none" anchor="ctr"/>
            <a:lstStyle/>
            <a:p>
              <a:endParaRPr lang="en-US"/>
            </a:p>
          </p:txBody>
        </p:sp>
        <p:sp>
          <p:nvSpPr>
            <p:cNvPr id="8" name="Line 39"/>
            <p:cNvSpPr>
              <a:spLocks noChangeShapeType="1"/>
            </p:cNvSpPr>
            <p:nvPr/>
          </p:nvSpPr>
          <p:spPr bwMode="auto">
            <a:xfrm flipH="1">
              <a:off x="377" y="2904"/>
              <a:ext cx="154" cy="110"/>
            </a:xfrm>
            <a:prstGeom prst="line">
              <a:avLst/>
            </a:prstGeom>
            <a:noFill/>
            <a:ln w="12700">
              <a:solidFill>
                <a:schemeClr val="tx1"/>
              </a:solidFill>
              <a:round/>
              <a:headEnd/>
              <a:tailEnd/>
            </a:ln>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686800" cy="582594"/>
          </a:xfrm>
        </p:spPr>
        <p:txBody>
          <a:bodyPr>
            <a:noAutofit/>
          </a:bodyPr>
          <a:lstStyle/>
          <a:p>
            <a:r>
              <a:rPr lang="en-US" sz="3200" dirty="0">
                <a:solidFill>
                  <a:schemeClr val="accent6"/>
                </a:solidFill>
                <a:latin typeface="Comic Sans MS" pitchFamily="66" charset="0"/>
              </a:rPr>
              <a:t>Unary Relational Operations: PROJECT</a:t>
            </a:r>
          </a:p>
        </p:txBody>
      </p:sp>
      <p:sp>
        <p:nvSpPr>
          <p:cNvPr id="3" name="Content Placeholder 2"/>
          <p:cNvSpPr>
            <a:spLocks noGrp="1"/>
          </p:cNvSpPr>
          <p:nvPr>
            <p:ph idx="1"/>
          </p:nvPr>
        </p:nvSpPr>
        <p:spPr>
          <a:xfrm>
            <a:off x="214282" y="1142984"/>
            <a:ext cx="8686800" cy="4929222"/>
          </a:xfrm>
        </p:spPr>
        <p:txBody>
          <a:bodyPr>
            <a:noAutofit/>
          </a:bodyPr>
          <a:lstStyle/>
          <a:p>
            <a:pPr algn="just"/>
            <a:r>
              <a:rPr lang="en-US" sz="2500" dirty="0">
                <a:solidFill>
                  <a:schemeClr val="accent1">
                    <a:lumMod val="50000"/>
                  </a:schemeClr>
                </a:solidFill>
                <a:latin typeface="Comic Sans MS" pitchFamily="66" charset="0"/>
              </a:rPr>
              <a:t>PROJECT Operation is denoted by </a:t>
            </a:r>
            <a:r>
              <a:rPr lang="en-US" sz="2500" b="1" dirty="0">
                <a:solidFill>
                  <a:schemeClr val="accent1">
                    <a:lumMod val="50000"/>
                  </a:schemeClr>
                </a:solidFill>
                <a:latin typeface="Symbol" pitchFamily="71" charset="2"/>
              </a:rPr>
              <a:t></a:t>
            </a:r>
            <a:r>
              <a:rPr lang="en-US" sz="2500" dirty="0">
                <a:solidFill>
                  <a:schemeClr val="accent1">
                    <a:lumMod val="50000"/>
                  </a:schemeClr>
                </a:solidFill>
                <a:latin typeface="Comic Sans MS" pitchFamily="66" charset="0"/>
              </a:rPr>
              <a:t>(pi) </a:t>
            </a:r>
          </a:p>
          <a:p>
            <a:pPr algn="just"/>
            <a:r>
              <a:rPr lang="en-US" sz="2500" dirty="0">
                <a:solidFill>
                  <a:schemeClr val="accent1">
                    <a:lumMod val="50000"/>
                  </a:schemeClr>
                </a:solidFill>
                <a:latin typeface="Comic Sans MS" pitchFamily="66" charset="0"/>
              </a:rPr>
              <a:t>This operation keeps certain columns (attributes) from a relation and discards the other columns.</a:t>
            </a:r>
          </a:p>
          <a:p>
            <a:pPr algn="just"/>
            <a:r>
              <a:rPr lang="en-US" sz="2500" dirty="0">
                <a:solidFill>
                  <a:schemeClr val="accent1">
                    <a:lumMod val="50000"/>
                  </a:schemeClr>
                </a:solidFill>
                <a:latin typeface="Comic Sans MS" pitchFamily="66" charset="0"/>
              </a:rPr>
              <a:t>PROJECT creates a vertical partitioning</a:t>
            </a:r>
          </a:p>
          <a:p>
            <a:pPr lvl="1" algn="just"/>
            <a:r>
              <a:rPr lang="en-US" sz="2500" dirty="0">
                <a:solidFill>
                  <a:schemeClr val="accent1">
                    <a:lumMod val="50000"/>
                  </a:schemeClr>
                </a:solidFill>
                <a:latin typeface="Comic Sans MS" pitchFamily="66" charset="0"/>
              </a:rPr>
              <a:t>The list of specified columns (attributes) is kept in each tuple</a:t>
            </a:r>
          </a:p>
          <a:p>
            <a:pPr lvl="1" algn="just"/>
            <a:r>
              <a:rPr lang="en-US" sz="2500" dirty="0">
                <a:solidFill>
                  <a:schemeClr val="accent1">
                    <a:lumMod val="50000"/>
                  </a:schemeClr>
                </a:solidFill>
                <a:latin typeface="Comic Sans MS" pitchFamily="66" charset="0"/>
              </a:rPr>
              <a:t>The other attributes in each tuple are discarded</a:t>
            </a:r>
          </a:p>
          <a:p>
            <a:pPr algn="just"/>
            <a:r>
              <a:rPr lang="en-US" sz="2500" dirty="0">
                <a:solidFill>
                  <a:schemeClr val="accent1">
                    <a:lumMod val="50000"/>
                  </a:schemeClr>
                </a:solidFill>
                <a:latin typeface="Comic Sans MS" pitchFamily="66" charset="0"/>
              </a:rPr>
              <a:t>Example: To list each employee’s first and last name and salary, the following is used:</a:t>
            </a:r>
          </a:p>
          <a:p>
            <a:pPr lvl="1" algn="just">
              <a:buNone/>
            </a:pPr>
            <a:r>
              <a:rPr lang="en-US" sz="2500" b="1" dirty="0">
                <a:solidFill>
                  <a:schemeClr val="accent6">
                    <a:lumMod val="75000"/>
                  </a:schemeClr>
                </a:solidFill>
                <a:latin typeface="Symbol" pitchFamily="71" charset="2"/>
              </a:rPr>
              <a:t> </a:t>
            </a:r>
            <a:r>
              <a:rPr lang="en-US" sz="2500" baseline="-25000" dirty="0">
                <a:solidFill>
                  <a:schemeClr val="accent6">
                    <a:lumMod val="75000"/>
                  </a:schemeClr>
                </a:solidFill>
                <a:latin typeface="Comic Sans MS" pitchFamily="66" charset="0"/>
              </a:rPr>
              <a:t>LNAME, FNAME,SALARY</a:t>
            </a:r>
            <a:r>
              <a:rPr lang="en-US" sz="2500" dirty="0">
                <a:solidFill>
                  <a:schemeClr val="accent6">
                    <a:lumMod val="75000"/>
                  </a:schemeClr>
                </a:solidFill>
                <a:latin typeface="Comic Sans MS" pitchFamily="66" charset="0"/>
              </a:rPr>
              <a:t>(EMPLOYEE)</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686800" cy="654032"/>
          </a:xfrm>
        </p:spPr>
        <p:txBody>
          <a:bodyPr>
            <a:noAutofit/>
          </a:bodyPr>
          <a:lstStyle/>
          <a:p>
            <a:r>
              <a:rPr lang="en-US" sz="3600" dirty="0">
                <a:solidFill>
                  <a:schemeClr val="accent6"/>
                </a:solidFill>
                <a:latin typeface="Comic Sans MS" pitchFamily="66" charset="0"/>
              </a:rPr>
              <a:t>Unary Relational Operations: PROJECT</a:t>
            </a:r>
          </a:p>
        </p:txBody>
      </p:sp>
      <p:sp>
        <p:nvSpPr>
          <p:cNvPr id="3" name="Content Placeholder 2"/>
          <p:cNvSpPr>
            <a:spLocks noGrp="1"/>
          </p:cNvSpPr>
          <p:nvPr>
            <p:ph idx="1"/>
          </p:nvPr>
        </p:nvSpPr>
        <p:spPr>
          <a:xfrm>
            <a:off x="242918" y="1214422"/>
            <a:ext cx="8686800" cy="5429288"/>
          </a:xfrm>
        </p:spPr>
        <p:txBody>
          <a:bodyPr>
            <a:normAutofit fontScale="92500"/>
          </a:bodyPr>
          <a:lstStyle/>
          <a:p>
            <a:r>
              <a:rPr lang="en-US" dirty="0">
                <a:solidFill>
                  <a:schemeClr val="accent1">
                    <a:lumMod val="50000"/>
                  </a:schemeClr>
                </a:solidFill>
                <a:latin typeface="Comic Sans MS" pitchFamily="66" charset="0"/>
              </a:rPr>
              <a:t>The general form of the project operation is:</a:t>
            </a:r>
          </a:p>
          <a:p>
            <a:pPr algn="ctr">
              <a:buNone/>
            </a:pPr>
            <a:r>
              <a:rPr lang="en-US" sz="3600" b="1" dirty="0">
                <a:solidFill>
                  <a:schemeClr val="accent1">
                    <a:lumMod val="50000"/>
                  </a:schemeClr>
                </a:solidFill>
                <a:latin typeface="Symbol" pitchFamily="71" charset="2"/>
              </a:rPr>
              <a:t></a:t>
            </a:r>
            <a:r>
              <a:rPr lang="en-US" baseline="-25000" dirty="0">
                <a:solidFill>
                  <a:schemeClr val="accent1">
                    <a:lumMod val="50000"/>
                  </a:schemeClr>
                </a:solidFill>
                <a:latin typeface="Comic Sans MS" pitchFamily="66" charset="0"/>
              </a:rPr>
              <a:t>&lt;attribute list&gt;</a:t>
            </a:r>
            <a:r>
              <a:rPr lang="en-US" dirty="0">
                <a:solidFill>
                  <a:schemeClr val="accent1">
                    <a:lumMod val="50000"/>
                  </a:schemeClr>
                </a:solidFill>
                <a:latin typeface="Comic Sans MS" pitchFamily="66" charset="0"/>
              </a:rPr>
              <a:t>(R)</a:t>
            </a:r>
          </a:p>
          <a:p>
            <a:pPr lvl="1"/>
            <a:r>
              <a:rPr lang="en-US" sz="3200" b="1" dirty="0">
                <a:solidFill>
                  <a:schemeClr val="accent1">
                    <a:lumMod val="50000"/>
                  </a:schemeClr>
                </a:solidFill>
                <a:latin typeface="Symbol" pitchFamily="71" charset="2"/>
              </a:rPr>
              <a:t></a:t>
            </a:r>
            <a:r>
              <a:rPr lang="en-US" dirty="0">
                <a:solidFill>
                  <a:schemeClr val="accent1">
                    <a:lumMod val="50000"/>
                  </a:schemeClr>
                </a:solidFill>
                <a:latin typeface="Comic Sans MS" pitchFamily="66" charset="0"/>
              </a:rPr>
              <a:t>(pi) is the symbol used to represent the project operation</a:t>
            </a:r>
          </a:p>
          <a:p>
            <a:pPr lvl="1"/>
            <a:r>
              <a:rPr lang="en-US" dirty="0">
                <a:solidFill>
                  <a:schemeClr val="accent1">
                    <a:lumMod val="50000"/>
                  </a:schemeClr>
                </a:solidFill>
                <a:latin typeface="Comic Sans MS" pitchFamily="66" charset="0"/>
              </a:rPr>
              <a:t>&lt;attribute list&gt; is the desired list of attributes from relation R. </a:t>
            </a:r>
          </a:p>
          <a:p>
            <a:r>
              <a:rPr lang="en-US" dirty="0">
                <a:solidFill>
                  <a:schemeClr val="accent1">
                    <a:lumMod val="50000"/>
                  </a:schemeClr>
                </a:solidFill>
                <a:latin typeface="Comic Sans MS" pitchFamily="66" charset="0"/>
              </a:rPr>
              <a:t>The project operation removes any duplicate tuples</a:t>
            </a:r>
          </a:p>
          <a:p>
            <a:pPr lvl="1" algn="just"/>
            <a:r>
              <a:rPr lang="en-US" dirty="0">
                <a:solidFill>
                  <a:schemeClr val="accent1">
                    <a:lumMod val="50000"/>
                  </a:schemeClr>
                </a:solidFill>
                <a:latin typeface="Comic Sans MS" pitchFamily="66" charset="0"/>
              </a:rPr>
              <a:t>This is because the result of the project operation must be a set of tuples</a:t>
            </a:r>
          </a:p>
          <a:p>
            <a:pPr lvl="2"/>
            <a:r>
              <a:rPr lang="en-US" dirty="0">
                <a:solidFill>
                  <a:schemeClr val="accent1">
                    <a:lumMod val="50000"/>
                  </a:schemeClr>
                </a:solidFill>
                <a:latin typeface="Comic Sans MS" pitchFamily="66" charset="0"/>
              </a:rPr>
              <a:t>Mathematical sets do not allow duplicate elements.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chemeClr val="accent6"/>
                </a:solidFill>
                <a:latin typeface="Comic Sans MS" pitchFamily="66" charset="0"/>
              </a:rPr>
              <a:t>Unary Relational Operations: PROJECT (contd.)</a:t>
            </a:r>
          </a:p>
        </p:txBody>
      </p:sp>
      <p:sp>
        <p:nvSpPr>
          <p:cNvPr id="3" name="Content Placeholder 2"/>
          <p:cNvSpPr>
            <a:spLocks noGrp="1"/>
          </p:cNvSpPr>
          <p:nvPr>
            <p:ph idx="1"/>
          </p:nvPr>
        </p:nvSpPr>
        <p:spPr>
          <a:xfrm>
            <a:off x="242918" y="1671638"/>
            <a:ext cx="8686800" cy="4686320"/>
          </a:xfrm>
        </p:spPr>
        <p:txBody>
          <a:bodyPr>
            <a:normAutofit/>
          </a:bodyPr>
          <a:lstStyle/>
          <a:p>
            <a:pPr algn="just"/>
            <a:r>
              <a:rPr lang="en-US" sz="2400" dirty="0">
                <a:solidFill>
                  <a:schemeClr val="accent1">
                    <a:lumMod val="50000"/>
                  </a:schemeClr>
                </a:solidFill>
                <a:latin typeface="Comic Sans MS" pitchFamily="66" charset="0"/>
              </a:rPr>
              <a:t>PROJECT Operation Properties</a:t>
            </a:r>
          </a:p>
          <a:p>
            <a:pPr lvl="1" algn="just"/>
            <a:r>
              <a:rPr lang="en-US" sz="2400" dirty="0">
                <a:solidFill>
                  <a:schemeClr val="accent1">
                    <a:lumMod val="50000"/>
                  </a:schemeClr>
                </a:solidFill>
                <a:latin typeface="Comic Sans MS" pitchFamily="66" charset="0"/>
              </a:rPr>
              <a:t>The number of tuples in the result of projection </a:t>
            </a:r>
            <a:r>
              <a:rPr lang="en-US" sz="2400" b="1" dirty="0">
                <a:solidFill>
                  <a:schemeClr val="accent1">
                    <a:lumMod val="50000"/>
                  </a:schemeClr>
                </a:solidFill>
                <a:latin typeface="Symbol" pitchFamily="71" charset="2"/>
              </a:rPr>
              <a:t></a:t>
            </a:r>
            <a:r>
              <a:rPr lang="en-US" sz="2400" baseline="-25000" dirty="0">
                <a:solidFill>
                  <a:schemeClr val="accent1">
                    <a:lumMod val="50000"/>
                  </a:schemeClr>
                </a:solidFill>
                <a:latin typeface="Comic Sans MS" pitchFamily="66" charset="0"/>
              </a:rPr>
              <a:t>&lt;list&gt;</a:t>
            </a:r>
            <a:r>
              <a:rPr lang="en-US" sz="2400" dirty="0">
                <a:solidFill>
                  <a:schemeClr val="accent1">
                    <a:lumMod val="50000"/>
                  </a:schemeClr>
                </a:solidFill>
                <a:latin typeface="Comic Sans MS" pitchFamily="66" charset="0"/>
              </a:rPr>
              <a:t>(R) is always less or equal to the number of tuples in R</a:t>
            </a:r>
          </a:p>
          <a:p>
            <a:pPr lvl="2" algn="just"/>
            <a:r>
              <a:rPr lang="en-US" dirty="0">
                <a:solidFill>
                  <a:schemeClr val="accent1">
                    <a:lumMod val="50000"/>
                  </a:schemeClr>
                </a:solidFill>
                <a:latin typeface="Comic Sans MS" pitchFamily="66" charset="0"/>
              </a:rPr>
              <a:t>If the list of attributes includes a key of R, then the number of tuples in the result of PROJECT is equal to the number of tuples in R</a:t>
            </a:r>
          </a:p>
          <a:p>
            <a:pPr lvl="1" algn="just"/>
            <a:r>
              <a:rPr lang="en-US" sz="2400" dirty="0">
                <a:solidFill>
                  <a:schemeClr val="accent1">
                    <a:lumMod val="50000"/>
                  </a:schemeClr>
                </a:solidFill>
                <a:latin typeface="Comic Sans MS" pitchFamily="66" charset="0"/>
              </a:rPr>
              <a:t>PROJECT is not commutative</a:t>
            </a:r>
          </a:p>
          <a:p>
            <a:pPr lvl="2" algn="just"/>
            <a:r>
              <a:rPr lang="en-US" b="1" dirty="0">
                <a:solidFill>
                  <a:schemeClr val="accent1">
                    <a:lumMod val="50000"/>
                  </a:schemeClr>
                </a:solidFill>
                <a:latin typeface="Symbol" pitchFamily="71" charset="2"/>
              </a:rPr>
              <a:t></a:t>
            </a:r>
            <a:r>
              <a:rPr lang="en-US" dirty="0">
                <a:solidFill>
                  <a:schemeClr val="accent1">
                    <a:lumMod val="50000"/>
                  </a:schemeClr>
                </a:solidFill>
                <a:latin typeface="Comic Sans MS" pitchFamily="66" charset="0"/>
              </a:rPr>
              <a:t> </a:t>
            </a:r>
            <a:r>
              <a:rPr lang="en-US" baseline="-25000" dirty="0">
                <a:solidFill>
                  <a:schemeClr val="accent1">
                    <a:lumMod val="50000"/>
                  </a:schemeClr>
                </a:solidFill>
                <a:latin typeface="Comic Sans MS" pitchFamily="66" charset="0"/>
              </a:rPr>
              <a:t>&lt;list1&gt;</a:t>
            </a:r>
            <a:r>
              <a:rPr lang="en-US" dirty="0">
                <a:solidFill>
                  <a:schemeClr val="accent1">
                    <a:lumMod val="50000"/>
                  </a:schemeClr>
                </a:solidFill>
                <a:latin typeface="Comic Sans MS" pitchFamily="66" charset="0"/>
              </a:rPr>
              <a:t> (</a:t>
            </a:r>
            <a:r>
              <a:rPr lang="en-US" b="1" dirty="0">
                <a:solidFill>
                  <a:schemeClr val="accent1">
                    <a:lumMod val="50000"/>
                  </a:schemeClr>
                </a:solidFill>
                <a:latin typeface="Symbol" pitchFamily="71" charset="2"/>
              </a:rPr>
              <a:t></a:t>
            </a:r>
            <a:r>
              <a:rPr lang="en-US" dirty="0">
                <a:solidFill>
                  <a:schemeClr val="accent1">
                    <a:lumMod val="50000"/>
                  </a:schemeClr>
                </a:solidFill>
                <a:latin typeface="Comic Sans MS" pitchFamily="66" charset="0"/>
              </a:rPr>
              <a:t> </a:t>
            </a:r>
            <a:r>
              <a:rPr lang="en-US" baseline="-25000" dirty="0">
                <a:solidFill>
                  <a:schemeClr val="accent1">
                    <a:lumMod val="50000"/>
                  </a:schemeClr>
                </a:solidFill>
                <a:latin typeface="Comic Sans MS" pitchFamily="66" charset="0"/>
              </a:rPr>
              <a:t>&lt;list2&gt;</a:t>
            </a:r>
            <a:r>
              <a:rPr lang="en-US" dirty="0">
                <a:solidFill>
                  <a:schemeClr val="accent1">
                    <a:lumMod val="50000"/>
                  </a:schemeClr>
                </a:solidFill>
                <a:latin typeface="Comic Sans MS" pitchFamily="66" charset="0"/>
              </a:rPr>
              <a:t> (R) ) = </a:t>
            </a:r>
            <a:r>
              <a:rPr lang="en-US" b="1" dirty="0">
                <a:solidFill>
                  <a:schemeClr val="accent1">
                    <a:lumMod val="50000"/>
                  </a:schemeClr>
                </a:solidFill>
                <a:latin typeface="Symbol" pitchFamily="71" charset="2"/>
              </a:rPr>
              <a:t></a:t>
            </a:r>
            <a:r>
              <a:rPr lang="en-US" dirty="0">
                <a:solidFill>
                  <a:schemeClr val="accent1">
                    <a:lumMod val="50000"/>
                  </a:schemeClr>
                </a:solidFill>
                <a:latin typeface="Comic Sans MS" pitchFamily="66" charset="0"/>
              </a:rPr>
              <a:t> </a:t>
            </a:r>
            <a:r>
              <a:rPr lang="en-US" baseline="-25000" dirty="0">
                <a:solidFill>
                  <a:schemeClr val="accent1">
                    <a:lumMod val="50000"/>
                  </a:schemeClr>
                </a:solidFill>
                <a:latin typeface="Comic Sans MS" pitchFamily="66" charset="0"/>
              </a:rPr>
              <a:t>&lt;list1&gt;</a:t>
            </a:r>
            <a:r>
              <a:rPr lang="en-US" dirty="0">
                <a:solidFill>
                  <a:schemeClr val="accent1">
                    <a:lumMod val="50000"/>
                  </a:schemeClr>
                </a:solidFill>
                <a:latin typeface="Comic Sans MS" pitchFamily="66" charset="0"/>
              </a:rPr>
              <a:t> (R) as long as &lt;list2&gt; contains the attributes in &lt;list1&gt; </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6"/>
                </a:solidFill>
                <a:latin typeface="Comic Sans MS" pitchFamily="66" charset="0"/>
              </a:rPr>
              <a:t>Examples of applying SELECT and PROJECT operations</a:t>
            </a:r>
          </a:p>
        </p:txBody>
      </p:sp>
      <p:pic>
        <p:nvPicPr>
          <p:cNvPr id="2050" name="Picture 2"/>
          <p:cNvPicPr>
            <a:picLocks noChangeAspect="1" noChangeArrowheads="1"/>
          </p:cNvPicPr>
          <p:nvPr/>
        </p:nvPicPr>
        <p:blipFill>
          <a:blip r:embed="rId2"/>
          <a:srcRect/>
          <a:stretch>
            <a:fillRect/>
          </a:stretch>
        </p:blipFill>
        <p:spPr bwMode="auto">
          <a:xfrm>
            <a:off x="214282" y="1524018"/>
            <a:ext cx="8731947" cy="4833940"/>
          </a:xfrm>
          <a:prstGeom prst="rect">
            <a:avLst/>
          </a:prstGeom>
          <a:noFill/>
          <a:ln w="9525">
            <a:noFill/>
            <a:miter lim="800000"/>
            <a:headEnd/>
            <a:tailEnd/>
          </a:ln>
          <a:effectLst/>
        </p:spPr>
      </p:pic>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769</TotalTime>
  <Words>3967</Words>
  <Application>Microsoft Office PowerPoint</Application>
  <PresentationFormat>On-screen Show (4:3)</PresentationFormat>
  <Paragraphs>324</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Relational Algebra Overview</vt:lpstr>
      <vt:lpstr>Relational Algebra Overview</vt:lpstr>
      <vt:lpstr>Unary Relational Operations: SELECT</vt:lpstr>
      <vt:lpstr>Unary Relational Operations: SELECT</vt:lpstr>
      <vt:lpstr>Unary Relational Operations: SELECT</vt:lpstr>
      <vt:lpstr>Unary Relational Operations: PROJECT</vt:lpstr>
      <vt:lpstr>Unary Relational Operations: PROJECT</vt:lpstr>
      <vt:lpstr>Unary Relational Operations: PROJECT (contd.)</vt:lpstr>
      <vt:lpstr>Examples of applying SELECT and PROJECT operations</vt:lpstr>
      <vt:lpstr>Relational Algebra Expressions</vt:lpstr>
      <vt:lpstr>Single expression versus sequence of relational operations (Example)</vt:lpstr>
      <vt:lpstr>Unary Relational Operations: RENAME</vt:lpstr>
      <vt:lpstr>Unary Relational Operations: RENAME (contd.)</vt:lpstr>
      <vt:lpstr>Unary Relational Operations: RENAME (contd.)</vt:lpstr>
      <vt:lpstr>Example of applying multiple operations and RENAME</vt:lpstr>
      <vt:lpstr>Relational Algebra Operations from Set Theory: UNION </vt:lpstr>
      <vt:lpstr>Relational Algebra Operations from Set Theory: UNION </vt:lpstr>
      <vt:lpstr>Example of the result of a UNION operation</vt:lpstr>
      <vt:lpstr>Relational Algebra Operations from Set Theory </vt:lpstr>
      <vt:lpstr>Relational Algebra Operations from Set Theory: INTERSECTION</vt:lpstr>
      <vt:lpstr>Relational Algebra Operations from Set Theory: SET DIFFERENCE (cont.) </vt:lpstr>
      <vt:lpstr>Example to illustrate the result of UNION, INTERSECT, and DIFFERENCE</vt:lpstr>
      <vt:lpstr>Some properties of UNION, INTERSECT, and DIFFERENCE</vt:lpstr>
      <vt:lpstr>Relational Algebra Operations from Set Theory: CARTESIAN PRODUCT</vt:lpstr>
      <vt:lpstr>Relational Algebra Operations from Set Theory: CARTESIAN PRODUCT (cont.)</vt:lpstr>
      <vt:lpstr>Relational Algebra Operations from Set Theory: CARTESIAN PRODUCT (cont.)</vt:lpstr>
      <vt:lpstr>Example of applying CARTESIAN PRODUCT</vt:lpstr>
      <vt:lpstr>Binary Relational Operations: JOIN</vt:lpstr>
      <vt:lpstr>Binary Relational Operations: JOIN (cont.)</vt:lpstr>
      <vt:lpstr>Example of applying the JOIN operation</vt:lpstr>
      <vt:lpstr>Some properties of JOIN</vt:lpstr>
      <vt:lpstr>Some properties of JOIN</vt:lpstr>
      <vt:lpstr>Binary Relational Operations: EQUIJOIN</vt:lpstr>
      <vt:lpstr>Binary Relational Operations:  NATURAL JOIN Operation</vt:lpstr>
      <vt:lpstr>Binary Relational Operations NATURAL JOIN (contd.)</vt:lpstr>
      <vt:lpstr>Example of NATURAL JOIN operation</vt:lpstr>
      <vt:lpstr>Complete Set of Relational Operations</vt:lpstr>
      <vt:lpstr>Binary Relational Operations: DIVISION</vt:lpstr>
      <vt:lpstr>Example of DIVISION</vt:lpstr>
      <vt:lpstr>Additional Relational Operations: Aggregate Functions and Grouping</vt:lpstr>
      <vt:lpstr>Aggregate Function Operation</vt:lpstr>
      <vt:lpstr>Using Grouping with Aggregation</vt:lpstr>
      <vt:lpstr>Examples of applying aggregate functions and grouping</vt:lpstr>
      <vt:lpstr>Illustrating aggregate functions and grouping</vt:lpstr>
      <vt:lpstr>Additional Relational Operations (cont.)</vt:lpstr>
      <vt:lpstr>Additional Relational Operations (cont.)</vt:lpstr>
      <vt:lpstr>Additional Relational Operations (cont.)</vt:lpstr>
      <vt:lpstr>Additional Relational Operations (cont.)</vt:lpstr>
      <vt:lpstr>Additional Relational Operations (cont.)</vt:lpstr>
      <vt:lpstr>Additional Relational Operations (cont.)</vt:lpstr>
      <vt:lpstr>Additional Relational Operations (cont.)</vt:lpstr>
      <vt:lpstr>Additional Relational Operations (cont.)</vt:lpstr>
      <vt:lpstr>Examples of Queries in Relational Algebra</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adril dsa</cp:lastModifiedBy>
  <cp:revision>184</cp:revision>
  <dcterms:created xsi:type="dcterms:W3CDTF">2023-05-06T12:26:34Z</dcterms:created>
  <dcterms:modified xsi:type="dcterms:W3CDTF">2023-05-15T17:07:18Z</dcterms:modified>
</cp:coreProperties>
</file>