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7AF25C0-78FB-46C3-94A8-8AB260A444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7AF25C0-78FB-46C3-94A8-8AB260A444E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7AF25C0-78FB-46C3-94A8-8AB260A444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7AF25C0-78FB-46C3-94A8-8AB260A444E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AF25C0-78FB-46C3-94A8-8AB260A444E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F25C0-78FB-46C3-94A8-8AB260A444E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AF25C0-78FB-46C3-94A8-8AB260A444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7AF25C0-78FB-46C3-94A8-8AB260A444E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5EAC3C-B391-42B9-935D-16914992F0A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F25C0-78FB-46C3-94A8-8AB260A444E5}"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EAC3C-B391-42B9-935D-16914992F0A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anose="030F0702030302020204" pitchFamily="66" charset="0"/>
              </a:rPr>
              <a:t>Relational Database Design Using ER – to – Relational Mapping</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85720" y="1760557"/>
            <a:ext cx="8572560" cy="4525963"/>
          </a:xfrm>
        </p:spPr>
        <p:txBody>
          <a:bodyPr>
            <a:normAutofit fontScale="85000" lnSpcReduction="20000"/>
          </a:bodyPr>
          <a:lstStyle/>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Regular Entity Types</a:t>
            </a:r>
            <a:endParaRPr lang="en-US" dirty="0" smtClean="0">
              <a:solidFill>
                <a:schemeClr val="accent1">
                  <a:lumMod val="50000"/>
                </a:schemeClr>
              </a:solidFill>
              <a:latin typeface="Comic Sans MS" panose="030F0702030302020204" pitchFamily="66" charset="0"/>
            </a:endParaRPr>
          </a:p>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Weak Entity Types</a:t>
            </a:r>
            <a:endParaRPr lang="en-US" dirty="0" smtClean="0">
              <a:solidFill>
                <a:schemeClr val="accent1">
                  <a:lumMod val="50000"/>
                </a:schemeClr>
              </a:solidFill>
              <a:latin typeface="Comic Sans MS" panose="030F0702030302020204" pitchFamily="66" charset="0"/>
            </a:endParaRPr>
          </a:p>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Binary 1:1 Relationship Types</a:t>
            </a:r>
            <a:endParaRPr lang="en-US" dirty="0" smtClean="0">
              <a:solidFill>
                <a:schemeClr val="accent1">
                  <a:lumMod val="50000"/>
                </a:schemeClr>
              </a:solidFill>
              <a:latin typeface="Comic Sans MS" panose="030F0702030302020204" pitchFamily="66" charset="0"/>
            </a:endParaRPr>
          </a:p>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Binary 1:N Relationship Types</a:t>
            </a:r>
            <a:endParaRPr lang="en-US" dirty="0" smtClean="0">
              <a:solidFill>
                <a:schemeClr val="accent1">
                  <a:lumMod val="50000"/>
                </a:schemeClr>
              </a:solidFill>
              <a:latin typeface="Comic Sans MS" panose="030F0702030302020204" pitchFamily="66" charset="0"/>
            </a:endParaRPr>
          </a:p>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Binary M:N Relationship Types</a:t>
            </a:r>
            <a:endParaRPr lang="en-US" dirty="0" smtClean="0">
              <a:solidFill>
                <a:schemeClr val="accent1">
                  <a:lumMod val="50000"/>
                </a:schemeClr>
              </a:solidFill>
              <a:latin typeface="Comic Sans MS" panose="030F0702030302020204" pitchFamily="66" charset="0"/>
            </a:endParaRPr>
          </a:p>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a:t>
            </a:r>
            <a:r>
              <a:rPr lang="en-US" dirty="0" err="1" smtClean="0">
                <a:solidFill>
                  <a:schemeClr val="accent1">
                    <a:lumMod val="50000"/>
                  </a:schemeClr>
                </a:solidFill>
                <a:latin typeface="Comic Sans MS" panose="030F0702030302020204" pitchFamily="66" charset="0"/>
              </a:rPr>
              <a:t>Multivalued</a:t>
            </a:r>
            <a:r>
              <a:rPr lang="en-US" dirty="0" smtClean="0">
                <a:solidFill>
                  <a:schemeClr val="accent1">
                    <a:lumMod val="50000"/>
                  </a:schemeClr>
                </a:solidFill>
                <a:latin typeface="Comic Sans MS" panose="030F0702030302020204" pitchFamily="66" charset="0"/>
              </a:rPr>
              <a:t> Attributes</a:t>
            </a:r>
            <a:endParaRPr lang="en-US" dirty="0" smtClean="0">
              <a:solidFill>
                <a:schemeClr val="accent1">
                  <a:lumMod val="50000"/>
                </a:schemeClr>
              </a:solidFill>
              <a:latin typeface="Comic Sans MS" panose="030F0702030302020204" pitchFamily="66" charset="0"/>
            </a:endParaRPr>
          </a:p>
          <a:p>
            <a:pPr marL="624205" indent="-514350" algn="just">
              <a:lnSpc>
                <a:spcPct val="150000"/>
              </a:lnSpc>
              <a:buFont typeface="+mj-lt"/>
              <a:buAutoNum type="arabicPeriod"/>
            </a:pPr>
            <a:r>
              <a:rPr lang="en-US" dirty="0" smtClean="0">
                <a:solidFill>
                  <a:schemeClr val="accent1">
                    <a:lumMod val="50000"/>
                  </a:schemeClr>
                </a:solidFill>
                <a:latin typeface="Comic Sans MS" panose="030F0702030302020204" pitchFamily="66" charset="0"/>
              </a:rPr>
              <a:t>Mapping of N – </a:t>
            </a:r>
            <a:r>
              <a:rPr lang="en-US" dirty="0" err="1" smtClean="0">
                <a:solidFill>
                  <a:schemeClr val="accent1">
                    <a:lumMod val="50000"/>
                  </a:schemeClr>
                </a:solidFill>
                <a:latin typeface="Comic Sans MS" panose="030F0702030302020204" pitchFamily="66" charset="0"/>
              </a:rPr>
              <a:t>ary</a:t>
            </a:r>
            <a:r>
              <a:rPr lang="en-US" dirty="0" smtClean="0">
                <a:solidFill>
                  <a:schemeClr val="accent1">
                    <a:lumMod val="50000"/>
                  </a:schemeClr>
                </a:solidFill>
                <a:latin typeface="Comic Sans MS" panose="030F0702030302020204" pitchFamily="66" charset="0"/>
              </a:rPr>
              <a:t> Relationship Types</a:t>
            </a:r>
            <a:endParaRPr lang="en-US"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1"/>
          <a:srcRect/>
          <a:stretch>
            <a:fillRect/>
          </a:stretch>
        </p:blipFill>
        <p:spPr bwMode="auto">
          <a:xfrm>
            <a:off x="571472" y="785794"/>
            <a:ext cx="8014726" cy="5357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05435"/>
            <a:ext cx="8229600" cy="5821045"/>
          </a:xfrm>
        </p:spPr>
        <p:txBody>
          <a:bodyPr>
            <a:noAutofit/>
          </a:bodyPr>
          <a:p>
            <a:r>
              <a:rPr lang="en-US" sz="1400"/>
              <a:t>Certainly! Here are some notes on the mapping of different entity types, relationship types, and attributes in the context of database design:</a:t>
            </a:r>
            <a:endParaRPr lang="en-US" sz="1400"/>
          </a:p>
          <a:p>
            <a:endParaRPr lang="en-US" sz="1400"/>
          </a:p>
          <a:p>
            <a:r>
              <a:rPr lang="en-US" sz="1400"/>
              <a:t>1. Mapping of Regular Entity Types:</a:t>
            </a:r>
            <a:endParaRPr lang="en-US" sz="1400"/>
          </a:p>
          <a:p>
            <a:r>
              <a:rPr lang="en-US" sz="1400"/>
              <a:t>   - Regular entity types are entities that have their own unique identifier (primary key).</a:t>
            </a:r>
            <a:endParaRPr lang="en-US" sz="1400"/>
          </a:p>
          <a:p>
            <a:r>
              <a:rPr lang="en-US" sz="1400"/>
              <a:t>   - Each regular entity type maps to a separate table in the relational schema.</a:t>
            </a:r>
            <a:endParaRPr lang="en-US" sz="1400"/>
          </a:p>
          <a:p>
            <a:r>
              <a:rPr lang="en-US" sz="1400"/>
              <a:t>   - The attributes of the entity type are mapped to columns in the table, with the primary key as one of the columns.</a:t>
            </a:r>
            <a:endParaRPr lang="en-US" sz="1400"/>
          </a:p>
          <a:p>
            <a:endParaRPr lang="en-US" sz="1400"/>
          </a:p>
          <a:p>
            <a:r>
              <a:rPr lang="en-US" sz="1400"/>
              <a:t>2. Mapping of Weak Entity Types:</a:t>
            </a:r>
            <a:endParaRPr lang="en-US" sz="1400"/>
          </a:p>
          <a:p>
            <a:r>
              <a:rPr lang="en-US" sz="1400"/>
              <a:t>   - Weak entity types are entities that depend on another entity (owner entity) for their existence. They don't have a unique identifier on their own.</a:t>
            </a:r>
            <a:endParaRPr lang="en-US" sz="1400"/>
          </a:p>
          <a:p>
            <a:r>
              <a:rPr lang="en-US" sz="1400"/>
              <a:t>   - A weak entity type is mapped to a separate table in the relational schema, with a foreign key column that references the primary key of the owner entity.</a:t>
            </a:r>
            <a:endParaRPr lang="en-US" sz="1400"/>
          </a:p>
          <a:p>
            <a:r>
              <a:rPr lang="en-US" sz="1400"/>
              <a:t>   - The combination of the owner entity's primary key and the weak entity's partial key forms the primary key of the weak entity's table.</a:t>
            </a:r>
            <a:endParaRPr lang="en-US" sz="1400"/>
          </a:p>
          <a:p>
            <a:endParaRPr lang="en-US" sz="1400"/>
          </a:p>
          <a:p>
            <a:r>
              <a:rPr lang="en-US" sz="1400"/>
              <a:t>3. Mapping of Binary 1:1 Relationship Types:</a:t>
            </a:r>
            <a:endParaRPr lang="en-US" sz="1400"/>
          </a:p>
          <a:p>
            <a:r>
              <a:rPr lang="en-US" sz="1400"/>
              <a:t>   - In a binary 1:1 relationship, each entity instance in one entity type is associated with at most one entity instance in the other entity type.</a:t>
            </a:r>
            <a:endParaRPr lang="en-US" sz="1400"/>
          </a:p>
          <a:p>
            <a:r>
              <a:rPr lang="en-US" sz="1400"/>
              <a:t>   - The relationship is typically represented by placing the primary key of one entity as a foreign key in the other entity.</a:t>
            </a:r>
            <a:endParaRPr lang="en-US" sz="1400"/>
          </a:p>
          <a:p>
            <a:r>
              <a:rPr lang="en-US" sz="1400"/>
              <a:t>   - The primary key of either entity type can be chosen to be the primary key of the resulting table, and the foreign key column is added for the other entity.</a:t>
            </a:r>
            <a:endParaRPr lang="en-US" sz="1400"/>
          </a:p>
          <a:p>
            <a:endParaRPr lang="en-US" sz="1400"/>
          </a:p>
          <a:p>
            <a:endParaRPr 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70205"/>
            <a:ext cx="8229600" cy="5756275"/>
          </a:xfrm>
        </p:spPr>
        <p:txBody>
          <a:bodyPr>
            <a:noAutofit/>
          </a:bodyPr>
          <a:p>
            <a:r>
              <a:rPr lang="en-US" sz="1200">
                <a:sym typeface="+mn-ea"/>
              </a:rPr>
              <a:t>4. Mapping of Binary 1:N Relationship Types:</a:t>
            </a:r>
            <a:endParaRPr lang="en-US" sz="1200"/>
          </a:p>
          <a:p>
            <a:r>
              <a:rPr lang="en-US" sz="1200">
                <a:sym typeface="+mn-ea"/>
              </a:rPr>
              <a:t>   - In a binary 1:N relationship, each entity instance in one entity type is associated with zero or more entity instances in the other entity type, but each entity instance in the other entity type is associated with at most one entity instance in the first entity type.</a:t>
            </a:r>
            <a:endParaRPr lang="en-US" sz="1200"/>
          </a:p>
          <a:p>
            <a:r>
              <a:rPr lang="en-US" sz="1200">
                <a:sym typeface="+mn-ea"/>
              </a:rPr>
              <a:t>   - The relationship is represented by adding a foreign key column in the "N" side entity table that references the primary key of the "1" side entity table.</a:t>
            </a:r>
            <a:endParaRPr lang="en-US" sz="1200"/>
          </a:p>
          <a:p>
            <a:endParaRPr lang="en-US" sz="1200"/>
          </a:p>
          <a:p>
            <a:r>
              <a:rPr lang="en-US" sz="1200">
                <a:sym typeface="+mn-ea"/>
              </a:rPr>
              <a:t>5. Mapping of Binary M:N Relationship Types:</a:t>
            </a:r>
            <a:endParaRPr lang="en-US" sz="1200"/>
          </a:p>
          <a:p>
            <a:r>
              <a:rPr lang="en-US" sz="1200">
                <a:sym typeface="+mn-ea"/>
              </a:rPr>
              <a:t>   - In a binary M:N relationship, each entity instance in one entity type can be associated with zero or more entity instances in the other entity type, and vice versa.</a:t>
            </a:r>
            <a:endParaRPr lang="en-US" sz="1200"/>
          </a:p>
          <a:p>
            <a:r>
              <a:rPr lang="en-US" sz="1200">
                <a:sym typeface="+mn-ea"/>
              </a:rPr>
              <a:t>   - The M:N relationship is resolved by creating a new table, known as a junction table or associative table.</a:t>
            </a:r>
            <a:endParaRPr lang="en-US" sz="1200"/>
          </a:p>
          <a:p>
            <a:r>
              <a:rPr lang="en-US" sz="1200">
                <a:sym typeface="+mn-ea"/>
              </a:rPr>
              <a:t>   - The junction table contains foreign key columns that reference the primary keys of both entity types involved in the relationship.</a:t>
            </a:r>
            <a:endParaRPr lang="en-US" sz="1200"/>
          </a:p>
          <a:p>
            <a:endParaRPr lang="en-US" sz="1200"/>
          </a:p>
          <a:p>
            <a:r>
              <a:rPr lang="en-US" sz="1200">
                <a:sym typeface="+mn-ea"/>
              </a:rPr>
              <a:t>6. Mapping of Multivalued Attributes:</a:t>
            </a:r>
            <a:endParaRPr lang="en-US" sz="1200"/>
          </a:p>
          <a:p>
            <a:r>
              <a:rPr lang="en-US" sz="1200">
                <a:sym typeface="+mn-ea"/>
              </a:rPr>
              <a:t>   - A multivalued attribute is an attribute that can have multiple values for a single entity instance.</a:t>
            </a:r>
            <a:endParaRPr lang="en-US" sz="1200"/>
          </a:p>
          <a:p>
            <a:r>
              <a:rPr lang="en-US" sz="1200">
                <a:sym typeface="+mn-ea"/>
              </a:rPr>
              <a:t>   - Multivalued attributes are mapped by creating a separate table for the attribute, with a foreign key referencing the primary key of the entity to which the attribute belongs.</a:t>
            </a:r>
            <a:endParaRPr lang="en-US" sz="1200"/>
          </a:p>
          <a:p>
            <a:r>
              <a:rPr lang="en-US" sz="1200">
                <a:sym typeface="+mn-ea"/>
              </a:rPr>
              <a:t>   - The separate table allows storing multiple values for the attribute, with each value represented as a separate row.</a:t>
            </a:r>
            <a:endParaRPr lang="en-US" sz="1200"/>
          </a:p>
          <a:p>
            <a:endParaRPr lang="en-US" sz="1200"/>
          </a:p>
          <a:p>
            <a:r>
              <a:rPr lang="en-US" sz="1200">
                <a:sym typeface="+mn-ea"/>
              </a:rPr>
              <a:t>7. Mapping of N-ary Relationship Types:</a:t>
            </a:r>
            <a:endParaRPr lang="en-US" sz="1200"/>
          </a:p>
          <a:p>
            <a:r>
              <a:rPr lang="en-US" sz="1200">
                <a:sym typeface="+mn-ea"/>
              </a:rPr>
              <a:t>   - N-ary relationship types involve more than two entity types.</a:t>
            </a:r>
            <a:endParaRPr lang="en-US" sz="1200"/>
          </a:p>
          <a:p>
            <a:r>
              <a:rPr lang="en-US" sz="1200">
                <a:sym typeface="+mn-ea"/>
              </a:rPr>
              <a:t>   - The N-ary relationship is typically resolved by creating a separate table that represents the relationship.</a:t>
            </a:r>
            <a:endParaRPr lang="en-US" sz="1200"/>
          </a:p>
          <a:p>
            <a:r>
              <a:rPr lang="en-US" sz="1200">
                <a:sym typeface="+mn-ea"/>
              </a:rPr>
              <a:t>   - The table contains foreign key columns that reference the primary keys of the participating entity types.</a:t>
            </a:r>
            <a:endParaRPr lang="en-US" sz="1200"/>
          </a:p>
          <a:p>
            <a:endParaRPr lang="en-US" sz="1200"/>
          </a:p>
          <a:p>
            <a:pPr marL="0" indent="0">
              <a:buNone/>
            </a:pPr>
            <a:endParaRPr lang="en-US" sz="12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725470"/>
          </a:xfrm>
        </p:spPr>
        <p:txBody>
          <a:bodyPr>
            <a:normAutofit fontScale="90000"/>
          </a:bodyPr>
          <a:lstStyle/>
          <a:p>
            <a:r>
              <a:rPr lang="en-US" dirty="0" smtClean="0">
                <a:solidFill>
                  <a:schemeClr val="accent6">
                    <a:lumMod val="75000"/>
                  </a:schemeClr>
                </a:solidFill>
                <a:latin typeface="Comic Sans MS" panose="030F0702030302020204" pitchFamily="66" charset="0"/>
              </a:rPr>
              <a:t>Mapping of Regular Entity Types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71490" y="928670"/>
            <a:ext cx="8586790" cy="5786454"/>
          </a:xfrm>
        </p:spPr>
        <p:txBody>
          <a:bodyPr>
            <a:noAutofit/>
          </a:bodyPr>
          <a:lstStyle/>
          <a:p>
            <a:pPr algn="just">
              <a:lnSpc>
                <a:spcPct val="120000"/>
              </a:lnSpc>
            </a:pPr>
            <a:r>
              <a:rPr lang="en-US" sz="2300" dirty="0" smtClean="0">
                <a:solidFill>
                  <a:schemeClr val="accent1">
                    <a:lumMod val="50000"/>
                  </a:schemeClr>
                </a:solidFill>
                <a:latin typeface="Comic Sans MS" panose="030F0702030302020204" pitchFamily="66" charset="0"/>
              </a:rPr>
              <a:t>For each regular(strong) entity type E in the ER schema, create a relation R that includes all simple attributes of E.</a:t>
            </a:r>
            <a:endParaRPr lang="en-US" sz="2300" dirty="0" smtClean="0">
              <a:solidFill>
                <a:schemeClr val="accent1">
                  <a:lumMod val="50000"/>
                </a:schemeClr>
              </a:solidFill>
              <a:latin typeface="Comic Sans MS" panose="030F0702030302020204" pitchFamily="66" charset="0"/>
            </a:endParaRPr>
          </a:p>
          <a:p>
            <a:pPr algn="just">
              <a:lnSpc>
                <a:spcPct val="120000"/>
              </a:lnSpc>
            </a:pPr>
            <a:r>
              <a:rPr lang="en-US" sz="2300" dirty="0" smtClean="0">
                <a:solidFill>
                  <a:schemeClr val="accent1">
                    <a:lumMod val="50000"/>
                  </a:schemeClr>
                </a:solidFill>
                <a:latin typeface="Comic Sans MS" panose="030F0702030302020204" pitchFamily="66" charset="0"/>
              </a:rPr>
              <a:t>Include only the simple component attributes of a composite attribute.</a:t>
            </a:r>
            <a:endParaRPr lang="en-US" sz="2300" dirty="0" smtClean="0">
              <a:solidFill>
                <a:schemeClr val="accent1">
                  <a:lumMod val="50000"/>
                </a:schemeClr>
              </a:solidFill>
              <a:latin typeface="Comic Sans MS" panose="030F0702030302020204" pitchFamily="66" charset="0"/>
            </a:endParaRPr>
          </a:p>
          <a:p>
            <a:pPr algn="just">
              <a:lnSpc>
                <a:spcPct val="120000"/>
              </a:lnSpc>
            </a:pPr>
            <a:r>
              <a:rPr lang="en-US" sz="2300" dirty="0" smtClean="0">
                <a:solidFill>
                  <a:schemeClr val="accent1">
                    <a:lumMod val="50000"/>
                  </a:schemeClr>
                </a:solidFill>
                <a:latin typeface="Comic Sans MS" panose="030F0702030302020204" pitchFamily="66" charset="0"/>
              </a:rPr>
              <a:t>Choose one of the key attributes of E as the primary key of R.</a:t>
            </a:r>
            <a:endParaRPr lang="en-US" sz="2300" dirty="0" smtClean="0">
              <a:solidFill>
                <a:schemeClr val="accent1">
                  <a:lumMod val="50000"/>
                </a:schemeClr>
              </a:solidFill>
              <a:latin typeface="Comic Sans MS" panose="030F0702030302020204" pitchFamily="66" charset="0"/>
            </a:endParaRPr>
          </a:p>
          <a:p>
            <a:pPr algn="just">
              <a:lnSpc>
                <a:spcPct val="120000"/>
              </a:lnSpc>
            </a:pPr>
            <a:r>
              <a:rPr lang="en-US" sz="2300" dirty="0" smtClean="0">
                <a:solidFill>
                  <a:schemeClr val="accent1">
                    <a:lumMod val="50000"/>
                  </a:schemeClr>
                </a:solidFill>
                <a:latin typeface="Comic Sans MS" panose="030F0702030302020204" pitchFamily="66" charset="0"/>
              </a:rPr>
              <a:t>If the chosen key of E is a composite, then the set of simple attributes that form it will together form the primary key of R.</a:t>
            </a:r>
            <a:endParaRPr lang="en-US" sz="2300" dirty="0" smtClean="0">
              <a:solidFill>
                <a:schemeClr val="accent1">
                  <a:lumMod val="50000"/>
                </a:schemeClr>
              </a:solidFill>
              <a:latin typeface="Comic Sans MS" panose="030F0702030302020204" pitchFamily="66" charset="0"/>
            </a:endParaRPr>
          </a:p>
          <a:p>
            <a:pPr algn="just">
              <a:lnSpc>
                <a:spcPct val="120000"/>
              </a:lnSpc>
            </a:pPr>
            <a:r>
              <a:rPr lang="en-US" sz="2300" dirty="0" smtClean="0">
                <a:solidFill>
                  <a:schemeClr val="accent1">
                    <a:lumMod val="50000"/>
                  </a:schemeClr>
                </a:solidFill>
                <a:latin typeface="Comic Sans MS" panose="030F0702030302020204" pitchFamily="66" charset="0"/>
              </a:rPr>
              <a:t>If multiple keys were identified for E during the conceptual design, the information describing the attributes that form each additional key is kept in order to specify secondary keys of relation R.</a:t>
            </a:r>
            <a:endParaRPr lang="en-US" sz="2300"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US" dirty="0" smtClean="0">
                <a:solidFill>
                  <a:schemeClr val="accent6">
                    <a:lumMod val="75000"/>
                  </a:schemeClr>
                </a:solidFill>
                <a:latin typeface="Comic Sans MS" panose="030F0702030302020204" pitchFamily="66" charset="0"/>
              </a:rPr>
              <a:t>Mapping of Weak Entity Types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85720" y="1142984"/>
            <a:ext cx="8572560" cy="5429288"/>
          </a:xfrm>
        </p:spPr>
        <p:txBody>
          <a:bodyPr>
            <a:noAutofit/>
          </a:bodyPr>
          <a:lstStyle/>
          <a:p>
            <a:pPr algn="just">
              <a:lnSpc>
                <a:spcPct val="120000"/>
              </a:lnSpc>
              <a:spcAft>
                <a:spcPts val="1200"/>
              </a:spcAft>
            </a:pPr>
            <a:r>
              <a:rPr lang="en-US" sz="2100" dirty="0" smtClean="0">
                <a:solidFill>
                  <a:schemeClr val="accent1">
                    <a:lumMod val="50000"/>
                  </a:schemeClr>
                </a:solidFill>
                <a:latin typeface="Comic Sans MS" panose="030F0702030302020204" pitchFamily="66" charset="0"/>
              </a:rPr>
              <a:t>For each weak entity type W in the ER schema with owner entity type E, create a relation R and include all simple attributes of W as attributes of R.</a:t>
            </a:r>
            <a:endParaRPr lang="en-US" sz="2100" dirty="0" smtClean="0">
              <a:solidFill>
                <a:schemeClr val="accent1">
                  <a:lumMod val="50000"/>
                </a:schemeClr>
              </a:solidFill>
              <a:latin typeface="Comic Sans MS" panose="030F0702030302020204" pitchFamily="66" charset="0"/>
            </a:endParaRPr>
          </a:p>
          <a:p>
            <a:pPr algn="just">
              <a:lnSpc>
                <a:spcPct val="120000"/>
              </a:lnSpc>
              <a:spcAft>
                <a:spcPts val="1200"/>
              </a:spcAft>
            </a:pPr>
            <a:r>
              <a:rPr lang="en-US" sz="2100" dirty="0" smtClean="0">
                <a:solidFill>
                  <a:schemeClr val="accent1">
                    <a:lumMod val="50000"/>
                  </a:schemeClr>
                </a:solidFill>
                <a:latin typeface="Comic Sans MS" panose="030F0702030302020204" pitchFamily="66" charset="0"/>
              </a:rPr>
              <a:t>In addition, include as foreign key attributes of R, the primary key attribute(s) of the relation(s) that correspond to the owner entity type(s).</a:t>
            </a:r>
            <a:endParaRPr lang="en-US" sz="2100" dirty="0" smtClean="0">
              <a:solidFill>
                <a:schemeClr val="accent1">
                  <a:lumMod val="50000"/>
                </a:schemeClr>
              </a:solidFill>
              <a:latin typeface="Comic Sans MS" panose="030F0702030302020204" pitchFamily="66" charset="0"/>
            </a:endParaRPr>
          </a:p>
          <a:p>
            <a:pPr algn="just">
              <a:lnSpc>
                <a:spcPct val="120000"/>
              </a:lnSpc>
              <a:spcAft>
                <a:spcPts val="1200"/>
              </a:spcAft>
            </a:pPr>
            <a:r>
              <a:rPr lang="en-US" sz="2100" dirty="0" smtClean="0">
                <a:solidFill>
                  <a:schemeClr val="accent1">
                    <a:lumMod val="50000"/>
                  </a:schemeClr>
                </a:solidFill>
                <a:latin typeface="Comic Sans MS" panose="030F0702030302020204" pitchFamily="66" charset="0"/>
              </a:rPr>
              <a:t>The primary key of R is the combination of the primary key(s) of the owner(s) and the partial key of the weak entity type W, if any.</a:t>
            </a:r>
            <a:endParaRPr lang="en-US" sz="2100" dirty="0" smtClean="0">
              <a:solidFill>
                <a:schemeClr val="accent1">
                  <a:lumMod val="50000"/>
                </a:schemeClr>
              </a:solidFill>
              <a:latin typeface="Comic Sans MS" panose="030F0702030302020204" pitchFamily="66" charset="0"/>
            </a:endParaRPr>
          </a:p>
          <a:p>
            <a:pPr algn="just">
              <a:lnSpc>
                <a:spcPct val="120000"/>
              </a:lnSpc>
              <a:spcAft>
                <a:spcPts val="1200"/>
              </a:spcAft>
            </a:pPr>
            <a:r>
              <a:rPr lang="en-US" sz="2100" dirty="0" smtClean="0">
                <a:solidFill>
                  <a:schemeClr val="accent1">
                    <a:lumMod val="50000"/>
                  </a:schemeClr>
                </a:solidFill>
                <a:latin typeface="Comic Sans MS" panose="030F0702030302020204" pitchFamily="66" charset="0"/>
              </a:rPr>
              <a:t>If there is a weak entity type E</a:t>
            </a:r>
            <a:r>
              <a:rPr lang="en-US" sz="2100" baseline="-25000" dirty="0" smtClean="0">
                <a:solidFill>
                  <a:schemeClr val="accent1">
                    <a:lumMod val="50000"/>
                  </a:schemeClr>
                </a:solidFill>
                <a:latin typeface="Comic Sans MS" panose="030F0702030302020204" pitchFamily="66" charset="0"/>
              </a:rPr>
              <a:t>2</a:t>
            </a:r>
            <a:r>
              <a:rPr lang="en-US" sz="2100" dirty="0" smtClean="0">
                <a:solidFill>
                  <a:schemeClr val="accent1">
                    <a:lumMod val="50000"/>
                  </a:schemeClr>
                </a:solidFill>
                <a:latin typeface="Comic Sans MS" panose="030F0702030302020204" pitchFamily="66" charset="0"/>
              </a:rPr>
              <a:t> whose owner is also a weak entity type E</a:t>
            </a:r>
            <a:r>
              <a:rPr lang="en-US" sz="2100" baseline="-25000" dirty="0" smtClean="0">
                <a:solidFill>
                  <a:schemeClr val="accent1">
                    <a:lumMod val="50000"/>
                  </a:schemeClr>
                </a:solidFill>
                <a:latin typeface="Comic Sans MS" panose="030F0702030302020204" pitchFamily="66" charset="0"/>
              </a:rPr>
              <a:t>1</a:t>
            </a:r>
            <a:r>
              <a:rPr lang="en-US" sz="2100" dirty="0" smtClean="0">
                <a:solidFill>
                  <a:schemeClr val="accent1">
                    <a:lumMod val="50000"/>
                  </a:schemeClr>
                </a:solidFill>
                <a:latin typeface="Comic Sans MS" panose="030F0702030302020204" pitchFamily="66" charset="0"/>
              </a:rPr>
              <a:t>, then E</a:t>
            </a:r>
            <a:r>
              <a:rPr lang="en-US" sz="2100" baseline="-25000" dirty="0" smtClean="0">
                <a:solidFill>
                  <a:schemeClr val="accent1">
                    <a:lumMod val="50000"/>
                  </a:schemeClr>
                </a:solidFill>
                <a:latin typeface="Comic Sans MS" panose="030F0702030302020204" pitchFamily="66" charset="0"/>
              </a:rPr>
              <a:t>1</a:t>
            </a:r>
            <a:r>
              <a:rPr lang="en-US" sz="2100" dirty="0" smtClean="0">
                <a:solidFill>
                  <a:schemeClr val="accent1">
                    <a:lumMod val="50000"/>
                  </a:schemeClr>
                </a:solidFill>
                <a:latin typeface="Comic Sans MS" panose="030F0702030302020204" pitchFamily="66" charset="0"/>
              </a:rPr>
              <a:t> should be mapped before E</a:t>
            </a:r>
            <a:r>
              <a:rPr lang="en-US" sz="2100" baseline="-25000" dirty="0" smtClean="0">
                <a:solidFill>
                  <a:schemeClr val="accent1">
                    <a:lumMod val="50000"/>
                  </a:schemeClr>
                </a:solidFill>
                <a:latin typeface="Comic Sans MS" panose="030F0702030302020204" pitchFamily="66" charset="0"/>
              </a:rPr>
              <a:t>2</a:t>
            </a:r>
            <a:r>
              <a:rPr lang="en-US" sz="2100" dirty="0" smtClean="0">
                <a:solidFill>
                  <a:schemeClr val="accent1">
                    <a:lumMod val="50000"/>
                  </a:schemeClr>
                </a:solidFill>
                <a:latin typeface="Comic Sans MS" panose="030F0702030302020204" pitchFamily="66" charset="0"/>
              </a:rPr>
              <a:t> to determine its primary key first.</a:t>
            </a:r>
            <a:endParaRPr lang="en-US" sz="2100"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anose="030F0702030302020204" pitchFamily="66" charset="0"/>
              </a:rPr>
              <a:t>Mapping of Binary 1:1 Relationship Types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85720" y="1814514"/>
            <a:ext cx="8572560" cy="4329130"/>
          </a:xfrm>
        </p:spPr>
        <p:txBody>
          <a:bodyPr>
            <a:normAutofit fontScale="85000" lnSpcReduction="10000"/>
          </a:bodyPr>
          <a:lstStyle/>
          <a:p>
            <a:pPr algn="just">
              <a:lnSpc>
                <a:spcPct val="120000"/>
              </a:lnSpc>
              <a:spcAft>
                <a:spcPts val="1200"/>
              </a:spcAft>
            </a:pPr>
            <a:r>
              <a:rPr lang="en-US" dirty="0" smtClean="0">
                <a:solidFill>
                  <a:schemeClr val="accent1">
                    <a:lumMod val="50000"/>
                  </a:schemeClr>
                </a:solidFill>
                <a:latin typeface="Comic Sans MS" panose="030F0702030302020204" pitchFamily="66" charset="0"/>
              </a:rPr>
              <a:t>For each binary 1:1 relationship type R in ER schema, identify the relations S and T that correspond to the entity types participating in R.</a:t>
            </a:r>
            <a:endParaRPr lang="en-US"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dirty="0" smtClean="0">
                <a:solidFill>
                  <a:schemeClr val="accent1">
                    <a:lumMod val="50000"/>
                  </a:schemeClr>
                </a:solidFill>
                <a:latin typeface="Comic Sans MS" panose="030F0702030302020204" pitchFamily="66" charset="0"/>
              </a:rPr>
              <a:t>There are three possible approaches:</a:t>
            </a:r>
            <a:endParaRPr lang="en-US" dirty="0" smtClean="0">
              <a:solidFill>
                <a:schemeClr val="accent1">
                  <a:lumMod val="50000"/>
                </a:schemeClr>
              </a:solidFill>
              <a:latin typeface="Comic Sans MS" panose="030F0702030302020204" pitchFamily="66" charset="0"/>
            </a:endParaRPr>
          </a:p>
          <a:p>
            <a:pPr lvl="1" algn="just">
              <a:lnSpc>
                <a:spcPct val="110000"/>
              </a:lnSpc>
              <a:spcAft>
                <a:spcPts val="1200"/>
              </a:spcAft>
            </a:pPr>
            <a:r>
              <a:rPr lang="en-US" dirty="0" smtClean="0">
                <a:solidFill>
                  <a:schemeClr val="accent1">
                    <a:lumMod val="50000"/>
                  </a:schemeClr>
                </a:solidFill>
                <a:latin typeface="Comic Sans MS" panose="030F0702030302020204" pitchFamily="66" charset="0"/>
              </a:rPr>
              <a:t>The foreign key approach</a:t>
            </a:r>
            <a:endParaRPr lang="en-US" dirty="0" smtClean="0">
              <a:solidFill>
                <a:schemeClr val="accent1">
                  <a:lumMod val="50000"/>
                </a:schemeClr>
              </a:solidFill>
              <a:latin typeface="Comic Sans MS" panose="030F0702030302020204" pitchFamily="66" charset="0"/>
            </a:endParaRPr>
          </a:p>
          <a:p>
            <a:pPr lvl="1" algn="just">
              <a:lnSpc>
                <a:spcPct val="110000"/>
              </a:lnSpc>
              <a:spcAft>
                <a:spcPts val="1200"/>
              </a:spcAft>
            </a:pPr>
            <a:r>
              <a:rPr lang="en-US" dirty="0" smtClean="0">
                <a:solidFill>
                  <a:schemeClr val="accent1">
                    <a:lumMod val="50000"/>
                  </a:schemeClr>
                </a:solidFill>
                <a:latin typeface="Comic Sans MS" panose="030F0702030302020204" pitchFamily="66" charset="0"/>
              </a:rPr>
              <a:t>The merged relationship approach</a:t>
            </a:r>
            <a:endParaRPr lang="en-US" dirty="0" smtClean="0">
              <a:solidFill>
                <a:schemeClr val="accent1">
                  <a:lumMod val="50000"/>
                </a:schemeClr>
              </a:solidFill>
              <a:latin typeface="Comic Sans MS" panose="030F0702030302020204" pitchFamily="66" charset="0"/>
            </a:endParaRPr>
          </a:p>
          <a:p>
            <a:pPr lvl="1" algn="just">
              <a:lnSpc>
                <a:spcPct val="110000"/>
              </a:lnSpc>
              <a:spcAft>
                <a:spcPts val="1200"/>
              </a:spcAft>
            </a:pPr>
            <a:r>
              <a:rPr lang="en-US" dirty="0" smtClean="0">
                <a:solidFill>
                  <a:schemeClr val="accent1">
                    <a:lumMod val="50000"/>
                  </a:schemeClr>
                </a:solidFill>
                <a:latin typeface="Comic Sans MS" panose="030F0702030302020204" pitchFamily="66" charset="0"/>
              </a:rPr>
              <a:t>The cross reference or relationship relation approach</a:t>
            </a:r>
            <a:endParaRPr lang="en-US"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8" y="214290"/>
            <a:ext cx="8686800" cy="1143000"/>
          </a:xfrm>
        </p:spPr>
        <p:txBody>
          <a:bodyPr>
            <a:normAutofit fontScale="90000"/>
          </a:bodyPr>
          <a:lstStyle/>
          <a:p>
            <a:r>
              <a:rPr lang="en-US" dirty="0" smtClean="0">
                <a:solidFill>
                  <a:schemeClr val="accent6">
                    <a:lumMod val="75000"/>
                  </a:schemeClr>
                </a:solidFill>
                <a:latin typeface="Comic Sans MS" panose="030F0702030302020204" pitchFamily="66" charset="0"/>
              </a:rPr>
              <a:t>Mapping of Binary 1:N Relationship Types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71490" y="1500174"/>
            <a:ext cx="8658228" cy="5072098"/>
          </a:xfrm>
        </p:spPr>
        <p:txBody>
          <a:bodyPr>
            <a:normAutofit fontScale="92500" lnSpcReduction="10000"/>
          </a:bodyPr>
          <a:lstStyle/>
          <a:p>
            <a:pPr algn="just">
              <a:lnSpc>
                <a:spcPct val="110000"/>
              </a:lnSpc>
              <a:spcAft>
                <a:spcPts val="1200"/>
              </a:spcAft>
            </a:pPr>
            <a:r>
              <a:rPr lang="en-US" dirty="0" smtClean="0">
                <a:solidFill>
                  <a:schemeClr val="accent1">
                    <a:lumMod val="50000"/>
                  </a:schemeClr>
                </a:solidFill>
                <a:latin typeface="Comic Sans MS" panose="030F0702030302020204" pitchFamily="66" charset="0"/>
              </a:rPr>
              <a:t>For each regular binary 1:N relationship type R, identify the relation S that represents the participating entity type at the N – side of the relationship type.</a:t>
            </a:r>
            <a:endParaRPr lang="en-US"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dirty="0" smtClean="0">
                <a:solidFill>
                  <a:schemeClr val="accent1">
                    <a:lumMod val="50000"/>
                  </a:schemeClr>
                </a:solidFill>
                <a:latin typeface="Comic Sans MS" panose="030F0702030302020204" pitchFamily="66" charset="0"/>
              </a:rPr>
              <a:t>Include as foreign key in S the primary key of relation T that represents the other entity type participating in R.</a:t>
            </a:r>
            <a:endParaRPr lang="en-US"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dirty="0" smtClean="0">
                <a:solidFill>
                  <a:schemeClr val="accent1">
                    <a:lumMod val="50000"/>
                  </a:schemeClr>
                </a:solidFill>
                <a:latin typeface="Comic Sans MS" panose="030F0702030302020204" pitchFamily="66" charset="0"/>
              </a:rPr>
              <a:t>Include any simple attributes of the 1:N relationship type as attributes of S.</a:t>
            </a:r>
            <a:endParaRPr lang="en-US"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anose="030F0702030302020204" pitchFamily="66" charset="0"/>
              </a:rPr>
              <a:t>Mapping of Binary M:N Relationship Types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71490" y="1500174"/>
            <a:ext cx="8586790" cy="5000660"/>
          </a:xfrm>
        </p:spPr>
        <p:txBody>
          <a:bodyPr>
            <a:noAutofit/>
          </a:bodyPr>
          <a:lstStyle/>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For each binary M:N relationship type R, create a new relation S to represent R. </a:t>
            </a:r>
            <a:endParaRPr lang="en-US" sz="2800"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Include as foreign key attributes in S the primary keys of the relations that represent the participating entity types.</a:t>
            </a:r>
            <a:endParaRPr lang="en-US" sz="2800"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Their combination will form the primary key of S.</a:t>
            </a:r>
            <a:endParaRPr lang="en-US" sz="2800"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Also include any simple attributes of the M:N relationship type as attributes of S.</a:t>
            </a:r>
            <a:endParaRPr lang="en-US" sz="2800"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anose="030F0702030302020204" pitchFamily="66" charset="0"/>
              </a:rPr>
              <a:t>Mapping of </a:t>
            </a:r>
            <a:r>
              <a:rPr lang="en-US" dirty="0" err="1" smtClean="0">
                <a:solidFill>
                  <a:schemeClr val="accent6">
                    <a:lumMod val="75000"/>
                  </a:schemeClr>
                </a:solidFill>
                <a:latin typeface="Comic Sans MS" panose="030F0702030302020204" pitchFamily="66" charset="0"/>
              </a:rPr>
              <a:t>Multivalued</a:t>
            </a:r>
            <a:r>
              <a:rPr lang="en-US" dirty="0" smtClean="0">
                <a:solidFill>
                  <a:schemeClr val="accent6">
                    <a:lumMod val="75000"/>
                  </a:schemeClr>
                </a:solidFill>
                <a:latin typeface="Comic Sans MS" panose="030F0702030302020204" pitchFamily="66" charset="0"/>
              </a:rPr>
              <a:t> Attributes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14282" y="1600200"/>
            <a:ext cx="8715436" cy="4829196"/>
          </a:xfrm>
        </p:spPr>
        <p:txBody>
          <a:bodyPr>
            <a:normAutofit/>
          </a:bodyPr>
          <a:lstStyle/>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For each </a:t>
            </a:r>
            <a:r>
              <a:rPr lang="en-US" sz="2800" dirty="0" err="1" smtClean="0">
                <a:solidFill>
                  <a:schemeClr val="accent1">
                    <a:lumMod val="50000"/>
                  </a:schemeClr>
                </a:solidFill>
                <a:latin typeface="Comic Sans MS" panose="030F0702030302020204" pitchFamily="66" charset="0"/>
              </a:rPr>
              <a:t>Multivalued</a:t>
            </a:r>
            <a:r>
              <a:rPr lang="en-US" sz="2800" dirty="0" smtClean="0">
                <a:solidFill>
                  <a:schemeClr val="accent1">
                    <a:lumMod val="50000"/>
                  </a:schemeClr>
                </a:solidFill>
                <a:latin typeface="Comic Sans MS" panose="030F0702030302020204" pitchFamily="66" charset="0"/>
              </a:rPr>
              <a:t> attribute A, create a new relation R.</a:t>
            </a:r>
            <a:endParaRPr lang="en-US" sz="2800"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This relation R will include an attribute corresponding to A, plus the primary key attribute K – as foreign key in R – of the relation that represents the entity type or the relationship type that has A as an attribute.</a:t>
            </a:r>
            <a:endParaRPr lang="en-US" sz="2800"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sz="2800" dirty="0" smtClean="0">
                <a:solidFill>
                  <a:schemeClr val="accent1">
                    <a:lumMod val="50000"/>
                  </a:schemeClr>
                </a:solidFill>
                <a:latin typeface="Comic Sans MS" panose="030F0702030302020204" pitchFamily="66" charset="0"/>
              </a:rPr>
              <a:t>The primary key of R is the combination of A and K.</a:t>
            </a:r>
            <a:endParaRPr lang="en-US" sz="2800"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Comic Sans MS" panose="030F0702030302020204" pitchFamily="66" charset="0"/>
              </a:rPr>
              <a:t>Mapping of N – </a:t>
            </a:r>
            <a:r>
              <a:rPr lang="en-US" dirty="0" err="1" smtClean="0">
                <a:solidFill>
                  <a:schemeClr val="accent6">
                    <a:lumMod val="75000"/>
                  </a:schemeClr>
                </a:solidFill>
                <a:latin typeface="Comic Sans MS" panose="030F0702030302020204" pitchFamily="66" charset="0"/>
              </a:rPr>
              <a:t>ary</a:t>
            </a:r>
            <a:r>
              <a:rPr lang="en-US" dirty="0" smtClean="0">
                <a:solidFill>
                  <a:schemeClr val="accent6">
                    <a:lumMod val="75000"/>
                  </a:schemeClr>
                </a:solidFill>
                <a:latin typeface="Comic Sans MS" panose="030F0702030302020204" pitchFamily="66" charset="0"/>
              </a:rPr>
              <a:t> Relationship Types</a:t>
            </a:r>
            <a:endParaRPr lang="en-US" dirty="0">
              <a:solidFill>
                <a:schemeClr val="accent6">
                  <a:lumMod val="75000"/>
                </a:schemeClr>
              </a:solidFill>
              <a:latin typeface="Comic Sans MS" panose="030F0702030302020204" pitchFamily="66" charset="0"/>
            </a:endParaRPr>
          </a:p>
        </p:txBody>
      </p:sp>
      <p:sp>
        <p:nvSpPr>
          <p:cNvPr id="3" name="Content Placeholder 2"/>
          <p:cNvSpPr>
            <a:spLocks noGrp="1"/>
          </p:cNvSpPr>
          <p:nvPr>
            <p:ph idx="1"/>
          </p:nvPr>
        </p:nvSpPr>
        <p:spPr>
          <a:xfrm>
            <a:off x="271490" y="1600200"/>
            <a:ext cx="8586790" cy="4972072"/>
          </a:xfrm>
        </p:spPr>
        <p:txBody>
          <a:bodyPr>
            <a:normAutofit fontScale="85000" lnSpcReduction="10000"/>
          </a:bodyPr>
          <a:lstStyle/>
          <a:p>
            <a:pPr algn="just">
              <a:lnSpc>
                <a:spcPct val="110000"/>
              </a:lnSpc>
              <a:spcAft>
                <a:spcPts val="1200"/>
              </a:spcAft>
            </a:pPr>
            <a:r>
              <a:rPr lang="en-US" dirty="0" smtClean="0">
                <a:solidFill>
                  <a:schemeClr val="accent1">
                    <a:lumMod val="50000"/>
                  </a:schemeClr>
                </a:solidFill>
                <a:latin typeface="Comic Sans MS" panose="030F0702030302020204" pitchFamily="66" charset="0"/>
              </a:rPr>
              <a:t>For each N – </a:t>
            </a:r>
            <a:r>
              <a:rPr lang="en-US" dirty="0" err="1" smtClean="0">
                <a:solidFill>
                  <a:schemeClr val="accent1">
                    <a:lumMod val="50000"/>
                  </a:schemeClr>
                </a:solidFill>
                <a:latin typeface="Comic Sans MS" panose="030F0702030302020204" pitchFamily="66" charset="0"/>
              </a:rPr>
              <a:t>ary</a:t>
            </a:r>
            <a:r>
              <a:rPr lang="en-US" dirty="0" smtClean="0">
                <a:solidFill>
                  <a:schemeClr val="accent1">
                    <a:lumMod val="50000"/>
                  </a:schemeClr>
                </a:solidFill>
                <a:latin typeface="Comic Sans MS" panose="030F0702030302020204" pitchFamily="66" charset="0"/>
              </a:rPr>
              <a:t> relationship type R, where n&gt;2, create a new relation S to represent R.</a:t>
            </a:r>
            <a:endParaRPr lang="en-US"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dirty="0" smtClean="0">
                <a:solidFill>
                  <a:schemeClr val="accent1">
                    <a:lumMod val="50000"/>
                  </a:schemeClr>
                </a:solidFill>
                <a:latin typeface="Comic Sans MS" panose="030F0702030302020204" pitchFamily="66" charset="0"/>
              </a:rPr>
              <a:t>Include as foreign key attributes in S the primary keys of the relations that represent the participating  entity types.</a:t>
            </a:r>
            <a:endParaRPr lang="en-US"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dirty="0" smtClean="0">
                <a:solidFill>
                  <a:schemeClr val="accent1">
                    <a:lumMod val="50000"/>
                  </a:schemeClr>
                </a:solidFill>
                <a:latin typeface="Comic Sans MS" panose="030F0702030302020204" pitchFamily="66" charset="0"/>
              </a:rPr>
              <a:t>Also include any simple attributes of the n – </a:t>
            </a:r>
            <a:r>
              <a:rPr lang="en-US" dirty="0" err="1" smtClean="0">
                <a:solidFill>
                  <a:schemeClr val="accent1">
                    <a:lumMod val="50000"/>
                  </a:schemeClr>
                </a:solidFill>
                <a:latin typeface="Comic Sans MS" panose="030F0702030302020204" pitchFamily="66" charset="0"/>
              </a:rPr>
              <a:t>ary</a:t>
            </a:r>
            <a:r>
              <a:rPr lang="en-US" dirty="0" smtClean="0">
                <a:solidFill>
                  <a:schemeClr val="accent1">
                    <a:lumMod val="50000"/>
                  </a:schemeClr>
                </a:solidFill>
                <a:latin typeface="Comic Sans MS" panose="030F0702030302020204" pitchFamily="66" charset="0"/>
              </a:rPr>
              <a:t> relationship type as attributes of S.</a:t>
            </a:r>
            <a:endParaRPr lang="en-US" dirty="0" smtClean="0">
              <a:solidFill>
                <a:schemeClr val="accent1">
                  <a:lumMod val="50000"/>
                </a:schemeClr>
              </a:solidFill>
              <a:latin typeface="Comic Sans MS" panose="030F0702030302020204" pitchFamily="66" charset="0"/>
            </a:endParaRPr>
          </a:p>
          <a:p>
            <a:pPr algn="just">
              <a:lnSpc>
                <a:spcPct val="110000"/>
              </a:lnSpc>
              <a:spcAft>
                <a:spcPts val="1200"/>
              </a:spcAft>
            </a:pPr>
            <a:r>
              <a:rPr lang="en-US" dirty="0" smtClean="0">
                <a:solidFill>
                  <a:schemeClr val="accent1">
                    <a:lumMod val="50000"/>
                  </a:schemeClr>
                </a:solidFill>
                <a:latin typeface="Comic Sans MS" panose="030F0702030302020204" pitchFamily="66" charset="0"/>
              </a:rPr>
              <a:t>The primary key of S is usually a combination of all the foreign keys that reference the relations representing the participating entity types.</a:t>
            </a:r>
            <a:endParaRPr lang="en-US" dirty="0" smtClean="0">
              <a:solidFill>
                <a:schemeClr val="accent1">
                  <a:lumMod val="50000"/>
                </a:schemeClr>
              </a:solidFill>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srcRect/>
          <a:stretch>
            <a:fillRect/>
          </a:stretch>
        </p:blipFill>
        <p:spPr bwMode="auto">
          <a:xfrm>
            <a:off x="-32" y="571480"/>
            <a:ext cx="9105194"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6561</Words>
  <Application>WPS Presentation</Application>
  <PresentationFormat>On-screen Show (4:3)</PresentationFormat>
  <Paragraphs>99</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Comic Sans MS</vt:lpstr>
      <vt:lpstr>Microsoft YaHei</vt:lpstr>
      <vt:lpstr>汉仪旗黑</vt:lpstr>
      <vt:lpstr>Arial Unicode MS</vt:lpstr>
      <vt:lpstr>Calibri</vt:lpstr>
      <vt:lpstr>Helvetica Neue</vt:lpstr>
      <vt:lpstr>宋体-简</vt:lpstr>
      <vt:lpstr>Office Theme</vt:lpstr>
      <vt:lpstr>Relational Database Design Using ER – to – Relational Mapping</vt:lpstr>
      <vt:lpstr>Mapping of Regular Entity Types</vt:lpstr>
      <vt:lpstr>Mapping of Weak Entity Types</vt:lpstr>
      <vt:lpstr>Mapping of Binary 1:1 Relationship Types</vt:lpstr>
      <vt:lpstr>Mapping of Binary 1:N Relationship Types</vt:lpstr>
      <vt:lpstr>Mapping of Binary M:N Relationship Types</vt:lpstr>
      <vt:lpstr>Mapping of Multivalued Attributes</vt:lpstr>
      <vt:lpstr>Mapping of N – ary Relationship Types</vt:lpstr>
      <vt:lpstr>PowerPoint 演示文稿</vt:lpstr>
      <vt:lpstr>PowerPoint 演示文稿</vt:lpstr>
      <vt:lpstr>PowerPoint 演示文稿</vt:lpstr>
      <vt:lpstr>PowerPoint 演示文稿</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Design Using ER – to – Relational Mapping</dc:title>
  <dc:creator>Admin</dc:creator>
  <cp:lastModifiedBy>chethanarkini</cp:lastModifiedBy>
  <cp:revision>151</cp:revision>
  <dcterms:created xsi:type="dcterms:W3CDTF">2023-07-10T09:49:17Z</dcterms:created>
  <dcterms:modified xsi:type="dcterms:W3CDTF">2023-07-10T09:49:17Z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