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8" r:id="rId4"/>
    <p:sldId id="289" r:id="rId5"/>
    <p:sldId id="295" r:id="rId6"/>
    <p:sldId id="290" r:id="rId7"/>
    <p:sldId id="291" r:id="rId8"/>
    <p:sldId id="292" r:id="rId9"/>
    <p:sldId id="293" r:id="rId10"/>
    <p:sldId id="294"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27" r:id="rId28"/>
    <p:sldId id="328" r:id="rId29"/>
    <p:sldId id="329" r:id="rId30"/>
    <p:sldId id="330" r:id="rId31"/>
    <p:sldId id="312" r:id="rId32"/>
    <p:sldId id="313" r:id="rId33"/>
    <p:sldId id="331" r:id="rId34"/>
    <p:sldId id="332" r:id="rId35"/>
    <p:sldId id="314" r:id="rId36"/>
    <p:sldId id="333" r:id="rId37"/>
    <p:sldId id="334" r:id="rId38"/>
    <p:sldId id="335" r:id="rId39"/>
    <p:sldId id="336" r:id="rId40"/>
    <p:sldId id="337" r:id="rId41"/>
    <p:sldId id="338" r:id="rId42"/>
    <p:sldId id="339" r:id="rId43"/>
    <p:sldId id="340" r:id="rId44"/>
    <p:sldId id="341" r:id="rId45"/>
    <p:sldId id="342" r:id="rId46"/>
    <p:sldId id="34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F25C0-78FB-46C3-94A8-8AB260A444E5}"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F25C0-78FB-46C3-94A8-8AB260A444E5}"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F25C0-78FB-46C3-94A8-8AB260A444E5}"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F25C0-78FB-46C3-94A8-8AB260A444E5}"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F25C0-78FB-46C3-94A8-8AB260A444E5}"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F25C0-78FB-46C3-94A8-8AB260A444E5}"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F25C0-78FB-46C3-94A8-8AB260A444E5}"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25C0-78FB-46C3-94A8-8AB260A444E5}" type="datetimeFigureOut">
              <a:rPr lang="en-US" smtClean="0"/>
              <a:pPr/>
              <a:t>6/29/2023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EAC3C-B391-42B9-935D-16914992F0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solidFill>
                  <a:schemeClr val="accent6">
                    <a:lumMod val="75000"/>
                  </a:schemeClr>
                </a:solidFill>
                <a:latin typeface="Comic Sans MS" pitchFamily="66" charset="0"/>
              </a:rPr>
              <a:t>SET OPERATIONS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85860"/>
            <a:ext cx="8572560" cy="5000660"/>
          </a:xfrm>
        </p:spPr>
        <p:txBody>
          <a:bodyPr>
            <a:normAutofit fontScale="77500" lnSpcReduction="20000"/>
          </a:bodyPr>
          <a:lstStyle/>
          <a:p>
            <a:pPr algn="just">
              <a:lnSpc>
                <a:spcPct val="120000"/>
              </a:lnSpc>
            </a:pPr>
            <a:r>
              <a:rPr lang="en-US" dirty="0" smtClean="0">
                <a:solidFill>
                  <a:schemeClr val="tx2">
                    <a:lumMod val="50000"/>
                  </a:schemeClr>
                </a:solidFill>
                <a:latin typeface="Comic Sans MS" pitchFamily="66" charset="0"/>
              </a:rPr>
              <a:t>SQL has directly incorporated some set operations</a:t>
            </a:r>
          </a:p>
          <a:p>
            <a:pPr algn="just">
              <a:lnSpc>
                <a:spcPct val="120000"/>
              </a:lnSpc>
            </a:pPr>
            <a:r>
              <a:rPr lang="en-US" dirty="0" smtClean="0">
                <a:solidFill>
                  <a:schemeClr val="tx2">
                    <a:lumMod val="50000"/>
                  </a:schemeClr>
                </a:solidFill>
                <a:latin typeface="Comic Sans MS" pitchFamily="66" charset="0"/>
              </a:rPr>
              <a:t>There is a union operation (UNION), and in some versions of SQL there are set difference (MINUS) and intersection (INTERSECT) operations</a:t>
            </a:r>
          </a:p>
          <a:p>
            <a:pPr algn="just">
              <a:lnSpc>
                <a:spcPct val="120000"/>
              </a:lnSpc>
            </a:pPr>
            <a:r>
              <a:rPr lang="en-US" dirty="0" smtClean="0">
                <a:solidFill>
                  <a:schemeClr val="tx2">
                    <a:lumMod val="50000"/>
                  </a:schemeClr>
                </a:solidFill>
                <a:latin typeface="Comic Sans MS" pitchFamily="66" charset="0"/>
              </a:rPr>
              <a:t>The resulting relations of these set operations are sets of tuples; duplicate tuples are eliminated from the result</a:t>
            </a:r>
          </a:p>
          <a:p>
            <a:pPr algn="just">
              <a:lnSpc>
                <a:spcPct val="120000"/>
              </a:lnSpc>
            </a:pPr>
            <a:r>
              <a:rPr lang="en-US" dirty="0" smtClean="0">
                <a:solidFill>
                  <a:schemeClr val="tx2">
                    <a:lumMod val="50000"/>
                  </a:schemeClr>
                </a:solidFill>
                <a:latin typeface="Comic Sans MS" pitchFamily="66" charset="0"/>
              </a:rPr>
              <a:t>The set operations apply only to union compatible relations; the two relations must have the same attributes and the attributes must appear in the same order</a:t>
            </a:r>
          </a:p>
          <a:p>
            <a:pPr algn="just">
              <a:lnSpc>
                <a:spcPct val="120000"/>
              </a:lnSpc>
            </a:pPr>
            <a:endParaRPr lang="en-US" dirty="0">
              <a:solidFill>
                <a:schemeClr val="tx2">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itchFamily="66" charset="0"/>
              </a:rPr>
              <a:t>THE EXISTS FUNCTION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p:txBody>
          <a:bodyPr>
            <a:normAutofit/>
          </a:bodyPr>
          <a:lstStyle/>
          <a:p>
            <a:pPr algn="just"/>
            <a:r>
              <a:rPr lang="en-US" sz="2400" dirty="0" smtClean="0">
                <a:solidFill>
                  <a:schemeClr val="accent1">
                    <a:lumMod val="50000"/>
                  </a:schemeClr>
                </a:solidFill>
                <a:latin typeface="Comic Sans MS" pitchFamily="66" charset="0"/>
              </a:rPr>
              <a:t>Query 6: Retrieve the names of employees who have no dependents.</a:t>
            </a:r>
          </a:p>
          <a:p>
            <a:pPr lvl="1">
              <a:buNone/>
            </a:pPr>
            <a:r>
              <a:rPr lang="en-US" sz="2200" dirty="0" smtClean="0">
                <a:latin typeface="Comic Sans MS" pitchFamily="66" charset="0"/>
              </a:rPr>
              <a:t/>
            </a:r>
            <a:br>
              <a:rPr lang="en-US" sz="2200" dirty="0" smtClean="0">
                <a:latin typeface="Comic Sans MS" pitchFamily="66" charset="0"/>
              </a:rPr>
            </a:br>
            <a:r>
              <a:rPr lang="en-US" sz="2200" dirty="0" smtClean="0">
                <a:solidFill>
                  <a:schemeClr val="accent6">
                    <a:lumMod val="75000"/>
                  </a:schemeClr>
                </a:solidFill>
                <a:latin typeface="Comic Sans MS" pitchFamily="66" charset="0"/>
              </a:rPr>
              <a:t>Q6:	SELECT  	FNAME, LNAME</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FROM		EMPLOYEE</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WHERE	NOT EXISTS   (SELECT	*</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FROM  DEPENDENT</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WHERE  SSN=ESSN)</a:t>
            </a:r>
          </a:p>
          <a:p>
            <a:pPr algn="just"/>
            <a:r>
              <a:rPr lang="en-US" sz="2400" dirty="0" smtClean="0">
                <a:solidFill>
                  <a:schemeClr val="accent1">
                    <a:lumMod val="50000"/>
                  </a:schemeClr>
                </a:solidFill>
                <a:latin typeface="Comic Sans MS" pitchFamily="66" charset="0"/>
              </a:rPr>
              <a:t>In Q6, the correlated nested query retrieves all DEPENDENT tuples related to an EMPLOYEE tuple. If </a:t>
            </a:r>
            <a:r>
              <a:rPr lang="en-US" sz="2400" i="1" dirty="0" smtClean="0">
                <a:solidFill>
                  <a:schemeClr val="accent1">
                    <a:lumMod val="50000"/>
                  </a:schemeClr>
                </a:solidFill>
                <a:latin typeface="Comic Sans MS" pitchFamily="66" charset="0"/>
              </a:rPr>
              <a:t>none exist</a:t>
            </a:r>
            <a:r>
              <a:rPr lang="en-US" sz="2400" dirty="0" smtClean="0">
                <a:solidFill>
                  <a:schemeClr val="accent1">
                    <a:lumMod val="50000"/>
                  </a:schemeClr>
                </a:solidFill>
                <a:latin typeface="Comic Sans MS" pitchFamily="66" charset="0"/>
              </a:rPr>
              <a:t>, the EMPLOYEE tuple is selected</a:t>
            </a:r>
          </a:p>
          <a:p>
            <a:pPr lvl="1" algn="just"/>
            <a:r>
              <a:rPr lang="en-US" sz="2200" dirty="0" smtClean="0">
                <a:solidFill>
                  <a:schemeClr val="accent1">
                    <a:lumMod val="50000"/>
                  </a:schemeClr>
                </a:solidFill>
                <a:latin typeface="Comic Sans MS" pitchFamily="66" charset="0"/>
              </a:rPr>
              <a:t>EXISTS is necessary for the expressive power of SQL</a:t>
            </a:r>
          </a:p>
          <a:p>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472518" cy="796908"/>
          </a:xfrm>
        </p:spPr>
        <p:txBody>
          <a:bodyPr>
            <a:normAutofit fontScale="90000"/>
          </a:bodyPr>
          <a:lstStyle/>
          <a:p>
            <a:r>
              <a:rPr lang="en-US" dirty="0" smtClean="0">
                <a:solidFill>
                  <a:schemeClr val="accent6">
                    <a:lumMod val="75000"/>
                  </a:schemeClr>
                </a:solidFill>
                <a:latin typeface="Comic Sans MS" pitchFamily="66" charset="0"/>
              </a:rPr>
              <a:t>THE EXISTS FUNCTION (contd.)</a:t>
            </a:r>
            <a:endParaRPr lang="en-US" dirty="0"/>
          </a:p>
        </p:txBody>
      </p:sp>
      <p:sp>
        <p:nvSpPr>
          <p:cNvPr id="3" name="Content Placeholder 2"/>
          <p:cNvSpPr>
            <a:spLocks noGrp="1"/>
          </p:cNvSpPr>
          <p:nvPr>
            <p:ph idx="1"/>
          </p:nvPr>
        </p:nvSpPr>
        <p:spPr>
          <a:xfrm>
            <a:off x="285720" y="1071546"/>
            <a:ext cx="8643998" cy="5572164"/>
          </a:xfrm>
        </p:spPr>
        <p:txBody>
          <a:bodyPr>
            <a:noAutofit/>
          </a:bodyPr>
          <a:lstStyle/>
          <a:p>
            <a:pPr algn="just"/>
            <a:r>
              <a:rPr lang="en-US" sz="2000" dirty="0" smtClean="0">
                <a:solidFill>
                  <a:schemeClr val="tx2">
                    <a:lumMod val="50000"/>
                  </a:schemeClr>
                </a:solidFill>
                <a:latin typeface="Comic Sans MS" pitchFamily="66" charset="0"/>
              </a:rPr>
              <a:t>List the names of managers who have at least one dependent.</a:t>
            </a:r>
          </a:p>
          <a:p>
            <a:pPr lvl="1" algn="just">
              <a:buNone/>
            </a:pPr>
            <a:r>
              <a:rPr lang="en-US" sz="2000" dirty="0" smtClean="0">
                <a:solidFill>
                  <a:schemeClr val="accent6">
                    <a:lumMod val="75000"/>
                  </a:schemeClr>
                </a:solidFill>
                <a:latin typeface="Comic Sans MS" pitchFamily="66" charset="0"/>
              </a:rPr>
              <a:t>SELECT </a:t>
            </a:r>
            <a:r>
              <a:rPr lang="en-US" sz="2000" dirty="0" err="1" smtClean="0">
                <a:solidFill>
                  <a:schemeClr val="accent6">
                    <a:lumMod val="75000"/>
                  </a:schemeClr>
                </a:solidFill>
                <a:latin typeface="Comic Sans MS" pitchFamily="66" charset="0"/>
              </a:rPr>
              <a:t>Fname</a:t>
            </a:r>
            <a:r>
              <a:rPr lang="en-US" sz="2000" dirty="0" smtClean="0">
                <a:solidFill>
                  <a:schemeClr val="accent6">
                    <a:lumMod val="75000"/>
                  </a:schemeClr>
                </a:solidFill>
                <a:latin typeface="Comic Sans MS" pitchFamily="66" charset="0"/>
              </a:rPr>
              <a:t> , </a:t>
            </a:r>
            <a:r>
              <a:rPr lang="en-US" sz="2000" dirty="0" err="1" smtClean="0">
                <a:solidFill>
                  <a:schemeClr val="accent6">
                    <a:lumMod val="75000"/>
                  </a:schemeClr>
                </a:solidFill>
                <a:latin typeface="Comic Sans MS" pitchFamily="66" charset="0"/>
              </a:rPr>
              <a:t>Lname</a:t>
            </a:r>
            <a:endParaRPr lang="en-US" sz="2000" dirty="0" smtClean="0">
              <a:solidFill>
                <a:schemeClr val="accent6">
                  <a:lumMod val="75000"/>
                </a:schemeClr>
              </a:solidFill>
              <a:latin typeface="Comic Sans MS" pitchFamily="66" charset="0"/>
            </a:endParaRPr>
          </a:p>
          <a:p>
            <a:pPr lvl="1" algn="just">
              <a:buNone/>
            </a:pPr>
            <a:r>
              <a:rPr lang="en-US" sz="2000" dirty="0" smtClean="0">
                <a:solidFill>
                  <a:schemeClr val="accent6">
                    <a:lumMod val="75000"/>
                  </a:schemeClr>
                </a:solidFill>
                <a:latin typeface="Comic Sans MS" pitchFamily="66" charset="0"/>
              </a:rPr>
              <a:t>FROM EMPLOYEE</a:t>
            </a:r>
          </a:p>
          <a:p>
            <a:pPr lvl="1" algn="just">
              <a:buNone/>
            </a:pPr>
            <a:r>
              <a:rPr lang="en-US" sz="2000" dirty="0" smtClean="0">
                <a:solidFill>
                  <a:schemeClr val="accent6">
                    <a:lumMod val="75000"/>
                  </a:schemeClr>
                </a:solidFill>
                <a:latin typeface="Comic Sans MS" pitchFamily="66" charset="0"/>
              </a:rPr>
              <a:t>WHERE EXISTS ( SELECT *</a:t>
            </a:r>
          </a:p>
          <a:p>
            <a:pPr lvl="1" algn="just">
              <a:buNone/>
            </a:pPr>
            <a:r>
              <a:rPr lang="en-US" sz="2000" dirty="0" smtClean="0">
                <a:solidFill>
                  <a:schemeClr val="accent6">
                    <a:lumMod val="75000"/>
                  </a:schemeClr>
                </a:solidFill>
                <a:latin typeface="Comic Sans MS" pitchFamily="66" charset="0"/>
              </a:rPr>
              <a:t>					FROM DEPENDENT</a:t>
            </a:r>
          </a:p>
          <a:p>
            <a:pPr lvl="1" algn="just">
              <a:buNone/>
            </a:pPr>
            <a:r>
              <a:rPr lang="en-US" sz="2000" dirty="0" smtClean="0">
                <a:solidFill>
                  <a:schemeClr val="accent6">
                    <a:lumMod val="75000"/>
                  </a:schemeClr>
                </a:solidFill>
                <a:latin typeface="Comic Sans MS" pitchFamily="66" charset="0"/>
              </a:rPr>
              <a:t>					WHERE </a:t>
            </a:r>
            <a:r>
              <a:rPr lang="en-US" sz="2000" dirty="0" err="1" smtClean="0">
                <a:solidFill>
                  <a:schemeClr val="accent6">
                    <a:lumMod val="75000"/>
                  </a:schemeClr>
                </a:solidFill>
                <a:latin typeface="Comic Sans MS" pitchFamily="66" charset="0"/>
              </a:rPr>
              <a:t>Ssn</a:t>
            </a:r>
            <a:r>
              <a:rPr lang="en-US" sz="2000" dirty="0" smtClean="0">
                <a:solidFill>
                  <a:schemeClr val="accent6">
                    <a:lumMod val="75000"/>
                  </a:schemeClr>
                </a:solidFill>
                <a:latin typeface="Comic Sans MS" pitchFamily="66" charset="0"/>
              </a:rPr>
              <a:t> = </a:t>
            </a:r>
            <a:r>
              <a:rPr lang="en-US" sz="2000" dirty="0" err="1" smtClean="0">
                <a:solidFill>
                  <a:schemeClr val="accent6">
                    <a:lumMod val="75000"/>
                  </a:schemeClr>
                </a:solidFill>
                <a:latin typeface="Comic Sans MS" pitchFamily="66" charset="0"/>
              </a:rPr>
              <a:t>Essn</a:t>
            </a:r>
            <a:r>
              <a:rPr lang="en-US" sz="2000" dirty="0" smtClean="0">
                <a:solidFill>
                  <a:schemeClr val="accent6">
                    <a:lumMod val="75000"/>
                  </a:schemeClr>
                </a:solidFill>
                <a:latin typeface="Comic Sans MS" pitchFamily="66" charset="0"/>
              </a:rPr>
              <a:t> )</a:t>
            </a:r>
          </a:p>
          <a:p>
            <a:pPr lvl="1" algn="just">
              <a:buNone/>
            </a:pPr>
            <a:r>
              <a:rPr lang="en-US" sz="2000" dirty="0" smtClean="0">
                <a:solidFill>
                  <a:schemeClr val="accent6">
                    <a:lumMod val="75000"/>
                  </a:schemeClr>
                </a:solidFill>
                <a:latin typeface="Comic Sans MS" pitchFamily="66" charset="0"/>
              </a:rPr>
              <a:t>AND</a:t>
            </a:r>
          </a:p>
          <a:p>
            <a:pPr lvl="1" algn="just">
              <a:buNone/>
            </a:pPr>
            <a:r>
              <a:rPr lang="en-US" sz="2000" dirty="0" smtClean="0">
                <a:solidFill>
                  <a:schemeClr val="accent6">
                    <a:lumMod val="75000"/>
                  </a:schemeClr>
                </a:solidFill>
                <a:latin typeface="Comic Sans MS" pitchFamily="66" charset="0"/>
              </a:rPr>
              <a:t>			EXISTS ( SELECT *</a:t>
            </a:r>
          </a:p>
          <a:p>
            <a:pPr lvl="1" algn="just">
              <a:buNone/>
            </a:pPr>
            <a:r>
              <a:rPr lang="en-US" sz="2000" dirty="0" smtClean="0">
                <a:solidFill>
                  <a:schemeClr val="accent6">
                    <a:lumMod val="75000"/>
                  </a:schemeClr>
                </a:solidFill>
                <a:latin typeface="Comic Sans MS" pitchFamily="66" charset="0"/>
              </a:rPr>
              <a:t>					FROM DEPARTMENT</a:t>
            </a:r>
          </a:p>
          <a:p>
            <a:pPr lvl="1" algn="just">
              <a:buNone/>
            </a:pPr>
            <a:r>
              <a:rPr lang="en-US" sz="2000" dirty="0" smtClean="0">
                <a:solidFill>
                  <a:schemeClr val="accent6">
                    <a:lumMod val="75000"/>
                  </a:schemeClr>
                </a:solidFill>
                <a:latin typeface="Comic Sans MS" pitchFamily="66" charset="0"/>
              </a:rPr>
              <a:t>					WHERE </a:t>
            </a:r>
            <a:r>
              <a:rPr lang="en-US" sz="2000" dirty="0" err="1" smtClean="0">
                <a:solidFill>
                  <a:schemeClr val="accent6">
                    <a:lumMod val="75000"/>
                  </a:schemeClr>
                </a:solidFill>
                <a:latin typeface="Comic Sans MS" pitchFamily="66" charset="0"/>
              </a:rPr>
              <a:t>Ssn</a:t>
            </a:r>
            <a:r>
              <a:rPr lang="en-US" sz="2000" dirty="0" smtClean="0">
                <a:solidFill>
                  <a:schemeClr val="accent6">
                    <a:lumMod val="75000"/>
                  </a:schemeClr>
                </a:solidFill>
                <a:latin typeface="Comic Sans MS" pitchFamily="66" charset="0"/>
              </a:rPr>
              <a:t> = </a:t>
            </a:r>
            <a:r>
              <a:rPr lang="en-US" sz="2000" dirty="0" err="1" smtClean="0">
                <a:solidFill>
                  <a:schemeClr val="accent6">
                    <a:lumMod val="75000"/>
                  </a:schemeClr>
                </a:solidFill>
                <a:latin typeface="Comic Sans MS" pitchFamily="66" charset="0"/>
              </a:rPr>
              <a:t>Mgr_ssn</a:t>
            </a:r>
            <a:r>
              <a:rPr lang="en-US" sz="2000" dirty="0" smtClean="0">
                <a:solidFill>
                  <a:schemeClr val="accent6">
                    <a:lumMod val="75000"/>
                  </a:schemeClr>
                </a:solidFill>
                <a:latin typeface="Comic Sans MS" pitchFamily="66" charset="0"/>
              </a:rPr>
              <a:t> );</a:t>
            </a:r>
          </a:p>
          <a:p>
            <a:pPr algn="just"/>
            <a:endParaRPr lang="en-US" sz="2000" dirty="0" smtClean="0">
              <a:solidFill>
                <a:schemeClr val="accent1">
                  <a:lumMod val="50000"/>
                </a:schemeClr>
              </a:solidFill>
              <a:latin typeface="Comic Sans MS" pitchFamily="66" charset="0"/>
            </a:endParaRPr>
          </a:p>
          <a:p>
            <a:pPr algn="just"/>
            <a:r>
              <a:rPr lang="en-US" sz="2000" dirty="0" smtClean="0">
                <a:solidFill>
                  <a:schemeClr val="accent1">
                    <a:lumMod val="50000"/>
                  </a:schemeClr>
                </a:solidFill>
                <a:latin typeface="Comic Sans MS" pitchFamily="66" charset="0"/>
              </a:rPr>
              <a:t>In the query above, we specify two nested correlated queries; the first selects all DEPENDENT tuples related to an EMPLOYEE, and the second selects all DEPARTMENT tuples managed by the EMPLOYEE. If at least one of the first and at least one of the second exists, we select the EMPLOYEE tuple</a:t>
            </a:r>
            <a:endParaRPr lang="en-US" sz="20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6357982"/>
          </a:xfrm>
        </p:spPr>
        <p:txBody>
          <a:bodyPr>
            <a:noAutofit/>
          </a:bodyPr>
          <a:lstStyle/>
          <a:p>
            <a:pPr lvl="1">
              <a:lnSpc>
                <a:spcPct val="120000"/>
              </a:lnSpc>
              <a:buNone/>
            </a:pPr>
            <a:r>
              <a:rPr lang="en-US" sz="1800" b="1" dirty="0" smtClean="0">
                <a:solidFill>
                  <a:schemeClr val="accent6">
                    <a:lumMod val="75000"/>
                  </a:schemeClr>
                </a:solidFill>
                <a:latin typeface="Comic Sans MS" pitchFamily="66" charset="0"/>
              </a:rPr>
              <a:t>SELECT </a:t>
            </a:r>
            <a:r>
              <a:rPr lang="en-US" sz="1800" b="1" dirty="0" err="1" smtClean="0">
                <a:solidFill>
                  <a:schemeClr val="accent6">
                    <a:lumMod val="75000"/>
                  </a:schemeClr>
                </a:solidFill>
                <a:latin typeface="Comic Sans MS" pitchFamily="66" charset="0"/>
              </a:rPr>
              <a:t>Fname</a:t>
            </a:r>
            <a:r>
              <a:rPr lang="en-US" sz="1800" b="1" dirty="0" smtClean="0">
                <a:solidFill>
                  <a:schemeClr val="accent6">
                    <a:lumMod val="75000"/>
                  </a:schemeClr>
                </a:solidFill>
                <a:latin typeface="Comic Sans MS" pitchFamily="66" charset="0"/>
              </a:rPr>
              <a:t> , </a:t>
            </a:r>
            <a:r>
              <a:rPr lang="en-US" sz="1800" b="1" dirty="0" err="1" smtClean="0">
                <a:solidFill>
                  <a:schemeClr val="accent6">
                    <a:lumMod val="75000"/>
                  </a:schemeClr>
                </a:solidFill>
                <a:latin typeface="Comic Sans MS" pitchFamily="66" charset="0"/>
              </a:rPr>
              <a:t>Lname</a:t>
            </a:r>
            <a:endParaRPr lang="en-US" sz="1800" b="1" dirty="0" smtClean="0">
              <a:solidFill>
                <a:schemeClr val="accent6">
                  <a:lumMod val="75000"/>
                </a:schemeClr>
              </a:solidFill>
              <a:latin typeface="Comic Sans MS" pitchFamily="66" charset="0"/>
            </a:endParaRPr>
          </a:p>
          <a:p>
            <a:pPr lvl="1">
              <a:lnSpc>
                <a:spcPct val="120000"/>
              </a:lnSpc>
              <a:buNone/>
            </a:pPr>
            <a:r>
              <a:rPr lang="en-US" sz="1800" b="1" dirty="0" smtClean="0">
                <a:solidFill>
                  <a:schemeClr val="accent6">
                    <a:lumMod val="75000"/>
                  </a:schemeClr>
                </a:solidFill>
                <a:latin typeface="Comic Sans MS" pitchFamily="66" charset="0"/>
              </a:rPr>
              <a:t>FROM EMPLOYEE</a:t>
            </a:r>
          </a:p>
          <a:p>
            <a:pPr lvl="1">
              <a:lnSpc>
                <a:spcPct val="120000"/>
              </a:lnSpc>
              <a:buNone/>
            </a:pPr>
            <a:r>
              <a:rPr lang="en-US" sz="1800" b="1" dirty="0" smtClean="0">
                <a:solidFill>
                  <a:schemeClr val="accent6">
                    <a:lumMod val="75000"/>
                  </a:schemeClr>
                </a:solidFill>
                <a:latin typeface="Comic Sans MS" pitchFamily="66" charset="0"/>
              </a:rPr>
              <a:t>WHERE NOT EXISTS</a:t>
            </a:r>
          </a:p>
          <a:p>
            <a:pPr lvl="1">
              <a:lnSpc>
                <a:spcPct val="120000"/>
              </a:lnSpc>
              <a:buNone/>
            </a:pPr>
            <a:r>
              <a:rPr lang="en-US" sz="1800" b="1" dirty="0" smtClean="0">
                <a:solidFill>
                  <a:schemeClr val="accent6">
                    <a:lumMod val="75000"/>
                  </a:schemeClr>
                </a:solidFill>
                <a:latin typeface="Comic Sans MS" pitchFamily="66" charset="0"/>
              </a:rPr>
              <a:t>		( </a:t>
            </a:r>
            <a:r>
              <a:rPr lang="en-US" sz="1800" b="1" dirty="0" smtClean="0">
                <a:solidFill>
                  <a:schemeClr val="accent1">
                    <a:lumMod val="50000"/>
                  </a:schemeClr>
                </a:solidFill>
                <a:latin typeface="Comic Sans MS" pitchFamily="66" charset="0"/>
              </a:rPr>
              <a:t>( SELECT </a:t>
            </a:r>
            <a:r>
              <a:rPr lang="en-US" sz="1800" b="1" dirty="0" err="1" smtClean="0">
                <a:solidFill>
                  <a:schemeClr val="accent1">
                    <a:lumMod val="50000"/>
                  </a:schemeClr>
                </a:solidFill>
                <a:latin typeface="Comic Sans MS" pitchFamily="66" charset="0"/>
              </a:rPr>
              <a:t>Pnumber</a:t>
            </a:r>
            <a:endParaRPr lang="en-US" sz="1800" b="1" dirty="0" smtClean="0">
              <a:solidFill>
                <a:schemeClr val="accent1">
                  <a:lumMod val="50000"/>
                </a:schemeClr>
              </a:solidFill>
              <a:latin typeface="Comic Sans MS" pitchFamily="66" charset="0"/>
            </a:endParaRPr>
          </a:p>
          <a:p>
            <a:pPr lvl="1">
              <a:lnSpc>
                <a:spcPct val="120000"/>
              </a:lnSpc>
              <a:buNone/>
            </a:pPr>
            <a:r>
              <a:rPr lang="en-US" sz="1800" b="1" dirty="0" smtClean="0">
                <a:solidFill>
                  <a:schemeClr val="accent1">
                    <a:lumMod val="50000"/>
                  </a:schemeClr>
                </a:solidFill>
                <a:latin typeface="Comic Sans MS" pitchFamily="66" charset="0"/>
              </a:rPr>
              <a:t>		FROM PROJECT</a:t>
            </a:r>
          </a:p>
          <a:p>
            <a:pPr lvl="1">
              <a:lnSpc>
                <a:spcPct val="120000"/>
              </a:lnSpc>
              <a:buNone/>
            </a:pPr>
            <a:r>
              <a:rPr lang="en-US" sz="1800" b="1" dirty="0" smtClean="0">
                <a:solidFill>
                  <a:schemeClr val="accent1">
                    <a:lumMod val="50000"/>
                  </a:schemeClr>
                </a:solidFill>
                <a:latin typeface="Comic Sans MS" pitchFamily="66" charset="0"/>
              </a:rPr>
              <a:t>		WHERE </a:t>
            </a:r>
            <a:r>
              <a:rPr lang="en-US" sz="1800" b="1" dirty="0" err="1" smtClean="0">
                <a:solidFill>
                  <a:schemeClr val="accent1">
                    <a:lumMod val="50000"/>
                  </a:schemeClr>
                </a:solidFill>
                <a:latin typeface="Comic Sans MS" pitchFamily="66" charset="0"/>
              </a:rPr>
              <a:t>Dnum</a:t>
            </a:r>
            <a:r>
              <a:rPr lang="en-US" sz="1800" b="1" dirty="0" smtClean="0">
                <a:solidFill>
                  <a:schemeClr val="accent1">
                    <a:lumMod val="50000"/>
                  </a:schemeClr>
                </a:solidFill>
                <a:latin typeface="Comic Sans MS" pitchFamily="66" charset="0"/>
              </a:rPr>
              <a:t> =5)</a:t>
            </a:r>
          </a:p>
          <a:p>
            <a:pPr lvl="1">
              <a:lnSpc>
                <a:spcPct val="120000"/>
              </a:lnSpc>
              <a:buNone/>
            </a:pPr>
            <a:r>
              <a:rPr lang="en-US" sz="1800" b="1" dirty="0" smtClean="0">
                <a:solidFill>
                  <a:schemeClr val="accent6">
                    <a:lumMod val="75000"/>
                  </a:schemeClr>
                </a:solidFill>
                <a:latin typeface="Comic Sans MS" pitchFamily="66" charset="0"/>
              </a:rPr>
              <a:t>EXCEPT</a:t>
            </a:r>
          </a:p>
          <a:p>
            <a:pPr lvl="1">
              <a:lnSpc>
                <a:spcPct val="120000"/>
              </a:lnSpc>
              <a:buNone/>
            </a:pPr>
            <a:r>
              <a:rPr lang="en-US" sz="1800" b="1" dirty="0" smtClean="0">
                <a:solidFill>
                  <a:schemeClr val="accent6">
                    <a:lumMod val="75000"/>
                  </a:schemeClr>
                </a:solidFill>
                <a:latin typeface="Comic Sans MS" pitchFamily="66" charset="0"/>
              </a:rPr>
              <a:t>		</a:t>
            </a:r>
            <a:r>
              <a:rPr lang="en-US" sz="1800" b="1" dirty="0" smtClean="0">
                <a:solidFill>
                  <a:schemeClr val="accent1">
                    <a:lumMod val="50000"/>
                  </a:schemeClr>
                </a:solidFill>
                <a:latin typeface="Comic Sans MS" pitchFamily="66" charset="0"/>
              </a:rPr>
              <a:t>( SELECT </a:t>
            </a:r>
            <a:r>
              <a:rPr lang="en-US" sz="1800" b="1" dirty="0" err="1" smtClean="0">
                <a:solidFill>
                  <a:schemeClr val="accent1">
                    <a:lumMod val="50000"/>
                  </a:schemeClr>
                </a:solidFill>
                <a:latin typeface="Comic Sans MS" pitchFamily="66" charset="0"/>
              </a:rPr>
              <a:t>Pno</a:t>
            </a:r>
            <a:endParaRPr lang="en-US" sz="1800" b="1" dirty="0" smtClean="0">
              <a:solidFill>
                <a:schemeClr val="accent1">
                  <a:lumMod val="50000"/>
                </a:schemeClr>
              </a:solidFill>
              <a:latin typeface="Comic Sans MS" pitchFamily="66" charset="0"/>
            </a:endParaRPr>
          </a:p>
          <a:p>
            <a:pPr lvl="1">
              <a:lnSpc>
                <a:spcPct val="120000"/>
              </a:lnSpc>
              <a:buNone/>
            </a:pPr>
            <a:r>
              <a:rPr lang="en-US" sz="1800" b="1" dirty="0" smtClean="0">
                <a:solidFill>
                  <a:schemeClr val="accent1">
                    <a:lumMod val="50000"/>
                  </a:schemeClr>
                </a:solidFill>
                <a:latin typeface="Comic Sans MS" pitchFamily="66" charset="0"/>
              </a:rPr>
              <a:t>		FROM WORKS_ON</a:t>
            </a:r>
          </a:p>
          <a:p>
            <a:pPr lvl="1">
              <a:lnSpc>
                <a:spcPct val="120000"/>
              </a:lnSpc>
              <a:buNone/>
            </a:pPr>
            <a:r>
              <a:rPr lang="en-US" sz="1800" b="1" dirty="0" smtClean="0">
                <a:solidFill>
                  <a:schemeClr val="accent1">
                    <a:lumMod val="50000"/>
                  </a:schemeClr>
                </a:solidFill>
                <a:latin typeface="Comic Sans MS" pitchFamily="66" charset="0"/>
              </a:rPr>
              <a:t>		WHERE </a:t>
            </a:r>
            <a:r>
              <a:rPr lang="en-US" sz="1800" b="1" dirty="0" err="1" smtClean="0">
                <a:solidFill>
                  <a:schemeClr val="accent1">
                    <a:lumMod val="50000"/>
                  </a:schemeClr>
                </a:solidFill>
                <a:latin typeface="Comic Sans MS" pitchFamily="66" charset="0"/>
              </a:rPr>
              <a:t>Ssn</a:t>
            </a:r>
            <a:r>
              <a:rPr lang="en-US" sz="1800" b="1" dirty="0" smtClean="0">
                <a:solidFill>
                  <a:schemeClr val="accent1">
                    <a:lumMod val="50000"/>
                  </a:schemeClr>
                </a:solidFill>
                <a:latin typeface="Comic Sans MS" pitchFamily="66" charset="0"/>
              </a:rPr>
              <a:t> = </a:t>
            </a:r>
            <a:r>
              <a:rPr lang="en-US" sz="1800" b="1" dirty="0" err="1" smtClean="0">
                <a:solidFill>
                  <a:schemeClr val="accent1">
                    <a:lumMod val="50000"/>
                  </a:schemeClr>
                </a:solidFill>
                <a:latin typeface="Comic Sans MS" pitchFamily="66" charset="0"/>
              </a:rPr>
              <a:t>Essn</a:t>
            </a:r>
            <a:r>
              <a:rPr lang="en-US" sz="1800" b="1" dirty="0" smtClean="0">
                <a:solidFill>
                  <a:schemeClr val="accent1">
                    <a:lumMod val="50000"/>
                  </a:schemeClr>
                </a:solidFill>
                <a:latin typeface="Comic Sans MS" pitchFamily="66" charset="0"/>
              </a:rPr>
              <a:t> ) </a:t>
            </a:r>
            <a:r>
              <a:rPr lang="en-US" sz="1800" b="1" dirty="0" smtClean="0">
                <a:solidFill>
                  <a:schemeClr val="accent6">
                    <a:lumMod val="75000"/>
                  </a:schemeClr>
                </a:solidFill>
                <a:latin typeface="Comic Sans MS" pitchFamily="66" charset="0"/>
              </a:rPr>
              <a:t>);</a:t>
            </a:r>
          </a:p>
          <a:p>
            <a:pPr algn="just">
              <a:lnSpc>
                <a:spcPct val="120000"/>
              </a:lnSpc>
            </a:pPr>
            <a:endParaRPr lang="en-US" sz="1800" dirty="0" smtClean="0">
              <a:latin typeface="Comic Sans MS" pitchFamily="66" charset="0"/>
            </a:endParaRPr>
          </a:p>
          <a:p>
            <a:pPr algn="just">
              <a:lnSpc>
                <a:spcPct val="120000"/>
              </a:lnSpc>
            </a:pPr>
            <a:r>
              <a:rPr lang="en-US" sz="1800" dirty="0" smtClean="0">
                <a:solidFill>
                  <a:schemeClr val="accent1">
                    <a:lumMod val="50000"/>
                  </a:schemeClr>
                </a:solidFill>
                <a:latin typeface="Comic Sans MS" pitchFamily="66" charset="0"/>
              </a:rPr>
              <a:t>In above query, the first </a:t>
            </a:r>
            <a:r>
              <a:rPr lang="en-US" sz="1800" dirty="0" err="1" smtClean="0">
                <a:solidFill>
                  <a:schemeClr val="accent1">
                    <a:lumMod val="50000"/>
                  </a:schemeClr>
                </a:solidFill>
                <a:latin typeface="Comic Sans MS" pitchFamily="66" charset="0"/>
              </a:rPr>
              <a:t>subquery</a:t>
            </a:r>
            <a:r>
              <a:rPr lang="en-US" sz="1800" dirty="0" smtClean="0">
                <a:solidFill>
                  <a:schemeClr val="accent1">
                    <a:lumMod val="50000"/>
                  </a:schemeClr>
                </a:solidFill>
                <a:latin typeface="Comic Sans MS" pitchFamily="66" charset="0"/>
              </a:rPr>
              <a:t> (which is not correlated with the outer query) selects all projects controlled by department 5, and the second </a:t>
            </a:r>
            <a:r>
              <a:rPr lang="en-US" sz="1800" dirty="0" err="1" smtClean="0">
                <a:solidFill>
                  <a:schemeClr val="accent1">
                    <a:lumMod val="50000"/>
                  </a:schemeClr>
                </a:solidFill>
                <a:latin typeface="Comic Sans MS" pitchFamily="66" charset="0"/>
              </a:rPr>
              <a:t>subquery</a:t>
            </a:r>
            <a:r>
              <a:rPr lang="en-US" sz="1800" dirty="0" smtClean="0">
                <a:solidFill>
                  <a:schemeClr val="accent1">
                    <a:lumMod val="50000"/>
                  </a:schemeClr>
                </a:solidFill>
                <a:latin typeface="Comic Sans MS" pitchFamily="66" charset="0"/>
              </a:rPr>
              <a:t> (which is correlated) selects all projects that the particular employee being considered works on. </a:t>
            </a:r>
          </a:p>
          <a:p>
            <a:pPr algn="just">
              <a:lnSpc>
                <a:spcPct val="120000"/>
              </a:lnSpc>
            </a:pPr>
            <a:r>
              <a:rPr lang="en-US" sz="1800" dirty="0" smtClean="0">
                <a:solidFill>
                  <a:schemeClr val="accent1">
                    <a:lumMod val="50000"/>
                  </a:schemeClr>
                </a:solidFill>
                <a:latin typeface="Comic Sans MS" pitchFamily="66" charset="0"/>
              </a:rPr>
              <a:t>If the set difference of the first </a:t>
            </a:r>
            <a:r>
              <a:rPr lang="en-US" sz="1800" dirty="0" err="1" smtClean="0">
                <a:solidFill>
                  <a:schemeClr val="accent1">
                    <a:lumMod val="50000"/>
                  </a:schemeClr>
                </a:solidFill>
                <a:latin typeface="Comic Sans MS" pitchFamily="66" charset="0"/>
              </a:rPr>
              <a:t>subquery</a:t>
            </a:r>
            <a:r>
              <a:rPr lang="en-US" sz="1800" dirty="0" smtClean="0">
                <a:solidFill>
                  <a:schemeClr val="accent1">
                    <a:lumMod val="50000"/>
                  </a:schemeClr>
                </a:solidFill>
                <a:latin typeface="Comic Sans MS" pitchFamily="66" charset="0"/>
              </a:rPr>
              <a:t> result MINUS ( EXCEPT ) the second </a:t>
            </a:r>
            <a:r>
              <a:rPr lang="en-US" sz="1800" dirty="0" err="1" smtClean="0">
                <a:solidFill>
                  <a:schemeClr val="accent1">
                    <a:lumMod val="50000"/>
                  </a:schemeClr>
                </a:solidFill>
                <a:latin typeface="Comic Sans MS" pitchFamily="66" charset="0"/>
              </a:rPr>
              <a:t>subquery</a:t>
            </a:r>
            <a:r>
              <a:rPr lang="en-US" sz="1800" dirty="0" smtClean="0">
                <a:solidFill>
                  <a:schemeClr val="accent1">
                    <a:lumMod val="50000"/>
                  </a:schemeClr>
                </a:solidFill>
                <a:latin typeface="Comic Sans MS" pitchFamily="66" charset="0"/>
              </a:rPr>
              <a:t> result is empty, it means that the employee works on all the projects of department 5 and is therefore selected.</a:t>
            </a:r>
            <a:endParaRPr lang="en-US" sz="18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solidFill>
                  <a:schemeClr val="accent6">
                    <a:lumMod val="75000"/>
                  </a:schemeClr>
                </a:solidFill>
                <a:latin typeface="Comic Sans MS" pitchFamily="66" charset="0"/>
              </a:rPr>
              <a:t>EXPLICIT SETS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85860"/>
            <a:ext cx="8572560" cy="5286412"/>
          </a:xfrm>
        </p:spPr>
        <p:txBody>
          <a:bodyPr>
            <a:normAutofit/>
          </a:bodyPr>
          <a:lstStyle/>
          <a:p>
            <a:pPr algn="just"/>
            <a:r>
              <a:rPr lang="en-US" dirty="0" smtClean="0">
                <a:solidFill>
                  <a:schemeClr val="accent1">
                    <a:lumMod val="50000"/>
                  </a:schemeClr>
                </a:solidFill>
                <a:latin typeface="Comic Sans MS" pitchFamily="66" charset="0"/>
              </a:rPr>
              <a:t>It is also possible to use an </a:t>
            </a:r>
            <a:r>
              <a:rPr lang="en-US" b="1" dirty="0" smtClean="0">
                <a:solidFill>
                  <a:schemeClr val="accent1">
                    <a:lumMod val="50000"/>
                  </a:schemeClr>
                </a:solidFill>
                <a:latin typeface="Comic Sans MS" pitchFamily="66" charset="0"/>
              </a:rPr>
              <a:t>explicit (enumerated) set of values</a:t>
            </a:r>
            <a:r>
              <a:rPr lang="en-US" dirty="0" smtClean="0">
                <a:solidFill>
                  <a:schemeClr val="accent1">
                    <a:lumMod val="50000"/>
                  </a:schemeClr>
                </a:solidFill>
                <a:latin typeface="Comic Sans MS" pitchFamily="66" charset="0"/>
              </a:rPr>
              <a:t> in the WHERE-clause rather than a nested query</a:t>
            </a:r>
          </a:p>
          <a:p>
            <a:pPr algn="just"/>
            <a:r>
              <a:rPr lang="en-US" dirty="0" smtClean="0">
                <a:solidFill>
                  <a:schemeClr val="accent1">
                    <a:lumMod val="50000"/>
                  </a:schemeClr>
                </a:solidFill>
                <a:latin typeface="Comic Sans MS" pitchFamily="66" charset="0"/>
              </a:rPr>
              <a:t>Query 13: Retrieve the social security numbers of all employees who work on project number 1, 2, or 3.</a:t>
            </a:r>
          </a:p>
          <a:p>
            <a:pPr lvl="1">
              <a:buNone/>
            </a:pPr>
            <a:r>
              <a:rPr lang="en-US" dirty="0" smtClean="0">
                <a:solidFill>
                  <a:schemeClr val="accent1">
                    <a:lumMod val="50000"/>
                  </a:schemeClr>
                </a:solidFill>
                <a:latin typeface="Comic Sans MS" pitchFamily="66" charset="0"/>
              </a:rPr>
              <a:t>Q13:	</a:t>
            </a:r>
            <a:r>
              <a:rPr lang="en-US" dirty="0" smtClean="0">
                <a:solidFill>
                  <a:schemeClr val="accent6">
                    <a:lumMod val="75000"/>
                  </a:schemeClr>
                </a:solidFill>
                <a:latin typeface="Comic Sans MS" pitchFamily="66" charset="0"/>
              </a:rPr>
              <a:t>SELECT  	DISTINCT ESSN</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FROM	WORKS_ON</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WHERE	PNO IN  (1, 2, 3)</a:t>
            </a:r>
          </a:p>
          <a:p>
            <a:pPr algn="just"/>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solidFill>
                  <a:schemeClr val="accent6">
                    <a:lumMod val="75000"/>
                  </a:schemeClr>
                </a:solidFill>
                <a:latin typeface="Comic Sans MS" pitchFamily="66" charset="0"/>
              </a:rPr>
              <a:t>NULLS IN SQL QUERIES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071546"/>
            <a:ext cx="8572560" cy="5572164"/>
          </a:xfrm>
        </p:spPr>
        <p:txBody>
          <a:bodyPr>
            <a:normAutofit/>
          </a:bodyPr>
          <a:lstStyle/>
          <a:p>
            <a:pPr algn="just">
              <a:lnSpc>
                <a:spcPct val="110000"/>
              </a:lnSpc>
            </a:pPr>
            <a:r>
              <a:rPr lang="en-US" sz="2400" dirty="0" smtClean="0">
                <a:solidFill>
                  <a:schemeClr val="accent1">
                    <a:lumMod val="50000"/>
                  </a:schemeClr>
                </a:solidFill>
                <a:latin typeface="Comic Sans MS" pitchFamily="66" charset="0"/>
              </a:rPr>
              <a:t>SQL allows queries that check if a value is </a:t>
            </a:r>
            <a:r>
              <a:rPr lang="en-US" sz="2400" b="1" dirty="0" smtClean="0">
                <a:solidFill>
                  <a:schemeClr val="accent1">
                    <a:lumMod val="50000"/>
                  </a:schemeClr>
                </a:solidFill>
                <a:latin typeface="Comic Sans MS" pitchFamily="66" charset="0"/>
              </a:rPr>
              <a:t>NULL</a:t>
            </a:r>
            <a:r>
              <a:rPr lang="en-US" sz="2400" dirty="0" smtClean="0">
                <a:solidFill>
                  <a:schemeClr val="accent1">
                    <a:lumMod val="50000"/>
                  </a:schemeClr>
                </a:solidFill>
                <a:latin typeface="Comic Sans MS" pitchFamily="66" charset="0"/>
              </a:rPr>
              <a:t> (missing or undefined or not applicable)</a:t>
            </a:r>
          </a:p>
          <a:p>
            <a:pPr algn="just">
              <a:lnSpc>
                <a:spcPct val="110000"/>
              </a:lnSpc>
            </a:pPr>
            <a:r>
              <a:rPr lang="en-US" sz="2400" dirty="0" smtClean="0">
                <a:solidFill>
                  <a:schemeClr val="accent1">
                    <a:lumMod val="50000"/>
                  </a:schemeClr>
                </a:solidFill>
                <a:latin typeface="Comic Sans MS" pitchFamily="66" charset="0"/>
              </a:rPr>
              <a:t>SQL uses </a:t>
            </a:r>
            <a:r>
              <a:rPr lang="en-US" sz="2400" b="1" dirty="0" smtClean="0">
                <a:solidFill>
                  <a:schemeClr val="accent1">
                    <a:lumMod val="50000"/>
                  </a:schemeClr>
                </a:solidFill>
                <a:latin typeface="Comic Sans MS" pitchFamily="66" charset="0"/>
              </a:rPr>
              <a:t>IS</a:t>
            </a:r>
            <a:r>
              <a:rPr lang="en-US" sz="2400" dirty="0" smtClean="0">
                <a:solidFill>
                  <a:schemeClr val="accent1">
                    <a:lumMod val="50000"/>
                  </a:schemeClr>
                </a:solidFill>
                <a:latin typeface="Comic Sans MS" pitchFamily="66" charset="0"/>
              </a:rPr>
              <a:t> or </a:t>
            </a:r>
            <a:r>
              <a:rPr lang="en-US" sz="2400" b="1" dirty="0" smtClean="0">
                <a:solidFill>
                  <a:schemeClr val="accent1">
                    <a:lumMod val="50000"/>
                  </a:schemeClr>
                </a:solidFill>
                <a:latin typeface="Comic Sans MS" pitchFamily="66" charset="0"/>
              </a:rPr>
              <a:t>IS NOT</a:t>
            </a:r>
            <a:r>
              <a:rPr lang="en-US" sz="2400" dirty="0" smtClean="0">
                <a:solidFill>
                  <a:schemeClr val="accent1">
                    <a:lumMod val="50000"/>
                  </a:schemeClr>
                </a:solidFill>
                <a:latin typeface="Comic Sans MS" pitchFamily="66" charset="0"/>
              </a:rPr>
              <a:t> to compare NULLs because it considers each NULL value distinct from other NULL values, so equality comparison is not appropriate.</a:t>
            </a:r>
          </a:p>
          <a:p>
            <a:pPr algn="just">
              <a:lnSpc>
                <a:spcPct val="110000"/>
              </a:lnSpc>
            </a:pPr>
            <a:r>
              <a:rPr lang="en-US" sz="2400" dirty="0" smtClean="0">
                <a:solidFill>
                  <a:schemeClr val="accent1">
                    <a:lumMod val="50000"/>
                  </a:schemeClr>
                </a:solidFill>
                <a:latin typeface="Comic Sans MS" pitchFamily="66" charset="0"/>
              </a:rPr>
              <a:t>Query 14: Retrieve the names of all employees who do not have supervisors.</a:t>
            </a:r>
          </a:p>
          <a:p>
            <a:pPr algn="just">
              <a:lnSpc>
                <a:spcPct val="110000"/>
              </a:lnSpc>
            </a:pPr>
            <a:endParaRPr lang="en-US" sz="2400" dirty="0" smtClean="0">
              <a:solidFill>
                <a:schemeClr val="accent1">
                  <a:lumMod val="50000"/>
                </a:schemeClr>
              </a:solidFill>
              <a:latin typeface="Comic Sans MS" pitchFamily="66" charset="0"/>
            </a:endParaRPr>
          </a:p>
          <a:p>
            <a:pPr lvl="1">
              <a:lnSpc>
                <a:spcPct val="110000"/>
              </a:lnSpc>
              <a:buNone/>
            </a:pPr>
            <a:r>
              <a:rPr lang="en-US" sz="2400" dirty="0" smtClean="0">
                <a:solidFill>
                  <a:schemeClr val="accent6">
                    <a:lumMod val="75000"/>
                  </a:schemeClr>
                </a:solidFill>
                <a:latin typeface="Comic Sans MS" pitchFamily="66" charset="0"/>
              </a:rPr>
              <a:t>Q14:	SELECT  	FNAME, LNAME</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EMPLOYEE</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SUPERSSN  IS  NULL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itchFamily="66" charset="0"/>
              </a:rPr>
              <a:t>Joined Tables in SQL and Outer Joins</a:t>
            </a:r>
          </a:p>
        </p:txBody>
      </p:sp>
      <p:sp>
        <p:nvSpPr>
          <p:cNvPr id="3" name="Content Placeholder 2"/>
          <p:cNvSpPr>
            <a:spLocks noGrp="1"/>
          </p:cNvSpPr>
          <p:nvPr>
            <p:ph idx="1"/>
          </p:nvPr>
        </p:nvSpPr>
        <p:spPr>
          <a:xfrm>
            <a:off x="285720" y="1500174"/>
            <a:ext cx="8572560" cy="5072098"/>
          </a:xfrm>
        </p:spPr>
        <p:txBody>
          <a:bodyPr>
            <a:normAutofit fontScale="92500" lnSpcReduction="10000"/>
          </a:bodyPr>
          <a:lstStyle/>
          <a:p>
            <a:pPr algn="just">
              <a:lnSpc>
                <a:spcPct val="120000"/>
              </a:lnSpc>
            </a:pPr>
            <a:r>
              <a:rPr lang="en-US" sz="2300" dirty="0" smtClean="0">
                <a:solidFill>
                  <a:schemeClr val="accent1">
                    <a:lumMod val="50000"/>
                  </a:schemeClr>
                </a:solidFill>
                <a:latin typeface="Comic Sans MS" pitchFamily="66" charset="0"/>
              </a:rPr>
              <a:t>This construct may be easier to comprehend than mixing together all the select and join conditions in the WHERE clause. </a:t>
            </a:r>
          </a:p>
          <a:p>
            <a:pPr algn="just">
              <a:lnSpc>
                <a:spcPct val="120000"/>
              </a:lnSpc>
            </a:pPr>
            <a:r>
              <a:rPr lang="en-US" sz="2300" dirty="0" smtClean="0">
                <a:solidFill>
                  <a:schemeClr val="accent1">
                    <a:lumMod val="50000"/>
                  </a:schemeClr>
                </a:solidFill>
                <a:latin typeface="Comic Sans MS" pitchFamily="66" charset="0"/>
              </a:rPr>
              <a:t>For example, consider the query below, which retrieves the name and address of every employee who works for the ‘Research’ department. </a:t>
            </a:r>
          </a:p>
          <a:p>
            <a:pPr lvl="1">
              <a:lnSpc>
                <a:spcPct val="120000"/>
              </a:lnSpc>
              <a:buNone/>
            </a:pPr>
            <a:r>
              <a:rPr lang="en-US" sz="2400" dirty="0" smtClean="0">
                <a:solidFill>
                  <a:schemeClr val="accent6">
                    <a:lumMod val="75000"/>
                  </a:schemeClr>
                </a:solidFill>
                <a:latin typeface="Comic Sans MS" pitchFamily="66" charset="0"/>
              </a:rPr>
              <a:t>SELECT </a:t>
            </a:r>
            <a:r>
              <a:rPr lang="en-US" sz="2400" dirty="0" err="1" smtClean="0">
                <a:solidFill>
                  <a:schemeClr val="accent6">
                    <a:lumMod val="75000"/>
                  </a:schemeClr>
                </a:solidFill>
                <a:latin typeface="Comic Sans MS" pitchFamily="66" charset="0"/>
              </a:rPr>
              <a:t>Fname</a:t>
            </a:r>
            <a:r>
              <a:rPr lang="en-US" sz="2400" dirty="0" smtClean="0">
                <a:solidFill>
                  <a:schemeClr val="accent6">
                    <a:lumMod val="75000"/>
                  </a:schemeClr>
                </a:solidFill>
                <a:latin typeface="Comic Sans MS" pitchFamily="66" charset="0"/>
              </a:rPr>
              <a:t>, </a:t>
            </a:r>
            <a:r>
              <a:rPr lang="en-US" sz="2400" dirty="0" err="1" smtClean="0">
                <a:solidFill>
                  <a:schemeClr val="accent6">
                    <a:lumMod val="75000"/>
                  </a:schemeClr>
                </a:solidFill>
                <a:latin typeface="Comic Sans MS" pitchFamily="66" charset="0"/>
              </a:rPr>
              <a:t>Lname</a:t>
            </a:r>
            <a:r>
              <a:rPr lang="en-US" sz="2400" dirty="0" smtClean="0">
                <a:solidFill>
                  <a:schemeClr val="accent6">
                    <a:lumMod val="75000"/>
                  </a:schemeClr>
                </a:solidFill>
                <a:latin typeface="Comic Sans MS" pitchFamily="66" charset="0"/>
              </a:rPr>
              <a:t>, Address</a:t>
            </a:r>
          </a:p>
          <a:p>
            <a:pPr lvl="1">
              <a:lnSpc>
                <a:spcPct val="120000"/>
              </a:lnSpc>
              <a:buNone/>
            </a:pPr>
            <a:r>
              <a:rPr lang="en-US" sz="2400" dirty="0" smtClean="0">
                <a:solidFill>
                  <a:schemeClr val="accent6">
                    <a:lumMod val="75000"/>
                  </a:schemeClr>
                </a:solidFill>
                <a:latin typeface="Comic Sans MS" pitchFamily="66" charset="0"/>
              </a:rPr>
              <a:t>FROM ( EMPLOYEE JOIN DEPARTMENT ON </a:t>
            </a:r>
            <a:r>
              <a:rPr lang="en-US" sz="2400" dirty="0" err="1" smtClean="0">
                <a:solidFill>
                  <a:schemeClr val="accent6">
                    <a:lumMod val="75000"/>
                  </a:schemeClr>
                </a:solidFill>
                <a:latin typeface="Comic Sans MS" pitchFamily="66" charset="0"/>
              </a:rPr>
              <a:t>Dno</a:t>
            </a:r>
            <a:r>
              <a:rPr lang="en-US" sz="2400" dirty="0" smtClean="0">
                <a:solidFill>
                  <a:schemeClr val="accent6">
                    <a:lumMod val="75000"/>
                  </a:schemeClr>
                </a:solidFill>
                <a:latin typeface="Comic Sans MS" pitchFamily="66" charset="0"/>
              </a:rPr>
              <a:t> = </a:t>
            </a:r>
            <a:r>
              <a:rPr lang="en-US" sz="2400" dirty="0" err="1" smtClean="0">
                <a:solidFill>
                  <a:schemeClr val="accent6">
                    <a:lumMod val="75000"/>
                  </a:schemeClr>
                </a:solidFill>
                <a:latin typeface="Comic Sans MS" pitchFamily="66" charset="0"/>
              </a:rPr>
              <a:t>Dnumber</a:t>
            </a:r>
            <a:r>
              <a:rPr lang="en-US" sz="2400" dirty="0" smtClean="0">
                <a:solidFill>
                  <a:schemeClr val="accent6">
                    <a:lumMod val="75000"/>
                  </a:schemeClr>
                </a:solidFill>
                <a:latin typeface="Comic Sans MS" pitchFamily="66" charset="0"/>
              </a:rPr>
              <a:t> ) WHERE </a:t>
            </a:r>
            <a:r>
              <a:rPr lang="en-US" sz="2400" dirty="0" err="1" smtClean="0">
                <a:solidFill>
                  <a:schemeClr val="accent6">
                    <a:lumMod val="75000"/>
                  </a:schemeClr>
                </a:solidFill>
                <a:latin typeface="Comic Sans MS" pitchFamily="66" charset="0"/>
              </a:rPr>
              <a:t>Dname</a:t>
            </a:r>
            <a:r>
              <a:rPr lang="en-US" sz="2400" dirty="0" smtClean="0">
                <a:solidFill>
                  <a:schemeClr val="accent6">
                    <a:lumMod val="75000"/>
                  </a:schemeClr>
                </a:solidFill>
                <a:latin typeface="Comic Sans MS" pitchFamily="66" charset="0"/>
              </a:rPr>
              <a:t> =‘Research’;</a:t>
            </a:r>
          </a:p>
          <a:p>
            <a:pPr algn="just"/>
            <a:endParaRPr lang="en-US" sz="2300" dirty="0" smtClean="0">
              <a:solidFill>
                <a:schemeClr val="accent1">
                  <a:lumMod val="50000"/>
                </a:schemeClr>
              </a:solidFill>
              <a:latin typeface="Comic Sans MS" pitchFamily="66" charset="0"/>
            </a:endParaRPr>
          </a:p>
          <a:p>
            <a:pPr algn="just"/>
            <a:r>
              <a:rPr lang="en-US" sz="2300" dirty="0" smtClean="0">
                <a:solidFill>
                  <a:schemeClr val="accent1">
                    <a:lumMod val="50000"/>
                  </a:schemeClr>
                </a:solidFill>
                <a:latin typeface="Comic Sans MS" pitchFamily="66" charset="0"/>
              </a:rPr>
              <a:t>The FROM clause contains a single joined table. The attributes of such a table are all the attributes of the first table, EMPLOYEE, followed by all the attributes of the second table, DEPARTMENT.</a:t>
            </a:r>
            <a:endParaRPr lang="en-US" sz="23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itchFamily="66" charset="0"/>
              </a:rPr>
              <a:t>Joined Tables in SQL and Outer Joins</a:t>
            </a:r>
            <a:endParaRPr lang="en-US" dirty="0"/>
          </a:p>
        </p:txBody>
      </p:sp>
      <p:sp>
        <p:nvSpPr>
          <p:cNvPr id="3" name="Content Placeholder 2"/>
          <p:cNvSpPr>
            <a:spLocks noGrp="1"/>
          </p:cNvSpPr>
          <p:nvPr>
            <p:ph idx="1"/>
          </p:nvPr>
        </p:nvSpPr>
        <p:spPr>
          <a:xfrm>
            <a:off x="285720" y="1428736"/>
            <a:ext cx="8572560" cy="5214974"/>
          </a:xfrm>
        </p:spPr>
        <p:txBody>
          <a:bodyPr>
            <a:normAutofit fontScale="70000" lnSpcReduction="20000"/>
          </a:bodyPr>
          <a:lstStyle/>
          <a:p>
            <a:pPr algn="just">
              <a:lnSpc>
                <a:spcPct val="120000"/>
              </a:lnSpc>
            </a:pPr>
            <a:r>
              <a:rPr lang="en-US" dirty="0" smtClean="0">
                <a:solidFill>
                  <a:schemeClr val="tx2">
                    <a:lumMod val="50000"/>
                  </a:schemeClr>
                </a:solidFill>
                <a:latin typeface="Comic Sans MS" pitchFamily="66" charset="0"/>
              </a:rPr>
              <a:t>The concept of a joined table also allows the user to specify different types of join, such as NATURAL JOIN and various types of OUTER JOIN. </a:t>
            </a:r>
          </a:p>
          <a:p>
            <a:pPr algn="just">
              <a:lnSpc>
                <a:spcPct val="120000"/>
              </a:lnSpc>
            </a:pPr>
            <a:r>
              <a:rPr lang="en-US" dirty="0" smtClean="0">
                <a:solidFill>
                  <a:schemeClr val="tx2">
                    <a:lumMod val="50000"/>
                  </a:schemeClr>
                </a:solidFill>
                <a:latin typeface="Comic Sans MS" pitchFamily="66" charset="0"/>
              </a:rPr>
              <a:t>In a NATURAL JOIN on two relations R and S, no join condition is specified; an implicit EQUIJOIN condition for each pair of attributes with the same name from R and S is created. Each such pair of attributes is included only once in the resulting relation.</a:t>
            </a:r>
          </a:p>
          <a:p>
            <a:pPr lvl="1" algn="just">
              <a:lnSpc>
                <a:spcPct val="120000"/>
              </a:lnSpc>
              <a:buNone/>
            </a:pPr>
            <a:r>
              <a:rPr lang="en-US" sz="3400" dirty="0" smtClean="0">
                <a:solidFill>
                  <a:schemeClr val="accent6">
                    <a:lumMod val="75000"/>
                  </a:schemeClr>
                </a:solidFill>
                <a:latin typeface="Comic Sans MS" pitchFamily="66" charset="0"/>
              </a:rPr>
              <a:t>SELECT </a:t>
            </a:r>
            <a:r>
              <a:rPr lang="en-US" sz="3400" dirty="0" err="1" smtClean="0">
                <a:solidFill>
                  <a:schemeClr val="accent6">
                    <a:lumMod val="75000"/>
                  </a:schemeClr>
                </a:solidFill>
                <a:latin typeface="Comic Sans MS" pitchFamily="66" charset="0"/>
              </a:rPr>
              <a:t>Fname</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Lname</a:t>
            </a:r>
            <a:r>
              <a:rPr lang="en-US" sz="3400" dirty="0" smtClean="0">
                <a:solidFill>
                  <a:schemeClr val="accent6">
                    <a:lumMod val="75000"/>
                  </a:schemeClr>
                </a:solidFill>
                <a:latin typeface="Comic Sans MS" pitchFamily="66" charset="0"/>
              </a:rPr>
              <a:t> , Address</a:t>
            </a:r>
          </a:p>
          <a:p>
            <a:pPr lvl="1" algn="just">
              <a:lnSpc>
                <a:spcPct val="120000"/>
              </a:lnSpc>
              <a:buNone/>
            </a:pPr>
            <a:r>
              <a:rPr lang="en-US" sz="3400" dirty="0" smtClean="0">
                <a:solidFill>
                  <a:schemeClr val="accent6">
                    <a:lumMod val="75000"/>
                  </a:schemeClr>
                </a:solidFill>
                <a:latin typeface="Comic Sans MS" pitchFamily="66" charset="0"/>
              </a:rPr>
              <a:t>FROM ( EMPLOYEE NATURAL JOIN</a:t>
            </a:r>
          </a:p>
          <a:p>
            <a:pPr lvl="1" algn="just">
              <a:lnSpc>
                <a:spcPct val="120000"/>
              </a:lnSpc>
              <a:buNone/>
            </a:pPr>
            <a:r>
              <a:rPr lang="en-US" sz="3400" dirty="0" smtClean="0">
                <a:solidFill>
                  <a:schemeClr val="accent6">
                    <a:lumMod val="75000"/>
                  </a:schemeClr>
                </a:solidFill>
                <a:latin typeface="Comic Sans MS" pitchFamily="66" charset="0"/>
              </a:rPr>
              <a:t>( DEPARTMENT AS DEPT ( </a:t>
            </a:r>
            <a:r>
              <a:rPr lang="en-US" sz="3400" dirty="0" err="1" smtClean="0">
                <a:solidFill>
                  <a:schemeClr val="accent6">
                    <a:lumMod val="75000"/>
                  </a:schemeClr>
                </a:solidFill>
                <a:latin typeface="Comic Sans MS" pitchFamily="66" charset="0"/>
              </a:rPr>
              <a:t>Dname</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Dno</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Mssn</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Msdate</a:t>
            </a:r>
            <a:r>
              <a:rPr lang="en-US" sz="3400" dirty="0" smtClean="0">
                <a:solidFill>
                  <a:schemeClr val="accent6">
                    <a:lumMod val="75000"/>
                  </a:schemeClr>
                </a:solidFill>
                <a:latin typeface="Comic Sans MS" pitchFamily="66" charset="0"/>
              </a:rPr>
              <a:t> )))</a:t>
            </a:r>
          </a:p>
          <a:p>
            <a:pPr lvl="1" algn="just">
              <a:lnSpc>
                <a:spcPct val="120000"/>
              </a:lnSpc>
              <a:buNone/>
            </a:pPr>
            <a:r>
              <a:rPr lang="en-US" sz="3400" dirty="0" smtClean="0">
                <a:solidFill>
                  <a:schemeClr val="accent6">
                    <a:lumMod val="75000"/>
                  </a:schemeClr>
                </a:solidFill>
                <a:latin typeface="Comic Sans MS" pitchFamily="66" charset="0"/>
              </a:rPr>
              <a:t>WHERE </a:t>
            </a:r>
            <a:r>
              <a:rPr lang="en-US" sz="3400" dirty="0" err="1" smtClean="0">
                <a:solidFill>
                  <a:schemeClr val="accent6">
                    <a:lumMod val="75000"/>
                  </a:schemeClr>
                </a:solidFill>
                <a:latin typeface="Comic Sans MS" pitchFamily="66" charset="0"/>
              </a:rPr>
              <a:t>Dname</a:t>
            </a:r>
            <a:r>
              <a:rPr lang="en-US" sz="3400" dirty="0" smtClean="0">
                <a:solidFill>
                  <a:schemeClr val="accent6">
                    <a:lumMod val="75000"/>
                  </a:schemeClr>
                </a:solidFill>
                <a:latin typeface="Comic Sans MS" pitchFamily="66" charset="0"/>
              </a:rPr>
              <a:t> =‘Research’;</a:t>
            </a:r>
            <a:endParaRPr lang="en-US" sz="3400" dirty="0">
              <a:solidFill>
                <a:schemeClr val="accent6">
                  <a:lumMod val="7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25470"/>
          </a:xfrm>
        </p:spPr>
        <p:txBody>
          <a:bodyPr>
            <a:normAutofit/>
          </a:bodyPr>
          <a:lstStyle/>
          <a:p>
            <a:r>
              <a:rPr lang="en-US" sz="3600" dirty="0" smtClean="0">
                <a:solidFill>
                  <a:schemeClr val="accent6">
                    <a:lumMod val="75000"/>
                  </a:schemeClr>
                </a:solidFill>
                <a:latin typeface="Comic Sans MS" pitchFamily="66" charset="0"/>
              </a:rPr>
              <a:t>Joined Tables in SQL and Outer Joins</a:t>
            </a:r>
            <a:endParaRPr lang="en-US" sz="3600" dirty="0"/>
          </a:p>
        </p:txBody>
      </p:sp>
      <p:sp>
        <p:nvSpPr>
          <p:cNvPr id="3" name="Content Placeholder 2"/>
          <p:cNvSpPr>
            <a:spLocks noGrp="1"/>
          </p:cNvSpPr>
          <p:nvPr>
            <p:ph idx="1"/>
          </p:nvPr>
        </p:nvSpPr>
        <p:spPr>
          <a:xfrm>
            <a:off x="271490" y="1000108"/>
            <a:ext cx="8658228" cy="5572164"/>
          </a:xfrm>
        </p:spPr>
        <p:txBody>
          <a:bodyPr>
            <a:normAutofit fontScale="40000" lnSpcReduction="20000"/>
          </a:bodyPr>
          <a:lstStyle/>
          <a:p>
            <a:pPr>
              <a:lnSpc>
                <a:spcPct val="120000"/>
              </a:lnSpc>
              <a:buNone/>
            </a:pPr>
            <a:r>
              <a:rPr lang="en-US" sz="5000" dirty="0" smtClean="0">
                <a:solidFill>
                  <a:schemeClr val="accent6">
                    <a:lumMod val="75000"/>
                  </a:schemeClr>
                </a:solidFill>
                <a:latin typeface="Comic Sans MS" pitchFamily="66" charset="0"/>
              </a:rPr>
              <a:t>SELECT </a:t>
            </a:r>
            <a:r>
              <a:rPr lang="en-US" sz="5000" dirty="0" err="1" smtClean="0">
                <a:solidFill>
                  <a:schemeClr val="accent6">
                    <a:lumMod val="75000"/>
                  </a:schemeClr>
                </a:solidFill>
                <a:latin typeface="Comic Sans MS" pitchFamily="66" charset="0"/>
              </a:rPr>
              <a:t>E.Lname</a:t>
            </a:r>
            <a:r>
              <a:rPr lang="en-US" sz="5000" dirty="0" smtClean="0">
                <a:solidFill>
                  <a:schemeClr val="accent6">
                    <a:lumMod val="75000"/>
                  </a:schemeClr>
                </a:solidFill>
                <a:latin typeface="Comic Sans MS" pitchFamily="66" charset="0"/>
              </a:rPr>
              <a:t> AS </a:t>
            </a:r>
            <a:r>
              <a:rPr lang="en-US" sz="5000" dirty="0" err="1" smtClean="0">
                <a:solidFill>
                  <a:schemeClr val="accent6">
                    <a:lumMod val="75000"/>
                  </a:schemeClr>
                </a:solidFill>
                <a:latin typeface="Comic Sans MS" pitchFamily="66" charset="0"/>
              </a:rPr>
              <a:t>Employee_name</a:t>
            </a:r>
            <a:r>
              <a:rPr lang="en-US" sz="5000" dirty="0" smtClean="0">
                <a:solidFill>
                  <a:schemeClr val="accent6">
                    <a:lumMod val="75000"/>
                  </a:schemeClr>
                </a:solidFill>
                <a:latin typeface="Comic Sans MS" pitchFamily="66" charset="0"/>
              </a:rPr>
              <a:t>, </a:t>
            </a:r>
            <a:r>
              <a:rPr lang="en-US" sz="5000" dirty="0" err="1" smtClean="0">
                <a:solidFill>
                  <a:schemeClr val="accent6">
                    <a:lumMod val="75000"/>
                  </a:schemeClr>
                </a:solidFill>
                <a:latin typeface="Comic Sans MS" pitchFamily="66" charset="0"/>
              </a:rPr>
              <a:t>S.Lname</a:t>
            </a:r>
            <a:r>
              <a:rPr lang="en-US" sz="5000" dirty="0" smtClean="0">
                <a:solidFill>
                  <a:schemeClr val="accent6">
                    <a:lumMod val="75000"/>
                  </a:schemeClr>
                </a:solidFill>
                <a:latin typeface="Comic Sans MS" pitchFamily="66" charset="0"/>
              </a:rPr>
              <a:t> AS </a:t>
            </a:r>
            <a:r>
              <a:rPr lang="en-US" sz="5000" dirty="0" err="1" smtClean="0">
                <a:solidFill>
                  <a:schemeClr val="accent6">
                    <a:lumMod val="75000"/>
                  </a:schemeClr>
                </a:solidFill>
                <a:latin typeface="Comic Sans MS" pitchFamily="66" charset="0"/>
              </a:rPr>
              <a:t>Supervisor_name</a:t>
            </a:r>
            <a:endParaRPr lang="en-US" sz="5000" dirty="0" smtClean="0">
              <a:solidFill>
                <a:schemeClr val="accent6">
                  <a:lumMod val="75000"/>
                </a:schemeClr>
              </a:solidFill>
              <a:latin typeface="Comic Sans MS" pitchFamily="66" charset="0"/>
            </a:endParaRPr>
          </a:p>
          <a:p>
            <a:pPr>
              <a:lnSpc>
                <a:spcPct val="120000"/>
              </a:lnSpc>
              <a:buNone/>
            </a:pPr>
            <a:r>
              <a:rPr lang="en-US" sz="5000" dirty="0" smtClean="0">
                <a:solidFill>
                  <a:schemeClr val="accent6">
                    <a:lumMod val="75000"/>
                  </a:schemeClr>
                </a:solidFill>
                <a:latin typeface="Comic Sans MS" pitchFamily="66" charset="0"/>
              </a:rPr>
              <a:t>FROM ( EMPLOYEE AS E LEFT OUTER JOIN</a:t>
            </a:r>
          </a:p>
          <a:p>
            <a:pPr>
              <a:lnSpc>
                <a:spcPct val="120000"/>
              </a:lnSpc>
              <a:buNone/>
            </a:pPr>
            <a:r>
              <a:rPr lang="en-US" sz="5000" dirty="0" smtClean="0">
                <a:solidFill>
                  <a:schemeClr val="accent6">
                    <a:lumMod val="75000"/>
                  </a:schemeClr>
                </a:solidFill>
                <a:latin typeface="Comic Sans MS" pitchFamily="66" charset="0"/>
              </a:rPr>
              <a:t>EMPLOYEE AS S ON </a:t>
            </a:r>
            <a:r>
              <a:rPr lang="en-US" sz="5000" dirty="0" err="1" smtClean="0">
                <a:solidFill>
                  <a:schemeClr val="accent6">
                    <a:lumMod val="75000"/>
                  </a:schemeClr>
                </a:solidFill>
                <a:latin typeface="Comic Sans MS" pitchFamily="66" charset="0"/>
              </a:rPr>
              <a:t>E.Super_ssn</a:t>
            </a:r>
            <a:r>
              <a:rPr lang="en-US" sz="5000" dirty="0" smtClean="0">
                <a:solidFill>
                  <a:schemeClr val="accent6">
                    <a:lumMod val="75000"/>
                  </a:schemeClr>
                </a:solidFill>
                <a:latin typeface="Comic Sans MS" pitchFamily="66" charset="0"/>
              </a:rPr>
              <a:t> = </a:t>
            </a:r>
            <a:r>
              <a:rPr lang="en-US" sz="5000" dirty="0" err="1" smtClean="0">
                <a:solidFill>
                  <a:schemeClr val="accent6">
                    <a:lumMod val="75000"/>
                  </a:schemeClr>
                </a:solidFill>
                <a:latin typeface="Comic Sans MS" pitchFamily="66" charset="0"/>
              </a:rPr>
              <a:t>S.Ssn</a:t>
            </a:r>
            <a:r>
              <a:rPr lang="en-US" sz="5000" dirty="0" smtClean="0">
                <a:solidFill>
                  <a:schemeClr val="accent6">
                    <a:lumMod val="75000"/>
                  </a:schemeClr>
                </a:solidFill>
                <a:latin typeface="Comic Sans MS" pitchFamily="66" charset="0"/>
              </a:rPr>
              <a:t>);</a:t>
            </a:r>
          </a:p>
          <a:p>
            <a:pPr algn="just">
              <a:lnSpc>
                <a:spcPct val="120000"/>
              </a:lnSpc>
            </a:pPr>
            <a:endParaRPr lang="en-US" sz="2800" dirty="0" smtClean="0">
              <a:solidFill>
                <a:schemeClr val="tx2">
                  <a:lumMod val="50000"/>
                </a:schemeClr>
              </a:solidFill>
              <a:latin typeface="Comic Sans MS" pitchFamily="66" charset="0"/>
            </a:endParaRPr>
          </a:p>
          <a:p>
            <a:pPr algn="just">
              <a:lnSpc>
                <a:spcPct val="120000"/>
              </a:lnSpc>
            </a:pPr>
            <a:r>
              <a:rPr lang="en-US" sz="4500" dirty="0" smtClean="0">
                <a:solidFill>
                  <a:schemeClr val="tx2">
                    <a:lumMod val="50000"/>
                  </a:schemeClr>
                </a:solidFill>
                <a:latin typeface="Comic Sans MS" pitchFamily="66" charset="0"/>
              </a:rPr>
              <a:t>INNER JOIN (only pairs of tuples that match the join condition are retrieved, same as JOIN )</a:t>
            </a:r>
          </a:p>
          <a:p>
            <a:pPr algn="just">
              <a:lnSpc>
                <a:spcPct val="120000"/>
              </a:lnSpc>
            </a:pPr>
            <a:r>
              <a:rPr lang="en-US" sz="4500" dirty="0" smtClean="0">
                <a:solidFill>
                  <a:schemeClr val="tx2">
                    <a:lumMod val="50000"/>
                  </a:schemeClr>
                </a:solidFill>
                <a:latin typeface="Comic Sans MS" pitchFamily="66" charset="0"/>
              </a:rPr>
              <a:t>LEFT OUTER JOIN (every tuple in the left table must appear in the result; if it does not have a matching tuple, it is padded with NULL values for the attributes of the right table), </a:t>
            </a:r>
          </a:p>
          <a:p>
            <a:pPr algn="just">
              <a:lnSpc>
                <a:spcPct val="120000"/>
              </a:lnSpc>
            </a:pPr>
            <a:r>
              <a:rPr lang="en-US" sz="4500" dirty="0" smtClean="0">
                <a:solidFill>
                  <a:schemeClr val="tx2">
                    <a:lumMod val="50000"/>
                  </a:schemeClr>
                </a:solidFill>
                <a:latin typeface="Comic Sans MS" pitchFamily="66" charset="0"/>
              </a:rPr>
              <a:t>RIGHT OUTERJOIN (every tuple in the right table must appear in the result; if it does not have a matching tuple, it is padded with NULL values for the attributes of the left table)</a:t>
            </a:r>
          </a:p>
          <a:p>
            <a:pPr algn="just">
              <a:lnSpc>
                <a:spcPct val="120000"/>
              </a:lnSpc>
            </a:pPr>
            <a:r>
              <a:rPr lang="en-US" sz="4500" dirty="0" smtClean="0">
                <a:solidFill>
                  <a:schemeClr val="tx2">
                    <a:lumMod val="50000"/>
                  </a:schemeClr>
                </a:solidFill>
                <a:latin typeface="Comic Sans MS" pitchFamily="66" charset="0"/>
              </a:rPr>
              <a:t>FULL OUTER JOIN.</a:t>
            </a:r>
          </a:p>
          <a:p>
            <a:pPr algn="just">
              <a:lnSpc>
                <a:spcPct val="120000"/>
              </a:lnSpc>
            </a:pPr>
            <a:r>
              <a:rPr lang="en-US" sz="4500" dirty="0" smtClean="0">
                <a:solidFill>
                  <a:schemeClr val="tx2">
                    <a:lumMod val="50000"/>
                  </a:schemeClr>
                </a:solidFill>
                <a:latin typeface="Comic Sans MS" pitchFamily="66" charset="0"/>
              </a:rPr>
              <a:t>If the join attributes have the same name, one can also specify the natural join variation of outer joins by using the keyword NATURAL before the operation (for example, NATURAL LEFT OUTER JOIN ).</a:t>
            </a:r>
          </a:p>
          <a:p>
            <a:pPr algn="just">
              <a:lnSpc>
                <a:spcPct val="120000"/>
              </a:lnSpc>
            </a:pPr>
            <a:r>
              <a:rPr lang="en-US" sz="4500" dirty="0" smtClean="0">
                <a:solidFill>
                  <a:schemeClr val="tx2">
                    <a:lumMod val="50000"/>
                  </a:schemeClr>
                </a:solidFill>
                <a:latin typeface="Comic Sans MS" pitchFamily="66" charset="0"/>
              </a:rPr>
              <a:t>The keyword CROSS JOIN is used to specify the CARTESIAN PRODUCT operation.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4000" dirty="0" smtClean="0">
                <a:solidFill>
                  <a:schemeClr val="accent6">
                    <a:lumMod val="75000"/>
                  </a:schemeClr>
                </a:solidFill>
                <a:latin typeface="Comic Sans MS" pitchFamily="66" charset="0"/>
              </a:rPr>
              <a:t>AGGREGATE FUNCTIONS</a:t>
            </a:r>
            <a:endParaRPr lang="en-US" sz="40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285860"/>
            <a:ext cx="8715436" cy="5214974"/>
          </a:xfrm>
        </p:spPr>
        <p:txBody>
          <a:bodyPr>
            <a:normAutofit fontScale="92500" lnSpcReduction="10000"/>
          </a:bodyPr>
          <a:lstStyle/>
          <a:p>
            <a:pPr algn="just"/>
            <a:r>
              <a:rPr lang="en-US" dirty="0" smtClean="0">
                <a:solidFill>
                  <a:schemeClr val="accent1">
                    <a:lumMod val="50000"/>
                  </a:schemeClr>
                </a:solidFill>
                <a:latin typeface="Comic Sans MS" pitchFamily="66" charset="0"/>
              </a:rPr>
              <a:t>Include </a:t>
            </a:r>
            <a:r>
              <a:rPr lang="en-US" b="1" dirty="0" smtClean="0">
                <a:solidFill>
                  <a:schemeClr val="accent1">
                    <a:lumMod val="50000"/>
                  </a:schemeClr>
                </a:solidFill>
                <a:latin typeface="Comic Sans MS" pitchFamily="66" charset="0"/>
              </a:rPr>
              <a:t>COUNT, SUM, MAX, MIN, and AVG</a:t>
            </a:r>
          </a:p>
          <a:p>
            <a:pPr algn="just"/>
            <a:r>
              <a:rPr lang="en-US" dirty="0" smtClean="0">
                <a:solidFill>
                  <a:schemeClr val="accent1">
                    <a:lumMod val="50000"/>
                  </a:schemeClr>
                </a:solidFill>
                <a:latin typeface="Comic Sans MS" pitchFamily="66" charset="0"/>
              </a:rPr>
              <a:t>Query 15: Find the maximum salary, the minimum salary, and the average salary among all employees.</a:t>
            </a:r>
          </a:p>
          <a:p>
            <a:pPr lvl="1">
              <a:buNone/>
            </a:pPr>
            <a:endParaRPr lang="en-US" dirty="0" smtClean="0">
              <a:solidFill>
                <a:schemeClr val="accent6">
                  <a:lumMod val="75000"/>
                </a:schemeClr>
              </a:solidFill>
              <a:latin typeface="Comic Sans MS" pitchFamily="66" charset="0"/>
            </a:endParaRPr>
          </a:p>
          <a:p>
            <a:pPr lvl="1">
              <a:buNone/>
            </a:pPr>
            <a:r>
              <a:rPr lang="en-US" dirty="0" smtClean="0">
                <a:solidFill>
                  <a:schemeClr val="accent6">
                    <a:lumMod val="75000"/>
                  </a:schemeClr>
                </a:solidFill>
                <a:latin typeface="Comic Sans MS" pitchFamily="66" charset="0"/>
              </a:rPr>
              <a:t>Q15:	SELECT  MAX(SALARY), 					MIN(SALARY), AVG(SALARY)</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FROM EMPLOYEE</a:t>
            </a:r>
            <a:br>
              <a:rPr lang="en-US" dirty="0" smtClean="0">
                <a:solidFill>
                  <a:schemeClr val="accent6">
                    <a:lumMod val="75000"/>
                  </a:schemeClr>
                </a:solidFill>
                <a:latin typeface="Comic Sans MS" pitchFamily="66" charset="0"/>
              </a:rPr>
            </a:br>
            <a:endParaRPr lang="en-US" dirty="0" smtClean="0">
              <a:solidFill>
                <a:schemeClr val="accent6">
                  <a:lumMod val="75000"/>
                </a:schemeClr>
              </a:solidFill>
              <a:latin typeface="Comic Sans MS" pitchFamily="66" charset="0"/>
            </a:endParaRPr>
          </a:p>
          <a:p>
            <a:pPr algn="just"/>
            <a:r>
              <a:rPr lang="en-US" dirty="0" smtClean="0">
                <a:solidFill>
                  <a:schemeClr val="accent1">
                    <a:lumMod val="50000"/>
                  </a:schemeClr>
                </a:solidFill>
                <a:latin typeface="Comic Sans MS" pitchFamily="66" charset="0"/>
              </a:rPr>
              <a:t>Some SQL implementations may not allow more than one function in the SELECT-clause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 y="274638"/>
            <a:ext cx="8901146" cy="725470"/>
          </a:xfrm>
        </p:spPr>
        <p:txBody>
          <a:bodyPr>
            <a:normAutofit fontScale="90000"/>
          </a:bodyPr>
          <a:lstStyle/>
          <a:p>
            <a:r>
              <a:rPr lang="en-US" dirty="0" smtClean="0">
                <a:solidFill>
                  <a:schemeClr val="accent6">
                    <a:lumMod val="75000"/>
                  </a:schemeClr>
                </a:solidFill>
                <a:latin typeface="Comic Sans MS" pitchFamily="66" charset="0"/>
              </a:rPr>
              <a:t>AGGREGATE FUNCTIONS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142984"/>
            <a:ext cx="8572560" cy="5429288"/>
          </a:xfrm>
        </p:spPr>
        <p:txBody>
          <a:bodyPr>
            <a:normAutofit/>
          </a:bodyPr>
          <a:lstStyle/>
          <a:p>
            <a:pPr algn="just"/>
            <a:r>
              <a:rPr lang="en-US" dirty="0" smtClean="0">
                <a:solidFill>
                  <a:schemeClr val="accent1">
                    <a:lumMod val="50000"/>
                  </a:schemeClr>
                </a:solidFill>
                <a:latin typeface="Comic Sans MS" pitchFamily="66" charset="0"/>
              </a:rPr>
              <a:t>Query 16: Find the maximum salary, the minimum salary, and the average salary among employees who work for the 'Research' department.</a:t>
            </a:r>
          </a:p>
          <a:p>
            <a:pPr algn="just">
              <a:buNone/>
            </a:pPr>
            <a:endParaRPr lang="en-US" dirty="0" smtClean="0">
              <a:solidFill>
                <a:schemeClr val="accent1">
                  <a:lumMod val="50000"/>
                </a:schemeClr>
              </a:solidFill>
              <a:latin typeface="Comic Sans MS" pitchFamily="66" charset="0"/>
            </a:endParaRPr>
          </a:p>
          <a:p>
            <a:pPr lvl="1">
              <a:buNone/>
            </a:pPr>
            <a:r>
              <a:rPr lang="en-US" dirty="0" smtClean="0">
                <a:solidFill>
                  <a:schemeClr val="accent6">
                    <a:lumMod val="75000"/>
                  </a:schemeClr>
                </a:solidFill>
                <a:latin typeface="Comic Sans MS" pitchFamily="66" charset="0"/>
              </a:rPr>
              <a:t>Q16: 	SELECT 	MAX(SALARY), 						MIN(SALARY), AVG(SALARY)</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FROM	EMPLOYEE, DEPARTMENT</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WHERE	DNO=DNUMBER AND 					DNAME='Research'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solidFill>
                  <a:schemeClr val="accent6">
                    <a:lumMod val="75000"/>
                  </a:schemeClr>
                </a:solidFill>
                <a:latin typeface="Comic Sans MS" pitchFamily="66" charset="0"/>
              </a:rPr>
              <a:t>SET OPERATIONS (contd.) </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214422"/>
            <a:ext cx="8643998" cy="5357850"/>
          </a:xfrm>
        </p:spPr>
        <p:txBody>
          <a:bodyPr>
            <a:normAutofit/>
          </a:bodyPr>
          <a:lstStyle/>
          <a:p>
            <a:pPr>
              <a:lnSpc>
                <a:spcPct val="90000"/>
              </a:lnSpc>
            </a:pPr>
            <a:r>
              <a:rPr lang="en-US" sz="2400" dirty="0" smtClean="0">
                <a:solidFill>
                  <a:schemeClr val="accent1">
                    <a:lumMod val="50000"/>
                  </a:schemeClr>
                </a:solidFill>
                <a:latin typeface="Comic Sans MS" pitchFamily="66" charset="0"/>
              </a:rPr>
              <a:t>Query 4: Make a list of all project numbers for projects that involve an employee whose last name is 'Smith' as a worker or as a manager of the department that controls the project.</a:t>
            </a:r>
            <a:br>
              <a:rPr lang="en-US" sz="2400" dirty="0" smtClean="0">
                <a:solidFill>
                  <a:schemeClr val="accent1">
                    <a:lumMod val="50000"/>
                  </a:schemeClr>
                </a:solidFill>
                <a:latin typeface="Comic Sans MS" pitchFamily="66" charset="0"/>
              </a:rPr>
            </a:br>
            <a:endParaRPr lang="en-US" sz="2400" dirty="0" smtClean="0">
              <a:solidFill>
                <a:schemeClr val="accent1">
                  <a:lumMod val="50000"/>
                </a:schemeClr>
              </a:solidFill>
              <a:latin typeface="Comic Sans MS" pitchFamily="66" charset="0"/>
            </a:endParaRPr>
          </a:p>
          <a:p>
            <a:pPr lvl="1">
              <a:lnSpc>
                <a:spcPct val="90000"/>
              </a:lnSpc>
              <a:buNone/>
            </a:pPr>
            <a:r>
              <a:rPr lang="en-US" sz="2400" dirty="0" smtClean="0">
                <a:solidFill>
                  <a:schemeClr val="accent1">
                    <a:lumMod val="50000"/>
                  </a:schemeClr>
                </a:solidFill>
                <a:latin typeface="Comic Sans MS" pitchFamily="66" charset="0"/>
              </a:rPr>
              <a:t>Q4:</a:t>
            </a:r>
            <a:r>
              <a:rPr lang="en-US" sz="2400" dirty="0" smtClean="0">
                <a:solidFill>
                  <a:schemeClr val="accent6">
                    <a:lumMod val="75000"/>
                  </a:schemeClr>
                </a:solidFill>
                <a:latin typeface="Comic Sans MS" pitchFamily="66" charset="0"/>
              </a:rPr>
              <a:t>(SELECT 	PNUMBER</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PROJECT, DEPARTMENT, EMPLOYEE</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DNUM=DNUMBER AND 						MGRSSN=SSN AND LNAME='Smith')</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UNION	</a:t>
            </a:r>
          </a:p>
          <a:p>
            <a:pPr lvl="1">
              <a:lnSpc>
                <a:spcPct val="90000"/>
              </a:lnSpc>
              <a:buNone/>
            </a:pPr>
            <a:r>
              <a:rPr lang="en-US" sz="2400" dirty="0" smtClean="0">
                <a:solidFill>
                  <a:schemeClr val="accent6">
                    <a:lumMod val="75000"/>
                  </a:schemeClr>
                </a:solidFill>
                <a:latin typeface="Comic Sans MS" pitchFamily="66" charset="0"/>
              </a:rPr>
              <a:t>		(SELECT  	PNUMBER</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PROJECT, WORKS_ON, EMPLOYEE</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PNUMBER=PNO AND 						ESSN=SSN AND NAME='Smith')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 y="346076"/>
            <a:ext cx="8829708" cy="868346"/>
          </a:xfrm>
        </p:spPr>
        <p:txBody>
          <a:bodyPr>
            <a:normAutofit fontScale="90000"/>
          </a:bodyPr>
          <a:lstStyle/>
          <a:p>
            <a:r>
              <a:rPr lang="en-US" dirty="0" smtClean="0">
                <a:solidFill>
                  <a:schemeClr val="accent6">
                    <a:lumMod val="75000"/>
                  </a:schemeClr>
                </a:solidFill>
                <a:latin typeface="Comic Sans MS" pitchFamily="66" charset="0"/>
              </a:rPr>
              <a:t>AGGREGATE FUNCTIONS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357298"/>
            <a:ext cx="8715436" cy="5214974"/>
          </a:xfrm>
        </p:spPr>
        <p:txBody>
          <a:bodyPr/>
          <a:lstStyle/>
          <a:p>
            <a:pPr algn="just"/>
            <a:r>
              <a:rPr lang="en-US" sz="2400" dirty="0" smtClean="0">
                <a:solidFill>
                  <a:schemeClr val="accent1">
                    <a:lumMod val="50000"/>
                  </a:schemeClr>
                </a:solidFill>
                <a:latin typeface="Comic Sans MS" pitchFamily="66" charset="0"/>
              </a:rPr>
              <a:t>Queries 17 and 18: Retrieve the total number of employees in the company (Q17), and the number of employees in the 'Research' department (Q18).</a:t>
            </a:r>
          </a:p>
          <a:p>
            <a:pPr algn="just"/>
            <a:endParaRPr lang="en-US" sz="2400" dirty="0" smtClean="0">
              <a:solidFill>
                <a:schemeClr val="accent1">
                  <a:lumMod val="50000"/>
                </a:schemeClr>
              </a:solidFill>
              <a:latin typeface="Comic Sans MS" pitchFamily="66" charset="0"/>
            </a:endParaRPr>
          </a:p>
          <a:p>
            <a:pPr lvl="1">
              <a:buNone/>
            </a:pPr>
            <a:r>
              <a:rPr lang="en-US" sz="2400" dirty="0" smtClean="0">
                <a:solidFill>
                  <a:schemeClr val="accent6">
                    <a:lumMod val="75000"/>
                  </a:schemeClr>
                </a:solidFill>
                <a:latin typeface="Comic Sans MS" pitchFamily="66" charset="0"/>
              </a:rPr>
              <a:t>Q17:	SELECT  	COUNT (*)</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EMPLOYEE</a:t>
            </a:r>
          </a:p>
          <a:p>
            <a:pPr lvl="1">
              <a:buNone/>
            </a:pPr>
            <a:endParaRPr lang="en-US" sz="2400" dirty="0" smtClean="0">
              <a:solidFill>
                <a:schemeClr val="accent6">
                  <a:lumMod val="75000"/>
                </a:schemeClr>
              </a:solidFill>
              <a:latin typeface="Comic Sans MS" pitchFamily="66" charset="0"/>
            </a:endParaRPr>
          </a:p>
          <a:p>
            <a:pPr lvl="1">
              <a:buNone/>
            </a:pPr>
            <a:r>
              <a:rPr lang="en-US" sz="2400" dirty="0" smtClean="0">
                <a:solidFill>
                  <a:schemeClr val="accent6">
                    <a:lumMod val="75000"/>
                  </a:schemeClr>
                </a:solidFill>
                <a:latin typeface="Comic Sans MS" pitchFamily="66" charset="0"/>
              </a:rPr>
              <a:t>Q18:	SELECT  	COUNT (*)</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EMPLOYEE, DEPARTMENT</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DNO=DNUMBER AND 					DNAME='Research’</a:t>
            </a:r>
          </a:p>
          <a:p>
            <a:endParaRPr lang="en-US" sz="3600" dirty="0">
              <a:solidFill>
                <a:schemeClr val="accent6">
                  <a:lumMod val="7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Comic Sans MS" pitchFamily="66" charset="0"/>
              </a:rPr>
              <a:t>GROUPING</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357158" y="1357298"/>
            <a:ext cx="8501122" cy="5072098"/>
          </a:xfrm>
        </p:spPr>
        <p:txBody>
          <a:bodyPr>
            <a:normAutofit fontScale="92500" lnSpcReduction="20000"/>
          </a:bodyPr>
          <a:lstStyle/>
          <a:p>
            <a:pPr algn="just">
              <a:lnSpc>
                <a:spcPct val="110000"/>
              </a:lnSpc>
            </a:pPr>
            <a:r>
              <a:rPr lang="en-US" dirty="0" smtClean="0">
                <a:solidFill>
                  <a:schemeClr val="accent1">
                    <a:lumMod val="50000"/>
                  </a:schemeClr>
                </a:solidFill>
                <a:latin typeface="Comic Sans MS" pitchFamily="66" charset="0"/>
              </a:rPr>
              <a:t>In many cases, we want to apply the aggregate functions to subgroups of tuples in a relation</a:t>
            </a:r>
          </a:p>
          <a:p>
            <a:pPr algn="just">
              <a:lnSpc>
                <a:spcPct val="110000"/>
              </a:lnSpc>
            </a:pPr>
            <a:r>
              <a:rPr lang="en-US" dirty="0" smtClean="0">
                <a:solidFill>
                  <a:schemeClr val="accent1">
                    <a:lumMod val="50000"/>
                  </a:schemeClr>
                </a:solidFill>
                <a:latin typeface="Comic Sans MS" pitchFamily="66" charset="0"/>
              </a:rPr>
              <a:t>Each subgroup of tuples consists of the set of tuples that have the same value for the grouping attribute(s)</a:t>
            </a:r>
          </a:p>
          <a:p>
            <a:pPr algn="just">
              <a:lnSpc>
                <a:spcPct val="110000"/>
              </a:lnSpc>
            </a:pPr>
            <a:r>
              <a:rPr lang="en-US" dirty="0" smtClean="0">
                <a:solidFill>
                  <a:schemeClr val="accent1">
                    <a:lumMod val="50000"/>
                  </a:schemeClr>
                </a:solidFill>
                <a:latin typeface="Comic Sans MS" pitchFamily="66" charset="0"/>
              </a:rPr>
              <a:t>The function is applied to each subgroup independently</a:t>
            </a:r>
          </a:p>
          <a:p>
            <a:pPr algn="just">
              <a:lnSpc>
                <a:spcPct val="110000"/>
              </a:lnSpc>
            </a:pPr>
            <a:r>
              <a:rPr lang="en-US" dirty="0" smtClean="0">
                <a:solidFill>
                  <a:schemeClr val="accent1">
                    <a:lumMod val="50000"/>
                  </a:schemeClr>
                </a:solidFill>
                <a:latin typeface="Comic Sans MS" pitchFamily="66" charset="0"/>
              </a:rPr>
              <a:t>SQL has a </a:t>
            </a:r>
            <a:r>
              <a:rPr lang="en-US" b="1" dirty="0" smtClean="0">
                <a:solidFill>
                  <a:schemeClr val="accent1">
                    <a:lumMod val="50000"/>
                  </a:schemeClr>
                </a:solidFill>
                <a:latin typeface="Comic Sans MS" pitchFamily="66" charset="0"/>
              </a:rPr>
              <a:t>GROUP BY</a:t>
            </a:r>
            <a:r>
              <a:rPr lang="en-US" dirty="0" smtClean="0">
                <a:solidFill>
                  <a:schemeClr val="accent1">
                    <a:lumMod val="50000"/>
                  </a:schemeClr>
                </a:solidFill>
                <a:latin typeface="Comic Sans MS" pitchFamily="66" charset="0"/>
              </a:rPr>
              <a:t>-clause for specifying the grouping attributes, which must also appear in the SELECT-clause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solidFill>
                  <a:schemeClr val="accent6">
                    <a:lumMod val="75000"/>
                  </a:schemeClr>
                </a:solidFill>
                <a:latin typeface="Comic Sans MS" pitchFamily="66" charset="0"/>
              </a:rPr>
              <a:t>GROUPING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142984"/>
            <a:ext cx="8572560" cy="5429288"/>
          </a:xfrm>
        </p:spPr>
        <p:txBody>
          <a:bodyPr>
            <a:normAutofit lnSpcReduction="10000"/>
          </a:bodyPr>
          <a:lstStyle/>
          <a:p>
            <a:pPr algn="just"/>
            <a:r>
              <a:rPr lang="en-US" sz="2400" dirty="0" smtClean="0">
                <a:solidFill>
                  <a:schemeClr val="accent1">
                    <a:lumMod val="50000"/>
                  </a:schemeClr>
                </a:solidFill>
                <a:latin typeface="Comic Sans MS" pitchFamily="66" charset="0"/>
              </a:rPr>
              <a:t>Query 20: For each department, retrieve the department number, the number of employees in the department, and their average salary.</a:t>
            </a:r>
          </a:p>
          <a:p>
            <a:pPr lvl="1">
              <a:buNone/>
            </a:pPr>
            <a:endParaRPr lang="en-US" sz="2200" dirty="0" smtClean="0">
              <a:solidFill>
                <a:schemeClr val="accent6">
                  <a:lumMod val="75000"/>
                </a:schemeClr>
              </a:solidFill>
              <a:latin typeface="Comic Sans MS" pitchFamily="66" charset="0"/>
            </a:endParaRPr>
          </a:p>
          <a:p>
            <a:pPr lvl="1">
              <a:buNone/>
            </a:pPr>
            <a:r>
              <a:rPr lang="en-US" sz="2200" dirty="0" smtClean="0">
                <a:solidFill>
                  <a:schemeClr val="accent6">
                    <a:lumMod val="75000"/>
                  </a:schemeClr>
                </a:solidFill>
                <a:latin typeface="Comic Sans MS" pitchFamily="66" charset="0"/>
              </a:rPr>
              <a:t>Q20:	SELECT 	DNO, COUNT (*), AVG (SALARY)</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FROM		EMPLOYEE</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GROUP BY	DNO</a:t>
            </a:r>
            <a:br>
              <a:rPr lang="en-US" sz="2200" dirty="0" smtClean="0">
                <a:solidFill>
                  <a:schemeClr val="accent6">
                    <a:lumMod val="75000"/>
                  </a:schemeClr>
                </a:solidFill>
                <a:latin typeface="Comic Sans MS" pitchFamily="66" charset="0"/>
              </a:rPr>
            </a:br>
            <a:endParaRPr lang="en-US" sz="2200" dirty="0" smtClean="0">
              <a:solidFill>
                <a:schemeClr val="accent6">
                  <a:lumMod val="75000"/>
                </a:schemeClr>
              </a:solidFill>
              <a:latin typeface="Comic Sans MS" pitchFamily="66" charset="0"/>
            </a:endParaRPr>
          </a:p>
          <a:p>
            <a:pPr lvl="1" algn="just"/>
            <a:r>
              <a:rPr lang="en-US" sz="2200" dirty="0" smtClean="0">
                <a:solidFill>
                  <a:schemeClr val="accent1">
                    <a:lumMod val="50000"/>
                  </a:schemeClr>
                </a:solidFill>
                <a:latin typeface="Comic Sans MS" pitchFamily="66" charset="0"/>
              </a:rPr>
              <a:t>In Q20, the EMPLOYEE tuples are divided into groups-</a:t>
            </a:r>
          </a:p>
          <a:p>
            <a:pPr lvl="2" algn="just"/>
            <a:r>
              <a:rPr lang="en-US" sz="2000" dirty="0" smtClean="0">
                <a:solidFill>
                  <a:schemeClr val="accent1">
                    <a:lumMod val="50000"/>
                  </a:schemeClr>
                </a:solidFill>
                <a:latin typeface="Comic Sans MS" pitchFamily="66" charset="0"/>
              </a:rPr>
              <a:t>Each group having the same value for the grouping attribute DNO</a:t>
            </a:r>
          </a:p>
          <a:p>
            <a:pPr lvl="1" algn="just"/>
            <a:r>
              <a:rPr lang="en-US" sz="2200" dirty="0" smtClean="0">
                <a:solidFill>
                  <a:schemeClr val="accent1">
                    <a:lumMod val="50000"/>
                  </a:schemeClr>
                </a:solidFill>
                <a:latin typeface="Comic Sans MS" pitchFamily="66" charset="0"/>
              </a:rPr>
              <a:t>The COUNT and AVG functions are applied to each such group of tuples separately</a:t>
            </a:r>
          </a:p>
          <a:p>
            <a:pPr lvl="1" algn="just"/>
            <a:r>
              <a:rPr lang="en-US" sz="2200" dirty="0" smtClean="0">
                <a:solidFill>
                  <a:schemeClr val="accent1">
                    <a:lumMod val="50000"/>
                  </a:schemeClr>
                </a:solidFill>
                <a:latin typeface="Comic Sans MS" pitchFamily="66" charset="0"/>
              </a:rPr>
              <a:t>The SELECT-clause includes only the grouping attribute and the functions to be applied on each group of tuples</a:t>
            </a:r>
          </a:p>
          <a:p>
            <a:pPr lvl="1" algn="just"/>
            <a:r>
              <a:rPr lang="en-US" sz="2200" dirty="0" smtClean="0">
                <a:solidFill>
                  <a:schemeClr val="accent1">
                    <a:lumMod val="50000"/>
                  </a:schemeClr>
                </a:solidFill>
                <a:latin typeface="Comic Sans MS" pitchFamily="66" charset="0"/>
              </a:rPr>
              <a:t>A join condition can be used in conjunction with grouping</a:t>
            </a:r>
          </a:p>
          <a:p>
            <a:pPr algn="just"/>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solidFill>
                  <a:schemeClr val="accent6">
                    <a:lumMod val="75000"/>
                  </a:schemeClr>
                </a:solidFill>
                <a:latin typeface="Comic Sans MS" pitchFamily="66" charset="0"/>
              </a:rPr>
              <a:t>GROUPING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85860"/>
            <a:ext cx="8572560" cy="5143536"/>
          </a:xfrm>
        </p:spPr>
        <p:txBody>
          <a:bodyPr>
            <a:normAutofit/>
          </a:bodyPr>
          <a:lstStyle/>
          <a:p>
            <a:pPr algn="just"/>
            <a:r>
              <a:rPr lang="en-US" sz="2800" dirty="0" smtClean="0">
                <a:solidFill>
                  <a:schemeClr val="accent1">
                    <a:lumMod val="50000"/>
                  </a:schemeClr>
                </a:solidFill>
                <a:latin typeface="Comic Sans MS" pitchFamily="66" charset="0"/>
              </a:rPr>
              <a:t>Query 21: For each project, retrieve the project number, project name, and the number of employees who work on that project.</a:t>
            </a:r>
          </a:p>
          <a:p>
            <a:pPr algn="just">
              <a:buNone/>
            </a:pPr>
            <a:endParaRPr lang="en-US" sz="2800" dirty="0" smtClean="0">
              <a:latin typeface="Comic Sans MS" pitchFamily="66" charset="0"/>
            </a:endParaRPr>
          </a:p>
          <a:p>
            <a:pPr lvl="1">
              <a:buNone/>
            </a:pPr>
            <a:r>
              <a:rPr lang="en-US" sz="2400" dirty="0" smtClean="0">
                <a:solidFill>
                  <a:schemeClr val="accent6">
                    <a:lumMod val="75000"/>
                  </a:schemeClr>
                </a:solidFill>
                <a:latin typeface="Comic Sans MS" pitchFamily="66" charset="0"/>
              </a:rPr>
              <a:t>Q21:	SELECT 	PNUMBER, PNAME, COUNT (*)</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PROJECT, WORKS_ON</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PNUMBER=PNO</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GROUP BY	PNUMBER, PNAME</a:t>
            </a:r>
            <a:br>
              <a:rPr lang="en-US" sz="2400" dirty="0" smtClean="0">
                <a:solidFill>
                  <a:schemeClr val="accent6">
                    <a:lumMod val="75000"/>
                  </a:schemeClr>
                </a:solidFill>
                <a:latin typeface="Comic Sans MS" pitchFamily="66" charset="0"/>
              </a:rPr>
            </a:br>
            <a:endParaRPr lang="en-US" sz="2400" dirty="0" smtClean="0">
              <a:solidFill>
                <a:schemeClr val="accent6">
                  <a:lumMod val="75000"/>
                </a:schemeClr>
              </a:solidFill>
              <a:latin typeface="Comic Sans MS" pitchFamily="66" charset="0"/>
            </a:endParaRPr>
          </a:p>
          <a:p>
            <a:pPr lvl="1" algn="just"/>
            <a:r>
              <a:rPr lang="en-US" sz="2400" dirty="0" smtClean="0">
                <a:solidFill>
                  <a:schemeClr val="accent1">
                    <a:lumMod val="50000"/>
                  </a:schemeClr>
                </a:solidFill>
                <a:latin typeface="Comic Sans MS" pitchFamily="66" charset="0"/>
              </a:rPr>
              <a:t>In this case, the grouping and functions are applied after  the joining of the two relations</a:t>
            </a:r>
          </a:p>
          <a:p>
            <a:pPr algn="just"/>
            <a:endParaRPr lang="en-US" sz="3600" dirty="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US" dirty="0" smtClean="0">
                <a:solidFill>
                  <a:schemeClr val="accent6">
                    <a:lumMod val="75000"/>
                  </a:schemeClr>
                </a:solidFill>
                <a:latin typeface="Comic Sans MS" pitchFamily="66" charset="0"/>
              </a:rPr>
              <a:t>THE HAVING-CLAUSE</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85860"/>
            <a:ext cx="8572560" cy="5143536"/>
          </a:xfrm>
        </p:spPr>
        <p:txBody>
          <a:bodyPr>
            <a:normAutofit/>
          </a:bodyPr>
          <a:lstStyle/>
          <a:p>
            <a:pPr algn="just"/>
            <a:r>
              <a:rPr lang="en-US" sz="2800" dirty="0" smtClean="0">
                <a:solidFill>
                  <a:schemeClr val="accent1">
                    <a:lumMod val="50000"/>
                  </a:schemeClr>
                </a:solidFill>
                <a:latin typeface="Comic Sans MS" pitchFamily="66" charset="0"/>
              </a:rPr>
              <a:t>Sometimes we want to retrieve the values of these functions for only those groups that satisfy certain conditions</a:t>
            </a:r>
          </a:p>
          <a:p>
            <a:pPr algn="just"/>
            <a:r>
              <a:rPr lang="en-US" sz="2800" dirty="0" smtClean="0">
                <a:solidFill>
                  <a:schemeClr val="accent1">
                    <a:lumMod val="50000"/>
                  </a:schemeClr>
                </a:solidFill>
                <a:latin typeface="Comic Sans MS" pitchFamily="66" charset="0"/>
              </a:rPr>
              <a:t>The </a:t>
            </a:r>
            <a:r>
              <a:rPr lang="en-US" sz="2800" b="1" dirty="0" smtClean="0">
                <a:solidFill>
                  <a:schemeClr val="accent1">
                    <a:lumMod val="50000"/>
                  </a:schemeClr>
                </a:solidFill>
                <a:latin typeface="Comic Sans MS" pitchFamily="66" charset="0"/>
              </a:rPr>
              <a:t>HAVING</a:t>
            </a:r>
            <a:r>
              <a:rPr lang="en-US" sz="2800" dirty="0" smtClean="0">
                <a:solidFill>
                  <a:schemeClr val="accent1">
                    <a:lumMod val="50000"/>
                  </a:schemeClr>
                </a:solidFill>
                <a:latin typeface="Comic Sans MS" pitchFamily="66" charset="0"/>
              </a:rPr>
              <a:t>-clause is used for specifying a selection condition on groups (rather than on individual tuples)</a:t>
            </a:r>
          </a:p>
          <a:p>
            <a:pPr algn="just"/>
            <a:endParaRPr lang="en-US" sz="28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US" dirty="0" smtClean="0">
                <a:solidFill>
                  <a:schemeClr val="accent6">
                    <a:lumMod val="75000"/>
                  </a:schemeClr>
                </a:solidFill>
                <a:latin typeface="Comic Sans MS" pitchFamily="66" charset="0"/>
              </a:rPr>
              <a:t>THE HAVING-CLAUSE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14422"/>
            <a:ext cx="8572560" cy="5357850"/>
          </a:xfrm>
        </p:spPr>
        <p:txBody>
          <a:bodyPr>
            <a:normAutofit/>
          </a:bodyPr>
          <a:lstStyle/>
          <a:p>
            <a:pPr algn="just"/>
            <a:r>
              <a:rPr lang="en-US" sz="2800" dirty="0" smtClean="0">
                <a:solidFill>
                  <a:schemeClr val="accent1">
                    <a:lumMod val="50000"/>
                  </a:schemeClr>
                </a:solidFill>
                <a:latin typeface="Comic Sans MS" pitchFamily="66" charset="0"/>
              </a:rPr>
              <a:t>Query 22: For each project on which more than two employees work, retrieve the project number, project name, and the number of employees who work on that project.</a:t>
            </a:r>
          </a:p>
          <a:p>
            <a:pPr lvl="1">
              <a:buNone/>
            </a:pPr>
            <a:endParaRPr lang="en-US" dirty="0" smtClean="0">
              <a:solidFill>
                <a:schemeClr val="accent1">
                  <a:lumMod val="50000"/>
                </a:schemeClr>
              </a:solidFill>
              <a:latin typeface="Comic Sans MS" pitchFamily="66" charset="0"/>
            </a:endParaRPr>
          </a:p>
          <a:p>
            <a:pPr lvl="1">
              <a:buNone/>
            </a:pPr>
            <a:r>
              <a:rPr lang="en-US" dirty="0" smtClean="0">
                <a:solidFill>
                  <a:schemeClr val="accent6">
                    <a:lumMod val="75000"/>
                  </a:schemeClr>
                </a:solidFill>
                <a:latin typeface="Comic Sans MS" pitchFamily="66" charset="0"/>
              </a:rPr>
              <a:t>Q22: SELECT PNUMBER, PNAME, 	COUNT(*)</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FROM	PROJECT, WORKS_ON</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WHERE	PNUMBER=PNO</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GROUP BY	PNUMBER, PNAME</a:t>
            </a:r>
            <a:br>
              <a:rPr lang="en-US" dirty="0" smtClean="0">
                <a:solidFill>
                  <a:schemeClr val="accent6">
                    <a:lumMod val="75000"/>
                  </a:schemeClr>
                </a:solidFill>
                <a:latin typeface="Comic Sans MS" pitchFamily="66" charset="0"/>
              </a:rPr>
            </a:br>
            <a:r>
              <a:rPr lang="en-US" dirty="0" smtClean="0">
                <a:solidFill>
                  <a:schemeClr val="accent6">
                    <a:lumMod val="75000"/>
                  </a:schemeClr>
                </a:solidFill>
                <a:latin typeface="Comic Sans MS" pitchFamily="66" charset="0"/>
              </a:rPr>
              <a:t>		HAVING	COUNT (*) &gt; 2</a:t>
            </a:r>
          </a:p>
          <a:p>
            <a:endParaRPr lang="en-US" dirty="0">
              <a:solidFill>
                <a:schemeClr val="accent1">
                  <a:lumMod val="50000"/>
                </a:schemeClr>
              </a:solidFill>
              <a:latin typeface="Comic Sans MS"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solidFill>
                  <a:schemeClr val="accent6">
                    <a:lumMod val="75000"/>
                  </a:schemeClr>
                </a:solidFill>
                <a:latin typeface="Comic Sans MS" pitchFamily="66" charset="0"/>
              </a:rPr>
              <a:t>Summary of SQL Queries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214422"/>
            <a:ext cx="8572560" cy="5286412"/>
          </a:xfrm>
        </p:spPr>
        <p:txBody>
          <a:bodyPr>
            <a:normAutofit lnSpcReduction="10000"/>
          </a:bodyPr>
          <a:lstStyle/>
          <a:p>
            <a:pPr algn="just"/>
            <a:r>
              <a:rPr lang="en-US" dirty="0" smtClean="0">
                <a:solidFill>
                  <a:schemeClr val="accent1">
                    <a:lumMod val="50000"/>
                  </a:schemeClr>
                </a:solidFill>
                <a:latin typeface="Comic Sans MS" pitchFamily="66" charset="0"/>
              </a:rPr>
              <a:t>A query in SQL can consist of up to six clauses, but only the first two, SELECT and FROM, are mandatory. The clauses are specified in the following order:</a:t>
            </a:r>
          </a:p>
          <a:p>
            <a:pPr>
              <a:buNone/>
            </a:pPr>
            <a:r>
              <a:rPr lang="en-US" dirty="0" smtClean="0">
                <a:solidFill>
                  <a:schemeClr val="accent1">
                    <a:lumMod val="50000"/>
                  </a:schemeClr>
                </a:solidFill>
                <a:latin typeface="Comic Sans MS" pitchFamily="66" charset="0"/>
              </a:rPr>
              <a:t/>
            </a:r>
            <a:br>
              <a:rPr lang="en-US" dirty="0" smtClean="0">
                <a:solidFill>
                  <a:schemeClr val="accent1">
                    <a:lumMod val="50000"/>
                  </a:schemeClr>
                </a:solidFill>
                <a:latin typeface="Comic Sans MS" pitchFamily="66" charset="0"/>
              </a:rPr>
            </a:br>
            <a:r>
              <a:rPr lang="en-US" b="1" dirty="0" smtClean="0">
                <a:solidFill>
                  <a:schemeClr val="accent1">
                    <a:lumMod val="50000"/>
                  </a:schemeClr>
                </a:solidFill>
                <a:latin typeface="Comic Sans MS" pitchFamily="66" charset="0"/>
              </a:rPr>
              <a:t>SELECT		</a:t>
            </a:r>
            <a:r>
              <a:rPr lang="en-US" dirty="0" smtClean="0">
                <a:solidFill>
                  <a:schemeClr val="accent1">
                    <a:lumMod val="50000"/>
                  </a:schemeClr>
                </a:solidFill>
                <a:latin typeface="Comic Sans MS" pitchFamily="66" charset="0"/>
              </a:rPr>
              <a:t>&lt;attribute list&gt;</a:t>
            </a:r>
            <a:br>
              <a:rPr lang="en-US" dirty="0" smtClean="0">
                <a:solidFill>
                  <a:schemeClr val="accent1">
                    <a:lumMod val="50000"/>
                  </a:schemeClr>
                </a:solidFill>
                <a:latin typeface="Comic Sans MS" pitchFamily="66" charset="0"/>
              </a:rPr>
            </a:br>
            <a:r>
              <a:rPr lang="en-US" b="1" dirty="0" smtClean="0">
                <a:solidFill>
                  <a:schemeClr val="accent1">
                    <a:lumMod val="50000"/>
                  </a:schemeClr>
                </a:solidFill>
                <a:latin typeface="Comic Sans MS" pitchFamily="66" charset="0"/>
              </a:rPr>
              <a:t>FROM</a:t>
            </a:r>
            <a:r>
              <a:rPr lang="en-US" dirty="0" smtClean="0">
                <a:solidFill>
                  <a:schemeClr val="accent1">
                    <a:lumMod val="50000"/>
                  </a:schemeClr>
                </a:solidFill>
                <a:latin typeface="Comic Sans MS" pitchFamily="66" charset="0"/>
              </a:rPr>
              <a:t>		&lt;table list&gt;</a:t>
            </a:r>
            <a:br>
              <a:rPr lang="en-US" dirty="0" smtClean="0">
                <a:solidFill>
                  <a:schemeClr val="accent1">
                    <a:lumMod val="50000"/>
                  </a:schemeClr>
                </a:solidFill>
                <a:latin typeface="Comic Sans MS" pitchFamily="66" charset="0"/>
              </a:rPr>
            </a:br>
            <a:r>
              <a:rPr lang="en-US" dirty="0" smtClean="0">
                <a:solidFill>
                  <a:schemeClr val="accent1">
                    <a:lumMod val="50000"/>
                  </a:schemeClr>
                </a:solidFill>
                <a:latin typeface="Comic Sans MS" pitchFamily="66" charset="0"/>
              </a:rPr>
              <a:t>[</a:t>
            </a:r>
            <a:r>
              <a:rPr lang="en-US" b="1" dirty="0" smtClean="0">
                <a:solidFill>
                  <a:schemeClr val="accent1">
                    <a:lumMod val="50000"/>
                  </a:schemeClr>
                </a:solidFill>
                <a:latin typeface="Comic Sans MS" pitchFamily="66" charset="0"/>
              </a:rPr>
              <a:t>WHERE</a:t>
            </a:r>
            <a:r>
              <a:rPr lang="en-US" dirty="0" smtClean="0">
                <a:solidFill>
                  <a:schemeClr val="accent1">
                    <a:lumMod val="50000"/>
                  </a:schemeClr>
                </a:solidFill>
                <a:latin typeface="Comic Sans MS" pitchFamily="66" charset="0"/>
              </a:rPr>
              <a:t>	&lt;condition&gt;]</a:t>
            </a:r>
            <a:br>
              <a:rPr lang="en-US" dirty="0" smtClean="0">
                <a:solidFill>
                  <a:schemeClr val="accent1">
                    <a:lumMod val="50000"/>
                  </a:schemeClr>
                </a:solidFill>
                <a:latin typeface="Comic Sans MS" pitchFamily="66" charset="0"/>
              </a:rPr>
            </a:br>
            <a:r>
              <a:rPr lang="en-US" dirty="0" smtClean="0">
                <a:solidFill>
                  <a:schemeClr val="accent1">
                    <a:lumMod val="50000"/>
                  </a:schemeClr>
                </a:solidFill>
                <a:latin typeface="Comic Sans MS" pitchFamily="66" charset="0"/>
              </a:rPr>
              <a:t>[</a:t>
            </a:r>
            <a:r>
              <a:rPr lang="en-US" b="1" dirty="0" smtClean="0">
                <a:solidFill>
                  <a:schemeClr val="accent1">
                    <a:lumMod val="50000"/>
                  </a:schemeClr>
                </a:solidFill>
                <a:latin typeface="Comic Sans MS" pitchFamily="66" charset="0"/>
              </a:rPr>
              <a:t>GROUP</a:t>
            </a:r>
            <a:r>
              <a:rPr lang="en-US" dirty="0" smtClean="0">
                <a:solidFill>
                  <a:schemeClr val="accent1">
                    <a:lumMod val="50000"/>
                  </a:schemeClr>
                </a:solidFill>
                <a:latin typeface="Comic Sans MS" pitchFamily="66" charset="0"/>
              </a:rPr>
              <a:t> </a:t>
            </a:r>
            <a:r>
              <a:rPr lang="en-US" b="1" dirty="0" smtClean="0">
                <a:solidFill>
                  <a:schemeClr val="accent1">
                    <a:lumMod val="50000"/>
                  </a:schemeClr>
                </a:solidFill>
                <a:latin typeface="Comic Sans MS" pitchFamily="66" charset="0"/>
              </a:rPr>
              <a:t>BY</a:t>
            </a:r>
            <a:r>
              <a:rPr lang="en-US" dirty="0" smtClean="0">
                <a:solidFill>
                  <a:schemeClr val="accent1">
                    <a:lumMod val="50000"/>
                  </a:schemeClr>
                </a:solidFill>
                <a:latin typeface="Comic Sans MS" pitchFamily="66" charset="0"/>
              </a:rPr>
              <a:t> 	&lt;grouping attribute(s)&gt;]</a:t>
            </a:r>
            <a:br>
              <a:rPr lang="en-US" dirty="0" smtClean="0">
                <a:solidFill>
                  <a:schemeClr val="accent1">
                    <a:lumMod val="50000"/>
                  </a:schemeClr>
                </a:solidFill>
                <a:latin typeface="Comic Sans MS" pitchFamily="66" charset="0"/>
              </a:rPr>
            </a:br>
            <a:r>
              <a:rPr lang="en-US" dirty="0" smtClean="0">
                <a:solidFill>
                  <a:schemeClr val="accent1">
                    <a:lumMod val="50000"/>
                  </a:schemeClr>
                </a:solidFill>
                <a:latin typeface="Comic Sans MS" pitchFamily="66" charset="0"/>
              </a:rPr>
              <a:t>[</a:t>
            </a:r>
            <a:r>
              <a:rPr lang="en-US" b="1" dirty="0" smtClean="0">
                <a:solidFill>
                  <a:schemeClr val="accent1">
                    <a:lumMod val="50000"/>
                  </a:schemeClr>
                </a:solidFill>
                <a:latin typeface="Comic Sans MS" pitchFamily="66" charset="0"/>
              </a:rPr>
              <a:t>HAVING</a:t>
            </a:r>
            <a:r>
              <a:rPr lang="en-US" dirty="0" smtClean="0">
                <a:solidFill>
                  <a:schemeClr val="accent1">
                    <a:lumMod val="50000"/>
                  </a:schemeClr>
                </a:solidFill>
                <a:latin typeface="Comic Sans MS" pitchFamily="66" charset="0"/>
              </a:rPr>
              <a:t>	&lt;group condition&gt;]</a:t>
            </a:r>
            <a:br>
              <a:rPr lang="en-US" dirty="0" smtClean="0">
                <a:solidFill>
                  <a:schemeClr val="accent1">
                    <a:lumMod val="50000"/>
                  </a:schemeClr>
                </a:solidFill>
                <a:latin typeface="Comic Sans MS" pitchFamily="66" charset="0"/>
              </a:rPr>
            </a:br>
            <a:r>
              <a:rPr lang="en-US" dirty="0" smtClean="0">
                <a:solidFill>
                  <a:schemeClr val="accent1">
                    <a:lumMod val="50000"/>
                  </a:schemeClr>
                </a:solidFill>
                <a:latin typeface="Comic Sans MS" pitchFamily="66" charset="0"/>
              </a:rPr>
              <a:t>[</a:t>
            </a:r>
            <a:r>
              <a:rPr lang="en-US" b="1" dirty="0" smtClean="0">
                <a:solidFill>
                  <a:schemeClr val="accent1">
                    <a:lumMod val="50000"/>
                  </a:schemeClr>
                </a:solidFill>
                <a:latin typeface="Comic Sans MS" pitchFamily="66" charset="0"/>
              </a:rPr>
              <a:t>ORDER BY</a:t>
            </a:r>
            <a:r>
              <a:rPr lang="en-US" dirty="0" smtClean="0">
                <a:solidFill>
                  <a:schemeClr val="accent1">
                    <a:lumMod val="50000"/>
                  </a:schemeClr>
                </a:solidFill>
                <a:latin typeface="Comic Sans MS" pitchFamily="66" charset="0"/>
              </a:rPr>
              <a:t> 	&lt;attribute list&gt;]</a:t>
            </a:r>
          </a:p>
          <a:p>
            <a:pPr algn="just"/>
            <a:endParaRPr lang="en-US" dirty="0">
              <a:solidFill>
                <a:schemeClr val="accent1">
                  <a:lumMod val="50000"/>
                </a:schemeClr>
              </a:solidFill>
              <a:latin typeface="Comic Sans MS"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rmAutofit/>
          </a:bodyPr>
          <a:lstStyle/>
          <a:p>
            <a:pPr algn="just">
              <a:lnSpc>
                <a:spcPct val="110000"/>
              </a:lnSpc>
              <a:buNone/>
            </a:pPr>
            <a:r>
              <a:rPr lang="en-US" b="1" dirty="0" smtClean="0">
                <a:solidFill>
                  <a:schemeClr val="accent6">
                    <a:lumMod val="75000"/>
                  </a:schemeClr>
                </a:solidFill>
                <a:latin typeface="Comic Sans MS" pitchFamily="66" charset="0"/>
              </a:rPr>
              <a:t>Specifying Constraints as Assertions and Actions as Triggers</a:t>
            </a:r>
          </a:p>
          <a:p>
            <a:pPr algn="just">
              <a:lnSpc>
                <a:spcPct val="110000"/>
              </a:lnSpc>
            </a:pPr>
            <a:r>
              <a:rPr lang="en-US" sz="2800" dirty="0" smtClean="0">
                <a:solidFill>
                  <a:schemeClr val="accent1">
                    <a:lumMod val="50000"/>
                  </a:schemeClr>
                </a:solidFill>
                <a:latin typeface="Comic Sans MS" pitchFamily="66" charset="0"/>
              </a:rPr>
              <a:t>CREATE ASSERTION, can be used to specify additional types of constraints that are outside the scope of the built-in relational model constraints</a:t>
            </a:r>
          </a:p>
          <a:p>
            <a:pPr algn="just">
              <a:lnSpc>
                <a:spcPct val="110000"/>
              </a:lnSpc>
            </a:pPr>
            <a:r>
              <a:rPr lang="en-US" sz="2800" dirty="0" smtClean="0">
                <a:solidFill>
                  <a:schemeClr val="accent1">
                    <a:lumMod val="50000"/>
                  </a:schemeClr>
                </a:solidFill>
                <a:latin typeface="Comic Sans MS" pitchFamily="66" charset="0"/>
              </a:rPr>
              <a:t>Then we introduce CREATE TRIGGER, which can be used to specify automatic actions that the database system will perform when certain events and conditions occur. </a:t>
            </a:r>
          </a:p>
          <a:p>
            <a:pPr algn="just">
              <a:lnSpc>
                <a:spcPct val="110000"/>
              </a:lnSpc>
            </a:pPr>
            <a:r>
              <a:rPr lang="en-US" sz="2800" dirty="0" smtClean="0">
                <a:solidFill>
                  <a:schemeClr val="accent1">
                    <a:lumMod val="50000"/>
                  </a:schemeClr>
                </a:solidFill>
                <a:latin typeface="Comic Sans MS" pitchFamily="66" charset="0"/>
              </a:rPr>
              <a:t>This type of functionality is generally referred to as active databases.</a:t>
            </a:r>
            <a:endParaRPr lang="en-US" sz="2800" dirty="0">
              <a:solidFill>
                <a:schemeClr val="accent1">
                  <a:lumMod val="50000"/>
                </a:schemeClr>
              </a:solidFill>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501122" cy="6215106"/>
          </a:xfrm>
        </p:spPr>
        <p:txBody>
          <a:bodyPr>
            <a:normAutofit fontScale="40000" lnSpcReduction="20000"/>
          </a:bodyPr>
          <a:lstStyle/>
          <a:p>
            <a:pPr algn="just">
              <a:lnSpc>
                <a:spcPct val="120000"/>
              </a:lnSpc>
              <a:buNone/>
            </a:pPr>
            <a:r>
              <a:rPr lang="en-US" sz="6300" b="1" dirty="0" smtClean="0">
                <a:solidFill>
                  <a:schemeClr val="accent6">
                    <a:lumMod val="75000"/>
                  </a:schemeClr>
                </a:solidFill>
                <a:latin typeface="Comic Sans MS" pitchFamily="66" charset="0"/>
              </a:rPr>
              <a:t>Specifying General Constraints as Assertions in SQL</a:t>
            </a:r>
          </a:p>
          <a:p>
            <a:pPr algn="just">
              <a:lnSpc>
                <a:spcPct val="120000"/>
              </a:lnSpc>
            </a:pPr>
            <a:r>
              <a:rPr lang="en-US" sz="4800" dirty="0" smtClean="0">
                <a:solidFill>
                  <a:schemeClr val="accent1">
                    <a:lumMod val="50000"/>
                  </a:schemeClr>
                </a:solidFill>
                <a:latin typeface="Comic Sans MS" pitchFamily="66" charset="0"/>
              </a:rPr>
              <a:t>Each assertion is given a constraint name and is specified via a condition similar to the WHERE clause of an SQL query. </a:t>
            </a:r>
          </a:p>
          <a:p>
            <a:pPr algn="just">
              <a:lnSpc>
                <a:spcPct val="120000"/>
              </a:lnSpc>
            </a:pPr>
            <a:r>
              <a:rPr lang="en-US" sz="4800" dirty="0" smtClean="0">
                <a:solidFill>
                  <a:schemeClr val="accent1">
                    <a:lumMod val="50000"/>
                  </a:schemeClr>
                </a:solidFill>
                <a:latin typeface="Comic Sans MS" pitchFamily="66" charset="0"/>
              </a:rPr>
              <a:t>For example, to specify the constraint that the salary of an employee must not be greater than the salary of the manager of the department that the employee works for in SQL, we can write the following assertion:</a:t>
            </a:r>
          </a:p>
          <a:p>
            <a:pPr lvl="1" algn="just">
              <a:lnSpc>
                <a:spcPct val="120000"/>
              </a:lnSpc>
              <a:buNone/>
            </a:pPr>
            <a:r>
              <a:rPr lang="en-US" sz="4800" dirty="0" smtClean="0">
                <a:solidFill>
                  <a:schemeClr val="accent6">
                    <a:lumMod val="75000"/>
                  </a:schemeClr>
                </a:solidFill>
                <a:latin typeface="Comic Sans MS" pitchFamily="66" charset="0"/>
              </a:rPr>
              <a:t>CREATE ASSERTION SALARY_CONSTRAINT</a:t>
            </a:r>
          </a:p>
          <a:p>
            <a:pPr lvl="1" algn="just">
              <a:lnSpc>
                <a:spcPct val="120000"/>
              </a:lnSpc>
              <a:buNone/>
            </a:pPr>
            <a:r>
              <a:rPr lang="en-US" sz="4800" dirty="0" smtClean="0">
                <a:solidFill>
                  <a:schemeClr val="accent6">
                    <a:lumMod val="75000"/>
                  </a:schemeClr>
                </a:solidFill>
                <a:latin typeface="Comic Sans MS" pitchFamily="66" charset="0"/>
              </a:rPr>
              <a:t>CHECK ( NOT EXISTS ( SELECT * FROM EMPLOYEE E, EMPLOYEE M, DEPARTMENT D WHERE </a:t>
            </a:r>
            <a:r>
              <a:rPr lang="en-US" sz="4800" dirty="0" err="1" smtClean="0">
                <a:solidFill>
                  <a:schemeClr val="accent6">
                    <a:lumMod val="75000"/>
                  </a:schemeClr>
                </a:solidFill>
                <a:latin typeface="Comic Sans MS" pitchFamily="66" charset="0"/>
              </a:rPr>
              <a:t>E.Salary</a:t>
            </a:r>
            <a:r>
              <a:rPr lang="en-US" sz="4800" dirty="0" smtClean="0">
                <a:solidFill>
                  <a:schemeClr val="accent6">
                    <a:lumMod val="75000"/>
                  </a:schemeClr>
                </a:solidFill>
                <a:latin typeface="Comic Sans MS" pitchFamily="66" charset="0"/>
              </a:rPr>
              <a:t> &gt; </a:t>
            </a:r>
            <a:r>
              <a:rPr lang="en-US" sz="4800" dirty="0" err="1" smtClean="0">
                <a:solidFill>
                  <a:schemeClr val="accent6">
                    <a:lumMod val="75000"/>
                  </a:schemeClr>
                </a:solidFill>
                <a:latin typeface="Comic Sans MS" pitchFamily="66" charset="0"/>
              </a:rPr>
              <a:t>M.Salary</a:t>
            </a:r>
            <a:r>
              <a:rPr lang="en-US" sz="4800" dirty="0" smtClean="0">
                <a:solidFill>
                  <a:schemeClr val="accent6">
                    <a:lumMod val="75000"/>
                  </a:schemeClr>
                </a:solidFill>
                <a:latin typeface="Comic Sans MS" pitchFamily="66" charset="0"/>
              </a:rPr>
              <a:t> AND </a:t>
            </a:r>
            <a:r>
              <a:rPr lang="en-US" sz="4800" dirty="0" err="1" smtClean="0">
                <a:solidFill>
                  <a:schemeClr val="accent6">
                    <a:lumMod val="75000"/>
                  </a:schemeClr>
                </a:solidFill>
                <a:latin typeface="Comic Sans MS" pitchFamily="66" charset="0"/>
              </a:rPr>
              <a:t>E.Dno</a:t>
            </a:r>
            <a:r>
              <a:rPr lang="en-US" sz="4800" dirty="0" smtClean="0">
                <a:solidFill>
                  <a:schemeClr val="accent6">
                    <a:lumMod val="75000"/>
                  </a:schemeClr>
                </a:solidFill>
                <a:latin typeface="Comic Sans MS" pitchFamily="66" charset="0"/>
              </a:rPr>
              <a:t> = </a:t>
            </a:r>
            <a:r>
              <a:rPr lang="en-US" sz="4800" dirty="0" err="1" smtClean="0">
                <a:solidFill>
                  <a:schemeClr val="accent6">
                    <a:lumMod val="75000"/>
                  </a:schemeClr>
                </a:solidFill>
                <a:latin typeface="Comic Sans MS" pitchFamily="66" charset="0"/>
              </a:rPr>
              <a:t>D.Dnumber</a:t>
            </a:r>
            <a:r>
              <a:rPr lang="en-US" sz="4800" dirty="0" smtClean="0">
                <a:solidFill>
                  <a:schemeClr val="accent6">
                    <a:lumMod val="75000"/>
                  </a:schemeClr>
                </a:solidFill>
                <a:latin typeface="Comic Sans MS" pitchFamily="66" charset="0"/>
              </a:rPr>
              <a:t> AND </a:t>
            </a:r>
            <a:r>
              <a:rPr lang="en-US" sz="4800" dirty="0" err="1" smtClean="0">
                <a:solidFill>
                  <a:schemeClr val="accent6">
                    <a:lumMod val="75000"/>
                  </a:schemeClr>
                </a:solidFill>
                <a:latin typeface="Comic Sans MS" pitchFamily="66" charset="0"/>
              </a:rPr>
              <a:t>D.Mgr_ssn</a:t>
            </a:r>
            <a:r>
              <a:rPr lang="en-US" sz="4800" dirty="0" smtClean="0">
                <a:solidFill>
                  <a:schemeClr val="accent6">
                    <a:lumMod val="75000"/>
                  </a:schemeClr>
                </a:solidFill>
                <a:latin typeface="Comic Sans MS" pitchFamily="66" charset="0"/>
              </a:rPr>
              <a:t> = </a:t>
            </a:r>
            <a:r>
              <a:rPr lang="en-US" sz="4800" dirty="0" err="1" smtClean="0">
                <a:solidFill>
                  <a:schemeClr val="accent6">
                    <a:lumMod val="75000"/>
                  </a:schemeClr>
                </a:solidFill>
                <a:latin typeface="Comic Sans MS" pitchFamily="66" charset="0"/>
              </a:rPr>
              <a:t>M.Ssn</a:t>
            </a:r>
            <a:r>
              <a:rPr lang="en-US" sz="4800" dirty="0" smtClean="0">
                <a:solidFill>
                  <a:schemeClr val="accent6">
                    <a:lumMod val="75000"/>
                  </a:schemeClr>
                </a:solidFill>
                <a:latin typeface="Comic Sans MS" pitchFamily="66" charset="0"/>
              </a:rPr>
              <a:t> ) );</a:t>
            </a:r>
          </a:p>
          <a:p>
            <a:pPr algn="just">
              <a:lnSpc>
                <a:spcPct val="120000"/>
              </a:lnSpc>
            </a:pPr>
            <a:r>
              <a:rPr lang="en-US" sz="4800" dirty="0" smtClean="0">
                <a:solidFill>
                  <a:schemeClr val="accent1">
                    <a:lumMod val="50000"/>
                  </a:schemeClr>
                </a:solidFill>
                <a:latin typeface="Comic Sans MS" pitchFamily="66" charset="0"/>
              </a:rPr>
              <a:t>The constraint name SALARY_CONSTRAINT is followed by the keyword CHECK, which is followed by a condition in parentheses that must hold true on every database state for the assertion to be satisfied.</a:t>
            </a:r>
          </a:p>
          <a:p>
            <a:pPr algn="just">
              <a:lnSpc>
                <a:spcPct val="120000"/>
              </a:lnSpc>
            </a:pPr>
            <a:r>
              <a:rPr lang="en-US" sz="4800" dirty="0" smtClean="0">
                <a:solidFill>
                  <a:schemeClr val="accent1">
                    <a:lumMod val="50000"/>
                  </a:schemeClr>
                </a:solidFill>
                <a:latin typeface="Comic Sans MS" pitchFamily="66" charset="0"/>
              </a:rPr>
              <a:t>Whenever some tuples in the database cause the condition of an ASSERTION statement to evaluate to FALSE, the constraint is violated. </a:t>
            </a:r>
            <a:endParaRPr lang="en-US" sz="4800" dirty="0">
              <a:solidFill>
                <a:schemeClr val="accent1">
                  <a:lumMod val="50000"/>
                </a:schemeClr>
              </a:solidFill>
              <a:latin typeface="Comic Sans MS"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fontScale="47500" lnSpcReduction="20000"/>
          </a:bodyPr>
          <a:lstStyle/>
          <a:p>
            <a:pPr algn="just">
              <a:buNone/>
            </a:pPr>
            <a:r>
              <a:rPr lang="en-US" sz="5900" b="1" dirty="0" smtClean="0">
                <a:solidFill>
                  <a:schemeClr val="accent6">
                    <a:lumMod val="75000"/>
                  </a:schemeClr>
                </a:solidFill>
                <a:latin typeface="Comic Sans MS" pitchFamily="66" charset="0"/>
              </a:rPr>
              <a:t>Introduction to Triggers in SQL</a:t>
            </a:r>
          </a:p>
          <a:p>
            <a:pPr algn="just"/>
            <a:r>
              <a:rPr lang="en-US" sz="4000" dirty="0" smtClean="0">
                <a:solidFill>
                  <a:schemeClr val="accent1">
                    <a:lumMod val="50000"/>
                  </a:schemeClr>
                </a:solidFill>
                <a:latin typeface="Comic Sans MS" pitchFamily="66" charset="0"/>
              </a:rPr>
              <a:t>Another important statement in SQL is CREATE TRIGGER. In many cases it is convenient to specify the type of action to be taken when certain events occur and when certain conditions are satisfied. </a:t>
            </a:r>
          </a:p>
          <a:p>
            <a:pPr algn="just"/>
            <a:r>
              <a:rPr lang="en-US" sz="4000" dirty="0" smtClean="0">
                <a:solidFill>
                  <a:schemeClr val="accent1">
                    <a:lumMod val="50000"/>
                  </a:schemeClr>
                </a:solidFill>
                <a:latin typeface="Comic Sans MS" pitchFamily="66" charset="0"/>
              </a:rPr>
              <a:t>The condition is thus used to monitor the database. Other actions may be specified, such as executing a specific stored procedure or triggering other updates. </a:t>
            </a:r>
          </a:p>
          <a:p>
            <a:pPr algn="just"/>
            <a:r>
              <a:rPr lang="en-US" sz="4000" dirty="0" smtClean="0">
                <a:solidFill>
                  <a:schemeClr val="accent1">
                    <a:lumMod val="50000"/>
                  </a:schemeClr>
                </a:solidFill>
                <a:latin typeface="Comic Sans MS" pitchFamily="66" charset="0"/>
              </a:rPr>
              <a:t>The CREATE TRIGGER statement is used to implement such actions in SQL. </a:t>
            </a:r>
          </a:p>
          <a:p>
            <a:pPr algn="just"/>
            <a:r>
              <a:rPr lang="en-US" sz="4000" dirty="0" smtClean="0">
                <a:solidFill>
                  <a:schemeClr val="accent1">
                    <a:lumMod val="50000"/>
                  </a:schemeClr>
                </a:solidFill>
                <a:latin typeface="Comic Sans MS" pitchFamily="66" charset="0"/>
              </a:rPr>
              <a:t>Suppose we want to check whenever an employee’s salary is greater than the salary of his or her direct supervisor in the COMPANY database. </a:t>
            </a:r>
          </a:p>
          <a:p>
            <a:pPr algn="just"/>
            <a:r>
              <a:rPr lang="en-US" sz="4000" dirty="0" smtClean="0">
                <a:solidFill>
                  <a:schemeClr val="accent1">
                    <a:lumMod val="50000"/>
                  </a:schemeClr>
                </a:solidFill>
                <a:latin typeface="Comic Sans MS" pitchFamily="66" charset="0"/>
              </a:rPr>
              <a:t>Several events can trigger this rule: inserting a new employee record, changing an employee’s salary, or changing an employee’s supervisor. </a:t>
            </a:r>
          </a:p>
          <a:p>
            <a:pPr algn="just"/>
            <a:r>
              <a:rPr lang="en-US" sz="4000" dirty="0" smtClean="0">
                <a:solidFill>
                  <a:schemeClr val="accent1">
                    <a:lumMod val="50000"/>
                  </a:schemeClr>
                </a:solidFill>
                <a:latin typeface="Comic Sans MS" pitchFamily="66" charset="0"/>
              </a:rPr>
              <a:t>Suppose that the action to take would be to call an external stored procedure, which will notify the supervisor. The trigger could then be written as below.</a:t>
            </a:r>
          </a:p>
          <a:p>
            <a:pPr lvl="1" algn="just">
              <a:buNone/>
            </a:pPr>
            <a:r>
              <a:rPr lang="en-US" sz="4000" dirty="0" smtClean="0">
                <a:solidFill>
                  <a:schemeClr val="accent6">
                    <a:lumMod val="75000"/>
                  </a:schemeClr>
                </a:solidFill>
                <a:latin typeface="Comic Sans MS" pitchFamily="66" charset="0"/>
              </a:rPr>
              <a:t>CREATE TRIGGER SALARY_VIOLATION</a:t>
            </a:r>
          </a:p>
          <a:p>
            <a:pPr lvl="1" algn="just">
              <a:buNone/>
            </a:pPr>
            <a:r>
              <a:rPr lang="en-US" sz="4000" dirty="0" smtClean="0">
                <a:solidFill>
                  <a:schemeClr val="accent6">
                    <a:lumMod val="75000"/>
                  </a:schemeClr>
                </a:solidFill>
                <a:latin typeface="Comic Sans MS" pitchFamily="66" charset="0"/>
              </a:rPr>
              <a:t>BEFORE INSERT OR UPDATE OF SALARY , SUPERVISOR_SSN</a:t>
            </a:r>
          </a:p>
          <a:p>
            <a:pPr lvl="1" algn="just">
              <a:buNone/>
            </a:pPr>
            <a:r>
              <a:rPr lang="en-US" sz="4000" dirty="0" smtClean="0">
                <a:solidFill>
                  <a:schemeClr val="accent6">
                    <a:lumMod val="75000"/>
                  </a:schemeClr>
                </a:solidFill>
                <a:latin typeface="Comic Sans MS" pitchFamily="66" charset="0"/>
              </a:rPr>
              <a:t>ON EMPLOYEE FOR EACH ROW</a:t>
            </a:r>
          </a:p>
          <a:p>
            <a:pPr lvl="1" algn="just">
              <a:buNone/>
            </a:pPr>
            <a:r>
              <a:rPr lang="en-US" sz="4000" dirty="0" smtClean="0">
                <a:solidFill>
                  <a:schemeClr val="accent6">
                    <a:lumMod val="75000"/>
                  </a:schemeClr>
                </a:solidFill>
                <a:latin typeface="Comic Sans MS" pitchFamily="66" charset="0"/>
              </a:rPr>
              <a:t>WHEN ( NEW.SALARY &gt; ( SELECT SALARY FROM EMPLOYEE</a:t>
            </a:r>
          </a:p>
          <a:p>
            <a:pPr lvl="1" algn="just">
              <a:buNone/>
            </a:pPr>
            <a:r>
              <a:rPr lang="en-US" sz="4000" dirty="0" smtClean="0">
                <a:solidFill>
                  <a:schemeClr val="accent6">
                    <a:lumMod val="75000"/>
                  </a:schemeClr>
                </a:solidFill>
                <a:latin typeface="Comic Sans MS" pitchFamily="66" charset="0"/>
              </a:rPr>
              <a:t>WHERE SSN = NEW.SUPERVISOR_SSN ) )</a:t>
            </a:r>
          </a:p>
          <a:p>
            <a:pPr lvl="1" algn="just">
              <a:buNone/>
            </a:pPr>
            <a:r>
              <a:rPr lang="en-US" sz="4000" dirty="0" smtClean="0">
                <a:solidFill>
                  <a:schemeClr val="accent6">
                    <a:lumMod val="75000"/>
                  </a:schemeClr>
                </a:solidFill>
                <a:latin typeface="Comic Sans MS" pitchFamily="66" charset="0"/>
              </a:rPr>
              <a:t>INFORM_SUPERVISOR (</a:t>
            </a:r>
            <a:r>
              <a:rPr lang="en-US" sz="4000" dirty="0" err="1" smtClean="0">
                <a:solidFill>
                  <a:schemeClr val="accent6">
                    <a:lumMod val="75000"/>
                  </a:schemeClr>
                </a:solidFill>
                <a:latin typeface="Comic Sans MS" pitchFamily="66" charset="0"/>
              </a:rPr>
              <a:t>NEW.Supervisor_ssn</a:t>
            </a:r>
            <a:r>
              <a:rPr lang="en-US" sz="4000" dirty="0" smtClean="0">
                <a:solidFill>
                  <a:schemeClr val="accent6">
                    <a:lumMod val="75000"/>
                  </a:schemeClr>
                </a:solidFill>
                <a:latin typeface="Comic Sans MS" pitchFamily="66" charset="0"/>
              </a:rPr>
              <a:t>, </a:t>
            </a:r>
            <a:r>
              <a:rPr lang="en-US" sz="4000" dirty="0" err="1" smtClean="0">
                <a:solidFill>
                  <a:schemeClr val="accent6">
                    <a:lumMod val="75000"/>
                  </a:schemeClr>
                </a:solidFill>
                <a:latin typeface="Comic Sans MS" pitchFamily="66" charset="0"/>
              </a:rPr>
              <a:t>NEW.Ssn</a:t>
            </a:r>
            <a:r>
              <a:rPr lang="en-US" sz="4000" dirty="0" smtClean="0">
                <a:solidFill>
                  <a:schemeClr val="accent6">
                    <a:lumMod val="75000"/>
                  </a:schemeClr>
                </a:solidFill>
                <a:latin typeface="Comic Sans MS" pitchFamily="66" charset="0"/>
              </a:rPr>
              <a:t>);</a:t>
            </a:r>
            <a:endParaRPr lang="en-US" sz="4000" dirty="0">
              <a:solidFill>
                <a:schemeClr val="accent6">
                  <a:lumMod val="75000"/>
                </a:schemeClr>
              </a:solidFill>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solidFill>
                  <a:schemeClr val="accent6">
                    <a:lumMod val="75000"/>
                  </a:schemeClr>
                </a:solidFill>
                <a:latin typeface="Comic Sans MS" pitchFamily="66" charset="0"/>
              </a:rPr>
              <a:t>NESTING OF QUERIES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071546"/>
            <a:ext cx="8572560" cy="5500726"/>
          </a:xfrm>
        </p:spPr>
        <p:txBody>
          <a:bodyPr/>
          <a:lstStyle/>
          <a:p>
            <a:pPr algn="just"/>
            <a:r>
              <a:rPr lang="en-US" sz="2400" dirty="0" smtClean="0">
                <a:solidFill>
                  <a:schemeClr val="accent1">
                    <a:lumMod val="50000"/>
                  </a:schemeClr>
                </a:solidFill>
                <a:latin typeface="Comic Sans MS" pitchFamily="66" charset="0"/>
              </a:rPr>
              <a:t>A complete SELECT query, called a nested query, can be specified within the WHERE-clause of another query, called the outer query</a:t>
            </a:r>
          </a:p>
          <a:p>
            <a:pPr lvl="1" algn="just"/>
            <a:r>
              <a:rPr lang="en-US" sz="2200" dirty="0" smtClean="0">
                <a:solidFill>
                  <a:schemeClr val="accent1">
                    <a:lumMod val="50000"/>
                  </a:schemeClr>
                </a:solidFill>
                <a:latin typeface="Comic Sans MS" pitchFamily="66" charset="0"/>
              </a:rPr>
              <a:t>Many of the previous queries can be specified in an alternative form using nesting</a:t>
            </a:r>
          </a:p>
          <a:p>
            <a:pPr algn="just"/>
            <a:r>
              <a:rPr lang="en-US" sz="2400" dirty="0" smtClean="0">
                <a:solidFill>
                  <a:schemeClr val="accent1">
                    <a:lumMod val="50000"/>
                  </a:schemeClr>
                </a:solidFill>
                <a:latin typeface="Comic Sans MS" pitchFamily="66" charset="0"/>
              </a:rPr>
              <a:t>Query 1: Retrieve the name and address of all employees who work for the 'Research' department.</a:t>
            </a:r>
          </a:p>
          <a:p>
            <a:pPr lvl="1" algn="just">
              <a:buNone/>
            </a:pPr>
            <a:endParaRPr lang="en-US" sz="2200" dirty="0" smtClean="0">
              <a:solidFill>
                <a:schemeClr val="accent1">
                  <a:lumMod val="50000"/>
                </a:schemeClr>
              </a:solidFill>
              <a:latin typeface="Comic Sans MS" pitchFamily="66" charset="0"/>
            </a:endParaRPr>
          </a:p>
          <a:p>
            <a:pPr lvl="1">
              <a:buNone/>
            </a:pPr>
            <a:r>
              <a:rPr lang="en-US" sz="2200" dirty="0" smtClean="0">
                <a:solidFill>
                  <a:schemeClr val="accent1">
                    <a:lumMod val="50000"/>
                  </a:schemeClr>
                </a:solidFill>
                <a:latin typeface="Comic Sans MS" pitchFamily="66" charset="0"/>
              </a:rPr>
              <a:t>Q1:	</a:t>
            </a:r>
            <a:r>
              <a:rPr lang="en-US" sz="2200" dirty="0" smtClean="0">
                <a:solidFill>
                  <a:schemeClr val="accent6">
                    <a:lumMod val="75000"/>
                  </a:schemeClr>
                </a:solidFill>
                <a:latin typeface="Comic Sans MS" pitchFamily="66" charset="0"/>
              </a:rPr>
              <a:t>SELECT	FNAME, LNAME, ADDRESS</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FROM 		EMPLOYEE</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WHERE	DNO IN  </a:t>
            </a:r>
          </a:p>
          <a:p>
            <a:pPr lvl="1">
              <a:buNone/>
            </a:pPr>
            <a:r>
              <a:rPr lang="en-US" sz="2200" dirty="0" smtClean="0">
                <a:solidFill>
                  <a:schemeClr val="accent6">
                    <a:lumMod val="75000"/>
                  </a:schemeClr>
                </a:solidFill>
                <a:latin typeface="Comic Sans MS" pitchFamily="66" charset="0"/>
              </a:rPr>
              <a:t>				(SELECT DNUMBER</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FROM	 DEPARTMENT</a:t>
            </a:r>
            <a:br>
              <a:rPr lang="en-US" sz="2200" dirty="0" smtClean="0">
                <a:solidFill>
                  <a:schemeClr val="accent6">
                    <a:lumMod val="75000"/>
                  </a:schemeClr>
                </a:solidFill>
                <a:latin typeface="Comic Sans MS" pitchFamily="66" charset="0"/>
              </a:rPr>
            </a:br>
            <a:r>
              <a:rPr lang="en-US" sz="2200" dirty="0" smtClean="0">
                <a:solidFill>
                  <a:schemeClr val="accent6">
                    <a:lumMod val="75000"/>
                  </a:schemeClr>
                </a:solidFill>
                <a:latin typeface="Comic Sans MS" pitchFamily="66" charset="0"/>
              </a:rPr>
              <a:t>			WHERE  DNAME='Research'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72560" cy="5715040"/>
          </a:xfrm>
        </p:spPr>
        <p:txBody>
          <a:bodyPr>
            <a:noAutofit/>
          </a:bodyPr>
          <a:lstStyle/>
          <a:p>
            <a:pPr algn="just">
              <a:buNone/>
            </a:pPr>
            <a:r>
              <a:rPr lang="en-US" dirty="0" smtClean="0">
                <a:solidFill>
                  <a:schemeClr val="accent6">
                    <a:lumMod val="75000"/>
                  </a:schemeClr>
                </a:solidFill>
                <a:latin typeface="Comic Sans MS" pitchFamily="66" charset="0"/>
              </a:rPr>
              <a:t>A typical trigger has three components:</a:t>
            </a:r>
          </a:p>
          <a:p>
            <a:pPr algn="just">
              <a:buFont typeface="+mj-lt"/>
              <a:buAutoNum type="arabicPeriod"/>
            </a:pPr>
            <a:r>
              <a:rPr lang="en-US" sz="2400" dirty="0" smtClean="0">
                <a:solidFill>
                  <a:schemeClr val="accent6">
                    <a:lumMod val="75000"/>
                  </a:schemeClr>
                </a:solidFill>
                <a:latin typeface="Comic Sans MS" pitchFamily="66" charset="0"/>
              </a:rPr>
              <a:t>The event(s)</a:t>
            </a:r>
            <a:r>
              <a:rPr lang="en-US" sz="2400" dirty="0" smtClean="0">
                <a:solidFill>
                  <a:schemeClr val="accent1">
                    <a:lumMod val="50000"/>
                  </a:schemeClr>
                </a:solidFill>
                <a:latin typeface="Comic Sans MS" pitchFamily="66" charset="0"/>
              </a:rPr>
              <a:t> : These are usually database update operations that are explicitly applied to the database. In the example the events are: inserting a new employee record, changing an employee’s salary, or changing an employee’s supervisor.</a:t>
            </a:r>
          </a:p>
          <a:p>
            <a:pPr algn="just">
              <a:buFont typeface="+mj-lt"/>
              <a:buAutoNum type="arabicPeriod"/>
            </a:pPr>
            <a:r>
              <a:rPr lang="en-US" sz="2400" dirty="0" smtClean="0">
                <a:solidFill>
                  <a:schemeClr val="accent6">
                    <a:lumMod val="75000"/>
                  </a:schemeClr>
                </a:solidFill>
                <a:latin typeface="Comic Sans MS" pitchFamily="66" charset="0"/>
              </a:rPr>
              <a:t>The condition:</a:t>
            </a:r>
            <a:r>
              <a:rPr lang="en-US" sz="2400" dirty="0" smtClean="0">
                <a:solidFill>
                  <a:schemeClr val="accent1">
                    <a:lumMod val="50000"/>
                  </a:schemeClr>
                </a:solidFill>
                <a:latin typeface="Comic Sans MS" pitchFamily="66" charset="0"/>
              </a:rPr>
              <a:t> Once the triggering event has occurred, an optional condition may be evaluated. The condition is specified in the WHEN clause of the trigger.</a:t>
            </a:r>
          </a:p>
          <a:p>
            <a:pPr algn="just">
              <a:buFont typeface="+mj-lt"/>
              <a:buAutoNum type="arabicPeriod"/>
            </a:pPr>
            <a:r>
              <a:rPr lang="en-US" sz="2400" dirty="0" smtClean="0">
                <a:solidFill>
                  <a:schemeClr val="accent6">
                    <a:lumMod val="75000"/>
                  </a:schemeClr>
                </a:solidFill>
                <a:latin typeface="Comic Sans MS" pitchFamily="66" charset="0"/>
              </a:rPr>
              <a:t>The action to be taken</a:t>
            </a:r>
            <a:r>
              <a:rPr lang="en-US" sz="2400" dirty="0" smtClean="0">
                <a:solidFill>
                  <a:schemeClr val="accent1">
                    <a:lumMod val="50000"/>
                  </a:schemeClr>
                </a:solidFill>
                <a:latin typeface="Comic Sans MS" pitchFamily="66" charset="0"/>
              </a:rPr>
              <a:t>: The action is usually a sequence of SQL statements, but it could also be a database transaction or an external program that will be automatically executed. In this example, the action is to execute the stored procedure INFORM_SUPERVISOR.</a:t>
            </a:r>
            <a:endParaRPr lang="en-US" sz="2400" dirty="0">
              <a:solidFill>
                <a:schemeClr val="accent1">
                  <a:lumMod val="50000"/>
                </a:schemeClr>
              </a:solidFill>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solidFill>
                  <a:schemeClr val="accent6">
                    <a:lumMod val="75000"/>
                  </a:schemeClr>
                </a:solidFill>
                <a:latin typeface="Comic Sans MS" pitchFamily="66" charset="0"/>
              </a:rPr>
              <a:t>Views in SQL</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42918" y="1285860"/>
            <a:ext cx="8686800" cy="5214974"/>
          </a:xfrm>
        </p:spPr>
        <p:txBody>
          <a:bodyPr>
            <a:normAutofit fontScale="77500" lnSpcReduction="20000"/>
          </a:bodyPr>
          <a:lstStyle/>
          <a:p>
            <a:pPr algn="just">
              <a:lnSpc>
                <a:spcPct val="120000"/>
              </a:lnSpc>
            </a:pPr>
            <a:r>
              <a:rPr lang="en-US" dirty="0" smtClean="0">
                <a:solidFill>
                  <a:schemeClr val="accent1">
                    <a:lumMod val="50000"/>
                  </a:schemeClr>
                </a:solidFill>
                <a:latin typeface="Comic Sans MS" pitchFamily="66" charset="0"/>
              </a:rPr>
              <a:t>A view in SQL terminology is a single table that is derived from other tables. </a:t>
            </a:r>
          </a:p>
          <a:p>
            <a:pPr algn="just">
              <a:lnSpc>
                <a:spcPct val="120000"/>
              </a:lnSpc>
            </a:pPr>
            <a:r>
              <a:rPr lang="en-US" dirty="0" smtClean="0">
                <a:solidFill>
                  <a:schemeClr val="accent1">
                    <a:lumMod val="50000"/>
                  </a:schemeClr>
                </a:solidFill>
                <a:latin typeface="Comic Sans MS" pitchFamily="66" charset="0"/>
              </a:rPr>
              <a:t>These other tables can be base tables or previously defined views. </a:t>
            </a:r>
          </a:p>
          <a:p>
            <a:pPr algn="just">
              <a:lnSpc>
                <a:spcPct val="120000"/>
              </a:lnSpc>
            </a:pPr>
            <a:r>
              <a:rPr lang="en-US" dirty="0" smtClean="0">
                <a:solidFill>
                  <a:schemeClr val="accent1">
                    <a:lumMod val="50000"/>
                  </a:schemeClr>
                </a:solidFill>
                <a:latin typeface="Comic Sans MS" pitchFamily="66" charset="0"/>
              </a:rPr>
              <a:t>A view does not necessarily exist in physical form; it is considered to be a virtual table.</a:t>
            </a:r>
          </a:p>
          <a:p>
            <a:pPr algn="just">
              <a:lnSpc>
                <a:spcPct val="120000"/>
              </a:lnSpc>
            </a:pPr>
            <a:r>
              <a:rPr lang="en-US" dirty="0" smtClean="0">
                <a:solidFill>
                  <a:schemeClr val="accent1">
                    <a:lumMod val="50000"/>
                  </a:schemeClr>
                </a:solidFill>
                <a:latin typeface="Comic Sans MS" pitchFamily="66" charset="0"/>
              </a:rPr>
              <a:t>This limits the possible update operations that can be applied to views, but it does not provide any limitations on querying a view. </a:t>
            </a:r>
          </a:p>
          <a:p>
            <a:pPr algn="just">
              <a:lnSpc>
                <a:spcPct val="120000"/>
              </a:lnSpc>
            </a:pPr>
            <a:r>
              <a:rPr lang="en-US" dirty="0" smtClean="0">
                <a:solidFill>
                  <a:schemeClr val="accent1">
                    <a:lumMod val="50000"/>
                  </a:schemeClr>
                </a:solidFill>
                <a:latin typeface="Comic Sans MS" pitchFamily="66" charset="0"/>
              </a:rPr>
              <a:t>We can think of a view as a way of specifying a table that we need to reference frequently, even though it may not exist physically.</a:t>
            </a:r>
            <a:endParaRPr lang="en-US" dirty="0">
              <a:solidFill>
                <a:schemeClr val="accent1">
                  <a:lumMod val="50000"/>
                </a:schemeClr>
              </a:solidFill>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solidFill>
                  <a:schemeClr val="accent6">
                    <a:lumMod val="75000"/>
                  </a:schemeClr>
                </a:solidFill>
                <a:latin typeface="Comic Sans MS" pitchFamily="66" charset="0"/>
              </a:rPr>
              <a:t>SQL Views: An Example</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642910" y="1214422"/>
            <a:ext cx="8215370" cy="5286412"/>
          </a:xfrm>
        </p:spPr>
        <p:txBody>
          <a:bodyPr>
            <a:normAutofit/>
          </a:bodyPr>
          <a:lstStyle/>
          <a:p>
            <a:pPr>
              <a:buNone/>
            </a:pPr>
            <a:r>
              <a:rPr lang="en-US" sz="2600" dirty="0" smtClean="0">
                <a:solidFill>
                  <a:schemeClr val="accent1">
                    <a:lumMod val="50000"/>
                  </a:schemeClr>
                </a:solidFill>
                <a:latin typeface="Comic Sans MS" pitchFamily="66" charset="0"/>
              </a:rPr>
              <a:t>CREATE VIEW WORKS_ON1</a:t>
            </a:r>
          </a:p>
          <a:p>
            <a:pPr>
              <a:buNone/>
            </a:pPr>
            <a:r>
              <a:rPr lang="en-US" sz="2600" dirty="0" smtClean="0">
                <a:solidFill>
                  <a:schemeClr val="accent1">
                    <a:lumMod val="50000"/>
                  </a:schemeClr>
                </a:solidFill>
                <a:latin typeface="Comic Sans MS" pitchFamily="66" charset="0"/>
              </a:rPr>
              <a:t>AS SELECT </a:t>
            </a:r>
            <a:r>
              <a:rPr lang="en-US" sz="2600" dirty="0" err="1" smtClean="0">
                <a:solidFill>
                  <a:schemeClr val="accent1">
                    <a:lumMod val="50000"/>
                  </a:schemeClr>
                </a:solidFill>
                <a:latin typeface="Comic Sans MS" pitchFamily="66" charset="0"/>
              </a:rPr>
              <a:t>Fname</a:t>
            </a:r>
            <a:r>
              <a:rPr lang="en-US" sz="2600" dirty="0" smtClean="0">
                <a:solidFill>
                  <a:schemeClr val="accent1">
                    <a:lumMod val="50000"/>
                  </a:schemeClr>
                </a:solidFill>
                <a:latin typeface="Comic Sans MS" pitchFamily="66" charset="0"/>
              </a:rPr>
              <a:t>, </a:t>
            </a:r>
            <a:r>
              <a:rPr lang="en-US" sz="2600" dirty="0" err="1" smtClean="0">
                <a:solidFill>
                  <a:schemeClr val="accent1">
                    <a:lumMod val="50000"/>
                  </a:schemeClr>
                </a:solidFill>
                <a:latin typeface="Comic Sans MS" pitchFamily="66" charset="0"/>
              </a:rPr>
              <a:t>Lname</a:t>
            </a:r>
            <a:r>
              <a:rPr lang="en-US" sz="2600" dirty="0" smtClean="0">
                <a:solidFill>
                  <a:schemeClr val="accent1">
                    <a:lumMod val="50000"/>
                  </a:schemeClr>
                </a:solidFill>
                <a:latin typeface="Comic Sans MS" pitchFamily="66" charset="0"/>
              </a:rPr>
              <a:t>, </a:t>
            </a:r>
            <a:r>
              <a:rPr lang="en-US" sz="2600" dirty="0" err="1" smtClean="0">
                <a:solidFill>
                  <a:schemeClr val="accent1">
                    <a:lumMod val="50000"/>
                  </a:schemeClr>
                </a:solidFill>
                <a:latin typeface="Comic Sans MS" pitchFamily="66" charset="0"/>
              </a:rPr>
              <a:t>Pname</a:t>
            </a:r>
            <a:r>
              <a:rPr lang="en-US" sz="2600" dirty="0" smtClean="0">
                <a:solidFill>
                  <a:schemeClr val="accent1">
                    <a:lumMod val="50000"/>
                  </a:schemeClr>
                </a:solidFill>
                <a:latin typeface="Comic Sans MS" pitchFamily="66" charset="0"/>
              </a:rPr>
              <a:t>, Hours</a:t>
            </a:r>
          </a:p>
          <a:p>
            <a:pPr>
              <a:buNone/>
            </a:pPr>
            <a:r>
              <a:rPr lang="en-US" sz="2600" dirty="0" smtClean="0">
                <a:solidFill>
                  <a:schemeClr val="accent1">
                    <a:lumMod val="50000"/>
                  </a:schemeClr>
                </a:solidFill>
                <a:latin typeface="Comic Sans MS" pitchFamily="66" charset="0"/>
              </a:rPr>
              <a:t>FROM EMPLOYEE, PROJECT, WORKS_ON</a:t>
            </a:r>
          </a:p>
          <a:p>
            <a:pPr>
              <a:buNone/>
            </a:pPr>
            <a:r>
              <a:rPr lang="en-US" sz="2600" dirty="0" smtClean="0">
                <a:solidFill>
                  <a:schemeClr val="accent1">
                    <a:lumMod val="50000"/>
                  </a:schemeClr>
                </a:solidFill>
                <a:latin typeface="Comic Sans MS" pitchFamily="66" charset="0"/>
              </a:rPr>
              <a:t>WHERE </a:t>
            </a:r>
            <a:r>
              <a:rPr lang="en-US" sz="2600" dirty="0" err="1" smtClean="0">
                <a:solidFill>
                  <a:schemeClr val="accent1">
                    <a:lumMod val="50000"/>
                  </a:schemeClr>
                </a:solidFill>
                <a:latin typeface="Comic Sans MS" pitchFamily="66" charset="0"/>
              </a:rPr>
              <a:t>Ssn</a:t>
            </a:r>
            <a:r>
              <a:rPr lang="en-US" sz="2600" dirty="0" smtClean="0">
                <a:solidFill>
                  <a:schemeClr val="accent1">
                    <a:lumMod val="50000"/>
                  </a:schemeClr>
                </a:solidFill>
                <a:latin typeface="Comic Sans MS" pitchFamily="66" charset="0"/>
              </a:rPr>
              <a:t> = </a:t>
            </a:r>
            <a:r>
              <a:rPr lang="en-US" sz="2600" dirty="0" err="1" smtClean="0">
                <a:solidFill>
                  <a:schemeClr val="accent1">
                    <a:lumMod val="50000"/>
                  </a:schemeClr>
                </a:solidFill>
                <a:latin typeface="Comic Sans MS" pitchFamily="66" charset="0"/>
              </a:rPr>
              <a:t>Essn</a:t>
            </a:r>
            <a:r>
              <a:rPr lang="en-US" sz="2600" dirty="0" smtClean="0">
                <a:solidFill>
                  <a:schemeClr val="accent1">
                    <a:lumMod val="50000"/>
                  </a:schemeClr>
                </a:solidFill>
                <a:latin typeface="Comic Sans MS" pitchFamily="66" charset="0"/>
              </a:rPr>
              <a:t> AND </a:t>
            </a:r>
            <a:r>
              <a:rPr lang="en-US" sz="2600" dirty="0" err="1" smtClean="0">
                <a:solidFill>
                  <a:schemeClr val="accent1">
                    <a:lumMod val="50000"/>
                  </a:schemeClr>
                </a:solidFill>
                <a:latin typeface="Comic Sans MS" pitchFamily="66" charset="0"/>
              </a:rPr>
              <a:t>Pno</a:t>
            </a:r>
            <a:r>
              <a:rPr lang="en-US" sz="2600" dirty="0" smtClean="0">
                <a:solidFill>
                  <a:schemeClr val="accent1">
                    <a:lumMod val="50000"/>
                  </a:schemeClr>
                </a:solidFill>
                <a:latin typeface="Comic Sans MS" pitchFamily="66" charset="0"/>
              </a:rPr>
              <a:t> = </a:t>
            </a:r>
            <a:r>
              <a:rPr lang="en-US" sz="2600" dirty="0" err="1" smtClean="0">
                <a:solidFill>
                  <a:schemeClr val="accent1">
                    <a:lumMod val="50000"/>
                  </a:schemeClr>
                </a:solidFill>
                <a:latin typeface="Comic Sans MS" pitchFamily="66" charset="0"/>
              </a:rPr>
              <a:t>Pnumber</a:t>
            </a:r>
            <a:r>
              <a:rPr lang="en-US" sz="2600" dirty="0" smtClean="0">
                <a:solidFill>
                  <a:schemeClr val="accent1">
                    <a:lumMod val="50000"/>
                  </a:schemeClr>
                </a:solidFill>
                <a:latin typeface="Comic Sans MS" pitchFamily="66" charset="0"/>
              </a:rPr>
              <a:t>;</a:t>
            </a:r>
          </a:p>
          <a:p>
            <a:endParaRPr lang="en-US" dirty="0" smtClean="0"/>
          </a:p>
          <a:p>
            <a:pPr>
              <a:buNone/>
            </a:pPr>
            <a:r>
              <a:rPr lang="en-US" sz="2400" dirty="0" smtClean="0">
                <a:solidFill>
                  <a:schemeClr val="accent1">
                    <a:lumMod val="50000"/>
                  </a:schemeClr>
                </a:solidFill>
                <a:latin typeface="Comic Sans MS" pitchFamily="66" charset="0"/>
              </a:rPr>
              <a:t>CREATE VIEW DEPT_INFO(</a:t>
            </a:r>
            <a:r>
              <a:rPr lang="en-US" sz="2400" dirty="0" err="1" smtClean="0">
                <a:solidFill>
                  <a:schemeClr val="accent1">
                    <a:lumMod val="50000"/>
                  </a:schemeClr>
                </a:solidFill>
                <a:latin typeface="Comic Sans MS" pitchFamily="66" charset="0"/>
              </a:rPr>
              <a:t>Dept_name,No_of_emps</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Total_sal</a:t>
            </a:r>
            <a:r>
              <a:rPr lang="en-US" sz="2400" dirty="0" smtClean="0">
                <a:solidFill>
                  <a:schemeClr val="accent1">
                    <a:lumMod val="50000"/>
                  </a:schemeClr>
                </a:solidFill>
                <a:latin typeface="Comic Sans MS" pitchFamily="66" charset="0"/>
              </a:rPr>
              <a:t> ) </a:t>
            </a:r>
          </a:p>
          <a:p>
            <a:pPr>
              <a:buNone/>
            </a:pPr>
            <a:r>
              <a:rPr lang="en-US" sz="2400" dirty="0" smtClean="0">
                <a:solidFill>
                  <a:schemeClr val="accent1">
                    <a:lumMod val="50000"/>
                  </a:schemeClr>
                </a:solidFill>
                <a:latin typeface="Comic Sans MS" pitchFamily="66" charset="0"/>
              </a:rPr>
              <a:t>AS SELECT </a:t>
            </a:r>
            <a:r>
              <a:rPr lang="en-US" sz="2400" dirty="0" err="1" smtClean="0">
                <a:solidFill>
                  <a:schemeClr val="accent1">
                    <a:lumMod val="50000"/>
                  </a:schemeClr>
                </a:solidFill>
                <a:latin typeface="Comic Sans MS" pitchFamily="66" charset="0"/>
              </a:rPr>
              <a:t>Dname</a:t>
            </a:r>
            <a:r>
              <a:rPr lang="en-US" sz="2400" dirty="0" smtClean="0">
                <a:solidFill>
                  <a:schemeClr val="accent1">
                    <a:lumMod val="50000"/>
                  </a:schemeClr>
                </a:solidFill>
                <a:latin typeface="Comic Sans MS" pitchFamily="66" charset="0"/>
              </a:rPr>
              <a:t> , COUNT ( * ), SUM ( Salary )</a:t>
            </a:r>
          </a:p>
          <a:p>
            <a:pPr>
              <a:buNone/>
            </a:pPr>
            <a:r>
              <a:rPr lang="en-US" sz="2400" dirty="0" smtClean="0">
                <a:solidFill>
                  <a:schemeClr val="accent1">
                    <a:lumMod val="50000"/>
                  </a:schemeClr>
                </a:solidFill>
                <a:latin typeface="Comic Sans MS" pitchFamily="66" charset="0"/>
              </a:rPr>
              <a:t>FROM DEPARTMENT , EMPLOYEE</a:t>
            </a:r>
          </a:p>
          <a:p>
            <a:pPr>
              <a:buNone/>
            </a:pPr>
            <a:r>
              <a:rPr lang="en-US" sz="2400" dirty="0" smtClean="0">
                <a:solidFill>
                  <a:schemeClr val="accent1">
                    <a:lumMod val="50000"/>
                  </a:schemeClr>
                </a:solidFill>
                <a:latin typeface="Comic Sans MS" pitchFamily="66" charset="0"/>
              </a:rPr>
              <a:t>WHERE </a:t>
            </a:r>
            <a:r>
              <a:rPr lang="en-US" sz="2400" dirty="0" err="1" smtClean="0">
                <a:solidFill>
                  <a:schemeClr val="accent1">
                    <a:lumMod val="50000"/>
                  </a:schemeClr>
                </a:solidFill>
                <a:latin typeface="Comic Sans MS" pitchFamily="66" charset="0"/>
              </a:rPr>
              <a:t>Dnumber</a:t>
            </a:r>
            <a:r>
              <a:rPr lang="en-US" sz="2400" dirty="0" smtClean="0">
                <a:solidFill>
                  <a:schemeClr val="accent1">
                    <a:lumMod val="50000"/>
                  </a:schemeClr>
                </a:solidFill>
                <a:latin typeface="Comic Sans MS" pitchFamily="66" charset="0"/>
              </a:rPr>
              <a:t> = </a:t>
            </a:r>
            <a:r>
              <a:rPr lang="en-US" sz="2400" dirty="0" err="1" smtClean="0">
                <a:solidFill>
                  <a:schemeClr val="accent1">
                    <a:lumMod val="50000"/>
                  </a:schemeClr>
                </a:solidFill>
                <a:latin typeface="Comic Sans MS" pitchFamily="66" charset="0"/>
              </a:rPr>
              <a:t>Dno</a:t>
            </a:r>
            <a:r>
              <a:rPr lang="en-US" sz="2400" dirty="0" smtClean="0">
                <a:solidFill>
                  <a:schemeClr val="accent1">
                    <a:lumMod val="50000"/>
                  </a:schemeClr>
                </a:solidFill>
                <a:latin typeface="Comic Sans MS" pitchFamily="66" charset="0"/>
              </a:rPr>
              <a:t> GROUP BY </a:t>
            </a:r>
            <a:r>
              <a:rPr lang="en-US" sz="2400" dirty="0" err="1" smtClean="0">
                <a:solidFill>
                  <a:schemeClr val="accent1">
                    <a:lumMod val="50000"/>
                  </a:schemeClr>
                </a:solidFill>
                <a:latin typeface="Comic Sans MS" pitchFamily="66" charset="0"/>
              </a:rPr>
              <a:t>Dname</a:t>
            </a:r>
            <a:r>
              <a:rPr lang="en-US" sz="2400" dirty="0" smtClean="0">
                <a:solidFill>
                  <a:schemeClr val="accent1">
                    <a:lumMod val="50000"/>
                  </a:schemeClr>
                </a:solidFill>
                <a:latin typeface="Comic Sans MS" pitchFamily="66" charset="0"/>
              </a:rPr>
              <a:t> ;</a:t>
            </a:r>
            <a:endParaRPr lang="en-US" sz="2400" dirty="0">
              <a:solidFill>
                <a:schemeClr val="accent1">
                  <a:lumMod val="50000"/>
                </a:schemeClr>
              </a:solidFill>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4143404"/>
          </a:xfrm>
        </p:spPr>
        <p:txBody>
          <a:bodyPr>
            <a:normAutofit/>
          </a:bodyPr>
          <a:lstStyle/>
          <a:p>
            <a:pPr algn="just">
              <a:lnSpc>
                <a:spcPct val="120000"/>
              </a:lnSpc>
            </a:pPr>
            <a:r>
              <a:rPr lang="en-US" sz="2400" dirty="0" smtClean="0">
                <a:solidFill>
                  <a:schemeClr val="accent1">
                    <a:lumMod val="50000"/>
                  </a:schemeClr>
                </a:solidFill>
                <a:latin typeface="Comic Sans MS" pitchFamily="66" charset="0"/>
              </a:rPr>
              <a:t>We did not specify any new attribute names for the view WORKS_ON1 in this case, WORKS_ON1 inherits the names of the view attributes from the defining tables EMPLOYEE, PROJECT, and WORKS_ON. </a:t>
            </a:r>
          </a:p>
          <a:p>
            <a:pPr algn="just">
              <a:lnSpc>
                <a:spcPct val="120000"/>
              </a:lnSpc>
            </a:pPr>
            <a:r>
              <a:rPr lang="en-US" sz="2400" dirty="0" smtClean="0">
                <a:solidFill>
                  <a:schemeClr val="accent1">
                    <a:lumMod val="50000"/>
                  </a:schemeClr>
                </a:solidFill>
                <a:latin typeface="Comic Sans MS" pitchFamily="66" charset="0"/>
              </a:rPr>
              <a:t>View DEPT_INFO explicitly specifies new attribute names, using a one-to-one correspondence between the attributes specified in the CREATE VIEW clause and those specified in the SELECT clause of the query that defines the view.</a:t>
            </a:r>
          </a:p>
        </p:txBody>
      </p:sp>
      <p:pic>
        <p:nvPicPr>
          <p:cNvPr id="1026" name="Picture 2"/>
          <p:cNvPicPr>
            <a:picLocks noChangeAspect="1" noChangeArrowheads="1"/>
          </p:cNvPicPr>
          <p:nvPr/>
        </p:nvPicPr>
        <p:blipFill>
          <a:blip r:embed="rId2"/>
          <a:srcRect/>
          <a:stretch>
            <a:fillRect/>
          </a:stretch>
        </p:blipFill>
        <p:spPr bwMode="auto">
          <a:xfrm>
            <a:off x="2045071" y="4572008"/>
            <a:ext cx="5027259" cy="214314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357982"/>
          </a:xfrm>
        </p:spPr>
        <p:txBody>
          <a:bodyPr>
            <a:normAutofit fontScale="92500"/>
          </a:bodyPr>
          <a:lstStyle/>
          <a:p>
            <a:pPr algn="just"/>
            <a:r>
              <a:rPr lang="en-US" sz="2800" dirty="0" smtClean="0">
                <a:solidFill>
                  <a:schemeClr val="accent1">
                    <a:lumMod val="50000"/>
                  </a:schemeClr>
                </a:solidFill>
                <a:latin typeface="Comic Sans MS" pitchFamily="66" charset="0"/>
              </a:rPr>
              <a:t>For example, to retrieve the last name and first name of all employees who work on the ‘</a:t>
            </a:r>
            <a:r>
              <a:rPr lang="en-US" sz="2800" dirty="0" err="1" smtClean="0">
                <a:solidFill>
                  <a:schemeClr val="accent1">
                    <a:lumMod val="50000"/>
                  </a:schemeClr>
                </a:solidFill>
                <a:latin typeface="Comic Sans MS" pitchFamily="66" charset="0"/>
              </a:rPr>
              <a:t>ProductX</a:t>
            </a:r>
            <a:r>
              <a:rPr lang="en-US" sz="2800" dirty="0" smtClean="0">
                <a:solidFill>
                  <a:schemeClr val="accent1">
                    <a:lumMod val="50000"/>
                  </a:schemeClr>
                </a:solidFill>
                <a:latin typeface="Comic Sans MS" pitchFamily="66" charset="0"/>
              </a:rPr>
              <a:t>’ project, we can utilize the WORKS_ON1 view and specify the query as follows:</a:t>
            </a:r>
          </a:p>
          <a:p>
            <a:pPr lvl="1" algn="just">
              <a:buNone/>
            </a:pPr>
            <a:r>
              <a:rPr lang="en-US" sz="2400" dirty="0" smtClean="0">
                <a:solidFill>
                  <a:schemeClr val="accent6">
                    <a:lumMod val="75000"/>
                  </a:schemeClr>
                </a:solidFill>
                <a:latin typeface="Comic Sans MS" pitchFamily="66" charset="0"/>
              </a:rPr>
              <a:t>SELECT </a:t>
            </a:r>
            <a:r>
              <a:rPr lang="en-US" sz="2400" dirty="0" err="1" smtClean="0">
                <a:solidFill>
                  <a:schemeClr val="accent6">
                    <a:lumMod val="75000"/>
                  </a:schemeClr>
                </a:solidFill>
                <a:latin typeface="Comic Sans MS" pitchFamily="66" charset="0"/>
              </a:rPr>
              <a:t>Fname</a:t>
            </a:r>
            <a:r>
              <a:rPr lang="en-US" sz="2400" dirty="0" smtClean="0">
                <a:solidFill>
                  <a:schemeClr val="accent6">
                    <a:lumMod val="75000"/>
                  </a:schemeClr>
                </a:solidFill>
                <a:latin typeface="Comic Sans MS" pitchFamily="66" charset="0"/>
              </a:rPr>
              <a:t>, </a:t>
            </a:r>
            <a:r>
              <a:rPr lang="en-US" sz="2400" dirty="0" err="1" smtClean="0">
                <a:solidFill>
                  <a:schemeClr val="accent6">
                    <a:lumMod val="75000"/>
                  </a:schemeClr>
                </a:solidFill>
                <a:latin typeface="Comic Sans MS" pitchFamily="66" charset="0"/>
              </a:rPr>
              <a:t>Lname</a:t>
            </a:r>
            <a:endParaRPr lang="en-US" sz="2400" dirty="0" smtClean="0">
              <a:solidFill>
                <a:schemeClr val="accent6">
                  <a:lumMod val="75000"/>
                </a:schemeClr>
              </a:solidFill>
              <a:latin typeface="Comic Sans MS" pitchFamily="66" charset="0"/>
            </a:endParaRPr>
          </a:p>
          <a:p>
            <a:pPr lvl="1" algn="just">
              <a:buNone/>
            </a:pPr>
            <a:r>
              <a:rPr lang="en-US" sz="2400" dirty="0" smtClean="0">
                <a:solidFill>
                  <a:schemeClr val="accent6">
                    <a:lumMod val="75000"/>
                  </a:schemeClr>
                </a:solidFill>
                <a:latin typeface="Comic Sans MS" pitchFamily="66" charset="0"/>
              </a:rPr>
              <a:t>FROM WORKS_ON1</a:t>
            </a:r>
          </a:p>
          <a:p>
            <a:pPr lvl="1" algn="just">
              <a:buNone/>
            </a:pPr>
            <a:r>
              <a:rPr lang="en-US" sz="2400" dirty="0" smtClean="0">
                <a:solidFill>
                  <a:schemeClr val="accent6">
                    <a:lumMod val="75000"/>
                  </a:schemeClr>
                </a:solidFill>
                <a:latin typeface="Comic Sans MS" pitchFamily="66" charset="0"/>
              </a:rPr>
              <a:t>WHERE </a:t>
            </a:r>
            <a:r>
              <a:rPr lang="en-US" sz="2400" dirty="0" err="1" smtClean="0">
                <a:solidFill>
                  <a:schemeClr val="accent6">
                    <a:lumMod val="75000"/>
                  </a:schemeClr>
                </a:solidFill>
                <a:latin typeface="Comic Sans MS" pitchFamily="66" charset="0"/>
              </a:rPr>
              <a:t>Pname</a:t>
            </a:r>
            <a:r>
              <a:rPr lang="en-US" sz="2400" dirty="0" smtClean="0">
                <a:solidFill>
                  <a:schemeClr val="accent6">
                    <a:lumMod val="75000"/>
                  </a:schemeClr>
                </a:solidFill>
                <a:latin typeface="Comic Sans MS" pitchFamily="66" charset="0"/>
              </a:rPr>
              <a:t> =‘</a:t>
            </a:r>
            <a:r>
              <a:rPr lang="en-US" sz="2400" dirty="0" err="1" smtClean="0">
                <a:solidFill>
                  <a:schemeClr val="accent6">
                    <a:lumMod val="75000"/>
                  </a:schemeClr>
                </a:solidFill>
                <a:latin typeface="Comic Sans MS" pitchFamily="66" charset="0"/>
              </a:rPr>
              <a:t>ProductX</a:t>
            </a:r>
            <a:r>
              <a:rPr lang="en-US" sz="2400" dirty="0" smtClean="0">
                <a:solidFill>
                  <a:schemeClr val="accent6">
                    <a:lumMod val="75000"/>
                  </a:schemeClr>
                </a:solidFill>
                <a:latin typeface="Comic Sans MS" pitchFamily="66" charset="0"/>
              </a:rPr>
              <a:t>’;</a:t>
            </a:r>
          </a:p>
          <a:p>
            <a:pPr algn="just"/>
            <a:r>
              <a:rPr lang="en-US" sz="2800" dirty="0" smtClean="0">
                <a:solidFill>
                  <a:schemeClr val="accent1">
                    <a:lumMod val="50000"/>
                  </a:schemeClr>
                </a:solidFill>
                <a:latin typeface="Comic Sans MS" pitchFamily="66" charset="0"/>
              </a:rPr>
              <a:t>The same query would require the specification of  two joins if specified on the base relations directly.</a:t>
            </a:r>
          </a:p>
          <a:p>
            <a:pPr algn="just"/>
            <a:r>
              <a:rPr lang="en-US" sz="2800" dirty="0" smtClean="0">
                <a:solidFill>
                  <a:schemeClr val="accent1">
                    <a:lumMod val="50000"/>
                  </a:schemeClr>
                </a:solidFill>
                <a:latin typeface="Comic Sans MS" pitchFamily="66" charset="0"/>
              </a:rPr>
              <a:t>If we do not need a view any more, we can use the DROP VIEW command to dispose of it. </a:t>
            </a:r>
          </a:p>
          <a:p>
            <a:pPr algn="just"/>
            <a:r>
              <a:rPr lang="en-US" sz="2800" dirty="0" smtClean="0">
                <a:solidFill>
                  <a:schemeClr val="accent1">
                    <a:lumMod val="50000"/>
                  </a:schemeClr>
                </a:solidFill>
                <a:latin typeface="Comic Sans MS" pitchFamily="66" charset="0"/>
              </a:rPr>
              <a:t>For example, to get rid of the view WORKS_ON1, we can use the SQL statement:</a:t>
            </a:r>
          </a:p>
          <a:p>
            <a:pPr algn="just">
              <a:buNone/>
            </a:pPr>
            <a:r>
              <a:rPr lang="en-US" sz="2800" dirty="0" smtClean="0">
                <a:solidFill>
                  <a:schemeClr val="accent1">
                    <a:lumMod val="50000"/>
                  </a:schemeClr>
                </a:solidFill>
                <a:latin typeface="Comic Sans MS" pitchFamily="66" charset="0"/>
              </a:rPr>
              <a:t>	</a:t>
            </a:r>
            <a:r>
              <a:rPr lang="en-US" sz="2800" dirty="0" smtClean="0">
                <a:solidFill>
                  <a:schemeClr val="accent6">
                    <a:lumMod val="75000"/>
                  </a:schemeClr>
                </a:solidFill>
                <a:latin typeface="Comic Sans MS" pitchFamily="66" charset="0"/>
              </a:rPr>
              <a:t>DROP VIEW WORKS_ON1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939784"/>
          </a:xfrm>
        </p:spPr>
        <p:txBody>
          <a:bodyPr/>
          <a:lstStyle/>
          <a:p>
            <a:r>
              <a:rPr lang="en-US" dirty="0" smtClean="0">
                <a:solidFill>
                  <a:schemeClr val="accent6">
                    <a:lumMod val="75000"/>
                  </a:schemeClr>
                </a:solidFill>
                <a:latin typeface="Comic Sans MS" pitchFamily="66" charset="0"/>
              </a:rPr>
              <a:t>Using a Virtual Table</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p:txBody>
          <a:bodyPr/>
          <a:lstStyle/>
          <a:p>
            <a:pPr algn="just"/>
            <a:r>
              <a:rPr lang="en-US" dirty="0" smtClean="0">
                <a:solidFill>
                  <a:schemeClr val="accent1">
                    <a:lumMod val="50000"/>
                  </a:schemeClr>
                </a:solidFill>
                <a:latin typeface="Comic Sans MS" pitchFamily="66" charset="0"/>
              </a:rPr>
              <a:t>We can specify SQL queries on a newly create table (view):</a:t>
            </a:r>
          </a:p>
          <a:p>
            <a:pPr algn="just">
              <a:buNone/>
            </a:pPr>
            <a:r>
              <a:rPr lang="en-US" sz="2400" dirty="0" smtClean="0">
                <a:solidFill>
                  <a:schemeClr val="accent1">
                    <a:lumMod val="50000"/>
                  </a:schemeClr>
                </a:solidFill>
                <a:latin typeface="Comic Sans MS" pitchFamily="66" charset="0"/>
              </a:rPr>
              <a:t>	SELECT FNAME, LNAME FROM WORKS_ON_NEW</a:t>
            </a:r>
          </a:p>
          <a:p>
            <a:pPr algn="just">
              <a:buNone/>
            </a:pPr>
            <a:r>
              <a:rPr lang="en-US" sz="2400" dirty="0" smtClean="0">
                <a:solidFill>
                  <a:schemeClr val="accent1">
                    <a:lumMod val="50000"/>
                  </a:schemeClr>
                </a:solidFill>
                <a:latin typeface="Comic Sans MS" pitchFamily="66" charset="0"/>
              </a:rPr>
              <a:t>	WHERE PNAME=‘</a:t>
            </a:r>
            <a:r>
              <a:rPr lang="en-US" sz="2400" dirty="0" err="1" smtClean="0">
                <a:solidFill>
                  <a:schemeClr val="accent1">
                    <a:lumMod val="50000"/>
                  </a:schemeClr>
                </a:solidFill>
                <a:latin typeface="Comic Sans MS" pitchFamily="66" charset="0"/>
              </a:rPr>
              <a:t>Seena</a:t>
            </a:r>
            <a:r>
              <a:rPr lang="en-US" sz="2400" dirty="0" smtClean="0">
                <a:solidFill>
                  <a:schemeClr val="accent1">
                    <a:lumMod val="50000"/>
                  </a:schemeClr>
                </a:solidFill>
                <a:latin typeface="Comic Sans MS" pitchFamily="66" charset="0"/>
              </a:rPr>
              <a:t>’;</a:t>
            </a:r>
          </a:p>
          <a:p>
            <a:pPr algn="just"/>
            <a:r>
              <a:rPr lang="en-US" dirty="0" smtClean="0">
                <a:solidFill>
                  <a:schemeClr val="accent1">
                    <a:lumMod val="50000"/>
                  </a:schemeClr>
                </a:solidFill>
                <a:latin typeface="Comic Sans MS" pitchFamily="66" charset="0"/>
              </a:rPr>
              <a:t>When no longer needed, a view can be dropped:</a:t>
            </a:r>
          </a:p>
          <a:p>
            <a:pPr algn="just">
              <a:buNone/>
            </a:pPr>
            <a:r>
              <a:rPr lang="en-US" sz="2400" dirty="0" smtClean="0">
                <a:solidFill>
                  <a:schemeClr val="accent1">
                    <a:lumMod val="50000"/>
                  </a:schemeClr>
                </a:solidFill>
                <a:latin typeface="Comic Sans MS" pitchFamily="66" charset="0"/>
              </a:rPr>
              <a:t>	DROP VIEW WORKS_ON_NEW;</a:t>
            </a:r>
          </a:p>
          <a:p>
            <a:pPr algn="just"/>
            <a:endParaRPr lang="en-US" dirty="0">
              <a:solidFill>
                <a:schemeClr val="accent1">
                  <a:lumMod val="50000"/>
                </a:schemeClr>
              </a:solidFill>
              <a:latin typeface="Comic Sans MS"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rmAutofit fontScale="77500" lnSpcReduction="20000"/>
          </a:bodyPr>
          <a:lstStyle/>
          <a:p>
            <a:pPr algn="just">
              <a:lnSpc>
                <a:spcPct val="120000"/>
              </a:lnSpc>
              <a:buNone/>
            </a:pPr>
            <a:r>
              <a:rPr lang="en-US" sz="4100" b="1" dirty="0" smtClean="0">
                <a:solidFill>
                  <a:schemeClr val="accent6">
                    <a:lumMod val="75000"/>
                  </a:schemeClr>
                </a:solidFill>
                <a:latin typeface="Comic Sans MS" pitchFamily="66" charset="0"/>
              </a:rPr>
              <a:t>View Implementation, View Update, and Inline Views</a:t>
            </a:r>
          </a:p>
          <a:p>
            <a:pPr algn="just">
              <a:lnSpc>
                <a:spcPct val="120000"/>
              </a:lnSpc>
            </a:pPr>
            <a:r>
              <a:rPr lang="en-US" dirty="0" smtClean="0">
                <a:solidFill>
                  <a:schemeClr val="tx2">
                    <a:lumMod val="50000"/>
                  </a:schemeClr>
                </a:solidFill>
                <a:latin typeface="Comic Sans MS" pitchFamily="66" charset="0"/>
              </a:rPr>
              <a:t>The problem of efficiently implementing a view for querying is complex. Two main approaches have been suggested. </a:t>
            </a:r>
          </a:p>
          <a:p>
            <a:pPr algn="just">
              <a:lnSpc>
                <a:spcPct val="120000"/>
              </a:lnSpc>
            </a:pPr>
            <a:r>
              <a:rPr lang="en-US" dirty="0" smtClean="0">
                <a:solidFill>
                  <a:schemeClr val="tx2">
                    <a:lumMod val="50000"/>
                  </a:schemeClr>
                </a:solidFill>
                <a:latin typeface="Comic Sans MS" pitchFamily="66" charset="0"/>
              </a:rPr>
              <a:t>One strategy, called </a:t>
            </a:r>
            <a:r>
              <a:rPr lang="en-US" b="1" dirty="0" smtClean="0">
                <a:solidFill>
                  <a:schemeClr val="tx2">
                    <a:lumMod val="50000"/>
                  </a:schemeClr>
                </a:solidFill>
                <a:latin typeface="Comic Sans MS" pitchFamily="66" charset="0"/>
              </a:rPr>
              <a:t>query modification, involves </a:t>
            </a:r>
            <a:r>
              <a:rPr lang="en-US" dirty="0" smtClean="0">
                <a:solidFill>
                  <a:schemeClr val="tx2">
                    <a:lumMod val="50000"/>
                  </a:schemeClr>
                </a:solidFill>
                <a:latin typeface="Comic Sans MS" pitchFamily="66" charset="0"/>
              </a:rPr>
              <a:t>modifying or transforming the view query (submitted by the user) into a query on the underlying base tables. </a:t>
            </a:r>
          </a:p>
          <a:p>
            <a:pPr algn="just">
              <a:lnSpc>
                <a:spcPct val="120000"/>
              </a:lnSpc>
            </a:pPr>
            <a:r>
              <a:rPr lang="en-US" dirty="0" smtClean="0">
                <a:solidFill>
                  <a:schemeClr val="tx2">
                    <a:lumMod val="50000"/>
                  </a:schemeClr>
                </a:solidFill>
                <a:latin typeface="Comic Sans MS" pitchFamily="66" charset="0"/>
              </a:rPr>
              <a:t>The second strategy, called </a:t>
            </a:r>
            <a:r>
              <a:rPr lang="en-US" b="1" dirty="0" smtClean="0">
                <a:solidFill>
                  <a:schemeClr val="tx2">
                    <a:lumMod val="50000"/>
                  </a:schemeClr>
                </a:solidFill>
                <a:latin typeface="Comic Sans MS" pitchFamily="66" charset="0"/>
              </a:rPr>
              <a:t>view materialization, involves physically creating a </a:t>
            </a:r>
            <a:r>
              <a:rPr lang="en-US" dirty="0" smtClean="0">
                <a:solidFill>
                  <a:schemeClr val="tx2">
                    <a:lumMod val="50000"/>
                  </a:schemeClr>
                </a:solidFill>
                <a:latin typeface="Comic Sans MS" pitchFamily="66" charset="0"/>
              </a:rPr>
              <a:t>temporary view table. In this case, an efficient strategy for automatically updating the view table when the base tables are updated must be developed in order to keep the view up-to-date.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fontScale="70000" lnSpcReduction="20000"/>
          </a:bodyPr>
          <a:lstStyle/>
          <a:p>
            <a:pPr algn="just">
              <a:lnSpc>
                <a:spcPct val="120000"/>
              </a:lnSpc>
            </a:pPr>
            <a:r>
              <a:rPr lang="en-US" dirty="0" smtClean="0">
                <a:solidFill>
                  <a:schemeClr val="accent1">
                    <a:lumMod val="50000"/>
                  </a:schemeClr>
                </a:solidFill>
                <a:latin typeface="Comic Sans MS" pitchFamily="66" charset="0"/>
              </a:rPr>
              <a:t>For a view involving joins, an update operation may be mapped to update operations on the underlying base relations in multiple ways. </a:t>
            </a:r>
          </a:p>
          <a:p>
            <a:pPr algn="just">
              <a:lnSpc>
                <a:spcPct val="120000"/>
              </a:lnSpc>
            </a:pPr>
            <a:r>
              <a:rPr lang="en-US" dirty="0" smtClean="0">
                <a:solidFill>
                  <a:schemeClr val="accent1">
                    <a:lumMod val="50000"/>
                  </a:schemeClr>
                </a:solidFill>
                <a:latin typeface="Comic Sans MS" pitchFamily="66" charset="0"/>
              </a:rPr>
              <a:t>Hence, it is often not possible for the DBMS to determine which of the updates is intended. </a:t>
            </a:r>
          </a:p>
          <a:p>
            <a:pPr algn="just">
              <a:lnSpc>
                <a:spcPct val="120000"/>
              </a:lnSpc>
            </a:pPr>
            <a:r>
              <a:rPr lang="en-US" dirty="0" smtClean="0">
                <a:solidFill>
                  <a:schemeClr val="accent1">
                    <a:lumMod val="50000"/>
                  </a:schemeClr>
                </a:solidFill>
                <a:latin typeface="Comic Sans MS" pitchFamily="66" charset="0"/>
              </a:rPr>
              <a:t>To illustrate potential problems with updating a view defined on multiple tables, consider the WORKS_ON1 view, and suppose that we issue the command to update the PNAME attribute of ‘John Smith’ from ‘</a:t>
            </a:r>
            <a:r>
              <a:rPr lang="en-US" dirty="0" err="1" smtClean="0">
                <a:solidFill>
                  <a:schemeClr val="accent1">
                    <a:lumMod val="50000"/>
                  </a:schemeClr>
                </a:solidFill>
                <a:latin typeface="Comic Sans MS" pitchFamily="66" charset="0"/>
              </a:rPr>
              <a:t>ProductX</a:t>
            </a:r>
            <a:r>
              <a:rPr lang="en-US" dirty="0" smtClean="0">
                <a:solidFill>
                  <a:schemeClr val="accent1">
                    <a:lumMod val="50000"/>
                  </a:schemeClr>
                </a:solidFill>
                <a:latin typeface="Comic Sans MS" pitchFamily="66" charset="0"/>
              </a:rPr>
              <a:t>’ to ‘</a:t>
            </a:r>
            <a:r>
              <a:rPr lang="en-US" dirty="0" err="1" smtClean="0">
                <a:solidFill>
                  <a:schemeClr val="accent1">
                    <a:lumMod val="50000"/>
                  </a:schemeClr>
                </a:solidFill>
                <a:latin typeface="Comic Sans MS" pitchFamily="66" charset="0"/>
              </a:rPr>
              <a:t>ProductY</a:t>
            </a:r>
            <a:r>
              <a:rPr lang="en-US" dirty="0" smtClean="0">
                <a:solidFill>
                  <a:schemeClr val="accent1">
                    <a:lumMod val="50000"/>
                  </a:schemeClr>
                </a:solidFill>
                <a:latin typeface="Comic Sans MS" pitchFamily="66" charset="0"/>
              </a:rPr>
              <a:t>’. This view update is shown below:</a:t>
            </a:r>
          </a:p>
          <a:p>
            <a:pPr lvl="1" algn="just">
              <a:lnSpc>
                <a:spcPct val="120000"/>
              </a:lnSpc>
              <a:buNone/>
            </a:pPr>
            <a:r>
              <a:rPr lang="en-US" sz="3800" dirty="0" smtClean="0">
                <a:solidFill>
                  <a:schemeClr val="accent6">
                    <a:lumMod val="75000"/>
                  </a:schemeClr>
                </a:solidFill>
                <a:latin typeface="Comic Sans MS" pitchFamily="66" charset="0"/>
              </a:rPr>
              <a:t>UPDATE WORKS_ON1</a:t>
            </a:r>
          </a:p>
          <a:p>
            <a:pPr lvl="1" algn="just">
              <a:lnSpc>
                <a:spcPct val="120000"/>
              </a:lnSpc>
              <a:buNone/>
            </a:pPr>
            <a:r>
              <a:rPr lang="en-US" sz="3800" dirty="0" smtClean="0">
                <a:solidFill>
                  <a:schemeClr val="accent6">
                    <a:lumMod val="75000"/>
                  </a:schemeClr>
                </a:solidFill>
                <a:latin typeface="Comic Sans MS" pitchFamily="66" charset="0"/>
              </a:rPr>
              <a:t>SET </a:t>
            </a:r>
            <a:r>
              <a:rPr lang="en-US" sz="3800" dirty="0" err="1" smtClean="0">
                <a:solidFill>
                  <a:schemeClr val="accent6">
                    <a:lumMod val="75000"/>
                  </a:schemeClr>
                </a:solidFill>
                <a:latin typeface="Comic Sans MS" pitchFamily="66" charset="0"/>
              </a:rPr>
              <a:t>Pname</a:t>
            </a:r>
            <a:r>
              <a:rPr lang="en-US" sz="3800" dirty="0" smtClean="0">
                <a:solidFill>
                  <a:schemeClr val="accent6">
                    <a:lumMod val="75000"/>
                  </a:schemeClr>
                </a:solidFill>
                <a:latin typeface="Comic Sans MS" pitchFamily="66" charset="0"/>
              </a:rPr>
              <a:t> = ‘</a:t>
            </a:r>
            <a:r>
              <a:rPr lang="en-US" sz="3800" dirty="0" err="1" smtClean="0">
                <a:solidFill>
                  <a:schemeClr val="accent6">
                    <a:lumMod val="75000"/>
                  </a:schemeClr>
                </a:solidFill>
                <a:latin typeface="Comic Sans MS" pitchFamily="66" charset="0"/>
              </a:rPr>
              <a:t>ProductY</a:t>
            </a:r>
            <a:r>
              <a:rPr lang="en-US" sz="3800" dirty="0" smtClean="0">
                <a:solidFill>
                  <a:schemeClr val="accent6">
                    <a:lumMod val="75000"/>
                  </a:schemeClr>
                </a:solidFill>
                <a:latin typeface="Comic Sans MS" pitchFamily="66" charset="0"/>
              </a:rPr>
              <a:t>’</a:t>
            </a:r>
          </a:p>
          <a:p>
            <a:pPr lvl="1" algn="just">
              <a:lnSpc>
                <a:spcPct val="120000"/>
              </a:lnSpc>
              <a:buNone/>
            </a:pPr>
            <a:r>
              <a:rPr lang="en-US" sz="3800" dirty="0" smtClean="0">
                <a:solidFill>
                  <a:schemeClr val="accent6">
                    <a:lumMod val="75000"/>
                  </a:schemeClr>
                </a:solidFill>
                <a:latin typeface="Comic Sans MS" pitchFamily="66" charset="0"/>
              </a:rPr>
              <a:t>WHERE </a:t>
            </a:r>
            <a:r>
              <a:rPr lang="en-US" sz="3800" dirty="0" err="1" smtClean="0">
                <a:solidFill>
                  <a:schemeClr val="accent6">
                    <a:lumMod val="75000"/>
                  </a:schemeClr>
                </a:solidFill>
                <a:latin typeface="Comic Sans MS" pitchFamily="66" charset="0"/>
              </a:rPr>
              <a:t>Lname</a:t>
            </a:r>
            <a:r>
              <a:rPr lang="en-US" sz="3800" dirty="0" smtClean="0">
                <a:solidFill>
                  <a:schemeClr val="accent6">
                    <a:lumMod val="75000"/>
                  </a:schemeClr>
                </a:solidFill>
                <a:latin typeface="Comic Sans MS" pitchFamily="66" charset="0"/>
              </a:rPr>
              <a:t> =‘Smith’ AND </a:t>
            </a:r>
            <a:r>
              <a:rPr lang="en-US" sz="3800" dirty="0" err="1" smtClean="0">
                <a:solidFill>
                  <a:schemeClr val="accent6">
                    <a:lumMod val="75000"/>
                  </a:schemeClr>
                </a:solidFill>
                <a:latin typeface="Comic Sans MS" pitchFamily="66" charset="0"/>
              </a:rPr>
              <a:t>Fname</a:t>
            </a:r>
            <a:r>
              <a:rPr lang="en-US" sz="3800" dirty="0" smtClean="0">
                <a:solidFill>
                  <a:schemeClr val="accent6">
                    <a:lumMod val="75000"/>
                  </a:schemeClr>
                </a:solidFill>
                <a:latin typeface="Comic Sans MS" pitchFamily="66" charset="0"/>
              </a:rPr>
              <a:t> =‘John’</a:t>
            </a:r>
          </a:p>
          <a:p>
            <a:pPr lvl="1" algn="just">
              <a:lnSpc>
                <a:spcPct val="120000"/>
              </a:lnSpc>
              <a:buNone/>
            </a:pPr>
            <a:r>
              <a:rPr lang="en-US" sz="3800" dirty="0" smtClean="0">
                <a:solidFill>
                  <a:schemeClr val="accent6">
                    <a:lumMod val="75000"/>
                  </a:schemeClr>
                </a:solidFill>
                <a:latin typeface="Comic Sans MS" pitchFamily="66" charset="0"/>
              </a:rPr>
              <a:t>AND </a:t>
            </a:r>
            <a:r>
              <a:rPr lang="en-US" sz="3800" dirty="0" err="1" smtClean="0">
                <a:solidFill>
                  <a:schemeClr val="accent6">
                    <a:lumMod val="75000"/>
                  </a:schemeClr>
                </a:solidFill>
                <a:latin typeface="Comic Sans MS" pitchFamily="66" charset="0"/>
              </a:rPr>
              <a:t>Pname</a:t>
            </a:r>
            <a:r>
              <a:rPr lang="en-US" sz="3800" dirty="0" smtClean="0">
                <a:solidFill>
                  <a:schemeClr val="accent6">
                    <a:lumMod val="75000"/>
                  </a:schemeClr>
                </a:solidFill>
                <a:latin typeface="Comic Sans MS" pitchFamily="66" charset="0"/>
              </a:rPr>
              <a:t> =‘</a:t>
            </a:r>
            <a:r>
              <a:rPr lang="en-US" sz="3800" dirty="0" err="1" smtClean="0">
                <a:solidFill>
                  <a:schemeClr val="accent6">
                    <a:lumMod val="75000"/>
                  </a:schemeClr>
                </a:solidFill>
                <a:latin typeface="Comic Sans MS" pitchFamily="66" charset="0"/>
              </a:rPr>
              <a:t>ProductX</a:t>
            </a:r>
            <a:r>
              <a:rPr lang="en-US" sz="3800" dirty="0" smtClean="0">
                <a:solidFill>
                  <a:schemeClr val="accent6">
                    <a:lumMod val="75000"/>
                  </a:schemeClr>
                </a:solidFill>
                <a:latin typeface="Comic Sans MS" pitchFamily="66" charset="0"/>
              </a:rPr>
              <a:t>’;</a:t>
            </a:r>
            <a:endParaRPr lang="en-US" sz="3800" dirty="0">
              <a:solidFill>
                <a:schemeClr val="accent6">
                  <a:lumMod val="75000"/>
                </a:schemeClr>
              </a:solidFill>
              <a:latin typeface="Comic Sans MS"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60359"/>
            <a:ext cx="8643998" cy="6311913"/>
          </a:xfrm>
        </p:spPr>
        <p:txBody>
          <a:bodyPr>
            <a:normAutofit fontScale="62500" lnSpcReduction="20000"/>
          </a:bodyPr>
          <a:lstStyle/>
          <a:p>
            <a:pPr algn="just">
              <a:lnSpc>
                <a:spcPct val="120000"/>
              </a:lnSpc>
            </a:pPr>
            <a:r>
              <a:rPr lang="en-US" dirty="0" smtClean="0">
                <a:solidFill>
                  <a:schemeClr val="accent1">
                    <a:lumMod val="50000"/>
                  </a:schemeClr>
                </a:solidFill>
                <a:latin typeface="Comic Sans MS" pitchFamily="66" charset="0"/>
              </a:rPr>
              <a:t>This query can be mapped into several updates on the base relations to give the desired update effect on the view. </a:t>
            </a:r>
          </a:p>
          <a:p>
            <a:pPr algn="just">
              <a:lnSpc>
                <a:spcPct val="120000"/>
              </a:lnSpc>
            </a:pPr>
            <a:r>
              <a:rPr lang="en-US" dirty="0" smtClean="0">
                <a:solidFill>
                  <a:schemeClr val="accent1">
                    <a:lumMod val="50000"/>
                  </a:schemeClr>
                </a:solidFill>
                <a:latin typeface="Comic Sans MS" pitchFamily="66" charset="0"/>
              </a:rPr>
              <a:t>In addition, some of these updates will create additional side effects that affect the result of other queries. For example, here are two possible updates, (a) and (b), on the base relations corresponding to the view</a:t>
            </a:r>
          </a:p>
          <a:p>
            <a:pPr lvl="2" algn="just">
              <a:lnSpc>
                <a:spcPct val="120000"/>
              </a:lnSpc>
              <a:buNone/>
            </a:pPr>
            <a:r>
              <a:rPr lang="en-US" sz="3400" dirty="0" smtClean="0">
                <a:solidFill>
                  <a:schemeClr val="accent6">
                    <a:lumMod val="75000"/>
                  </a:schemeClr>
                </a:solidFill>
                <a:latin typeface="Comic Sans MS" pitchFamily="66" charset="0"/>
              </a:rPr>
              <a:t>a) UPDATE WORKS_ON</a:t>
            </a:r>
          </a:p>
          <a:p>
            <a:pPr lvl="2" algn="just">
              <a:lnSpc>
                <a:spcPct val="120000"/>
              </a:lnSpc>
              <a:buNone/>
            </a:pPr>
            <a:r>
              <a:rPr lang="en-US" sz="3400" dirty="0" smtClean="0">
                <a:solidFill>
                  <a:schemeClr val="accent6">
                    <a:lumMod val="75000"/>
                  </a:schemeClr>
                </a:solidFill>
                <a:latin typeface="Comic Sans MS" pitchFamily="66" charset="0"/>
              </a:rPr>
              <a:t>SET </a:t>
            </a:r>
            <a:r>
              <a:rPr lang="en-US" sz="3400" dirty="0" err="1" smtClean="0">
                <a:solidFill>
                  <a:schemeClr val="accent6">
                    <a:lumMod val="75000"/>
                  </a:schemeClr>
                </a:solidFill>
                <a:latin typeface="Comic Sans MS" pitchFamily="66" charset="0"/>
              </a:rPr>
              <a:t>Pno</a:t>
            </a:r>
            <a:r>
              <a:rPr lang="en-US" sz="3400" dirty="0" smtClean="0">
                <a:solidFill>
                  <a:schemeClr val="accent6">
                    <a:lumMod val="75000"/>
                  </a:schemeClr>
                </a:solidFill>
                <a:latin typeface="Comic Sans MS" pitchFamily="66" charset="0"/>
              </a:rPr>
              <a:t> = ( SELECT </a:t>
            </a:r>
            <a:r>
              <a:rPr lang="en-US" sz="3400" dirty="0" err="1" smtClean="0">
                <a:solidFill>
                  <a:schemeClr val="accent6">
                    <a:lumMod val="75000"/>
                  </a:schemeClr>
                </a:solidFill>
                <a:latin typeface="Comic Sans MS" pitchFamily="66" charset="0"/>
              </a:rPr>
              <a:t>Pnumber</a:t>
            </a:r>
            <a:r>
              <a:rPr lang="en-US" sz="3400" dirty="0" smtClean="0">
                <a:solidFill>
                  <a:schemeClr val="accent6">
                    <a:lumMod val="75000"/>
                  </a:schemeClr>
                </a:solidFill>
                <a:latin typeface="Comic Sans MS" pitchFamily="66" charset="0"/>
              </a:rPr>
              <a:t> FROM PROJECT </a:t>
            </a:r>
          </a:p>
          <a:p>
            <a:pPr lvl="2" algn="just">
              <a:lnSpc>
                <a:spcPct val="120000"/>
              </a:lnSpc>
              <a:buNone/>
            </a:pPr>
            <a:r>
              <a:rPr lang="en-US" sz="3400" dirty="0" smtClean="0">
                <a:solidFill>
                  <a:schemeClr val="accent6">
                    <a:lumMod val="75000"/>
                  </a:schemeClr>
                </a:solidFill>
                <a:latin typeface="Comic Sans MS" pitchFamily="66" charset="0"/>
              </a:rPr>
              <a:t>WHERE </a:t>
            </a:r>
            <a:r>
              <a:rPr lang="en-US" sz="3400" dirty="0" err="1" smtClean="0">
                <a:solidFill>
                  <a:schemeClr val="accent6">
                    <a:lumMod val="75000"/>
                  </a:schemeClr>
                </a:solidFill>
                <a:latin typeface="Comic Sans MS" pitchFamily="66" charset="0"/>
              </a:rPr>
              <a:t>Pname</a:t>
            </a:r>
            <a:r>
              <a:rPr lang="en-US" sz="3400" dirty="0" smtClean="0">
                <a:solidFill>
                  <a:schemeClr val="accent6">
                    <a:lumMod val="75000"/>
                  </a:schemeClr>
                </a:solidFill>
                <a:latin typeface="Comic Sans MS" pitchFamily="66" charset="0"/>
              </a:rPr>
              <a:t> =‘</a:t>
            </a:r>
            <a:r>
              <a:rPr lang="en-US" sz="3400" dirty="0" err="1" smtClean="0">
                <a:solidFill>
                  <a:schemeClr val="accent6">
                    <a:lumMod val="75000"/>
                  </a:schemeClr>
                </a:solidFill>
                <a:latin typeface="Comic Sans MS" pitchFamily="66" charset="0"/>
              </a:rPr>
              <a:t>ProductY</a:t>
            </a:r>
            <a:r>
              <a:rPr lang="en-US" sz="3400" dirty="0" smtClean="0">
                <a:solidFill>
                  <a:schemeClr val="accent6">
                    <a:lumMod val="75000"/>
                  </a:schemeClr>
                </a:solidFill>
                <a:latin typeface="Comic Sans MS" pitchFamily="66" charset="0"/>
              </a:rPr>
              <a:t>’ )</a:t>
            </a:r>
          </a:p>
          <a:p>
            <a:pPr lvl="2" algn="just">
              <a:lnSpc>
                <a:spcPct val="120000"/>
              </a:lnSpc>
              <a:buNone/>
            </a:pPr>
            <a:r>
              <a:rPr lang="en-US" sz="3400" dirty="0" smtClean="0">
                <a:solidFill>
                  <a:schemeClr val="accent6">
                    <a:lumMod val="75000"/>
                  </a:schemeClr>
                </a:solidFill>
                <a:latin typeface="Comic Sans MS" pitchFamily="66" charset="0"/>
              </a:rPr>
              <a:t>WHERE </a:t>
            </a:r>
            <a:r>
              <a:rPr lang="en-US" sz="3400" dirty="0" err="1" smtClean="0">
                <a:solidFill>
                  <a:schemeClr val="accent6">
                    <a:lumMod val="75000"/>
                  </a:schemeClr>
                </a:solidFill>
                <a:latin typeface="Comic Sans MS" pitchFamily="66" charset="0"/>
              </a:rPr>
              <a:t>Essn</a:t>
            </a:r>
            <a:r>
              <a:rPr lang="en-US" sz="3400" dirty="0" smtClean="0">
                <a:solidFill>
                  <a:schemeClr val="accent6">
                    <a:lumMod val="75000"/>
                  </a:schemeClr>
                </a:solidFill>
                <a:latin typeface="Comic Sans MS" pitchFamily="66" charset="0"/>
              </a:rPr>
              <a:t> IN ( SELECT </a:t>
            </a:r>
            <a:r>
              <a:rPr lang="en-US" sz="3400" dirty="0" err="1" smtClean="0">
                <a:solidFill>
                  <a:schemeClr val="accent6">
                    <a:lumMod val="75000"/>
                  </a:schemeClr>
                </a:solidFill>
                <a:latin typeface="Comic Sans MS" pitchFamily="66" charset="0"/>
              </a:rPr>
              <a:t>Ssn</a:t>
            </a:r>
            <a:endParaRPr lang="en-US" sz="3400" dirty="0" smtClean="0">
              <a:solidFill>
                <a:schemeClr val="accent6">
                  <a:lumMod val="75000"/>
                </a:schemeClr>
              </a:solidFill>
              <a:latin typeface="Comic Sans MS" pitchFamily="66" charset="0"/>
            </a:endParaRPr>
          </a:p>
          <a:p>
            <a:pPr lvl="2" algn="just">
              <a:lnSpc>
                <a:spcPct val="120000"/>
              </a:lnSpc>
              <a:buNone/>
            </a:pPr>
            <a:r>
              <a:rPr lang="en-US" sz="3400" dirty="0" smtClean="0">
                <a:solidFill>
                  <a:schemeClr val="accent6">
                    <a:lumMod val="75000"/>
                  </a:schemeClr>
                </a:solidFill>
                <a:latin typeface="Comic Sans MS" pitchFamily="66" charset="0"/>
              </a:rPr>
              <a:t>FROM EMPLOYEE WHERE </a:t>
            </a:r>
            <a:r>
              <a:rPr lang="en-US" sz="3400" dirty="0" err="1" smtClean="0">
                <a:solidFill>
                  <a:schemeClr val="accent6">
                    <a:lumMod val="75000"/>
                  </a:schemeClr>
                </a:solidFill>
                <a:latin typeface="Comic Sans MS" pitchFamily="66" charset="0"/>
              </a:rPr>
              <a:t>Lname</a:t>
            </a:r>
            <a:r>
              <a:rPr lang="en-US" sz="3400" dirty="0" smtClean="0">
                <a:solidFill>
                  <a:schemeClr val="accent6">
                    <a:lumMod val="75000"/>
                  </a:schemeClr>
                </a:solidFill>
                <a:latin typeface="Comic Sans MS" pitchFamily="66" charset="0"/>
              </a:rPr>
              <a:t> =‘Smith’ AND </a:t>
            </a:r>
            <a:r>
              <a:rPr lang="en-US" sz="3400" dirty="0" err="1" smtClean="0">
                <a:solidFill>
                  <a:schemeClr val="accent6">
                    <a:lumMod val="75000"/>
                  </a:schemeClr>
                </a:solidFill>
                <a:latin typeface="Comic Sans MS" pitchFamily="66" charset="0"/>
              </a:rPr>
              <a:t>Fname</a:t>
            </a:r>
            <a:r>
              <a:rPr lang="en-US" sz="3400" dirty="0" smtClean="0">
                <a:solidFill>
                  <a:schemeClr val="accent6">
                    <a:lumMod val="75000"/>
                  </a:schemeClr>
                </a:solidFill>
                <a:latin typeface="Comic Sans MS" pitchFamily="66" charset="0"/>
              </a:rPr>
              <a:t> =‘John’ )</a:t>
            </a:r>
          </a:p>
          <a:p>
            <a:pPr lvl="2" algn="just">
              <a:lnSpc>
                <a:spcPct val="120000"/>
              </a:lnSpc>
              <a:buNone/>
            </a:pPr>
            <a:r>
              <a:rPr lang="en-US" sz="3400" dirty="0" smtClean="0">
                <a:solidFill>
                  <a:schemeClr val="accent6">
                    <a:lumMod val="75000"/>
                  </a:schemeClr>
                </a:solidFill>
                <a:latin typeface="Comic Sans MS" pitchFamily="66" charset="0"/>
              </a:rPr>
              <a:t>AND </a:t>
            </a:r>
            <a:r>
              <a:rPr lang="en-US" sz="3400" dirty="0" err="1" smtClean="0">
                <a:solidFill>
                  <a:schemeClr val="accent6">
                    <a:lumMod val="75000"/>
                  </a:schemeClr>
                </a:solidFill>
                <a:latin typeface="Comic Sans MS" pitchFamily="66" charset="0"/>
              </a:rPr>
              <a:t>Pno</a:t>
            </a:r>
            <a:r>
              <a:rPr lang="en-US" sz="3400" dirty="0" smtClean="0">
                <a:solidFill>
                  <a:schemeClr val="accent6">
                    <a:lumMod val="75000"/>
                  </a:schemeClr>
                </a:solidFill>
                <a:latin typeface="Comic Sans MS" pitchFamily="66" charset="0"/>
              </a:rPr>
              <a:t> = ( SELECT </a:t>
            </a:r>
            <a:r>
              <a:rPr lang="en-US" sz="3400" dirty="0" err="1" smtClean="0">
                <a:solidFill>
                  <a:schemeClr val="accent6">
                    <a:lumMod val="75000"/>
                  </a:schemeClr>
                </a:solidFill>
                <a:latin typeface="Comic Sans MS" pitchFamily="66" charset="0"/>
              </a:rPr>
              <a:t>Pnumber</a:t>
            </a:r>
            <a:r>
              <a:rPr lang="en-US" sz="3400" dirty="0" smtClean="0">
                <a:solidFill>
                  <a:schemeClr val="accent6">
                    <a:lumMod val="75000"/>
                  </a:schemeClr>
                </a:solidFill>
                <a:latin typeface="Comic Sans MS" pitchFamily="66" charset="0"/>
              </a:rPr>
              <a:t> FROM PROJECT</a:t>
            </a:r>
          </a:p>
          <a:p>
            <a:pPr lvl="2" algn="just">
              <a:lnSpc>
                <a:spcPct val="120000"/>
              </a:lnSpc>
              <a:buNone/>
            </a:pPr>
            <a:r>
              <a:rPr lang="en-US" sz="3400" dirty="0" smtClean="0">
                <a:solidFill>
                  <a:schemeClr val="accent6">
                    <a:lumMod val="75000"/>
                  </a:schemeClr>
                </a:solidFill>
                <a:latin typeface="Comic Sans MS" pitchFamily="66" charset="0"/>
              </a:rPr>
              <a:t>WHERE </a:t>
            </a:r>
            <a:r>
              <a:rPr lang="en-US" sz="3400" dirty="0" err="1" smtClean="0">
                <a:solidFill>
                  <a:schemeClr val="accent6">
                    <a:lumMod val="75000"/>
                  </a:schemeClr>
                </a:solidFill>
                <a:latin typeface="Comic Sans MS" pitchFamily="66" charset="0"/>
              </a:rPr>
              <a:t>Pname</a:t>
            </a:r>
            <a:r>
              <a:rPr lang="en-US" sz="3400" dirty="0" smtClean="0">
                <a:solidFill>
                  <a:schemeClr val="accent6">
                    <a:lumMod val="75000"/>
                  </a:schemeClr>
                </a:solidFill>
                <a:latin typeface="Comic Sans MS" pitchFamily="66" charset="0"/>
              </a:rPr>
              <a:t> =‘</a:t>
            </a:r>
            <a:r>
              <a:rPr lang="en-US" sz="3400" dirty="0" err="1" smtClean="0">
                <a:solidFill>
                  <a:schemeClr val="accent6">
                    <a:lumMod val="75000"/>
                  </a:schemeClr>
                </a:solidFill>
                <a:latin typeface="Comic Sans MS" pitchFamily="66" charset="0"/>
              </a:rPr>
              <a:t>ProductX</a:t>
            </a:r>
            <a:r>
              <a:rPr lang="en-US" sz="3400" dirty="0" smtClean="0">
                <a:solidFill>
                  <a:schemeClr val="accent6">
                    <a:lumMod val="75000"/>
                  </a:schemeClr>
                </a:solidFill>
                <a:latin typeface="Comic Sans MS" pitchFamily="66" charset="0"/>
              </a:rPr>
              <a:t>’ );</a:t>
            </a:r>
          </a:p>
          <a:p>
            <a:pPr lvl="2" algn="just">
              <a:lnSpc>
                <a:spcPct val="120000"/>
              </a:lnSpc>
              <a:buNone/>
            </a:pPr>
            <a:endParaRPr lang="en-US" sz="3400" dirty="0" smtClean="0">
              <a:solidFill>
                <a:schemeClr val="accent6">
                  <a:lumMod val="75000"/>
                </a:schemeClr>
              </a:solidFill>
              <a:latin typeface="Comic Sans MS" pitchFamily="66" charset="0"/>
            </a:endParaRPr>
          </a:p>
          <a:p>
            <a:pPr lvl="2" algn="just">
              <a:lnSpc>
                <a:spcPct val="120000"/>
              </a:lnSpc>
              <a:buNone/>
            </a:pPr>
            <a:r>
              <a:rPr lang="en-US" sz="3400" dirty="0" smtClean="0">
                <a:solidFill>
                  <a:schemeClr val="accent6">
                    <a:lumMod val="75000"/>
                  </a:schemeClr>
                </a:solidFill>
                <a:latin typeface="Comic Sans MS" pitchFamily="66" charset="0"/>
              </a:rPr>
              <a:t>b) UPDATE PROJECT SET </a:t>
            </a:r>
            <a:r>
              <a:rPr lang="en-US" sz="3400" dirty="0" err="1" smtClean="0">
                <a:solidFill>
                  <a:schemeClr val="accent6">
                    <a:lumMod val="75000"/>
                  </a:schemeClr>
                </a:solidFill>
                <a:latin typeface="Comic Sans MS" pitchFamily="66" charset="0"/>
              </a:rPr>
              <a:t>Pname</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ProductY</a:t>
            </a:r>
            <a:r>
              <a:rPr lang="en-US" sz="3400" dirty="0" smtClean="0">
                <a:solidFill>
                  <a:schemeClr val="accent6">
                    <a:lumMod val="75000"/>
                  </a:schemeClr>
                </a:solidFill>
                <a:latin typeface="Comic Sans MS" pitchFamily="66" charset="0"/>
              </a:rPr>
              <a:t>’</a:t>
            </a:r>
          </a:p>
          <a:p>
            <a:pPr lvl="2" algn="just">
              <a:lnSpc>
                <a:spcPct val="120000"/>
              </a:lnSpc>
              <a:buNone/>
            </a:pPr>
            <a:r>
              <a:rPr lang="en-US" sz="3400" dirty="0" smtClean="0">
                <a:solidFill>
                  <a:schemeClr val="accent6">
                    <a:lumMod val="75000"/>
                  </a:schemeClr>
                </a:solidFill>
                <a:latin typeface="Comic Sans MS" pitchFamily="66" charset="0"/>
              </a:rPr>
              <a:t>WHERE </a:t>
            </a:r>
            <a:r>
              <a:rPr lang="en-US" sz="3400" dirty="0" err="1" smtClean="0">
                <a:solidFill>
                  <a:schemeClr val="accent6">
                    <a:lumMod val="75000"/>
                  </a:schemeClr>
                </a:solidFill>
                <a:latin typeface="Comic Sans MS" pitchFamily="66" charset="0"/>
              </a:rPr>
              <a:t>Pname</a:t>
            </a:r>
            <a:r>
              <a:rPr lang="en-US" sz="3400" dirty="0" smtClean="0">
                <a:solidFill>
                  <a:schemeClr val="accent6">
                    <a:lumMod val="75000"/>
                  </a:schemeClr>
                </a:solidFill>
                <a:latin typeface="Comic Sans MS" pitchFamily="66" charset="0"/>
              </a:rPr>
              <a:t> = ‘</a:t>
            </a:r>
            <a:r>
              <a:rPr lang="en-US" sz="3400" dirty="0" err="1" smtClean="0">
                <a:solidFill>
                  <a:schemeClr val="accent6">
                    <a:lumMod val="75000"/>
                  </a:schemeClr>
                </a:solidFill>
                <a:latin typeface="Comic Sans MS" pitchFamily="66" charset="0"/>
              </a:rPr>
              <a:t>ProductX</a:t>
            </a:r>
            <a:r>
              <a:rPr lang="en-US" sz="3400" dirty="0" smtClean="0">
                <a:solidFill>
                  <a:schemeClr val="accent6">
                    <a:lumMod val="75000"/>
                  </a:schemeClr>
                </a:solidFill>
                <a:latin typeface="Comic Sans MS" pitchFamily="66" charset="0"/>
              </a:rPr>
              <a:t>’;</a:t>
            </a:r>
            <a:endParaRPr lang="en-US" sz="3400" dirty="0">
              <a:solidFill>
                <a:schemeClr val="accent6">
                  <a:lumMod val="75000"/>
                </a:schemeClr>
              </a:solidFill>
              <a:latin typeface="Comic Sans MS" pitchFamily="6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Autofit/>
          </a:bodyPr>
          <a:lstStyle/>
          <a:p>
            <a:pPr algn="just">
              <a:lnSpc>
                <a:spcPct val="120000"/>
              </a:lnSpc>
            </a:pPr>
            <a:r>
              <a:rPr lang="en-US" sz="2500" dirty="0" smtClean="0">
                <a:solidFill>
                  <a:schemeClr val="tx2">
                    <a:lumMod val="50000"/>
                  </a:schemeClr>
                </a:solidFill>
                <a:latin typeface="Comic Sans MS" pitchFamily="66" charset="0"/>
              </a:rPr>
              <a:t>Update (a) relates ‘John Smith’ to the ‘</a:t>
            </a:r>
            <a:r>
              <a:rPr lang="en-US" sz="2500" dirty="0" err="1" smtClean="0">
                <a:solidFill>
                  <a:schemeClr val="tx2">
                    <a:lumMod val="50000"/>
                  </a:schemeClr>
                </a:solidFill>
                <a:latin typeface="Comic Sans MS" pitchFamily="66" charset="0"/>
              </a:rPr>
              <a:t>ProductY</a:t>
            </a:r>
            <a:r>
              <a:rPr lang="en-US" sz="2500" dirty="0" smtClean="0">
                <a:solidFill>
                  <a:schemeClr val="tx2">
                    <a:lumMod val="50000"/>
                  </a:schemeClr>
                </a:solidFill>
                <a:latin typeface="Comic Sans MS" pitchFamily="66" charset="0"/>
              </a:rPr>
              <a:t>’ PROJECT tuple instead of the ‘</a:t>
            </a:r>
            <a:r>
              <a:rPr lang="en-US" sz="2500" dirty="0" err="1" smtClean="0">
                <a:solidFill>
                  <a:schemeClr val="tx2">
                    <a:lumMod val="50000"/>
                  </a:schemeClr>
                </a:solidFill>
                <a:latin typeface="Comic Sans MS" pitchFamily="66" charset="0"/>
              </a:rPr>
              <a:t>ProductX</a:t>
            </a:r>
            <a:r>
              <a:rPr lang="en-US" sz="2500" dirty="0" smtClean="0">
                <a:solidFill>
                  <a:schemeClr val="tx2">
                    <a:lumMod val="50000"/>
                  </a:schemeClr>
                </a:solidFill>
                <a:latin typeface="Comic Sans MS" pitchFamily="66" charset="0"/>
              </a:rPr>
              <a:t>’ PROJECT tuple and is the most likely desired update. However, (b) would also give the desired update effect on the view, but it accomplishes this by changing the name of the ‘</a:t>
            </a:r>
            <a:r>
              <a:rPr lang="en-US" sz="2500" dirty="0" err="1" smtClean="0">
                <a:solidFill>
                  <a:schemeClr val="tx2">
                    <a:lumMod val="50000"/>
                  </a:schemeClr>
                </a:solidFill>
                <a:latin typeface="Comic Sans MS" pitchFamily="66" charset="0"/>
              </a:rPr>
              <a:t>ProductX</a:t>
            </a:r>
            <a:r>
              <a:rPr lang="en-US" sz="2500" dirty="0" smtClean="0">
                <a:solidFill>
                  <a:schemeClr val="tx2">
                    <a:lumMod val="50000"/>
                  </a:schemeClr>
                </a:solidFill>
                <a:latin typeface="Comic Sans MS" pitchFamily="66" charset="0"/>
              </a:rPr>
              <a:t>’ tuple in the PROJECT relation to ‘</a:t>
            </a:r>
            <a:r>
              <a:rPr lang="en-US" sz="2500" dirty="0" err="1" smtClean="0">
                <a:solidFill>
                  <a:schemeClr val="tx2">
                    <a:lumMod val="50000"/>
                  </a:schemeClr>
                </a:solidFill>
                <a:latin typeface="Comic Sans MS" pitchFamily="66" charset="0"/>
              </a:rPr>
              <a:t>ProductY</a:t>
            </a:r>
            <a:r>
              <a:rPr lang="en-US" sz="2500" dirty="0" smtClean="0">
                <a:solidFill>
                  <a:schemeClr val="tx2">
                    <a:lumMod val="50000"/>
                  </a:schemeClr>
                </a:solidFill>
                <a:latin typeface="Comic Sans MS" pitchFamily="66" charset="0"/>
              </a:rPr>
              <a:t>’. </a:t>
            </a:r>
          </a:p>
          <a:p>
            <a:pPr algn="just">
              <a:lnSpc>
                <a:spcPct val="120000"/>
              </a:lnSpc>
            </a:pPr>
            <a:r>
              <a:rPr lang="en-US" sz="2500" dirty="0" smtClean="0">
                <a:solidFill>
                  <a:schemeClr val="tx2">
                    <a:lumMod val="50000"/>
                  </a:schemeClr>
                </a:solidFill>
                <a:latin typeface="Comic Sans MS" pitchFamily="66" charset="0"/>
              </a:rPr>
              <a:t>It is quite unlikely that the user who specified the view update wants the update to be interpreted as in (b), since it also has the side effect of changing all the view tuples with </a:t>
            </a:r>
            <a:r>
              <a:rPr lang="en-US" sz="2500" dirty="0" err="1" smtClean="0">
                <a:solidFill>
                  <a:schemeClr val="tx2">
                    <a:lumMod val="50000"/>
                  </a:schemeClr>
                </a:solidFill>
                <a:latin typeface="Comic Sans MS" pitchFamily="66" charset="0"/>
              </a:rPr>
              <a:t>Pname</a:t>
            </a:r>
            <a:r>
              <a:rPr lang="en-US" sz="2500" dirty="0" smtClean="0">
                <a:solidFill>
                  <a:schemeClr val="tx2">
                    <a:lumMod val="50000"/>
                  </a:schemeClr>
                </a:solidFill>
                <a:latin typeface="Comic Sans MS" pitchFamily="66" charset="0"/>
              </a:rPr>
              <a:t> = ‘</a:t>
            </a:r>
            <a:r>
              <a:rPr lang="en-US" sz="2500" dirty="0" err="1" smtClean="0">
                <a:solidFill>
                  <a:schemeClr val="tx2">
                    <a:lumMod val="50000"/>
                  </a:schemeClr>
                </a:solidFill>
                <a:latin typeface="Comic Sans MS" pitchFamily="66" charset="0"/>
              </a:rPr>
              <a:t>ProductX</a:t>
            </a:r>
            <a:r>
              <a:rPr lang="en-US" sz="2500" dirty="0" smtClean="0">
                <a:solidFill>
                  <a:schemeClr val="tx2">
                    <a:lumMod val="50000"/>
                  </a:schemeClr>
                </a:solidFill>
                <a:latin typeface="Comic Sans MS" pitchFamily="66"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solidFill>
                  <a:schemeClr val="accent6">
                    <a:lumMod val="75000"/>
                  </a:schemeClr>
                </a:solidFill>
                <a:latin typeface="Comic Sans MS" pitchFamily="66" charset="0"/>
              </a:rPr>
              <a:t>NESTING OF QUERIES (contd.)</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142984"/>
            <a:ext cx="8572560" cy="5500726"/>
          </a:xfrm>
        </p:spPr>
        <p:txBody>
          <a:bodyPr>
            <a:normAutofit fontScale="77500" lnSpcReduction="20000"/>
          </a:bodyPr>
          <a:lstStyle/>
          <a:p>
            <a:pPr algn="just">
              <a:lnSpc>
                <a:spcPct val="120000"/>
              </a:lnSpc>
            </a:pPr>
            <a:r>
              <a:rPr lang="en-US" dirty="0" smtClean="0">
                <a:solidFill>
                  <a:schemeClr val="accent1">
                    <a:lumMod val="50000"/>
                  </a:schemeClr>
                </a:solidFill>
                <a:latin typeface="Comic Sans MS" pitchFamily="66" charset="0"/>
              </a:rPr>
              <a:t>The nested query selects the number of the 'Research' department</a:t>
            </a:r>
          </a:p>
          <a:p>
            <a:pPr algn="just">
              <a:lnSpc>
                <a:spcPct val="120000"/>
              </a:lnSpc>
            </a:pPr>
            <a:r>
              <a:rPr lang="en-US" dirty="0" smtClean="0">
                <a:solidFill>
                  <a:schemeClr val="accent1">
                    <a:lumMod val="50000"/>
                  </a:schemeClr>
                </a:solidFill>
                <a:latin typeface="Comic Sans MS" pitchFamily="66" charset="0"/>
              </a:rPr>
              <a:t>The outer query select an EMPLOYEE tuple if its DNO value is in the result of nested query</a:t>
            </a:r>
          </a:p>
          <a:p>
            <a:pPr algn="just">
              <a:lnSpc>
                <a:spcPct val="120000"/>
              </a:lnSpc>
            </a:pPr>
            <a:r>
              <a:rPr lang="en-US" dirty="0" smtClean="0">
                <a:solidFill>
                  <a:schemeClr val="accent1">
                    <a:lumMod val="50000"/>
                  </a:schemeClr>
                </a:solidFill>
                <a:latin typeface="Comic Sans MS" pitchFamily="66" charset="0"/>
              </a:rPr>
              <a:t>The comparison operator IN compares a value v with a set (or multi-set) of values V, and evaluates to TRUE if v is one of the elements in V</a:t>
            </a:r>
          </a:p>
          <a:p>
            <a:pPr algn="just">
              <a:lnSpc>
                <a:spcPct val="120000"/>
              </a:lnSpc>
            </a:pPr>
            <a:r>
              <a:rPr lang="en-US" dirty="0" smtClean="0">
                <a:solidFill>
                  <a:schemeClr val="accent1">
                    <a:lumMod val="50000"/>
                  </a:schemeClr>
                </a:solidFill>
                <a:latin typeface="Comic Sans MS" pitchFamily="66" charset="0"/>
              </a:rPr>
              <a:t>In general, we can have several levels of nested queries</a:t>
            </a:r>
          </a:p>
          <a:p>
            <a:pPr algn="just">
              <a:lnSpc>
                <a:spcPct val="120000"/>
              </a:lnSpc>
            </a:pPr>
            <a:r>
              <a:rPr lang="en-US" dirty="0" smtClean="0">
                <a:solidFill>
                  <a:schemeClr val="accent1">
                    <a:lumMod val="50000"/>
                  </a:schemeClr>
                </a:solidFill>
                <a:latin typeface="Comic Sans MS" pitchFamily="66" charset="0"/>
              </a:rPr>
              <a:t>A reference to an unqualified attribute refers to the relation declared in the innermost nested query</a:t>
            </a:r>
          </a:p>
          <a:p>
            <a:pPr algn="just">
              <a:lnSpc>
                <a:spcPct val="120000"/>
              </a:lnSpc>
            </a:pPr>
            <a:r>
              <a:rPr lang="en-US" dirty="0" smtClean="0">
                <a:solidFill>
                  <a:schemeClr val="accent1">
                    <a:lumMod val="50000"/>
                  </a:schemeClr>
                </a:solidFill>
                <a:latin typeface="Comic Sans MS" pitchFamily="66" charset="0"/>
              </a:rPr>
              <a:t>In this example, the nested query is not correlated with the outer query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b="1" dirty="0" smtClean="0">
                <a:solidFill>
                  <a:schemeClr val="accent6">
                    <a:lumMod val="75000"/>
                  </a:schemeClr>
                </a:solidFill>
                <a:latin typeface="Comic Sans MS" pitchFamily="66" charset="0"/>
              </a:rPr>
              <a:t>Schema Change Statements in SQL</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974739"/>
            <a:ext cx="8643998" cy="5668971"/>
          </a:xfrm>
        </p:spPr>
        <p:txBody>
          <a:bodyPr>
            <a:normAutofit fontScale="62500" lnSpcReduction="20000"/>
          </a:bodyPr>
          <a:lstStyle/>
          <a:p>
            <a:pPr algn="just">
              <a:lnSpc>
                <a:spcPct val="120000"/>
              </a:lnSpc>
              <a:buNone/>
            </a:pPr>
            <a:r>
              <a:rPr lang="en-US" sz="3800" b="1" dirty="0" smtClean="0">
                <a:solidFill>
                  <a:schemeClr val="accent1">
                    <a:lumMod val="50000"/>
                  </a:schemeClr>
                </a:solidFill>
                <a:latin typeface="Comic Sans MS" pitchFamily="66" charset="0"/>
              </a:rPr>
              <a:t>The DROP Command</a:t>
            </a:r>
          </a:p>
          <a:p>
            <a:pPr algn="just">
              <a:lnSpc>
                <a:spcPct val="120000"/>
              </a:lnSpc>
            </a:pPr>
            <a:r>
              <a:rPr lang="en-US" sz="3400" dirty="0" smtClean="0">
                <a:solidFill>
                  <a:schemeClr val="accent1">
                    <a:lumMod val="50000"/>
                  </a:schemeClr>
                </a:solidFill>
                <a:latin typeface="Comic Sans MS" pitchFamily="66" charset="0"/>
              </a:rPr>
              <a:t>The DROP command can be used to drop named schema elements, such as tables, domains, or constraints. One can also drop a schema. </a:t>
            </a:r>
          </a:p>
          <a:p>
            <a:pPr algn="just">
              <a:lnSpc>
                <a:spcPct val="120000"/>
              </a:lnSpc>
            </a:pPr>
            <a:r>
              <a:rPr lang="en-US" sz="3400" dirty="0" smtClean="0">
                <a:solidFill>
                  <a:schemeClr val="accent1">
                    <a:lumMod val="50000"/>
                  </a:schemeClr>
                </a:solidFill>
                <a:latin typeface="Comic Sans MS" pitchFamily="66" charset="0"/>
              </a:rPr>
              <a:t>There are two drop behavior options: CASCADE and RESTRICT. For example, to remove the COMPANY database schema and all its tables, domains, and other elements, the CASCADE option is used as follows:</a:t>
            </a:r>
            <a:r>
              <a:rPr lang="en-US" sz="3400" dirty="0" smtClean="0">
                <a:solidFill>
                  <a:schemeClr val="accent6">
                    <a:lumMod val="75000"/>
                  </a:schemeClr>
                </a:solidFill>
                <a:latin typeface="Comic Sans MS" pitchFamily="66" charset="0"/>
              </a:rPr>
              <a:t> DROP SCHEMA COMPANY CASCADE </a:t>
            </a:r>
            <a:r>
              <a:rPr lang="en-US" sz="3400" dirty="0" smtClean="0">
                <a:solidFill>
                  <a:schemeClr val="accent1">
                    <a:lumMod val="50000"/>
                  </a:schemeClr>
                </a:solidFill>
                <a:latin typeface="Comic Sans MS" pitchFamily="66" charset="0"/>
              </a:rPr>
              <a:t>;</a:t>
            </a:r>
          </a:p>
          <a:p>
            <a:pPr algn="just">
              <a:lnSpc>
                <a:spcPct val="120000"/>
              </a:lnSpc>
            </a:pPr>
            <a:r>
              <a:rPr lang="en-US" sz="3400" dirty="0" smtClean="0">
                <a:solidFill>
                  <a:schemeClr val="accent1">
                    <a:lumMod val="50000"/>
                  </a:schemeClr>
                </a:solidFill>
                <a:latin typeface="Comic Sans MS" pitchFamily="66" charset="0"/>
              </a:rPr>
              <a:t>If the RESTRICT option is chosen in place of CASCADE, the schema is dropped only if it has no elements in it; otherwise, the DROP command will not be executed.</a:t>
            </a:r>
          </a:p>
          <a:p>
            <a:pPr algn="just">
              <a:lnSpc>
                <a:spcPct val="120000"/>
              </a:lnSpc>
            </a:pPr>
            <a:r>
              <a:rPr lang="en-US" sz="3400" dirty="0" smtClean="0">
                <a:solidFill>
                  <a:schemeClr val="accent1">
                    <a:lumMod val="50000"/>
                  </a:schemeClr>
                </a:solidFill>
                <a:latin typeface="Comic Sans MS" pitchFamily="66" charset="0"/>
              </a:rPr>
              <a:t>we can get rid of the DEPENDENT relation by issuing the following command:</a:t>
            </a:r>
          </a:p>
          <a:p>
            <a:pPr algn="just">
              <a:lnSpc>
                <a:spcPct val="120000"/>
              </a:lnSpc>
            </a:pPr>
            <a:r>
              <a:rPr lang="en-US" sz="3400" dirty="0" smtClean="0">
                <a:solidFill>
                  <a:schemeClr val="accent6">
                    <a:lumMod val="75000"/>
                  </a:schemeClr>
                </a:solidFill>
                <a:latin typeface="Comic Sans MS" pitchFamily="66" charset="0"/>
              </a:rPr>
              <a:t>DROP TABLE DEPENDENT CASCADE </a:t>
            </a:r>
            <a:r>
              <a:rPr lang="en-US" sz="3400" dirty="0" smtClean="0">
                <a:solidFill>
                  <a:schemeClr val="accent1">
                    <a:lumMod val="50000"/>
                  </a:schemeClr>
                </a:solidFill>
                <a:latin typeface="Comic Sans MS" pitchFamily="66" charset="0"/>
              </a:rPr>
              <a:t>;</a:t>
            </a:r>
          </a:p>
          <a:p>
            <a:pPr algn="just">
              <a:lnSpc>
                <a:spcPct val="120000"/>
              </a:lnSpc>
            </a:pPr>
            <a:r>
              <a:rPr lang="en-US" sz="3400" dirty="0" smtClean="0">
                <a:solidFill>
                  <a:schemeClr val="accent1">
                    <a:lumMod val="50000"/>
                  </a:schemeClr>
                </a:solidFill>
                <a:latin typeface="Comic Sans MS" pitchFamily="66" charset="0"/>
              </a:rPr>
              <a:t>If the RESTRICT option is chosen instead of CASCADE, a table is dropped only if it is not referenced in any constraints</a:t>
            </a:r>
            <a:endParaRPr lang="en-US" sz="3400" dirty="0">
              <a:solidFill>
                <a:schemeClr val="accent1">
                  <a:lumMod val="50000"/>
                </a:schemeClr>
              </a:solidFill>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a:bodyPr>
          <a:lstStyle/>
          <a:p>
            <a:pPr algn="just">
              <a:lnSpc>
                <a:spcPct val="120000"/>
              </a:lnSpc>
              <a:buNone/>
            </a:pPr>
            <a:r>
              <a:rPr lang="en-US" sz="1800" b="1" dirty="0" smtClean="0">
                <a:solidFill>
                  <a:schemeClr val="accent6">
                    <a:lumMod val="75000"/>
                  </a:schemeClr>
                </a:solidFill>
                <a:latin typeface="Comic Sans MS" pitchFamily="66" charset="0"/>
              </a:rPr>
              <a:t>The ALTER Command</a:t>
            </a:r>
          </a:p>
          <a:p>
            <a:pPr algn="just">
              <a:lnSpc>
                <a:spcPct val="120000"/>
              </a:lnSpc>
            </a:pPr>
            <a:r>
              <a:rPr lang="en-US" sz="1600" dirty="0" smtClean="0">
                <a:solidFill>
                  <a:schemeClr val="tx2">
                    <a:lumMod val="50000"/>
                  </a:schemeClr>
                </a:solidFill>
                <a:latin typeface="Comic Sans MS" pitchFamily="66" charset="0"/>
              </a:rPr>
              <a:t>For base tables, the possible alter table actions include adding or dropping a column (attribute), changing a column definition, and adding or dropping table constraints. </a:t>
            </a:r>
          </a:p>
          <a:p>
            <a:pPr algn="just">
              <a:lnSpc>
                <a:spcPct val="120000"/>
              </a:lnSpc>
            </a:pPr>
            <a:r>
              <a:rPr lang="en-US" sz="1600" dirty="0" smtClean="0">
                <a:solidFill>
                  <a:schemeClr val="tx2">
                    <a:lumMod val="50000"/>
                  </a:schemeClr>
                </a:solidFill>
                <a:latin typeface="Comic Sans MS" pitchFamily="66" charset="0"/>
              </a:rPr>
              <a:t>For example, to add an attribute for keeping track of jobs of employees to the EMPLOYEE base relation in the COMPANY schema, we can use the command :</a:t>
            </a:r>
          </a:p>
          <a:p>
            <a:pPr algn="just">
              <a:lnSpc>
                <a:spcPct val="120000"/>
              </a:lnSpc>
            </a:pPr>
            <a:r>
              <a:rPr lang="en-US" sz="1600" b="1" dirty="0" smtClean="0">
                <a:solidFill>
                  <a:schemeClr val="tx2">
                    <a:lumMod val="50000"/>
                  </a:schemeClr>
                </a:solidFill>
                <a:latin typeface="Comic Sans MS" pitchFamily="66" charset="0"/>
              </a:rPr>
              <a:t>ALTER TABLE COMPANY. EMPLOYEE ADD COLUMN Job VARCHAR ( 12 );</a:t>
            </a:r>
          </a:p>
          <a:p>
            <a:pPr algn="just">
              <a:lnSpc>
                <a:spcPct val="120000"/>
              </a:lnSpc>
            </a:pPr>
            <a:r>
              <a:rPr lang="en-US" sz="1600" dirty="0" smtClean="0">
                <a:solidFill>
                  <a:schemeClr val="tx2">
                    <a:lumMod val="50000"/>
                  </a:schemeClr>
                </a:solidFill>
                <a:latin typeface="Comic Sans MS" pitchFamily="66" charset="0"/>
              </a:rPr>
              <a:t>To drop a column, we must choose either CASCADE or RESTRICT for drop behavior. If CASCADE is chosen, all constraints and views that reference the column are dropped automatically from the schema, along with the column. </a:t>
            </a:r>
          </a:p>
          <a:p>
            <a:pPr algn="just">
              <a:lnSpc>
                <a:spcPct val="120000"/>
              </a:lnSpc>
            </a:pPr>
            <a:r>
              <a:rPr lang="en-US" sz="1600" dirty="0" smtClean="0">
                <a:solidFill>
                  <a:schemeClr val="tx2">
                    <a:lumMod val="50000"/>
                  </a:schemeClr>
                </a:solidFill>
                <a:latin typeface="Comic Sans MS" pitchFamily="66" charset="0"/>
              </a:rPr>
              <a:t>If RESTRICT is chosen, the command is successful only if no views or constraints reference the column. For example, the following command removes the attribute Address from the EMPLOYEE base table: </a:t>
            </a:r>
          </a:p>
          <a:p>
            <a:pPr algn="just">
              <a:lnSpc>
                <a:spcPct val="120000"/>
              </a:lnSpc>
            </a:pPr>
            <a:r>
              <a:rPr lang="en-US" sz="1600" b="1" dirty="0" smtClean="0">
                <a:solidFill>
                  <a:schemeClr val="tx2">
                    <a:lumMod val="50000"/>
                  </a:schemeClr>
                </a:solidFill>
                <a:latin typeface="Comic Sans MS" pitchFamily="66" charset="0"/>
              </a:rPr>
              <a:t>ALTER TABLE COMPANY. EMPLOYEE DROP COLUMN Address CASCADE ; </a:t>
            </a:r>
          </a:p>
          <a:p>
            <a:pPr algn="just">
              <a:lnSpc>
                <a:spcPct val="120000"/>
              </a:lnSpc>
            </a:pPr>
            <a:r>
              <a:rPr lang="en-US" sz="1600" dirty="0" smtClean="0">
                <a:solidFill>
                  <a:schemeClr val="tx2">
                    <a:lumMod val="50000"/>
                  </a:schemeClr>
                </a:solidFill>
                <a:latin typeface="Comic Sans MS" pitchFamily="66" charset="0"/>
              </a:rPr>
              <a:t>It is also possible to alter a column definition by dropping an existing default clause or by defining a new default clause. The following examples illustrate this clause:</a:t>
            </a:r>
          </a:p>
          <a:p>
            <a:pPr algn="just">
              <a:lnSpc>
                <a:spcPct val="120000"/>
              </a:lnSpc>
            </a:pPr>
            <a:r>
              <a:rPr lang="en-US" sz="1600" b="1" dirty="0" smtClean="0">
                <a:solidFill>
                  <a:schemeClr val="tx2">
                    <a:lumMod val="50000"/>
                  </a:schemeClr>
                </a:solidFill>
                <a:latin typeface="Comic Sans MS" pitchFamily="66" charset="0"/>
              </a:rPr>
              <a:t>ALTER TABLE COMPANY. DEPARTMENT ALTER COLUMN </a:t>
            </a:r>
            <a:r>
              <a:rPr lang="en-US" sz="1600" b="1" dirty="0" err="1" smtClean="0">
                <a:solidFill>
                  <a:schemeClr val="tx2">
                    <a:lumMod val="50000"/>
                  </a:schemeClr>
                </a:solidFill>
                <a:latin typeface="Comic Sans MS" pitchFamily="66" charset="0"/>
              </a:rPr>
              <a:t>Mgr_ssn</a:t>
            </a:r>
            <a:r>
              <a:rPr lang="en-US" sz="1600" b="1" dirty="0" smtClean="0">
                <a:solidFill>
                  <a:schemeClr val="tx2">
                    <a:lumMod val="50000"/>
                  </a:schemeClr>
                </a:solidFill>
                <a:latin typeface="Comic Sans MS" pitchFamily="66" charset="0"/>
              </a:rPr>
              <a:t> DROP DEFAULT ;</a:t>
            </a:r>
          </a:p>
          <a:p>
            <a:pPr algn="just">
              <a:lnSpc>
                <a:spcPct val="120000"/>
              </a:lnSpc>
            </a:pPr>
            <a:r>
              <a:rPr lang="en-US" sz="1600" b="1" dirty="0" smtClean="0">
                <a:solidFill>
                  <a:schemeClr val="tx2">
                    <a:lumMod val="50000"/>
                  </a:schemeClr>
                </a:solidFill>
                <a:latin typeface="Comic Sans MS" pitchFamily="66" charset="0"/>
              </a:rPr>
              <a:t>ALTER TABLE COMPANY. DEPARTMENT ALTER COLUMN </a:t>
            </a:r>
            <a:r>
              <a:rPr lang="en-US" sz="1600" b="1" dirty="0" err="1" smtClean="0">
                <a:solidFill>
                  <a:schemeClr val="tx2">
                    <a:lumMod val="50000"/>
                  </a:schemeClr>
                </a:solidFill>
                <a:latin typeface="Comic Sans MS" pitchFamily="66" charset="0"/>
              </a:rPr>
              <a:t>Mgr_ssn</a:t>
            </a:r>
            <a:r>
              <a:rPr lang="en-US" sz="1600" b="1" dirty="0" smtClean="0">
                <a:solidFill>
                  <a:schemeClr val="tx2">
                    <a:lumMod val="50000"/>
                  </a:schemeClr>
                </a:solidFill>
                <a:latin typeface="Comic Sans MS" pitchFamily="66" charset="0"/>
              </a:rPr>
              <a:t> SET DEFAULT ‘333445555’;</a:t>
            </a:r>
            <a:endParaRPr lang="en-US" sz="1600" b="1" dirty="0">
              <a:solidFill>
                <a:schemeClr val="tx2">
                  <a:lumMod val="50000"/>
                </a:schemeClr>
              </a:solidFill>
              <a:latin typeface="Comic Sans MS"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357982"/>
          </a:xfrm>
        </p:spPr>
        <p:txBody>
          <a:bodyPr>
            <a:normAutofit fontScale="70000" lnSpcReduction="20000"/>
          </a:bodyPr>
          <a:lstStyle/>
          <a:p>
            <a:pPr algn="just">
              <a:lnSpc>
                <a:spcPct val="120000"/>
              </a:lnSpc>
              <a:buNone/>
            </a:pPr>
            <a:r>
              <a:rPr lang="en-US" sz="4000" b="1" dirty="0" smtClean="0">
                <a:solidFill>
                  <a:schemeClr val="accent6">
                    <a:lumMod val="75000"/>
                  </a:schemeClr>
                </a:solidFill>
                <a:latin typeface="Comic Sans MS" pitchFamily="66" charset="0"/>
              </a:rPr>
              <a:t>STORED PROCEDURES</a:t>
            </a:r>
          </a:p>
          <a:p>
            <a:pPr algn="just">
              <a:lnSpc>
                <a:spcPct val="120000"/>
              </a:lnSpc>
            </a:pPr>
            <a:r>
              <a:rPr lang="en-US" sz="3400" dirty="0" smtClean="0">
                <a:latin typeface="Comic Sans MS" pitchFamily="66" charset="0"/>
              </a:rPr>
              <a:t>A </a:t>
            </a:r>
            <a:r>
              <a:rPr lang="en-US" sz="3400" dirty="0" smtClean="0">
                <a:latin typeface="Comic Sans MS" pitchFamily="66" charset="0"/>
              </a:rPr>
              <a:t>stored procedure is a program that is executed through a </a:t>
            </a:r>
            <a:r>
              <a:rPr lang="en-US" sz="3400" dirty="0" smtClean="0">
                <a:latin typeface="Comic Sans MS" pitchFamily="66" charset="0"/>
              </a:rPr>
              <a:t>single SQL </a:t>
            </a:r>
            <a:r>
              <a:rPr lang="en-US" sz="3400" dirty="0" smtClean="0">
                <a:latin typeface="Comic Sans MS" pitchFamily="66" charset="0"/>
              </a:rPr>
              <a:t>statement that can be locally executed and completed within the process space of </a:t>
            </a:r>
            <a:r>
              <a:rPr lang="en-US" sz="3400" dirty="0" smtClean="0">
                <a:latin typeface="Comic Sans MS" pitchFamily="66" charset="0"/>
              </a:rPr>
              <a:t>the database </a:t>
            </a:r>
            <a:r>
              <a:rPr lang="en-US" sz="3400" dirty="0" smtClean="0">
                <a:latin typeface="Comic Sans MS" pitchFamily="66" charset="0"/>
              </a:rPr>
              <a:t>server. </a:t>
            </a:r>
            <a:endParaRPr lang="en-US" sz="3400" dirty="0" smtClean="0">
              <a:latin typeface="Comic Sans MS" pitchFamily="66" charset="0"/>
            </a:endParaRPr>
          </a:p>
          <a:p>
            <a:pPr algn="just">
              <a:lnSpc>
                <a:spcPct val="120000"/>
              </a:lnSpc>
            </a:pPr>
            <a:r>
              <a:rPr lang="en-US" sz="3400" dirty="0" smtClean="0">
                <a:latin typeface="Comic Sans MS" pitchFamily="66" charset="0"/>
              </a:rPr>
              <a:t>The </a:t>
            </a:r>
            <a:r>
              <a:rPr lang="en-US" sz="3400" dirty="0" smtClean="0">
                <a:latin typeface="Comic Sans MS" pitchFamily="66" charset="0"/>
              </a:rPr>
              <a:t>results can be packaged into one big result and returned to </a:t>
            </a:r>
            <a:r>
              <a:rPr lang="en-US" sz="3400" dirty="0" smtClean="0">
                <a:latin typeface="Comic Sans MS" pitchFamily="66" charset="0"/>
              </a:rPr>
              <a:t>the application</a:t>
            </a:r>
            <a:r>
              <a:rPr lang="en-US" sz="3400" dirty="0" smtClean="0">
                <a:latin typeface="Comic Sans MS" pitchFamily="66" charset="0"/>
              </a:rPr>
              <a:t>, or the application logic can be performed directly at the server, without </a:t>
            </a:r>
            <a:r>
              <a:rPr lang="en-US" sz="3400" dirty="0" smtClean="0">
                <a:latin typeface="Comic Sans MS" pitchFamily="66" charset="0"/>
              </a:rPr>
              <a:t>having to </a:t>
            </a:r>
            <a:r>
              <a:rPr lang="en-US" sz="3400" dirty="0" smtClean="0">
                <a:latin typeface="Comic Sans MS" pitchFamily="66" charset="0"/>
              </a:rPr>
              <a:t>transmit the results to the client at all. </a:t>
            </a:r>
            <a:endParaRPr lang="en-US" sz="3400" dirty="0" smtClean="0">
              <a:latin typeface="Comic Sans MS" pitchFamily="66" charset="0"/>
            </a:endParaRPr>
          </a:p>
          <a:p>
            <a:pPr algn="just">
              <a:lnSpc>
                <a:spcPct val="120000"/>
              </a:lnSpc>
            </a:pPr>
            <a:r>
              <a:rPr lang="en-US" sz="3400" dirty="0" smtClean="0">
                <a:latin typeface="Comic Sans MS" pitchFamily="66" charset="0"/>
              </a:rPr>
              <a:t>Once </a:t>
            </a:r>
            <a:r>
              <a:rPr lang="en-US" sz="3400" dirty="0" smtClean="0">
                <a:latin typeface="Comic Sans MS" pitchFamily="66" charset="0"/>
              </a:rPr>
              <a:t>a stored procedure is registered with the database server</a:t>
            </a:r>
            <a:r>
              <a:rPr lang="en-US" sz="3400" dirty="0" smtClean="0">
                <a:latin typeface="Comic Sans MS" pitchFamily="66" charset="0"/>
              </a:rPr>
              <a:t>, different </a:t>
            </a:r>
            <a:r>
              <a:rPr lang="en-US" sz="3400" dirty="0" smtClean="0">
                <a:latin typeface="Comic Sans MS" pitchFamily="66" charset="0"/>
              </a:rPr>
              <a:t>users can re-use the stored procedure, eliminating duplication of efforts in </a:t>
            </a:r>
            <a:r>
              <a:rPr lang="en-US" sz="3400" dirty="0" smtClean="0">
                <a:latin typeface="Comic Sans MS" pitchFamily="66" charset="0"/>
              </a:rPr>
              <a:t>writing SQL </a:t>
            </a:r>
            <a:r>
              <a:rPr lang="en-US" sz="3400" dirty="0" smtClean="0">
                <a:latin typeface="Comic Sans MS" pitchFamily="66" charset="0"/>
              </a:rPr>
              <a:t>queries. </a:t>
            </a:r>
            <a:endParaRPr lang="en-US" sz="3400" dirty="0" smtClean="0">
              <a:latin typeface="Comic Sans MS" pitchFamily="66" charset="0"/>
            </a:endParaRPr>
          </a:p>
          <a:p>
            <a:pPr algn="just">
              <a:lnSpc>
                <a:spcPct val="120000"/>
              </a:lnSpc>
            </a:pPr>
            <a:r>
              <a:rPr lang="en-US" sz="3400" dirty="0" smtClean="0">
                <a:latin typeface="Comic Sans MS" pitchFamily="66" charset="0"/>
              </a:rPr>
              <a:t>In </a:t>
            </a:r>
            <a:r>
              <a:rPr lang="en-US" sz="3400" dirty="0" smtClean="0">
                <a:latin typeface="Comic Sans MS" pitchFamily="66" charset="0"/>
              </a:rPr>
              <a:t>addition, application programmers do not need to know the </a:t>
            </a:r>
            <a:r>
              <a:rPr lang="en-US" sz="3400" dirty="0" smtClean="0">
                <a:latin typeface="Comic Sans MS" pitchFamily="66" charset="0"/>
              </a:rPr>
              <a:t>database schema </a:t>
            </a:r>
            <a:r>
              <a:rPr lang="en-US" sz="3400" dirty="0" smtClean="0">
                <a:latin typeface="Comic Sans MS" pitchFamily="66" charset="0"/>
              </a:rPr>
              <a:t>if we encapsulate all database access into stored procedures.</a:t>
            </a:r>
            <a:endParaRPr lang="en-US" sz="3400" dirty="0">
              <a:latin typeface="Comic Sans MS" pitchFamily="6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60359"/>
            <a:ext cx="8643998" cy="6383351"/>
          </a:xfrm>
        </p:spPr>
        <p:txBody>
          <a:bodyPr>
            <a:noAutofit/>
          </a:bodyPr>
          <a:lstStyle/>
          <a:p>
            <a:pPr algn="just">
              <a:buNone/>
            </a:pPr>
            <a:r>
              <a:rPr lang="en-US" sz="2800" b="1" dirty="0" smtClean="0">
                <a:solidFill>
                  <a:schemeClr val="accent6">
                    <a:lumMod val="75000"/>
                  </a:schemeClr>
                </a:solidFill>
                <a:latin typeface="Comic Sans MS" pitchFamily="66" charset="0"/>
              </a:rPr>
              <a:t>Creating a Simple Stored Procedure</a:t>
            </a:r>
          </a:p>
          <a:p>
            <a:pPr algn="just"/>
            <a:r>
              <a:rPr lang="en-US" sz="2000" dirty="0" smtClean="0">
                <a:solidFill>
                  <a:schemeClr val="accent1">
                    <a:lumMod val="50000"/>
                  </a:schemeClr>
                </a:solidFill>
                <a:latin typeface="Comic Sans MS" pitchFamily="66" charset="0"/>
              </a:rPr>
              <a:t>Let us look at the example stored procedure written in SQL shown below;</a:t>
            </a:r>
          </a:p>
          <a:p>
            <a:pPr algn="just">
              <a:buNone/>
            </a:pPr>
            <a:r>
              <a:rPr lang="en-US" sz="2000" b="1" dirty="0" smtClean="0">
                <a:solidFill>
                  <a:schemeClr val="accent6">
                    <a:lumMod val="75000"/>
                  </a:schemeClr>
                </a:solidFill>
                <a:latin typeface="Comic Sans MS" pitchFamily="66" charset="0"/>
              </a:rPr>
              <a:t>CREATE </a:t>
            </a:r>
            <a:r>
              <a:rPr lang="en-US" sz="2000" b="1" dirty="0" smtClean="0">
                <a:solidFill>
                  <a:schemeClr val="accent6">
                    <a:lumMod val="75000"/>
                  </a:schemeClr>
                </a:solidFill>
                <a:latin typeface="Comic Sans MS" pitchFamily="66" charset="0"/>
              </a:rPr>
              <a:t>PROCEDURE </a:t>
            </a:r>
            <a:r>
              <a:rPr lang="en-US" sz="2000" b="1" dirty="0" err="1" smtClean="0">
                <a:solidFill>
                  <a:schemeClr val="accent6">
                    <a:lumMod val="75000"/>
                  </a:schemeClr>
                </a:solidFill>
                <a:latin typeface="Comic Sans MS" pitchFamily="66" charset="0"/>
              </a:rPr>
              <a:t>ShowNumberOfOrders</a:t>
            </a:r>
            <a:endParaRPr lang="en-US" sz="2000" b="1" dirty="0" smtClean="0">
              <a:solidFill>
                <a:schemeClr val="accent6">
                  <a:lumMod val="75000"/>
                </a:schemeClr>
              </a:solidFill>
              <a:latin typeface="Comic Sans MS" pitchFamily="66" charset="0"/>
            </a:endParaRPr>
          </a:p>
          <a:p>
            <a:pPr algn="just">
              <a:buNone/>
            </a:pPr>
            <a:r>
              <a:rPr lang="en-US" sz="2000" b="1" dirty="0" smtClean="0">
                <a:solidFill>
                  <a:schemeClr val="accent6">
                    <a:lumMod val="75000"/>
                  </a:schemeClr>
                </a:solidFill>
                <a:latin typeface="Comic Sans MS" pitchFamily="66" charset="0"/>
              </a:rPr>
              <a:t>SELECT </a:t>
            </a:r>
            <a:r>
              <a:rPr lang="en-US" sz="2000" b="1" dirty="0" smtClean="0">
                <a:solidFill>
                  <a:schemeClr val="accent6">
                    <a:lumMod val="75000"/>
                  </a:schemeClr>
                </a:solidFill>
                <a:latin typeface="Comic Sans MS" pitchFamily="66" charset="0"/>
              </a:rPr>
              <a:t>C.cid, </a:t>
            </a:r>
            <a:r>
              <a:rPr lang="en-US" sz="2000" b="1" dirty="0" err="1" smtClean="0">
                <a:solidFill>
                  <a:schemeClr val="accent6">
                    <a:lumMod val="75000"/>
                  </a:schemeClr>
                </a:solidFill>
                <a:latin typeface="Comic Sans MS" pitchFamily="66" charset="0"/>
              </a:rPr>
              <a:t>C.cname</a:t>
            </a:r>
            <a:r>
              <a:rPr lang="en-US" sz="2000" b="1" dirty="0" smtClean="0">
                <a:solidFill>
                  <a:schemeClr val="accent6">
                    <a:lumMod val="75000"/>
                  </a:schemeClr>
                </a:solidFill>
                <a:latin typeface="Comic Sans MS" pitchFamily="66" charset="0"/>
              </a:rPr>
              <a:t>, COUNT(*)</a:t>
            </a:r>
          </a:p>
          <a:p>
            <a:pPr algn="just">
              <a:buNone/>
            </a:pPr>
            <a:r>
              <a:rPr lang="en-US" sz="2000" b="1" dirty="0" smtClean="0">
                <a:solidFill>
                  <a:schemeClr val="accent6">
                    <a:lumMod val="75000"/>
                  </a:schemeClr>
                </a:solidFill>
                <a:latin typeface="Comic Sans MS" pitchFamily="66" charset="0"/>
              </a:rPr>
              <a:t>FROM Customers C, Orders O</a:t>
            </a:r>
          </a:p>
          <a:p>
            <a:pPr algn="just">
              <a:buNone/>
            </a:pPr>
            <a:r>
              <a:rPr lang="en-US" sz="2000" b="1" dirty="0" smtClean="0">
                <a:solidFill>
                  <a:schemeClr val="accent6">
                    <a:lumMod val="75000"/>
                  </a:schemeClr>
                </a:solidFill>
                <a:latin typeface="Comic Sans MS" pitchFamily="66" charset="0"/>
              </a:rPr>
              <a:t>WHERE C.cid = O.cid</a:t>
            </a:r>
          </a:p>
          <a:p>
            <a:pPr algn="just">
              <a:buNone/>
            </a:pPr>
            <a:r>
              <a:rPr lang="en-US" sz="2000" b="1" dirty="0" smtClean="0">
                <a:solidFill>
                  <a:schemeClr val="accent6">
                    <a:lumMod val="75000"/>
                  </a:schemeClr>
                </a:solidFill>
                <a:latin typeface="Comic Sans MS" pitchFamily="66" charset="0"/>
              </a:rPr>
              <a:t>GROUP BY C.cid, </a:t>
            </a:r>
            <a:r>
              <a:rPr lang="en-US" sz="2000" b="1" dirty="0" err="1" smtClean="0">
                <a:solidFill>
                  <a:schemeClr val="accent6">
                    <a:lumMod val="75000"/>
                  </a:schemeClr>
                </a:solidFill>
                <a:latin typeface="Comic Sans MS" pitchFamily="66" charset="0"/>
              </a:rPr>
              <a:t>C.cname</a:t>
            </a:r>
            <a:endParaRPr lang="en-US" sz="2000" b="1" dirty="0" smtClean="0">
              <a:solidFill>
                <a:schemeClr val="accent6">
                  <a:lumMod val="75000"/>
                </a:schemeClr>
              </a:solidFill>
              <a:latin typeface="Comic Sans MS" pitchFamily="66" charset="0"/>
            </a:endParaRPr>
          </a:p>
          <a:p>
            <a:pPr algn="just"/>
            <a:r>
              <a:rPr lang="en-US" sz="2000" dirty="0" smtClean="0">
                <a:solidFill>
                  <a:schemeClr val="accent1">
                    <a:lumMod val="50000"/>
                  </a:schemeClr>
                </a:solidFill>
                <a:latin typeface="Comic Sans MS" pitchFamily="66" charset="0"/>
              </a:rPr>
              <a:t>Stored procedures can also have parameters. These parameters have to be valid </a:t>
            </a:r>
            <a:r>
              <a:rPr lang="en-US" sz="2000" dirty="0" smtClean="0">
                <a:solidFill>
                  <a:schemeClr val="accent1">
                    <a:lumMod val="50000"/>
                  </a:schemeClr>
                </a:solidFill>
                <a:latin typeface="Comic Sans MS" pitchFamily="66" charset="0"/>
              </a:rPr>
              <a:t>SQL types</a:t>
            </a:r>
            <a:r>
              <a:rPr lang="en-US" sz="2000" dirty="0" smtClean="0">
                <a:solidFill>
                  <a:schemeClr val="accent1">
                    <a:lumMod val="50000"/>
                  </a:schemeClr>
                </a:solidFill>
                <a:latin typeface="Comic Sans MS" pitchFamily="66" charset="0"/>
              </a:rPr>
              <a:t>, and have one of three different modes: IN, OUT, or INOUT. </a:t>
            </a:r>
            <a:endParaRPr lang="en-US" sz="2000" dirty="0" smtClean="0">
              <a:solidFill>
                <a:schemeClr val="accent1">
                  <a:lumMod val="50000"/>
                </a:schemeClr>
              </a:solidFill>
              <a:latin typeface="Comic Sans MS" pitchFamily="66" charset="0"/>
            </a:endParaRPr>
          </a:p>
          <a:p>
            <a:pPr algn="just"/>
            <a:r>
              <a:rPr lang="en-US" sz="2000" dirty="0" smtClean="0">
                <a:solidFill>
                  <a:schemeClr val="accent1">
                    <a:lumMod val="50000"/>
                  </a:schemeClr>
                </a:solidFill>
                <a:latin typeface="Comic Sans MS" pitchFamily="66" charset="0"/>
              </a:rPr>
              <a:t>IN </a:t>
            </a:r>
            <a:r>
              <a:rPr lang="en-US" sz="2000" dirty="0" smtClean="0">
                <a:solidFill>
                  <a:schemeClr val="accent1">
                    <a:lumMod val="50000"/>
                  </a:schemeClr>
                </a:solidFill>
                <a:latin typeface="Comic Sans MS" pitchFamily="66" charset="0"/>
              </a:rPr>
              <a:t>parameters </a:t>
            </a:r>
            <a:r>
              <a:rPr lang="en-US" sz="2000" dirty="0" smtClean="0">
                <a:solidFill>
                  <a:schemeClr val="accent1">
                    <a:lumMod val="50000"/>
                  </a:schemeClr>
                </a:solidFill>
                <a:latin typeface="Comic Sans MS" pitchFamily="66" charset="0"/>
              </a:rPr>
              <a:t>are arguments </a:t>
            </a:r>
            <a:r>
              <a:rPr lang="en-US" sz="2000" dirty="0" smtClean="0">
                <a:solidFill>
                  <a:schemeClr val="accent1">
                    <a:lumMod val="50000"/>
                  </a:schemeClr>
                </a:solidFill>
                <a:latin typeface="Comic Sans MS" pitchFamily="66" charset="0"/>
              </a:rPr>
              <a:t>to' the stored procedure. OUT parameters are returned from the </a:t>
            </a:r>
            <a:r>
              <a:rPr lang="en-US" sz="2000" dirty="0" smtClean="0">
                <a:solidFill>
                  <a:schemeClr val="accent1">
                    <a:lumMod val="50000"/>
                  </a:schemeClr>
                </a:solidFill>
                <a:latin typeface="Comic Sans MS" pitchFamily="66" charset="0"/>
              </a:rPr>
              <a:t>stored procedure</a:t>
            </a:r>
            <a:r>
              <a:rPr lang="en-US" sz="2000" dirty="0" smtClean="0">
                <a:solidFill>
                  <a:schemeClr val="accent1">
                    <a:lumMod val="50000"/>
                  </a:schemeClr>
                </a:solidFill>
                <a:latin typeface="Comic Sans MS" pitchFamily="66" charset="0"/>
              </a:rPr>
              <a:t>; it assigns values to all OUT parameters that the user can process. </a:t>
            </a:r>
            <a:r>
              <a:rPr lang="en-US" sz="2000" dirty="0" smtClean="0">
                <a:solidFill>
                  <a:schemeClr val="accent1">
                    <a:lumMod val="50000"/>
                  </a:schemeClr>
                </a:solidFill>
                <a:latin typeface="Comic Sans MS" pitchFamily="66" charset="0"/>
              </a:rPr>
              <a:t>INOUT parameters </a:t>
            </a:r>
            <a:r>
              <a:rPr lang="en-US" sz="2000" dirty="0" smtClean="0">
                <a:solidFill>
                  <a:schemeClr val="accent1">
                    <a:lumMod val="50000"/>
                  </a:schemeClr>
                </a:solidFill>
                <a:latin typeface="Comic Sans MS" pitchFamily="66" charset="0"/>
              </a:rPr>
              <a:t>combine the properties of IN and OUT parameters: They contain values to </a:t>
            </a:r>
            <a:r>
              <a:rPr lang="en-US" sz="2000" dirty="0" smtClean="0">
                <a:solidFill>
                  <a:schemeClr val="accent1">
                    <a:lumMod val="50000"/>
                  </a:schemeClr>
                </a:solidFill>
                <a:latin typeface="Comic Sans MS" pitchFamily="66" charset="0"/>
              </a:rPr>
              <a:t>be passed </a:t>
            </a:r>
            <a:r>
              <a:rPr lang="en-US" sz="2000" dirty="0" smtClean="0">
                <a:solidFill>
                  <a:schemeClr val="accent1">
                    <a:lumMod val="50000"/>
                  </a:schemeClr>
                </a:solidFill>
                <a:latin typeface="Comic Sans MS" pitchFamily="66" charset="0"/>
              </a:rPr>
              <a:t>to the stored procedures, and the stored procedure can set their values as </a:t>
            </a:r>
            <a:r>
              <a:rPr lang="en-US" sz="2000" dirty="0" smtClean="0">
                <a:solidFill>
                  <a:schemeClr val="accent1">
                    <a:lumMod val="50000"/>
                  </a:schemeClr>
                </a:solidFill>
                <a:latin typeface="Comic Sans MS" pitchFamily="66" charset="0"/>
              </a:rPr>
              <a:t>return values</a:t>
            </a:r>
            <a:r>
              <a:rPr lang="en-US" sz="2000" dirty="0" smtClean="0">
                <a:solidFill>
                  <a:schemeClr val="accent1">
                    <a:lumMod val="50000"/>
                  </a:schemeClr>
                </a:solidFill>
                <a:latin typeface="Comic Sans MS" pitchFamily="66" charset="0"/>
              </a:rPr>
              <a:t>.</a:t>
            </a:r>
            <a:endParaRPr lang="en-US" sz="2000" dirty="0">
              <a:solidFill>
                <a:schemeClr val="accent1">
                  <a:lumMod val="50000"/>
                </a:schemeClr>
              </a:solidFill>
              <a:latin typeface="Comic Sans MS" pitchFamily="66"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rmAutofit/>
          </a:bodyPr>
          <a:lstStyle/>
          <a:p>
            <a:pPr algn="just">
              <a:lnSpc>
                <a:spcPct val="110000"/>
              </a:lnSpc>
            </a:pPr>
            <a:r>
              <a:rPr lang="en-US" sz="2800" dirty="0" smtClean="0">
                <a:solidFill>
                  <a:schemeClr val="accent1">
                    <a:lumMod val="50000"/>
                  </a:schemeClr>
                </a:solidFill>
                <a:latin typeface="Comic Sans MS" pitchFamily="66" charset="0"/>
              </a:rPr>
              <a:t>Let </a:t>
            </a:r>
            <a:r>
              <a:rPr lang="en-US" sz="2800" dirty="0" smtClean="0">
                <a:solidFill>
                  <a:schemeClr val="accent1">
                    <a:lumMod val="50000"/>
                  </a:schemeClr>
                </a:solidFill>
                <a:latin typeface="Comic Sans MS" pitchFamily="66" charset="0"/>
              </a:rPr>
              <a:t>us look at an example of a stored procedure with arguments. The stored </a:t>
            </a:r>
            <a:r>
              <a:rPr lang="en-US" sz="2800" dirty="0" smtClean="0">
                <a:solidFill>
                  <a:schemeClr val="accent1">
                    <a:lumMod val="50000"/>
                  </a:schemeClr>
                </a:solidFill>
                <a:latin typeface="Comic Sans MS" pitchFamily="66" charset="0"/>
              </a:rPr>
              <a:t>procedure shown below </a:t>
            </a:r>
            <a:r>
              <a:rPr lang="en-US" sz="2800" dirty="0" smtClean="0">
                <a:solidFill>
                  <a:schemeClr val="accent1">
                    <a:lumMod val="50000"/>
                  </a:schemeClr>
                </a:solidFill>
                <a:latin typeface="Comic Sans MS" pitchFamily="66" charset="0"/>
              </a:rPr>
              <a:t>has two arguments: </a:t>
            </a:r>
            <a:r>
              <a:rPr lang="en-US" sz="2800" dirty="0" err="1" smtClean="0">
                <a:solidFill>
                  <a:schemeClr val="accent1">
                    <a:lumMod val="50000"/>
                  </a:schemeClr>
                </a:solidFill>
                <a:latin typeface="Comic Sans MS" pitchFamily="66" charset="0"/>
              </a:rPr>
              <a:t>book_isbn</a:t>
            </a:r>
            <a:r>
              <a:rPr lang="en-US" sz="2800" dirty="0" smtClean="0">
                <a:solidFill>
                  <a:schemeClr val="accent1">
                    <a:lumMod val="50000"/>
                  </a:schemeClr>
                </a:solidFill>
                <a:latin typeface="Comic Sans MS" pitchFamily="66" charset="0"/>
              </a:rPr>
              <a:t> and </a:t>
            </a:r>
            <a:r>
              <a:rPr lang="en-US" sz="2800" dirty="0" err="1" smtClean="0">
                <a:solidFill>
                  <a:schemeClr val="accent1">
                    <a:lumMod val="50000"/>
                  </a:schemeClr>
                </a:solidFill>
                <a:latin typeface="Comic Sans MS" pitchFamily="66" charset="0"/>
              </a:rPr>
              <a:t>addedQty</a:t>
            </a:r>
            <a:r>
              <a:rPr lang="en-US" sz="2800" dirty="0" smtClean="0">
                <a:solidFill>
                  <a:schemeClr val="accent1">
                    <a:lumMod val="50000"/>
                  </a:schemeClr>
                </a:solidFill>
                <a:latin typeface="Comic Sans MS" pitchFamily="66" charset="0"/>
              </a:rPr>
              <a:t>. It updates the </a:t>
            </a:r>
            <a:r>
              <a:rPr lang="en-US" sz="2800" dirty="0" smtClean="0">
                <a:solidFill>
                  <a:schemeClr val="accent1">
                    <a:lumMod val="50000"/>
                  </a:schemeClr>
                </a:solidFill>
                <a:latin typeface="Comic Sans MS" pitchFamily="66" charset="0"/>
              </a:rPr>
              <a:t>available number </a:t>
            </a:r>
            <a:r>
              <a:rPr lang="en-US" sz="2800" dirty="0" smtClean="0">
                <a:solidFill>
                  <a:schemeClr val="accent1">
                    <a:lumMod val="50000"/>
                  </a:schemeClr>
                </a:solidFill>
                <a:latin typeface="Comic Sans MS" pitchFamily="66" charset="0"/>
              </a:rPr>
              <a:t>of copies of a book with the quantity from a new shipment.</a:t>
            </a:r>
          </a:p>
          <a:p>
            <a:pPr lvl="1" algn="just">
              <a:lnSpc>
                <a:spcPct val="110000"/>
              </a:lnSpc>
              <a:buNone/>
            </a:pPr>
            <a:r>
              <a:rPr lang="en-US" sz="2400" dirty="0" smtClean="0">
                <a:solidFill>
                  <a:schemeClr val="accent6">
                    <a:lumMod val="75000"/>
                  </a:schemeClr>
                </a:solidFill>
                <a:latin typeface="Comic Sans MS" pitchFamily="66" charset="0"/>
              </a:rPr>
              <a:t>CREATE PROCEDURE </a:t>
            </a:r>
            <a:r>
              <a:rPr lang="en-US" sz="2400" dirty="0" err="1" smtClean="0">
                <a:solidFill>
                  <a:schemeClr val="accent6">
                    <a:lumMod val="75000"/>
                  </a:schemeClr>
                </a:solidFill>
                <a:latin typeface="Comic Sans MS" pitchFamily="66" charset="0"/>
              </a:rPr>
              <a:t>AddInventory</a:t>
            </a:r>
            <a:r>
              <a:rPr lang="en-US" sz="2400" dirty="0" smtClean="0">
                <a:solidFill>
                  <a:schemeClr val="accent6">
                    <a:lumMod val="75000"/>
                  </a:schemeClr>
                </a:solidFill>
                <a:latin typeface="Comic Sans MS" pitchFamily="66" charset="0"/>
              </a:rPr>
              <a:t> (</a:t>
            </a:r>
          </a:p>
          <a:p>
            <a:pPr lvl="1" algn="just">
              <a:lnSpc>
                <a:spcPct val="110000"/>
              </a:lnSpc>
              <a:buNone/>
            </a:pPr>
            <a:r>
              <a:rPr lang="en-US" sz="2400" dirty="0" smtClean="0">
                <a:solidFill>
                  <a:schemeClr val="accent6">
                    <a:lumMod val="75000"/>
                  </a:schemeClr>
                </a:solidFill>
                <a:latin typeface="Comic Sans MS" pitchFamily="66" charset="0"/>
              </a:rPr>
              <a:t>IN </a:t>
            </a:r>
            <a:r>
              <a:rPr lang="en-US" sz="2400" dirty="0" err="1" smtClean="0">
                <a:solidFill>
                  <a:schemeClr val="accent6">
                    <a:lumMod val="75000"/>
                  </a:schemeClr>
                </a:solidFill>
                <a:latin typeface="Comic Sans MS" pitchFamily="66" charset="0"/>
              </a:rPr>
              <a:t>book_isbn</a:t>
            </a:r>
            <a:r>
              <a:rPr lang="en-US" sz="2400" dirty="0" smtClean="0">
                <a:solidFill>
                  <a:schemeClr val="accent6">
                    <a:lumMod val="75000"/>
                  </a:schemeClr>
                </a:solidFill>
                <a:latin typeface="Comic Sans MS" pitchFamily="66" charset="0"/>
              </a:rPr>
              <a:t> CHAR(10),</a:t>
            </a:r>
          </a:p>
          <a:p>
            <a:pPr lvl="1" algn="just">
              <a:lnSpc>
                <a:spcPct val="110000"/>
              </a:lnSpc>
              <a:buNone/>
            </a:pPr>
            <a:r>
              <a:rPr lang="en-US" sz="2400" dirty="0" smtClean="0">
                <a:solidFill>
                  <a:schemeClr val="accent6">
                    <a:lumMod val="75000"/>
                  </a:schemeClr>
                </a:solidFill>
                <a:latin typeface="Comic Sans MS" pitchFamily="66" charset="0"/>
              </a:rPr>
              <a:t>IN </a:t>
            </a:r>
            <a:r>
              <a:rPr lang="en-US" sz="2400" dirty="0" err="1" smtClean="0">
                <a:solidFill>
                  <a:schemeClr val="accent6">
                    <a:lumMod val="75000"/>
                  </a:schemeClr>
                </a:solidFill>
                <a:latin typeface="Comic Sans MS" pitchFamily="66" charset="0"/>
              </a:rPr>
              <a:t>addedQty</a:t>
            </a:r>
            <a:r>
              <a:rPr lang="en-US" sz="2400" dirty="0" smtClean="0">
                <a:solidFill>
                  <a:schemeClr val="accent6">
                    <a:lumMod val="75000"/>
                  </a:schemeClr>
                </a:solidFill>
                <a:latin typeface="Comic Sans MS" pitchFamily="66" charset="0"/>
              </a:rPr>
              <a:t> INTEGER)</a:t>
            </a:r>
          </a:p>
          <a:p>
            <a:pPr lvl="1" algn="just">
              <a:lnSpc>
                <a:spcPct val="110000"/>
              </a:lnSpc>
              <a:buNone/>
            </a:pPr>
            <a:r>
              <a:rPr lang="en-US" sz="2400" dirty="0" smtClean="0">
                <a:solidFill>
                  <a:schemeClr val="accent6">
                    <a:lumMod val="75000"/>
                  </a:schemeClr>
                </a:solidFill>
                <a:latin typeface="Comic Sans MS" pitchFamily="66" charset="0"/>
              </a:rPr>
              <a:t>UPDATE </a:t>
            </a:r>
            <a:r>
              <a:rPr lang="en-US" sz="2400" dirty="0" smtClean="0">
                <a:solidFill>
                  <a:schemeClr val="accent6">
                    <a:lumMod val="75000"/>
                  </a:schemeClr>
                </a:solidFill>
                <a:latin typeface="Comic Sans MS" pitchFamily="66" charset="0"/>
              </a:rPr>
              <a:t>Books SET </a:t>
            </a:r>
            <a:r>
              <a:rPr lang="en-US" sz="2400" dirty="0" err="1" smtClean="0">
                <a:solidFill>
                  <a:schemeClr val="accent6">
                    <a:lumMod val="75000"/>
                  </a:schemeClr>
                </a:solidFill>
                <a:latin typeface="Comic Sans MS" pitchFamily="66" charset="0"/>
              </a:rPr>
              <a:t>qty_in_stock</a:t>
            </a:r>
            <a:r>
              <a:rPr lang="en-US" sz="2400" dirty="0" smtClean="0">
                <a:solidFill>
                  <a:schemeClr val="accent6">
                    <a:lumMod val="75000"/>
                  </a:schemeClr>
                </a:solidFill>
                <a:latin typeface="Comic Sans MS" pitchFamily="66" charset="0"/>
              </a:rPr>
              <a:t> = </a:t>
            </a:r>
            <a:r>
              <a:rPr lang="en-US" sz="2400" dirty="0" err="1" smtClean="0">
                <a:solidFill>
                  <a:schemeClr val="accent6">
                    <a:lumMod val="75000"/>
                  </a:schemeClr>
                </a:solidFill>
                <a:latin typeface="Comic Sans MS" pitchFamily="66" charset="0"/>
              </a:rPr>
              <a:t>qty_jn_stock</a:t>
            </a:r>
            <a:r>
              <a:rPr lang="en-US" sz="2400" dirty="0" smtClean="0">
                <a:solidFill>
                  <a:schemeClr val="accent6">
                    <a:lumMod val="75000"/>
                  </a:schemeClr>
                </a:solidFill>
                <a:latin typeface="Comic Sans MS" pitchFamily="66" charset="0"/>
              </a:rPr>
              <a:t> + </a:t>
            </a:r>
            <a:r>
              <a:rPr lang="en-US" sz="2400" dirty="0" err="1" smtClean="0">
                <a:solidFill>
                  <a:schemeClr val="accent6">
                    <a:lumMod val="75000"/>
                  </a:schemeClr>
                </a:solidFill>
                <a:latin typeface="Comic Sans MS" pitchFamily="66" charset="0"/>
              </a:rPr>
              <a:t>addedQty</a:t>
            </a:r>
            <a:r>
              <a:rPr lang="en-US" sz="2400" dirty="0" smtClean="0">
                <a:solidFill>
                  <a:schemeClr val="accent6">
                    <a:lumMod val="75000"/>
                  </a:schemeClr>
                </a:solidFill>
                <a:latin typeface="Comic Sans MS" pitchFamily="66" charset="0"/>
              </a:rPr>
              <a:t> WHERE </a:t>
            </a:r>
            <a:r>
              <a:rPr lang="en-US" sz="2400" dirty="0" err="1" smtClean="0">
                <a:solidFill>
                  <a:schemeClr val="accent6">
                    <a:lumMod val="75000"/>
                  </a:schemeClr>
                </a:solidFill>
                <a:latin typeface="Comic Sans MS" pitchFamily="66" charset="0"/>
              </a:rPr>
              <a:t>book_isbn</a:t>
            </a:r>
            <a:r>
              <a:rPr lang="en-US" sz="2400" dirty="0" smtClean="0">
                <a:solidFill>
                  <a:schemeClr val="accent6">
                    <a:lumMod val="75000"/>
                  </a:schemeClr>
                </a:solidFill>
                <a:latin typeface="Comic Sans MS" pitchFamily="66" charset="0"/>
              </a:rPr>
              <a:t> = </a:t>
            </a:r>
            <a:r>
              <a:rPr lang="en-US" sz="2400" dirty="0" err="1" smtClean="0">
                <a:solidFill>
                  <a:schemeClr val="accent6">
                    <a:lumMod val="75000"/>
                  </a:schemeClr>
                </a:solidFill>
                <a:latin typeface="Comic Sans MS" pitchFamily="66" charset="0"/>
              </a:rPr>
              <a:t>isbn</a:t>
            </a:r>
            <a:endParaRPr lang="en-US" sz="2400" dirty="0" smtClean="0">
              <a:solidFill>
                <a:schemeClr val="accent6">
                  <a:lumMod val="75000"/>
                </a:schemeClr>
              </a:solidFill>
              <a:latin typeface="Comic Sans MS" pitchFamily="66" charset="0"/>
            </a:endParaRPr>
          </a:p>
          <a:p>
            <a:pPr algn="just">
              <a:lnSpc>
                <a:spcPct val="110000"/>
              </a:lnSpc>
            </a:pPr>
            <a:r>
              <a:rPr lang="en-US" sz="2800" dirty="0" smtClean="0">
                <a:solidFill>
                  <a:schemeClr val="accent1">
                    <a:lumMod val="50000"/>
                  </a:schemeClr>
                </a:solidFill>
                <a:latin typeface="Comic Sans MS" pitchFamily="66" charset="0"/>
              </a:rPr>
              <a:t>Stored procedures do not have to be written in SQL; they can be written in any </a:t>
            </a:r>
            <a:r>
              <a:rPr lang="en-US" sz="2800" dirty="0" smtClean="0">
                <a:solidFill>
                  <a:schemeClr val="accent1">
                    <a:lumMod val="50000"/>
                  </a:schemeClr>
                </a:solidFill>
                <a:latin typeface="Comic Sans MS" pitchFamily="66" charset="0"/>
              </a:rPr>
              <a:t>host language</a:t>
            </a:r>
            <a:r>
              <a:rPr lang="en-US" sz="2800" dirty="0" smtClean="0">
                <a:solidFill>
                  <a:schemeClr val="accent1">
                    <a:lumMod val="50000"/>
                  </a:schemeClr>
                </a:solidFill>
                <a:latin typeface="Comic Sans MS" pitchFamily="66" charset="0"/>
              </a:rPr>
              <a:t>.</a:t>
            </a:r>
            <a:endParaRPr lang="en-US" sz="2800" dirty="0">
              <a:solidFill>
                <a:schemeClr val="accent1">
                  <a:lumMod val="50000"/>
                </a:schemeClr>
              </a:solidFill>
              <a:latin typeface="Comic Sans MS"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fontScale="70000" lnSpcReduction="20000"/>
          </a:bodyPr>
          <a:lstStyle/>
          <a:p>
            <a:pPr algn="just">
              <a:lnSpc>
                <a:spcPct val="120000"/>
              </a:lnSpc>
              <a:buNone/>
            </a:pPr>
            <a:r>
              <a:rPr lang="en-US" sz="4000" b="1" dirty="0" smtClean="0">
                <a:solidFill>
                  <a:schemeClr val="accent6">
                    <a:lumMod val="75000"/>
                  </a:schemeClr>
                </a:solidFill>
                <a:latin typeface="Comic Sans MS" pitchFamily="66" charset="0"/>
              </a:rPr>
              <a:t>Calling Stored Procedures</a:t>
            </a:r>
          </a:p>
          <a:p>
            <a:pPr algn="just">
              <a:lnSpc>
                <a:spcPct val="120000"/>
              </a:lnSpc>
            </a:pPr>
            <a:r>
              <a:rPr lang="en-US" dirty="0" smtClean="0">
                <a:solidFill>
                  <a:schemeClr val="accent1">
                    <a:lumMod val="50000"/>
                  </a:schemeClr>
                </a:solidFill>
                <a:latin typeface="Comic Sans MS" pitchFamily="66" charset="0"/>
              </a:rPr>
              <a:t>Stored procedures can be called in interactive SQL with the CALL statement:</a:t>
            </a:r>
          </a:p>
          <a:p>
            <a:pPr algn="just">
              <a:lnSpc>
                <a:spcPct val="120000"/>
              </a:lnSpc>
            </a:pPr>
            <a:r>
              <a:rPr lang="en-US" b="1" dirty="0" smtClean="0">
                <a:solidFill>
                  <a:schemeClr val="accent6">
                    <a:lumMod val="75000"/>
                  </a:schemeClr>
                </a:solidFill>
                <a:latin typeface="Comic Sans MS" pitchFamily="66" charset="0"/>
              </a:rPr>
              <a:t>CALL </a:t>
            </a:r>
            <a:r>
              <a:rPr lang="en-US" b="1" dirty="0" err="1" smtClean="0">
                <a:solidFill>
                  <a:schemeClr val="accent6">
                    <a:lumMod val="75000"/>
                  </a:schemeClr>
                </a:solidFill>
                <a:latin typeface="Comic Sans MS" pitchFamily="66" charset="0"/>
              </a:rPr>
              <a:t>storedProcedureName</a:t>
            </a:r>
            <a:r>
              <a:rPr lang="en-US" b="1" dirty="0" smtClean="0">
                <a:solidFill>
                  <a:schemeClr val="accent6">
                    <a:lumMod val="75000"/>
                  </a:schemeClr>
                </a:solidFill>
                <a:latin typeface="Comic Sans MS" pitchFamily="66" charset="0"/>
              </a:rPr>
              <a:t>(argument1</a:t>
            </a:r>
            <a:r>
              <a:rPr lang="en-US" b="1" dirty="0" smtClean="0">
                <a:solidFill>
                  <a:schemeClr val="accent6">
                    <a:lumMod val="75000"/>
                  </a:schemeClr>
                </a:solidFill>
                <a:latin typeface="Comic Sans MS" pitchFamily="66" charset="0"/>
              </a:rPr>
              <a:t>, argument2, ... , </a:t>
            </a:r>
            <a:r>
              <a:rPr lang="en-US" b="1" dirty="0" err="1" smtClean="0">
                <a:solidFill>
                  <a:schemeClr val="accent6">
                    <a:lumMod val="75000"/>
                  </a:schemeClr>
                </a:solidFill>
                <a:latin typeface="Comic Sans MS" pitchFamily="66" charset="0"/>
              </a:rPr>
              <a:t>argumentN</a:t>
            </a:r>
            <a:r>
              <a:rPr lang="en-US" b="1" dirty="0" smtClean="0">
                <a:solidFill>
                  <a:schemeClr val="accent6">
                    <a:lumMod val="75000"/>
                  </a:schemeClr>
                </a:solidFill>
                <a:latin typeface="Comic Sans MS" pitchFamily="66" charset="0"/>
              </a:rPr>
              <a:t>);</a:t>
            </a:r>
          </a:p>
          <a:p>
            <a:pPr algn="just">
              <a:lnSpc>
                <a:spcPct val="120000"/>
              </a:lnSpc>
            </a:pPr>
            <a:r>
              <a:rPr lang="en-US" dirty="0" smtClean="0">
                <a:solidFill>
                  <a:schemeClr val="accent1">
                    <a:lumMod val="50000"/>
                  </a:schemeClr>
                </a:solidFill>
                <a:latin typeface="Comic Sans MS" pitchFamily="66" charset="0"/>
              </a:rPr>
              <a:t>In Embedded SQL, the arguments to a stored procedure are usually variables in the </a:t>
            </a:r>
            <a:r>
              <a:rPr lang="en-US" dirty="0" smtClean="0">
                <a:solidFill>
                  <a:schemeClr val="accent1">
                    <a:lumMod val="50000"/>
                  </a:schemeClr>
                </a:solidFill>
                <a:latin typeface="Comic Sans MS" pitchFamily="66" charset="0"/>
              </a:rPr>
              <a:t>host language</a:t>
            </a:r>
            <a:r>
              <a:rPr lang="en-US" dirty="0" smtClean="0">
                <a:solidFill>
                  <a:schemeClr val="accent1">
                    <a:lumMod val="50000"/>
                  </a:schemeClr>
                </a:solidFill>
                <a:latin typeface="Comic Sans MS" pitchFamily="66" charset="0"/>
              </a:rPr>
              <a:t>. </a:t>
            </a:r>
            <a:endParaRPr lang="en-US" dirty="0" smtClean="0">
              <a:solidFill>
                <a:schemeClr val="accent1">
                  <a:lumMod val="50000"/>
                </a:schemeClr>
              </a:solidFill>
              <a:latin typeface="Comic Sans MS" pitchFamily="66" charset="0"/>
            </a:endParaRPr>
          </a:p>
          <a:p>
            <a:pPr algn="just">
              <a:lnSpc>
                <a:spcPct val="120000"/>
              </a:lnSpc>
            </a:pPr>
            <a:r>
              <a:rPr lang="en-US" dirty="0" smtClean="0">
                <a:solidFill>
                  <a:schemeClr val="accent1">
                    <a:lumMod val="50000"/>
                  </a:schemeClr>
                </a:solidFill>
                <a:latin typeface="Comic Sans MS" pitchFamily="66" charset="0"/>
              </a:rPr>
              <a:t>For </a:t>
            </a:r>
            <a:r>
              <a:rPr lang="en-US" dirty="0" smtClean="0">
                <a:solidFill>
                  <a:schemeClr val="accent1">
                    <a:lumMod val="50000"/>
                  </a:schemeClr>
                </a:solidFill>
                <a:latin typeface="Comic Sans MS" pitchFamily="66" charset="0"/>
              </a:rPr>
              <a:t>example, the stored procedure </a:t>
            </a:r>
            <a:r>
              <a:rPr lang="en-US" dirty="0" err="1" smtClean="0">
                <a:solidFill>
                  <a:schemeClr val="accent1">
                    <a:lumMod val="50000"/>
                  </a:schemeClr>
                </a:solidFill>
                <a:latin typeface="Comic Sans MS" pitchFamily="66" charset="0"/>
              </a:rPr>
              <a:t>AddInventory</a:t>
            </a:r>
            <a:r>
              <a:rPr lang="en-US" dirty="0" smtClean="0">
                <a:solidFill>
                  <a:schemeClr val="accent1">
                    <a:lumMod val="50000"/>
                  </a:schemeClr>
                </a:solidFill>
                <a:latin typeface="Comic Sans MS" pitchFamily="66" charset="0"/>
              </a:rPr>
              <a:t> would be called as follows:</a:t>
            </a:r>
          </a:p>
          <a:p>
            <a:pPr lvl="1" algn="just">
              <a:lnSpc>
                <a:spcPct val="120000"/>
              </a:lnSpc>
              <a:buNone/>
            </a:pPr>
            <a:r>
              <a:rPr lang="en-US" sz="3100" b="1" dirty="0" smtClean="0">
                <a:solidFill>
                  <a:schemeClr val="accent6">
                    <a:lumMod val="75000"/>
                  </a:schemeClr>
                </a:solidFill>
                <a:latin typeface="Comic Sans MS" pitchFamily="66" charset="0"/>
              </a:rPr>
              <a:t>EXEC SQL BEGIN DECLARE SECTION</a:t>
            </a:r>
          </a:p>
          <a:p>
            <a:pPr lvl="1" algn="just">
              <a:lnSpc>
                <a:spcPct val="120000"/>
              </a:lnSpc>
              <a:buNone/>
            </a:pPr>
            <a:r>
              <a:rPr lang="en-US" sz="3100" b="1" dirty="0" smtClean="0">
                <a:solidFill>
                  <a:schemeClr val="accent6">
                    <a:lumMod val="75000"/>
                  </a:schemeClr>
                </a:solidFill>
                <a:latin typeface="Comic Sans MS" pitchFamily="66" charset="0"/>
              </a:rPr>
              <a:t>char </a:t>
            </a:r>
            <a:r>
              <a:rPr lang="en-US" sz="3100" b="1" dirty="0" err="1" smtClean="0">
                <a:solidFill>
                  <a:schemeClr val="accent6">
                    <a:lumMod val="75000"/>
                  </a:schemeClr>
                </a:solidFill>
                <a:latin typeface="Comic Sans MS" pitchFamily="66" charset="0"/>
              </a:rPr>
              <a:t>isbn</a:t>
            </a:r>
            <a:r>
              <a:rPr lang="en-US" sz="3100" b="1" dirty="0" smtClean="0">
                <a:solidFill>
                  <a:schemeClr val="accent6">
                    <a:lumMod val="75000"/>
                  </a:schemeClr>
                </a:solidFill>
                <a:latin typeface="Comic Sans MS" pitchFamily="66" charset="0"/>
              </a:rPr>
              <a:t>[10];</a:t>
            </a:r>
          </a:p>
          <a:p>
            <a:pPr lvl="1" algn="just">
              <a:lnSpc>
                <a:spcPct val="120000"/>
              </a:lnSpc>
              <a:buNone/>
            </a:pPr>
            <a:r>
              <a:rPr lang="en-US" sz="3100" b="1" dirty="0" smtClean="0">
                <a:solidFill>
                  <a:schemeClr val="accent6">
                    <a:lumMod val="75000"/>
                  </a:schemeClr>
                </a:solidFill>
                <a:latin typeface="Comic Sans MS" pitchFamily="66" charset="0"/>
              </a:rPr>
              <a:t>long qty;</a:t>
            </a:r>
          </a:p>
          <a:p>
            <a:pPr lvl="1" algn="just">
              <a:lnSpc>
                <a:spcPct val="120000"/>
              </a:lnSpc>
              <a:buNone/>
            </a:pPr>
            <a:r>
              <a:rPr lang="en-US" sz="3100" b="1" dirty="0" smtClean="0">
                <a:solidFill>
                  <a:schemeClr val="accent6">
                    <a:lumMod val="75000"/>
                  </a:schemeClr>
                </a:solidFill>
                <a:latin typeface="Comic Sans MS" pitchFamily="66" charset="0"/>
              </a:rPr>
              <a:t>EXEC SQL END DECLARE SECTION</a:t>
            </a:r>
          </a:p>
          <a:p>
            <a:pPr lvl="1" algn="just">
              <a:lnSpc>
                <a:spcPct val="120000"/>
              </a:lnSpc>
              <a:buNone/>
            </a:pPr>
            <a:r>
              <a:rPr lang="en-US" sz="3100" b="1" dirty="0" smtClean="0">
                <a:solidFill>
                  <a:schemeClr val="accent6">
                    <a:lumMod val="75000"/>
                  </a:schemeClr>
                </a:solidFill>
                <a:latin typeface="Comic Sans MS" pitchFamily="66" charset="0"/>
              </a:rPr>
              <a:t>// set </a:t>
            </a:r>
            <a:r>
              <a:rPr lang="en-US" sz="3100" b="1" dirty="0" err="1" smtClean="0">
                <a:solidFill>
                  <a:schemeClr val="accent6">
                    <a:lumMod val="75000"/>
                  </a:schemeClr>
                </a:solidFill>
                <a:latin typeface="Comic Sans MS" pitchFamily="66" charset="0"/>
              </a:rPr>
              <a:t>isbn</a:t>
            </a:r>
            <a:r>
              <a:rPr lang="en-US" sz="3100" b="1" dirty="0" smtClean="0">
                <a:solidFill>
                  <a:schemeClr val="accent6">
                    <a:lumMod val="75000"/>
                  </a:schemeClr>
                </a:solidFill>
                <a:latin typeface="Comic Sans MS" pitchFamily="66" charset="0"/>
              </a:rPr>
              <a:t> and qty to some values</a:t>
            </a:r>
          </a:p>
          <a:p>
            <a:pPr lvl="1" algn="just">
              <a:lnSpc>
                <a:spcPct val="120000"/>
              </a:lnSpc>
              <a:buNone/>
            </a:pPr>
            <a:r>
              <a:rPr lang="en-US" sz="3100" b="1" dirty="0" smtClean="0">
                <a:solidFill>
                  <a:schemeClr val="accent6">
                    <a:lumMod val="75000"/>
                  </a:schemeClr>
                </a:solidFill>
                <a:latin typeface="Comic Sans MS" pitchFamily="66" charset="0"/>
              </a:rPr>
              <a:t>EXEC SQL CALL </a:t>
            </a:r>
            <a:r>
              <a:rPr lang="en-US" sz="3100" b="1" dirty="0" err="1" smtClean="0">
                <a:solidFill>
                  <a:schemeClr val="accent6">
                    <a:lumMod val="75000"/>
                  </a:schemeClr>
                </a:solidFill>
                <a:latin typeface="Comic Sans MS" pitchFamily="66" charset="0"/>
              </a:rPr>
              <a:t>AddInventory</a:t>
            </a:r>
            <a:r>
              <a:rPr lang="en-US" sz="3100" b="1" dirty="0" smtClean="0">
                <a:solidFill>
                  <a:schemeClr val="accent6">
                    <a:lumMod val="75000"/>
                  </a:schemeClr>
                </a:solidFill>
                <a:latin typeface="Comic Sans MS" pitchFamily="66" charset="0"/>
              </a:rPr>
              <a:t>(:</a:t>
            </a:r>
            <a:r>
              <a:rPr lang="en-US" sz="3100" b="1" dirty="0" err="1" smtClean="0">
                <a:solidFill>
                  <a:schemeClr val="accent6">
                    <a:lumMod val="75000"/>
                  </a:schemeClr>
                </a:solidFill>
                <a:latin typeface="Comic Sans MS" pitchFamily="66" charset="0"/>
              </a:rPr>
              <a:t>isbn,:qty</a:t>
            </a:r>
            <a:r>
              <a:rPr lang="en-US" sz="3100" b="1" dirty="0" smtClean="0">
                <a:solidFill>
                  <a:schemeClr val="accent6">
                    <a:lumMod val="75000"/>
                  </a:schemeClr>
                </a:solidFill>
                <a:latin typeface="Comic Sans MS" pitchFamily="66" charset="0"/>
              </a:rPr>
              <a:t>);</a:t>
            </a:r>
            <a:endParaRPr lang="en-US" sz="3100" b="1" dirty="0">
              <a:solidFill>
                <a:schemeClr val="accent6">
                  <a:lumMod val="75000"/>
                </a:schemeClr>
              </a:solidFill>
              <a:latin typeface="Comic Sans MS"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643998" cy="6215106"/>
          </a:xfrm>
        </p:spPr>
        <p:txBody>
          <a:bodyPr>
            <a:normAutofit fontScale="77500" lnSpcReduction="20000"/>
          </a:bodyPr>
          <a:lstStyle/>
          <a:p>
            <a:pPr algn="just">
              <a:lnSpc>
                <a:spcPct val="120000"/>
              </a:lnSpc>
              <a:buNone/>
            </a:pPr>
            <a:r>
              <a:rPr lang="en-US" sz="4100" b="1" dirty="0" smtClean="0">
                <a:solidFill>
                  <a:schemeClr val="accent6">
                    <a:lumMod val="75000"/>
                  </a:schemeClr>
                </a:solidFill>
                <a:latin typeface="Comic Sans MS" pitchFamily="66" charset="0"/>
              </a:rPr>
              <a:t>Calling Stored Procedures from JDBC</a:t>
            </a:r>
          </a:p>
          <a:p>
            <a:pPr algn="just">
              <a:lnSpc>
                <a:spcPct val="120000"/>
              </a:lnSpc>
            </a:pPr>
            <a:r>
              <a:rPr lang="en-US" b="1" dirty="0" smtClean="0">
                <a:latin typeface="Comic Sans MS" pitchFamily="66" charset="0"/>
              </a:rPr>
              <a:t>Calling </a:t>
            </a:r>
            <a:r>
              <a:rPr lang="en-US" b="1" dirty="0" smtClean="0">
                <a:latin typeface="Comic Sans MS" pitchFamily="66" charset="0"/>
              </a:rPr>
              <a:t>Stored Procedures from SQLJ</a:t>
            </a:r>
          </a:p>
          <a:p>
            <a:pPr algn="just">
              <a:lnSpc>
                <a:spcPct val="120000"/>
              </a:lnSpc>
            </a:pPr>
            <a:r>
              <a:rPr lang="en-US" dirty="0" smtClean="0">
                <a:latin typeface="Comic Sans MS" pitchFamily="66" charset="0"/>
              </a:rPr>
              <a:t>The stored procedure '</a:t>
            </a:r>
            <a:r>
              <a:rPr lang="en-US" dirty="0" err="1" smtClean="0">
                <a:latin typeface="Comic Sans MS" pitchFamily="66" charset="0"/>
              </a:rPr>
              <a:t>ShowNumberOfOrders</a:t>
            </a:r>
            <a:r>
              <a:rPr lang="en-US" dirty="0" smtClean="0">
                <a:latin typeface="Comic Sans MS" pitchFamily="66" charset="0"/>
              </a:rPr>
              <a:t>' is called as follows using SQLJ:</a:t>
            </a:r>
          </a:p>
          <a:p>
            <a:pPr lvl="1" algn="just">
              <a:lnSpc>
                <a:spcPct val="120000"/>
              </a:lnSpc>
              <a:buNone/>
            </a:pPr>
            <a:r>
              <a:rPr lang="en-US" dirty="0" smtClean="0">
                <a:solidFill>
                  <a:schemeClr val="accent6">
                    <a:lumMod val="75000"/>
                  </a:schemeClr>
                </a:solidFill>
                <a:latin typeface="Comic Sans MS" pitchFamily="66" charset="0"/>
              </a:rPr>
              <a:t>// create the cursor class</a:t>
            </a:r>
          </a:p>
          <a:p>
            <a:pPr lvl="1" algn="just">
              <a:lnSpc>
                <a:spcPct val="120000"/>
              </a:lnSpc>
              <a:buNone/>
            </a:pPr>
            <a:r>
              <a:rPr lang="en-US" dirty="0" smtClean="0">
                <a:solidFill>
                  <a:schemeClr val="accent6">
                    <a:lumMod val="75000"/>
                  </a:schemeClr>
                </a:solidFill>
                <a:latin typeface="Comic Sans MS" pitchFamily="66" charset="0"/>
              </a:rPr>
              <a:t>#</a:t>
            </a:r>
            <a:r>
              <a:rPr lang="en-US" dirty="0" err="1" smtClean="0">
                <a:solidFill>
                  <a:schemeClr val="accent6">
                    <a:lumMod val="75000"/>
                  </a:schemeClr>
                </a:solidFill>
                <a:latin typeface="Comic Sans MS" pitchFamily="66" charset="0"/>
              </a:rPr>
              <a:t>sql</a:t>
            </a:r>
            <a:r>
              <a:rPr lang="en-US" dirty="0" smtClean="0">
                <a:solidFill>
                  <a:schemeClr val="accent6">
                    <a:lumMod val="75000"/>
                  </a:schemeClr>
                </a:solidFill>
                <a:latin typeface="Comic Sans MS" pitchFamily="66" charset="0"/>
              </a:rPr>
              <a:t> </a:t>
            </a:r>
            <a:r>
              <a:rPr lang="en-US" dirty="0" err="1" smtClean="0">
                <a:solidFill>
                  <a:schemeClr val="accent6">
                    <a:lumMod val="75000"/>
                  </a:schemeClr>
                </a:solidFill>
                <a:latin typeface="Comic Sans MS" pitchFamily="66" charset="0"/>
              </a:rPr>
              <a:t>Iterator</a:t>
            </a:r>
            <a:r>
              <a:rPr lang="en-US" dirty="0" smtClean="0">
                <a:solidFill>
                  <a:schemeClr val="accent6">
                    <a:lumMod val="75000"/>
                  </a:schemeClr>
                </a:solidFill>
                <a:latin typeface="Comic Sans MS" pitchFamily="66" charset="0"/>
              </a:rPr>
              <a:t> </a:t>
            </a:r>
            <a:r>
              <a:rPr lang="en-US" dirty="0" err="1" smtClean="0">
                <a:solidFill>
                  <a:schemeClr val="accent6">
                    <a:lumMod val="75000"/>
                  </a:schemeClr>
                </a:solidFill>
                <a:latin typeface="Comic Sans MS" pitchFamily="66" charset="0"/>
              </a:rPr>
              <a:t>CustomerInfo</a:t>
            </a:r>
            <a:r>
              <a:rPr lang="en-US" dirty="0" smtClean="0">
                <a:solidFill>
                  <a:schemeClr val="accent6">
                    <a:lumMod val="75000"/>
                  </a:schemeClr>
                </a:solidFill>
                <a:latin typeface="Comic Sans MS" pitchFamily="66" charset="0"/>
              </a:rPr>
              <a:t>(</a:t>
            </a:r>
            <a:r>
              <a:rPr lang="en-US" dirty="0" err="1" smtClean="0">
                <a:solidFill>
                  <a:schemeClr val="accent6">
                    <a:lumMod val="75000"/>
                  </a:schemeClr>
                </a:solidFill>
                <a:latin typeface="Comic Sans MS" pitchFamily="66" charset="0"/>
              </a:rPr>
              <a:t>int</a:t>
            </a:r>
            <a:r>
              <a:rPr lang="en-US" dirty="0" smtClean="0">
                <a:solidFill>
                  <a:schemeClr val="accent6">
                    <a:lumMod val="75000"/>
                  </a:schemeClr>
                </a:solidFill>
                <a:latin typeface="Comic Sans MS" pitchFamily="66" charset="0"/>
              </a:rPr>
              <a:t> cid, String </a:t>
            </a:r>
            <a:r>
              <a:rPr lang="en-US" dirty="0" err="1" smtClean="0">
                <a:solidFill>
                  <a:schemeClr val="accent6">
                    <a:lumMod val="75000"/>
                  </a:schemeClr>
                </a:solidFill>
                <a:latin typeface="Comic Sans MS" pitchFamily="66" charset="0"/>
              </a:rPr>
              <a:t>cname</a:t>
            </a:r>
            <a:r>
              <a:rPr lang="en-US" dirty="0" smtClean="0">
                <a:solidFill>
                  <a:schemeClr val="accent6">
                    <a:lumMod val="75000"/>
                  </a:schemeClr>
                </a:solidFill>
                <a:latin typeface="Comic Sans MS" pitchFamily="66" charset="0"/>
              </a:rPr>
              <a:t>, </a:t>
            </a:r>
            <a:r>
              <a:rPr lang="en-US" dirty="0" err="1" smtClean="0">
                <a:solidFill>
                  <a:schemeClr val="accent6">
                    <a:lumMod val="75000"/>
                  </a:schemeClr>
                </a:solidFill>
                <a:latin typeface="Comic Sans MS" pitchFamily="66" charset="0"/>
              </a:rPr>
              <a:t>int</a:t>
            </a:r>
            <a:r>
              <a:rPr lang="en-US" dirty="0" smtClean="0">
                <a:solidFill>
                  <a:schemeClr val="accent6">
                    <a:lumMod val="75000"/>
                  </a:schemeClr>
                </a:solidFill>
                <a:latin typeface="Comic Sans MS" pitchFamily="66" charset="0"/>
              </a:rPr>
              <a:t> count</a:t>
            </a:r>
            <a:r>
              <a:rPr lang="en-US" dirty="0" smtClean="0">
                <a:solidFill>
                  <a:schemeClr val="accent6">
                    <a:lumMod val="75000"/>
                  </a:schemeClr>
                </a:solidFill>
                <a:latin typeface="Comic Sans MS" pitchFamily="66" charset="0"/>
              </a:rPr>
              <a:t>);</a:t>
            </a:r>
          </a:p>
          <a:p>
            <a:pPr lvl="1" algn="just">
              <a:lnSpc>
                <a:spcPct val="120000"/>
              </a:lnSpc>
              <a:buNone/>
            </a:pPr>
            <a:r>
              <a:rPr lang="en-US" dirty="0" smtClean="0">
                <a:solidFill>
                  <a:schemeClr val="accent6">
                    <a:lumMod val="75000"/>
                  </a:schemeClr>
                </a:solidFill>
                <a:latin typeface="Comic Sans MS" pitchFamily="66" charset="0"/>
              </a:rPr>
              <a:t>// create the cursor</a:t>
            </a:r>
          </a:p>
          <a:p>
            <a:pPr lvl="1" algn="just">
              <a:lnSpc>
                <a:spcPct val="120000"/>
              </a:lnSpc>
              <a:buNone/>
            </a:pPr>
            <a:r>
              <a:rPr lang="en-US" dirty="0" err="1" smtClean="0">
                <a:solidFill>
                  <a:schemeClr val="accent6">
                    <a:lumMod val="75000"/>
                  </a:schemeClr>
                </a:solidFill>
                <a:latin typeface="Comic Sans MS" pitchFamily="66" charset="0"/>
              </a:rPr>
              <a:t>CustomerInfo</a:t>
            </a:r>
            <a:r>
              <a:rPr lang="en-US" dirty="0" smtClean="0">
                <a:solidFill>
                  <a:schemeClr val="accent6">
                    <a:lumMod val="75000"/>
                  </a:schemeClr>
                </a:solidFill>
                <a:latin typeface="Comic Sans MS" pitchFamily="66" charset="0"/>
              </a:rPr>
              <a:t> </a:t>
            </a:r>
            <a:r>
              <a:rPr lang="en-US" dirty="0" err="1" smtClean="0">
                <a:solidFill>
                  <a:schemeClr val="accent6">
                    <a:lumMod val="75000"/>
                  </a:schemeClr>
                </a:solidFill>
                <a:latin typeface="Comic Sans MS" pitchFamily="66" charset="0"/>
              </a:rPr>
              <a:t>customerinfo</a:t>
            </a:r>
            <a:r>
              <a:rPr lang="en-US" dirty="0" smtClean="0">
                <a:solidFill>
                  <a:schemeClr val="accent6">
                    <a:lumMod val="75000"/>
                  </a:schemeClr>
                </a:solidFill>
                <a:latin typeface="Comic Sans MS" pitchFamily="66" charset="0"/>
              </a:rPr>
              <a:t>;</a:t>
            </a:r>
          </a:p>
          <a:p>
            <a:pPr lvl="1" algn="just">
              <a:lnSpc>
                <a:spcPct val="120000"/>
              </a:lnSpc>
              <a:buNone/>
            </a:pPr>
            <a:r>
              <a:rPr lang="en-US" dirty="0" smtClean="0">
                <a:solidFill>
                  <a:schemeClr val="accent6">
                    <a:lumMod val="75000"/>
                  </a:schemeClr>
                </a:solidFill>
                <a:latin typeface="Comic Sans MS" pitchFamily="66" charset="0"/>
              </a:rPr>
              <a:t>// call the stored procedure</a:t>
            </a:r>
          </a:p>
          <a:p>
            <a:pPr lvl="1" algn="just">
              <a:lnSpc>
                <a:spcPct val="120000"/>
              </a:lnSpc>
              <a:buNone/>
            </a:pPr>
            <a:r>
              <a:rPr lang="en-US" dirty="0" smtClean="0">
                <a:solidFill>
                  <a:schemeClr val="accent6">
                    <a:lumMod val="75000"/>
                  </a:schemeClr>
                </a:solidFill>
                <a:latin typeface="Comic Sans MS" pitchFamily="66" charset="0"/>
              </a:rPr>
              <a:t>#</a:t>
            </a:r>
            <a:r>
              <a:rPr lang="en-US" dirty="0" err="1" smtClean="0">
                <a:solidFill>
                  <a:schemeClr val="accent6">
                    <a:lumMod val="75000"/>
                  </a:schemeClr>
                </a:solidFill>
                <a:latin typeface="Comic Sans MS" pitchFamily="66" charset="0"/>
              </a:rPr>
              <a:t>sql</a:t>
            </a:r>
            <a:r>
              <a:rPr lang="en-US" dirty="0" smtClean="0">
                <a:solidFill>
                  <a:schemeClr val="accent6">
                    <a:lumMod val="75000"/>
                  </a:schemeClr>
                </a:solidFill>
                <a:latin typeface="Comic Sans MS" pitchFamily="66" charset="0"/>
              </a:rPr>
              <a:t> </a:t>
            </a:r>
            <a:r>
              <a:rPr lang="en-US" dirty="0" err="1" smtClean="0">
                <a:solidFill>
                  <a:schemeClr val="accent6">
                    <a:lumMod val="75000"/>
                  </a:schemeClr>
                </a:solidFill>
                <a:latin typeface="Comic Sans MS" pitchFamily="66" charset="0"/>
              </a:rPr>
              <a:t>customerinfo</a:t>
            </a:r>
            <a:r>
              <a:rPr lang="en-US" dirty="0" smtClean="0">
                <a:solidFill>
                  <a:schemeClr val="accent6">
                    <a:lumMod val="75000"/>
                  </a:schemeClr>
                </a:solidFill>
                <a:latin typeface="Comic Sans MS" pitchFamily="66" charset="0"/>
              </a:rPr>
              <a:t> = {CALL </a:t>
            </a:r>
            <a:r>
              <a:rPr lang="en-US" dirty="0" err="1" smtClean="0">
                <a:solidFill>
                  <a:schemeClr val="accent6">
                    <a:lumMod val="75000"/>
                  </a:schemeClr>
                </a:solidFill>
                <a:latin typeface="Comic Sans MS" pitchFamily="66" charset="0"/>
              </a:rPr>
              <a:t>ShowNumberOfOrders</a:t>
            </a:r>
            <a:r>
              <a:rPr lang="en-US" dirty="0" smtClean="0">
                <a:solidFill>
                  <a:schemeClr val="accent6">
                    <a:lumMod val="75000"/>
                  </a:schemeClr>
                </a:solidFill>
                <a:latin typeface="Comic Sans MS" pitchFamily="66" charset="0"/>
              </a:rPr>
              <a:t>};</a:t>
            </a:r>
          </a:p>
          <a:p>
            <a:pPr lvl="1" algn="just">
              <a:lnSpc>
                <a:spcPct val="120000"/>
              </a:lnSpc>
              <a:buNone/>
            </a:pPr>
            <a:r>
              <a:rPr lang="en-US" dirty="0" smtClean="0">
                <a:solidFill>
                  <a:schemeClr val="accent6">
                    <a:lumMod val="75000"/>
                  </a:schemeClr>
                </a:solidFill>
                <a:latin typeface="Comic Sans MS" pitchFamily="66" charset="0"/>
              </a:rPr>
              <a:t>while (</a:t>
            </a:r>
            <a:r>
              <a:rPr lang="en-US" dirty="0" err="1" smtClean="0">
                <a:solidFill>
                  <a:schemeClr val="accent6">
                    <a:lumMod val="75000"/>
                  </a:schemeClr>
                </a:solidFill>
                <a:latin typeface="Comic Sans MS" pitchFamily="66" charset="0"/>
              </a:rPr>
              <a:t>customerinfo.next</a:t>
            </a:r>
            <a:r>
              <a:rPr lang="en-US" dirty="0" smtClean="0">
                <a:solidFill>
                  <a:schemeClr val="accent6">
                    <a:lumMod val="75000"/>
                  </a:schemeClr>
                </a:solidFill>
                <a:latin typeface="Comic Sans MS" pitchFamily="66" charset="0"/>
              </a:rPr>
              <a:t>( )) </a:t>
            </a:r>
            <a:r>
              <a:rPr lang="en-US" dirty="0" smtClean="0">
                <a:solidFill>
                  <a:schemeClr val="accent6">
                    <a:lumMod val="75000"/>
                  </a:schemeClr>
                </a:solidFill>
                <a:latin typeface="Comic Sans MS" pitchFamily="66" charset="0"/>
              </a:rPr>
              <a:t>{</a:t>
            </a:r>
          </a:p>
          <a:p>
            <a:pPr lvl="1" algn="just">
              <a:lnSpc>
                <a:spcPct val="120000"/>
              </a:lnSpc>
              <a:buNone/>
            </a:pPr>
            <a:r>
              <a:rPr lang="en-US" sz="2600" dirty="0" err="1" smtClean="0">
                <a:solidFill>
                  <a:schemeClr val="accent6">
                    <a:lumMod val="75000"/>
                  </a:schemeClr>
                </a:solidFill>
                <a:latin typeface="Comic Sans MS" pitchFamily="66" charset="0"/>
              </a:rPr>
              <a:t>System.out.println</a:t>
            </a:r>
            <a:r>
              <a:rPr lang="en-US" sz="2600" dirty="0" smtClean="0">
                <a:solidFill>
                  <a:schemeClr val="accent6">
                    <a:lumMod val="75000"/>
                  </a:schemeClr>
                </a:solidFill>
                <a:latin typeface="Comic Sans MS" pitchFamily="66" charset="0"/>
              </a:rPr>
              <a:t>(customerinfo.cid</a:t>
            </a:r>
            <a:r>
              <a:rPr lang="en-US" sz="2600" dirty="0" smtClean="0">
                <a:solidFill>
                  <a:schemeClr val="accent6">
                    <a:lumMod val="75000"/>
                  </a:schemeClr>
                </a:solidFill>
                <a:latin typeface="Comic Sans MS" pitchFamily="66" charset="0"/>
              </a:rPr>
              <a:t>() + "," + </a:t>
            </a:r>
            <a:r>
              <a:rPr lang="en-US" sz="2600" dirty="0" err="1" smtClean="0">
                <a:solidFill>
                  <a:schemeClr val="accent6">
                    <a:lumMod val="75000"/>
                  </a:schemeClr>
                </a:solidFill>
                <a:latin typeface="Comic Sans MS" pitchFamily="66" charset="0"/>
              </a:rPr>
              <a:t>customerinfo.count</a:t>
            </a:r>
            <a:r>
              <a:rPr lang="en-US" sz="2600" dirty="0" smtClean="0">
                <a:solidFill>
                  <a:schemeClr val="accent6">
                    <a:lumMod val="75000"/>
                  </a:schemeClr>
                </a:solidFill>
                <a:latin typeface="Comic Sans MS" pitchFamily="66" charset="0"/>
              </a:rPr>
              <a:t>()) ;</a:t>
            </a:r>
            <a:endParaRPr lang="en-US" dirty="0" smtClean="0">
              <a:solidFill>
                <a:schemeClr val="accent6">
                  <a:lumMod val="75000"/>
                </a:schemeClr>
              </a:solidFill>
              <a:latin typeface="Comic Sans MS" pitchFamily="66" charset="0"/>
            </a:endParaRPr>
          </a:p>
          <a:p>
            <a:pPr lvl="1" algn="just">
              <a:lnSpc>
                <a:spcPct val="120000"/>
              </a:lnSpc>
              <a:buNone/>
            </a:pPr>
            <a:r>
              <a:rPr lang="en-US" dirty="0" smtClean="0">
                <a:solidFill>
                  <a:schemeClr val="accent6">
                    <a:lumMod val="75000"/>
                  </a:schemeClr>
                </a:solidFill>
                <a:latin typeface="Comic Sans MS" pitchFamily="66" charset="0"/>
              </a:rPr>
              <a:t>}</a:t>
            </a:r>
            <a:endParaRPr lang="en-US" dirty="0">
              <a:solidFill>
                <a:schemeClr val="accent6">
                  <a:lumMod val="75000"/>
                </a:schemeClr>
              </a:solidFill>
              <a:latin typeface="Comic Sans MS"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US" dirty="0" smtClean="0">
                <a:solidFill>
                  <a:schemeClr val="accent6">
                    <a:lumMod val="75000"/>
                  </a:schemeClr>
                </a:solidFill>
                <a:latin typeface="Comic Sans MS" pitchFamily="66" charset="0"/>
              </a:rPr>
              <a:t>NESTING OF QUERIES (contd.)</a:t>
            </a:r>
            <a:endParaRPr lang="en-US" dirty="0"/>
          </a:p>
        </p:txBody>
      </p:sp>
      <p:sp>
        <p:nvSpPr>
          <p:cNvPr id="3" name="Content Placeholder 2"/>
          <p:cNvSpPr>
            <a:spLocks noGrp="1"/>
          </p:cNvSpPr>
          <p:nvPr>
            <p:ph idx="1"/>
          </p:nvPr>
        </p:nvSpPr>
        <p:spPr>
          <a:xfrm>
            <a:off x="285720" y="1214422"/>
            <a:ext cx="8572560" cy="5286412"/>
          </a:xfrm>
        </p:spPr>
        <p:txBody>
          <a:bodyPr>
            <a:normAutofit/>
          </a:bodyPr>
          <a:lstStyle/>
          <a:p>
            <a:pPr algn="just">
              <a:lnSpc>
                <a:spcPct val="110000"/>
              </a:lnSpc>
            </a:pPr>
            <a:r>
              <a:rPr lang="en-US" dirty="0" smtClean="0">
                <a:solidFill>
                  <a:schemeClr val="accent1">
                    <a:lumMod val="50000"/>
                  </a:schemeClr>
                </a:solidFill>
                <a:latin typeface="Comic Sans MS" pitchFamily="66" charset="0"/>
              </a:rPr>
              <a:t>The following query, which returns the names of employees whose salary is greater than the salary of all the employees in department 5:</a:t>
            </a:r>
          </a:p>
          <a:p>
            <a:pPr lvl="1" algn="just">
              <a:lnSpc>
                <a:spcPct val="110000"/>
              </a:lnSpc>
            </a:pPr>
            <a:r>
              <a:rPr lang="en-US" dirty="0" smtClean="0">
                <a:solidFill>
                  <a:schemeClr val="accent6">
                    <a:lumMod val="75000"/>
                  </a:schemeClr>
                </a:solidFill>
                <a:latin typeface="Comic Sans MS" pitchFamily="66" charset="0"/>
              </a:rPr>
              <a:t>SELECT </a:t>
            </a:r>
            <a:r>
              <a:rPr lang="en-US" dirty="0" err="1" smtClean="0">
                <a:solidFill>
                  <a:schemeClr val="accent6">
                    <a:lumMod val="75000"/>
                  </a:schemeClr>
                </a:solidFill>
                <a:latin typeface="Comic Sans MS" pitchFamily="66" charset="0"/>
              </a:rPr>
              <a:t>Lname</a:t>
            </a:r>
            <a:r>
              <a:rPr lang="en-US" dirty="0" smtClean="0">
                <a:solidFill>
                  <a:schemeClr val="accent6">
                    <a:lumMod val="75000"/>
                  </a:schemeClr>
                </a:solidFill>
                <a:latin typeface="Comic Sans MS" pitchFamily="66" charset="0"/>
              </a:rPr>
              <a:t> , </a:t>
            </a:r>
            <a:r>
              <a:rPr lang="en-US" dirty="0" err="1" smtClean="0">
                <a:solidFill>
                  <a:schemeClr val="accent6">
                    <a:lumMod val="75000"/>
                  </a:schemeClr>
                </a:solidFill>
                <a:latin typeface="Comic Sans MS" pitchFamily="66" charset="0"/>
              </a:rPr>
              <a:t>Fname</a:t>
            </a:r>
            <a:endParaRPr lang="en-US" dirty="0" smtClean="0">
              <a:solidFill>
                <a:schemeClr val="accent6">
                  <a:lumMod val="75000"/>
                </a:schemeClr>
              </a:solidFill>
              <a:latin typeface="Comic Sans MS" pitchFamily="66" charset="0"/>
            </a:endParaRPr>
          </a:p>
          <a:p>
            <a:pPr lvl="1" algn="just">
              <a:lnSpc>
                <a:spcPct val="110000"/>
              </a:lnSpc>
              <a:buNone/>
            </a:pPr>
            <a:r>
              <a:rPr lang="en-US" dirty="0" smtClean="0">
                <a:solidFill>
                  <a:schemeClr val="accent6">
                    <a:lumMod val="75000"/>
                  </a:schemeClr>
                </a:solidFill>
                <a:latin typeface="Comic Sans MS" pitchFamily="66" charset="0"/>
              </a:rPr>
              <a:t>FROM EMPLOYEE</a:t>
            </a:r>
          </a:p>
          <a:p>
            <a:pPr lvl="1" algn="just">
              <a:lnSpc>
                <a:spcPct val="110000"/>
              </a:lnSpc>
              <a:buNone/>
            </a:pPr>
            <a:r>
              <a:rPr lang="en-US" dirty="0" smtClean="0">
                <a:solidFill>
                  <a:schemeClr val="accent6">
                    <a:lumMod val="75000"/>
                  </a:schemeClr>
                </a:solidFill>
                <a:latin typeface="Comic Sans MS" pitchFamily="66" charset="0"/>
              </a:rPr>
              <a:t>WHERE Salary &gt; ALL ( </a:t>
            </a:r>
            <a:r>
              <a:rPr lang="en-US" dirty="0" smtClean="0">
                <a:solidFill>
                  <a:schemeClr val="tx2">
                    <a:lumMod val="50000"/>
                  </a:schemeClr>
                </a:solidFill>
                <a:latin typeface="Comic Sans MS" pitchFamily="66" charset="0"/>
              </a:rPr>
              <a:t>SELECT Salary</a:t>
            </a:r>
          </a:p>
          <a:p>
            <a:pPr lvl="1" algn="just">
              <a:lnSpc>
                <a:spcPct val="110000"/>
              </a:lnSpc>
              <a:buNone/>
            </a:pPr>
            <a:r>
              <a:rPr lang="en-US" dirty="0" smtClean="0">
                <a:solidFill>
                  <a:schemeClr val="tx2">
                    <a:lumMod val="50000"/>
                  </a:schemeClr>
                </a:solidFill>
                <a:latin typeface="Comic Sans MS" pitchFamily="66" charset="0"/>
              </a:rPr>
              <a:t>						FROM EMPLOYEE</a:t>
            </a:r>
          </a:p>
          <a:p>
            <a:pPr lvl="1" algn="just">
              <a:lnSpc>
                <a:spcPct val="110000"/>
              </a:lnSpc>
              <a:buNone/>
            </a:pPr>
            <a:r>
              <a:rPr lang="en-US" dirty="0" smtClean="0">
                <a:solidFill>
                  <a:schemeClr val="tx2">
                    <a:lumMod val="50000"/>
                  </a:schemeClr>
                </a:solidFill>
                <a:latin typeface="Comic Sans MS" pitchFamily="66" charset="0"/>
              </a:rPr>
              <a:t>						WHERE </a:t>
            </a:r>
            <a:r>
              <a:rPr lang="en-US" dirty="0" err="1" smtClean="0">
                <a:solidFill>
                  <a:schemeClr val="tx2">
                    <a:lumMod val="50000"/>
                  </a:schemeClr>
                </a:solidFill>
                <a:latin typeface="Comic Sans MS" pitchFamily="66" charset="0"/>
              </a:rPr>
              <a:t>Dno</a:t>
            </a:r>
            <a:r>
              <a:rPr lang="en-US" dirty="0" smtClean="0">
                <a:solidFill>
                  <a:schemeClr val="tx2">
                    <a:lumMod val="50000"/>
                  </a:schemeClr>
                </a:solidFill>
                <a:latin typeface="Comic Sans MS" pitchFamily="66" charset="0"/>
              </a:rPr>
              <a:t> =5</a:t>
            </a:r>
            <a:r>
              <a:rPr lang="en-US" dirty="0" smtClean="0">
                <a:solidFill>
                  <a:schemeClr val="accent6">
                    <a:lumMod val="75000"/>
                  </a:schemeClr>
                </a:solidFill>
                <a:latin typeface="Comic Sans MS" pitchFamily="66" charset="0"/>
              </a:rPr>
              <a:t> );</a:t>
            </a:r>
            <a:endParaRPr lang="en-US" dirty="0">
              <a:solidFill>
                <a:schemeClr val="accent6">
                  <a:lumMod val="7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868346"/>
          </a:xfrm>
        </p:spPr>
        <p:txBody>
          <a:bodyPr>
            <a:normAutofit/>
          </a:bodyPr>
          <a:lstStyle/>
          <a:p>
            <a:r>
              <a:rPr lang="en-US" sz="3600" dirty="0" smtClean="0">
                <a:solidFill>
                  <a:schemeClr val="accent6">
                    <a:lumMod val="75000"/>
                  </a:schemeClr>
                </a:solidFill>
                <a:latin typeface="Comic Sans MS" pitchFamily="66" charset="0"/>
              </a:rPr>
              <a:t>CORRELATED NESTED QUERIES</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428736"/>
            <a:ext cx="8572560" cy="4929222"/>
          </a:xfrm>
        </p:spPr>
        <p:txBody>
          <a:bodyPr>
            <a:normAutofit fontScale="92500" lnSpcReduction="20000"/>
          </a:bodyPr>
          <a:lstStyle/>
          <a:p>
            <a:pPr algn="just">
              <a:lnSpc>
                <a:spcPct val="110000"/>
              </a:lnSpc>
            </a:pPr>
            <a:r>
              <a:rPr lang="en-US" sz="2400" dirty="0" smtClean="0">
                <a:solidFill>
                  <a:schemeClr val="accent1">
                    <a:lumMod val="50000"/>
                  </a:schemeClr>
                </a:solidFill>
                <a:latin typeface="Comic Sans MS" pitchFamily="66" charset="0"/>
              </a:rPr>
              <a:t>If a condition in the WHERE-clause of a nested query references an attribute of a relation declared in the outer query, the two queries are said to be correlated</a:t>
            </a:r>
          </a:p>
          <a:p>
            <a:pPr lvl="1" algn="just">
              <a:lnSpc>
                <a:spcPct val="110000"/>
              </a:lnSpc>
            </a:pPr>
            <a:r>
              <a:rPr lang="en-US" sz="2400" dirty="0" smtClean="0">
                <a:solidFill>
                  <a:schemeClr val="accent1">
                    <a:lumMod val="50000"/>
                  </a:schemeClr>
                </a:solidFill>
                <a:latin typeface="Comic Sans MS" pitchFamily="66" charset="0"/>
              </a:rPr>
              <a:t>The result of a correlated nested query is different for each tuple (or combination of tuples) of the relation(s) the outer query</a:t>
            </a:r>
          </a:p>
          <a:p>
            <a:pPr algn="just">
              <a:lnSpc>
                <a:spcPct val="110000"/>
              </a:lnSpc>
            </a:pPr>
            <a:r>
              <a:rPr lang="en-US" sz="2400" dirty="0" smtClean="0">
                <a:solidFill>
                  <a:schemeClr val="accent1">
                    <a:lumMod val="50000"/>
                  </a:schemeClr>
                </a:solidFill>
                <a:latin typeface="Comic Sans MS" pitchFamily="66" charset="0"/>
              </a:rPr>
              <a:t>Query 12: Retrieve the name of each employee who has a dependent with the same first name as the employee.</a:t>
            </a:r>
          </a:p>
          <a:p>
            <a:pPr>
              <a:lnSpc>
                <a:spcPct val="110000"/>
              </a:lnSpc>
              <a:buNone/>
            </a:pPr>
            <a:r>
              <a:rPr lang="en-US" sz="2000" dirty="0" smtClean="0">
                <a:solidFill>
                  <a:schemeClr val="accent1">
                    <a:lumMod val="50000"/>
                  </a:schemeClr>
                </a:solidFill>
                <a:latin typeface="Comic Sans MS" pitchFamily="66" charset="0"/>
              </a:rPr>
              <a:t/>
            </a:r>
            <a:br>
              <a:rPr lang="en-US" sz="2000" dirty="0" smtClean="0">
                <a:solidFill>
                  <a:schemeClr val="accent1">
                    <a:lumMod val="50000"/>
                  </a:schemeClr>
                </a:solidFill>
                <a:latin typeface="Comic Sans MS" pitchFamily="66" charset="0"/>
              </a:rPr>
            </a:br>
            <a:r>
              <a:rPr lang="en-US" sz="2000" dirty="0" smtClean="0">
                <a:solidFill>
                  <a:schemeClr val="accent1">
                    <a:lumMod val="50000"/>
                  </a:schemeClr>
                </a:solidFill>
                <a:latin typeface="Comic Sans MS" pitchFamily="66" charset="0"/>
              </a:rPr>
              <a:t>Q12: </a:t>
            </a:r>
            <a:r>
              <a:rPr lang="en-US" sz="2000" dirty="0" smtClean="0">
                <a:solidFill>
                  <a:schemeClr val="accent6">
                    <a:lumMod val="75000"/>
                  </a:schemeClr>
                </a:solidFill>
                <a:latin typeface="Comic Sans MS" pitchFamily="66" charset="0"/>
              </a:rPr>
              <a:t>SELECT  	E.FNAME, E.LNAME</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FROM		EMPLOYEE AS E</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WHERE	E.SSN IN </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(SELECT  ESSN</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FROM	    DEPENDENT</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WHERE    ESSN=E.SSN AND</a:t>
            </a:r>
            <a:br>
              <a:rPr lang="en-US" sz="2000" dirty="0" smtClean="0">
                <a:solidFill>
                  <a:schemeClr val="accent6">
                    <a:lumMod val="75000"/>
                  </a:schemeClr>
                </a:solidFill>
                <a:latin typeface="Comic Sans MS" pitchFamily="66" charset="0"/>
              </a:rPr>
            </a:br>
            <a:r>
              <a:rPr lang="en-US" sz="2000" dirty="0" smtClean="0">
                <a:solidFill>
                  <a:schemeClr val="accent6">
                    <a:lumMod val="75000"/>
                  </a:schemeClr>
                </a:solidFill>
                <a:latin typeface="Comic Sans MS" pitchFamily="66" charset="0"/>
              </a:rPr>
              <a:t>			  	    E.FNAME=DEPENDENT_NAME)</a:t>
            </a:r>
          </a:p>
          <a:p>
            <a:pPr algn="just">
              <a:lnSpc>
                <a:spcPct val="110000"/>
              </a:lnSpc>
            </a:pPr>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accent6">
                    <a:lumMod val="75000"/>
                  </a:schemeClr>
                </a:solidFill>
                <a:latin typeface="Comic Sans MS" pitchFamily="66" charset="0"/>
              </a:rPr>
              <a:t>CORRELATED NESTED QUERIES (contd.)</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617681"/>
            <a:ext cx="8572560" cy="4883153"/>
          </a:xfrm>
        </p:spPr>
        <p:txBody>
          <a:bodyPr>
            <a:normAutofit/>
          </a:bodyPr>
          <a:lstStyle/>
          <a:p>
            <a:pPr algn="just"/>
            <a:r>
              <a:rPr lang="en-US" sz="2800" dirty="0" smtClean="0">
                <a:solidFill>
                  <a:schemeClr val="accent1">
                    <a:lumMod val="50000"/>
                  </a:schemeClr>
                </a:solidFill>
                <a:latin typeface="Comic Sans MS" pitchFamily="66" charset="0"/>
              </a:rPr>
              <a:t>A query written with nested SELECT... FROM... WHERE... blocks and using the = or IN comparison operators can </a:t>
            </a:r>
            <a:r>
              <a:rPr lang="en-US" sz="2800" b="1" dirty="0" smtClean="0">
                <a:solidFill>
                  <a:schemeClr val="accent1">
                    <a:lumMod val="50000"/>
                  </a:schemeClr>
                </a:solidFill>
                <a:latin typeface="Comic Sans MS" pitchFamily="66" charset="0"/>
              </a:rPr>
              <a:t>always</a:t>
            </a:r>
            <a:r>
              <a:rPr lang="en-US" sz="2800" dirty="0" smtClean="0">
                <a:solidFill>
                  <a:schemeClr val="accent1">
                    <a:lumMod val="50000"/>
                  </a:schemeClr>
                </a:solidFill>
                <a:latin typeface="Comic Sans MS" pitchFamily="66" charset="0"/>
              </a:rPr>
              <a:t> be expressed as a single block query. For example, Q12 may be written as in Q12A</a:t>
            </a:r>
          </a:p>
          <a:p>
            <a:pPr lvl="1">
              <a:buNone/>
            </a:pPr>
            <a:r>
              <a:rPr lang="en-US" sz="2400" dirty="0" smtClean="0">
                <a:solidFill>
                  <a:schemeClr val="accent1">
                    <a:lumMod val="50000"/>
                  </a:schemeClr>
                </a:solidFill>
                <a:latin typeface="Comic Sans MS" pitchFamily="66" charset="0"/>
              </a:rPr>
              <a:t/>
            </a:r>
            <a:br>
              <a:rPr lang="en-US" sz="2400" dirty="0" smtClean="0">
                <a:solidFill>
                  <a:schemeClr val="accent1">
                    <a:lumMod val="50000"/>
                  </a:schemeClr>
                </a:solidFill>
                <a:latin typeface="Comic Sans MS" pitchFamily="66" charset="0"/>
              </a:rPr>
            </a:br>
            <a:r>
              <a:rPr lang="en-US" sz="2400" dirty="0" smtClean="0">
                <a:solidFill>
                  <a:schemeClr val="accent1">
                    <a:lumMod val="50000"/>
                  </a:schemeClr>
                </a:solidFill>
                <a:latin typeface="Comic Sans MS" pitchFamily="66" charset="0"/>
              </a:rPr>
              <a:t>Q12A:	</a:t>
            </a:r>
            <a:r>
              <a:rPr lang="en-US" sz="2400" dirty="0" smtClean="0">
                <a:solidFill>
                  <a:schemeClr val="accent6">
                    <a:lumMod val="75000"/>
                  </a:schemeClr>
                </a:solidFill>
                <a:latin typeface="Comic Sans MS" pitchFamily="66" charset="0"/>
              </a:rPr>
              <a:t>SELECT 	E.FNAME, E.LNAME</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FROM		EMPLOYEE E, DEPENDENT D</a:t>
            </a:r>
            <a:br>
              <a:rPr lang="en-US" sz="2400" dirty="0" smtClean="0">
                <a:solidFill>
                  <a:schemeClr val="accent6">
                    <a:lumMod val="75000"/>
                  </a:schemeClr>
                </a:solidFill>
                <a:latin typeface="Comic Sans MS" pitchFamily="66" charset="0"/>
              </a:rPr>
            </a:br>
            <a:r>
              <a:rPr lang="en-US" sz="2400" dirty="0" smtClean="0">
                <a:solidFill>
                  <a:schemeClr val="accent6">
                    <a:lumMod val="75000"/>
                  </a:schemeClr>
                </a:solidFill>
                <a:latin typeface="Comic Sans MS" pitchFamily="66" charset="0"/>
              </a:rPr>
              <a:t>		WHERE	E.SSN=D.ESSN AND				E.FNAME=D.DEPENDENT_NAME</a:t>
            </a:r>
          </a:p>
          <a:p>
            <a:endParaRPr lang="en-US" sz="36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346076"/>
            <a:ext cx="8686800" cy="939784"/>
          </a:xfrm>
        </p:spPr>
        <p:txBody>
          <a:bodyPr>
            <a:noAutofit/>
          </a:bodyPr>
          <a:lstStyle/>
          <a:p>
            <a:r>
              <a:rPr lang="en-US" sz="3600" dirty="0" smtClean="0">
                <a:solidFill>
                  <a:schemeClr val="accent6">
                    <a:lumMod val="75000"/>
                  </a:schemeClr>
                </a:solidFill>
                <a:latin typeface="Comic Sans MS" pitchFamily="66" charset="0"/>
              </a:rPr>
              <a:t>THE EXISTS FUNCTION</a:t>
            </a:r>
            <a:endParaRPr lang="en-US" sz="3600" dirty="0">
              <a:solidFill>
                <a:schemeClr val="accent6">
                  <a:lumMod val="75000"/>
                </a:schemeClr>
              </a:solidFill>
              <a:latin typeface="Comic Sans MS" pitchFamily="66" charset="0"/>
            </a:endParaRPr>
          </a:p>
        </p:txBody>
      </p:sp>
      <p:sp>
        <p:nvSpPr>
          <p:cNvPr id="4" name="Content Placeholder 3"/>
          <p:cNvSpPr>
            <a:spLocks noGrp="1"/>
          </p:cNvSpPr>
          <p:nvPr>
            <p:ph idx="1"/>
          </p:nvPr>
        </p:nvSpPr>
        <p:spPr>
          <a:xfrm>
            <a:off x="214282" y="1500174"/>
            <a:ext cx="8715436" cy="3929090"/>
          </a:xfrm>
        </p:spPr>
        <p:txBody>
          <a:bodyPr>
            <a:normAutofit/>
          </a:bodyPr>
          <a:lstStyle/>
          <a:p>
            <a:pPr algn="just"/>
            <a:r>
              <a:rPr lang="en-US" dirty="0" smtClean="0">
                <a:solidFill>
                  <a:schemeClr val="accent1">
                    <a:lumMod val="50000"/>
                  </a:schemeClr>
                </a:solidFill>
                <a:latin typeface="Comic Sans MS" pitchFamily="66" charset="0"/>
              </a:rPr>
              <a:t>EXISTS is used to check whether the result of a correlated nested query is empty (contains no tuples) or not</a:t>
            </a:r>
          </a:p>
          <a:p>
            <a:pPr lvl="1" algn="just"/>
            <a:r>
              <a:rPr lang="en-US" dirty="0" smtClean="0">
                <a:solidFill>
                  <a:schemeClr val="accent1">
                    <a:lumMod val="50000"/>
                  </a:schemeClr>
                </a:solidFill>
                <a:latin typeface="Comic Sans MS" pitchFamily="66" charset="0"/>
              </a:rPr>
              <a:t>We can formulate Query 12 in an alternative form that uses EXISTS as Q12B</a:t>
            </a:r>
          </a:p>
          <a:p>
            <a:pPr algn="just"/>
            <a:endParaRPr lang="en-US" dirty="0" smtClean="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itchFamily="66" charset="0"/>
              </a:rPr>
              <a:t>THE EXISTS FUNCTION (contd.)</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p:txBody>
          <a:bodyPr>
            <a:normAutofit lnSpcReduction="10000"/>
          </a:bodyPr>
          <a:lstStyle/>
          <a:p>
            <a:pPr algn="just"/>
            <a:r>
              <a:rPr lang="en-US" dirty="0" smtClean="0">
                <a:solidFill>
                  <a:schemeClr val="accent1">
                    <a:lumMod val="50000"/>
                  </a:schemeClr>
                </a:solidFill>
                <a:latin typeface="Comic Sans MS" pitchFamily="66" charset="0"/>
              </a:rPr>
              <a:t>Query 12: Retrieve the name of each employee who has a dependent with the same first name as the employee.</a:t>
            </a:r>
            <a:br>
              <a:rPr lang="en-US" dirty="0" smtClean="0">
                <a:solidFill>
                  <a:schemeClr val="accent1">
                    <a:lumMod val="50000"/>
                  </a:schemeClr>
                </a:solidFill>
                <a:latin typeface="Comic Sans MS" pitchFamily="66" charset="0"/>
              </a:rPr>
            </a:br>
            <a:endParaRPr lang="en-US" dirty="0" smtClean="0">
              <a:solidFill>
                <a:schemeClr val="accent1">
                  <a:lumMod val="50000"/>
                </a:schemeClr>
              </a:solidFill>
              <a:latin typeface="Comic Sans MS" pitchFamily="66" charset="0"/>
            </a:endParaRPr>
          </a:p>
          <a:p>
            <a:pPr lvl="1">
              <a:buNone/>
            </a:pPr>
            <a:r>
              <a:rPr lang="en-US" sz="2600" dirty="0" smtClean="0">
                <a:solidFill>
                  <a:schemeClr val="accent6">
                    <a:lumMod val="75000"/>
                  </a:schemeClr>
                </a:solidFill>
                <a:latin typeface="Comic Sans MS" pitchFamily="66" charset="0"/>
              </a:rPr>
              <a:t>Q12B: 	SELECT  	FNAME, LNAME</a:t>
            </a:r>
            <a:br>
              <a:rPr lang="en-US" sz="2600" dirty="0" smtClean="0">
                <a:solidFill>
                  <a:schemeClr val="accent6">
                    <a:lumMod val="75000"/>
                  </a:schemeClr>
                </a:solidFill>
                <a:latin typeface="Comic Sans MS" pitchFamily="66" charset="0"/>
              </a:rPr>
            </a:br>
            <a:r>
              <a:rPr lang="en-US" sz="2600" dirty="0" smtClean="0">
                <a:solidFill>
                  <a:schemeClr val="accent6">
                    <a:lumMod val="75000"/>
                  </a:schemeClr>
                </a:solidFill>
                <a:latin typeface="Comic Sans MS" pitchFamily="66" charset="0"/>
              </a:rPr>
              <a:t>		FROM		EMPLOYEE</a:t>
            </a:r>
            <a:br>
              <a:rPr lang="en-US" sz="2600" dirty="0" smtClean="0">
                <a:solidFill>
                  <a:schemeClr val="accent6">
                    <a:lumMod val="75000"/>
                  </a:schemeClr>
                </a:solidFill>
                <a:latin typeface="Comic Sans MS" pitchFamily="66" charset="0"/>
              </a:rPr>
            </a:br>
            <a:r>
              <a:rPr lang="en-US" sz="2600" dirty="0" smtClean="0">
                <a:solidFill>
                  <a:schemeClr val="accent6">
                    <a:lumMod val="75000"/>
                  </a:schemeClr>
                </a:solidFill>
                <a:latin typeface="Comic Sans MS" pitchFamily="66" charset="0"/>
              </a:rPr>
              <a:t>		WHERE	EXISTS  </a:t>
            </a:r>
          </a:p>
          <a:p>
            <a:pPr lvl="1">
              <a:buNone/>
            </a:pPr>
            <a:r>
              <a:rPr lang="en-US" sz="2600" dirty="0" smtClean="0">
                <a:solidFill>
                  <a:schemeClr val="accent6">
                    <a:lumMod val="75000"/>
                  </a:schemeClr>
                </a:solidFill>
                <a:latin typeface="Comic Sans MS" pitchFamily="66" charset="0"/>
              </a:rPr>
              <a:t>				(SELECT	* FROM DEPENDENT</a:t>
            </a:r>
            <a:br>
              <a:rPr lang="en-US" sz="2600" dirty="0" smtClean="0">
                <a:solidFill>
                  <a:schemeClr val="accent6">
                    <a:lumMod val="75000"/>
                  </a:schemeClr>
                </a:solidFill>
                <a:latin typeface="Comic Sans MS" pitchFamily="66" charset="0"/>
              </a:rPr>
            </a:br>
            <a:r>
              <a:rPr lang="en-US" sz="2600" dirty="0" smtClean="0">
                <a:solidFill>
                  <a:schemeClr val="accent6">
                    <a:lumMod val="75000"/>
                  </a:schemeClr>
                </a:solidFill>
                <a:latin typeface="Comic Sans MS" pitchFamily="66" charset="0"/>
              </a:rPr>
              <a:t>			WHERE SSN=ESSN AND 				FNAME=DEPENDENT_NAME)</a:t>
            </a:r>
          </a:p>
          <a:p>
            <a:endParaRPr lang="en-US" sz="2400" dirty="0" smtClean="0">
              <a:solidFill>
                <a:schemeClr val="accent1">
                  <a:lumMod val="50000"/>
                </a:schemeClr>
              </a:solidFill>
              <a:latin typeface="Comic Sans MS" pitchFamily="66" charset="0"/>
            </a:endParaRPr>
          </a:p>
          <a:p>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3728</Words>
  <Application>Microsoft Office PowerPoint</Application>
  <PresentationFormat>On-screen Show (4:3)</PresentationFormat>
  <Paragraphs>302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SET OPERATIONS</vt:lpstr>
      <vt:lpstr>SET OPERATIONS (contd.) </vt:lpstr>
      <vt:lpstr>NESTING OF QUERIES</vt:lpstr>
      <vt:lpstr>NESTING OF QUERIES (contd.)</vt:lpstr>
      <vt:lpstr>NESTING OF QUERIES (contd.)</vt:lpstr>
      <vt:lpstr>CORRELATED NESTED QUERIES</vt:lpstr>
      <vt:lpstr>CORRELATED NESTED QUERIES (contd.)</vt:lpstr>
      <vt:lpstr>THE EXISTS FUNCTION</vt:lpstr>
      <vt:lpstr>THE EXISTS FUNCTION (contd.)</vt:lpstr>
      <vt:lpstr>THE EXISTS FUNCTION (contd.)</vt:lpstr>
      <vt:lpstr>THE EXISTS FUNCTION (contd.)</vt:lpstr>
      <vt:lpstr>Slide 12</vt:lpstr>
      <vt:lpstr>EXPLICIT SETS</vt:lpstr>
      <vt:lpstr>NULLS IN SQL QUERIES</vt:lpstr>
      <vt:lpstr>Joined Tables in SQL and Outer Joins</vt:lpstr>
      <vt:lpstr>Joined Tables in SQL and Outer Joins</vt:lpstr>
      <vt:lpstr>Joined Tables in SQL and Outer Joins</vt:lpstr>
      <vt:lpstr>AGGREGATE FUNCTIONS</vt:lpstr>
      <vt:lpstr>AGGREGATE FUNCTIONS (contd.)</vt:lpstr>
      <vt:lpstr>AGGREGATE FUNCTIONS (contd.)</vt:lpstr>
      <vt:lpstr>GROUPING</vt:lpstr>
      <vt:lpstr>GROUPING (contd.)</vt:lpstr>
      <vt:lpstr>GROUPING (contd.)</vt:lpstr>
      <vt:lpstr>THE HAVING-CLAUSE</vt:lpstr>
      <vt:lpstr>THE HAVING-CLAUSE (contd.)</vt:lpstr>
      <vt:lpstr>Summary of SQL Queries</vt:lpstr>
      <vt:lpstr>Slide 27</vt:lpstr>
      <vt:lpstr>Slide 28</vt:lpstr>
      <vt:lpstr>Slide 29</vt:lpstr>
      <vt:lpstr>Slide 30</vt:lpstr>
      <vt:lpstr>Views in SQL</vt:lpstr>
      <vt:lpstr>SQL Views: An Example</vt:lpstr>
      <vt:lpstr>Slide 33</vt:lpstr>
      <vt:lpstr>Slide 34</vt:lpstr>
      <vt:lpstr>Using a Virtual Table</vt:lpstr>
      <vt:lpstr>Slide 36</vt:lpstr>
      <vt:lpstr>Slide 37</vt:lpstr>
      <vt:lpstr>Slide 38</vt:lpstr>
      <vt:lpstr>Slide 39</vt:lpstr>
      <vt:lpstr>Schema Change Statements in SQL</vt:lpstr>
      <vt:lpstr>Slide 41</vt:lpstr>
      <vt:lpstr>Slide 42</vt:lpstr>
      <vt:lpstr>Slide 43</vt:lpstr>
      <vt:lpstr>Slide 44</vt:lpstr>
      <vt:lpstr>Slide 45</vt:lpstr>
      <vt:lpstr>Slide 46</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 Using ER – to – Relational Mapping</dc:title>
  <dc:creator>Admin</dc:creator>
  <cp:lastModifiedBy>Admin</cp:lastModifiedBy>
  <cp:revision>311</cp:revision>
  <dcterms:created xsi:type="dcterms:W3CDTF">2023-05-07T03:54:19Z</dcterms:created>
  <dcterms:modified xsi:type="dcterms:W3CDTF">2023-06-29T10:55:32Z</dcterms:modified>
</cp:coreProperties>
</file>