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4" r:id="rId8"/>
    <p:sldId id="265" r:id="rId9"/>
    <p:sldId id="267" r:id="rId10"/>
    <p:sldId id="266" r:id="rId11"/>
    <p:sldId id="268" r:id="rId12"/>
    <p:sldId id="269" r:id="rId13"/>
    <p:sldId id="270" r:id="rId14"/>
    <p:sldId id="271" r:id="rId15"/>
    <p:sldId id="272" r:id="rId16"/>
    <p:sldId id="273" r:id="rId17"/>
    <p:sldId id="274" r:id="rId18"/>
    <p:sldId id="275" r:id="rId19"/>
    <p:sldId id="277" r:id="rId20"/>
    <p:sldId id="276"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8EE5C7D-4FEC-407F-8326-843D9A6B82A4}" type="datetimeFigureOut">
              <a:rPr lang="en-US" smtClean="0"/>
              <a:pPr/>
              <a:t>7/18/2023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4CC4E6-8926-4984-ABD9-474B49F4C330}"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8EE5C7D-4FEC-407F-8326-843D9A6B82A4}" type="datetimeFigureOut">
              <a:rPr lang="en-US" smtClean="0"/>
              <a:pPr/>
              <a:t>7/18/2023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4CC4E6-8926-4984-ABD9-474B49F4C33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8EE5C7D-4FEC-407F-8326-843D9A6B82A4}" type="datetimeFigureOut">
              <a:rPr lang="en-US" smtClean="0"/>
              <a:pPr/>
              <a:t>7/18/2023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4CC4E6-8926-4984-ABD9-474B49F4C33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8EE5C7D-4FEC-407F-8326-843D9A6B82A4}" type="datetimeFigureOut">
              <a:rPr lang="en-US" smtClean="0"/>
              <a:pPr/>
              <a:t>7/18/2023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4CC4E6-8926-4984-ABD9-474B49F4C330}"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8EE5C7D-4FEC-407F-8326-843D9A6B82A4}" type="datetimeFigureOut">
              <a:rPr lang="en-US" smtClean="0"/>
              <a:pPr/>
              <a:t>7/18/2023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4CC4E6-8926-4984-ABD9-474B49F4C330}"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8EE5C7D-4FEC-407F-8326-843D9A6B82A4}" type="datetimeFigureOut">
              <a:rPr lang="en-US" smtClean="0"/>
              <a:pPr/>
              <a:t>7/18/2023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4CC4E6-8926-4984-ABD9-474B49F4C33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8EE5C7D-4FEC-407F-8326-843D9A6B82A4}" type="datetimeFigureOut">
              <a:rPr lang="en-US" smtClean="0"/>
              <a:pPr/>
              <a:t>7/18/2023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D4CC4E6-8926-4984-ABD9-474B49F4C33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8EE5C7D-4FEC-407F-8326-843D9A6B82A4}" type="datetimeFigureOut">
              <a:rPr lang="en-US" smtClean="0"/>
              <a:pPr/>
              <a:t>7/18/2023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D4CC4E6-8926-4984-ABD9-474B49F4C33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EE5C7D-4FEC-407F-8326-843D9A6B82A4}" type="datetimeFigureOut">
              <a:rPr lang="en-US" smtClean="0"/>
              <a:pPr/>
              <a:t>7/18/2023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D4CC4E6-8926-4984-ABD9-474B49F4C33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8EE5C7D-4FEC-407F-8326-843D9A6B82A4}" type="datetimeFigureOut">
              <a:rPr lang="en-US" smtClean="0"/>
              <a:pPr/>
              <a:t>7/18/2023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4CC4E6-8926-4984-ABD9-474B49F4C33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8EE5C7D-4FEC-407F-8326-843D9A6B82A4}" type="datetimeFigureOut">
              <a:rPr lang="en-US" smtClean="0"/>
              <a:pPr/>
              <a:t>7/18/2023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4CC4E6-8926-4984-ABD9-474B49F4C33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EE5C7D-4FEC-407F-8326-843D9A6B82A4}" type="datetimeFigureOut">
              <a:rPr lang="en-US" smtClean="0"/>
              <a:pPr/>
              <a:t>7/18/2023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4CC4E6-8926-4984-ABD9-474B49F4C33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25470"/>
          </a:xfrm>
        </p:spPr>
        <p:txBody>
          <a:bodyPr>
            <a:normAutofit fontScale="90000"/>
          </a:bodyPr>
          <a:lstStyle/>
          <a:p>
            <a:r>
              <a:rPr lang="en-US" b="1" dirty="0">
                <a:solidFill>
                  <a:schemeClr val="accent6">
                    <a:lumMod val="75000"/>
                  </a:schemeClr>
                </a:solidFill>
                <a:latin typeface="Comic Sans MS" pitchFamily="66" charset="0"/>
              </a:rPr>
              <a:t>Boyce-</a:t>
            </a:r>
            <a:r>
              <a:rPr lang="en-US" b="1" dirty="0" err="1">
                <a:solidFill>
                  <a:schemeClr val="accent6">
                    <a:lumMod val="75000"/>
                  </a:schemeClr>
                </a:solidFill>
                <a:latin typeface="Comic Sans MS" pitchFamily="66" charset="0"/>
              </a:rPr>
              <a:t>Codd</a:t>
            </a:r>
            <a:r>
              <a:rPr lang="en-US" b="1" dirty="0">
                <a:solidFill>
                  <a:schemeClr val="accent6">
                    <a:lumMod val="75000"/>
                  </a:schemeClr>
                </a:solidFill>
                <a:latin typeface="Comic Sans MS" pitchFamily="66" charset="0"/>
              </a:rPr>
              <a:t> Normal Form</a:t>
            </a:r>
            <a:endParaRPr lang="en-US" dirty="0">
              <a:solidFill>
                <a:schemeClr val="accent6">
                  <a:lumMod val="75000"/>
                </a:schemeClr>
              </a:solidFill>
              <a:latin typeface="Comic Sans MS" pitchFamily="66" charset="0"/>
            </a:endParaRPr>
          </a:p>
        </p:txBody>
      </p:sp>
      <p:sp>
        <p:nvSpPr>
          <p:cNvPr id="3" name="Content Placeholder 2"/>
          <p:cNvSpPr>
            <a:spLocks noGrp="1"/>
          </p:cNvSpPr>
          <p:nvPr>
            <p:ph idx="1"/>
          </p:nvPr>
        </p:nvSpPr>
        <p:spPr>
          <a:xfrm>
            <a:off x="285720" y="1071546"/>
            <a:ext cx="8572560" cy="5500726"/>
          </a:xfrm>
        </p:spPr>
        <p:txBody>
          <a:bodyPr>
            <a:noAutofit/>
          </a:bodyPr>
          <a:lstStyle/>
          <a:p>
            <a:pPr algn="just">
              <a:lnSpc>
                <a:spcPct val="120000"/>
              </a:lnSpc>
            </a:pPr>
            <a:r>
              <a:rPr lang="en-US" sz="2300" dirty="0" smtClean="0">
                <a:solidFill>
                  <a:schemeClr val="accent1">
                    <a:lumMod val="50000"/>
                  </a:schemeClr>
                </a:solidFill>
                <a:latin typeface="Comic Sans MS" pitchFamily="66" charset="0"/>
              </a:rPr>
              <a:t>We can see the need for a stronger normal form than 3NF by going back to the LOTS relation schema.</a:t>
            </a:r>
          </a:p>
          <a:p>
            <a:pPr algn="just">
              <a:lnSpc>
                <a:spcPct val="120000"/>
              </a:lnSpc>
            </a:pPr>
            <a:r>
              <a:rPr lang="en-US" sz="2300" dirty="0" smtClean="0">
                <a:solidFill>
                  <a:schemeClr val="accent1">
                    <a:lumMod val="50000"/>
                  </a:schemeClr>
                </a:solidFill>
                <a:latin typeface="Comic Sans MS" pitchFamily="66" charset="0"/>
              </a:rPr>
              <a:t>Suppose that we have thousands of lots in the relation but the lots are from only two counties: DeKalb and Fulton. </a:t>
            </a:r>
          </a:p>
          <a:p>
            <a:pPr algn="just">
              <a:lnSpc>
                <a:spcPct val="120000"/>
              </a:lnSpc>
            </a:pPr>
            <a:r>
              <a:rPr lang="en-US" sz="2300" dirty="0" smtClean="0">
                <a:solidFill>
                  <a:schemeClr val="accent1">
                    <a:lumMod val="50000"/>
                  </a:schemeClr>
                </a:solidFill>
                <a:latin typeface="Comic Sans MS" pitchFamily="66" charset="0"/>
              </a:rPr>
              <a:t>Suppose also that lot sizes in DeKalb County are only 0.5, 0.6, 0.7, 0.8, 0.9, and 1.0 acres, whereas lot sizes in Fulton County are restricted to 1.1, 1.2, ..., 1.9, and 2.0 acres. </a:t>
            </a:r>
          </a:p>
          <a:p>
            <a:pPr algn="just">
              <a:lnSpc>
                <a:spcPct val="120000"/>
              </a:lnSpc>
            </a:pPr>
            <a:r>
              <a:rPr lang="en-US" sz="2300" dirty="0" smtClean="0">
                <a:solidFill>
                  <a:schemeClr val="accent1">
                    <a:lumMod val="50000"/>
                  </a:schemeClr>
                </a:solidFill>
                <a:latin typeface="Comic Sans MS" pitchFamily="66" charset="0"/>
              </a:rPr>
              <a:t>In such a situation we would have the additional functional dependency FD5: </a:t>
            </a:r>
            <a:r>
              <a:rPr lang="en-US" sz="2300" b="1" dirty="0" err="1" smtClean="0">
                <a:solidFill>
                  <a:schemeClr val="accent1">
                    <a:lumMod val="50000"/>
                  </a:schemeClr>
                </a:solidFill>
                <a:latin typeface="Comic Sans MS" pitchFamily="66" charset="0"/>
              </a:rPr>
              <a:t>Area→County_name</a:t>
            </a:r>
            <a:r>
              <a:rPr lang="en-US" sz="2300" b="1" dirty="0" smtClean="0">
                <a:solidFill>
                  <a:schemeClr val="accent1">
                    <a:lumMod val="50000"/>
                  </a:schemeClr>
                </a:solidFill>
                <a:latin typeface="Comic Sans MS" pitchFamily="66" charset="0"/>
              </a:rPr>
              <a:t>. </a:t>
            </a:r>
          </a:p>
          <a:p>
            <a:pPr algn="just">
              <a:lnSpc>
                <a:spcPct val="120000"/>
              </a:lnSpc>
            </a:pPr>
            <a:r>
              <a:rPr lang="en-US" sz="2300" dirty="0" smtClean="0">
                <a:solidFill>
                  <a:schemeClr val="accent1">
                    <a:lumMod val="50000"/>
                  </a:schemeClr>
                </a:solidFill>
                <a:latin typeface="Comic Sans MS" pitchFamily="66" charset="0"/>
              </a:rPr>
              <a:t>If we add this to the other dependencies, the  relation schema LOTS1A still is in 3NF because </a:t>
            </a:r>
            <a:r>
              <a:rPr lang="en-US" sz="2300" dirty="0" err="1" smtClean="0">
                <a:solidFill>
                  <a:schemeClr val="accent1">
                    <a:lumMod val="50000"/>
                  </a:schemeClr>
                </a:solidFill>
                <a:latin typeface="Comic Sans MS" pitchFamily="66" charset="0"/>
              </a:rPr>
              <a:t>County_name</a:t>
            </a:r>
            <a:r>
              <a:rPr lang="en-US" sz="2300" dirty="0" smtClean="0">
                <a:solidFill>
                  <a:schemeClr val="accent1">
                    <a:lumMod val="50000"/>
                  </a:schemeClr>
                </a:solidFill>
                <a:latin typeface="Comic Sans MS" pitchFamily="66" charset="0"/>
              </a:rPr>
              <a:t> is a prime attribute.</a:t>
            </a:r>
            <a:endParaRPr lang="en-US" sz="2300" dirty="0">
              <a:solidFill>
                <a:schemeClr val="accent1">
                  <a:lumMod val="50000"/>
                </a:schemeClr>
              </a:solidFill>
              <a:latin typeface="Comic Sans MS" pitchFamily="66"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2719388" y="352423"/>
            <a:ext cx="3705225" cy="2790825"/>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81611" y="3357562"/>
            <a:ext cx="9062421" cy="242889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39784"/>
          </a:xfrm>
        </p:spPr>
        <p:txBody>
          <a:bodyPr>
            <a:normAutofit fontScale="90000"/>
          </a:bodyPr>
          <a:lstStyle/>
          <a:p>
            <a:r>
              <a:rPr lang="en-US" b="1" dirty="0" smtClean="0">
                <a:solidFill>
                  <a:schemeClr val="accent6">
                    <a:lumMod val="75000"/>
                  </a:schemeClr>
                </a:solidFill>
                <a:latin typeface="Comic Sans MS" pitchFamily="66" charset="0"/>
              </a:rPr>
              <a:t>Inference Rules for Functional Dependencies</a:t>
            </a:r>
            <a:endParaRPr lang="en-US" dirty="0">
              <a:solidFill>
                <a:schemeClr val="accent6">
                  <a:lumMod val="75000"/>
                </a:schemeClr>
              </a:solidFill>
              <a:latin typeface="Comic Sans MS" pitchFamily="66" charset="0"/>
            </a:endParaRPr>
          </a:p>
        </p:txBody>
      </p:sp>
      <p:sp>
        <p:nvSpPr>
          <p:cNvPr id="3" name="Content Placeholder 2"/>
          <p:cNvSpPr>
            <a:spLocks noGrp="1"/>
          </p:cNvSpPr>
          <p:nvPr>
            <p:ph idx="1"/>
          </p:nvPr>
        </p:nvSpPr>
        <p:spPr>
          <a:xfrm>
            <a:off x="214282" y="1500174"/>
            <a:ext cx="8715436" cy="1714512"/>
          </a:xfrm>
        </p:spPr>
        <p:txBody>
          <a:bodyPr>
            <a:normAutofit fontScale="92500"/>
          </a:bodyPr>
          <a:lstStyle/>
          <a:p>
            <a:pPr algn="just"/>
            <a:r>
              <a:rPr lang="en-US" sz="2800" b="1" dirty="0" smtClean="0">
                <a:solidFill>
                  <a:schemeClr val="accent1">
                    <a:lumMod val="50000"/>
                  </a:schemeClr>
                </a:solidFill>
                <a:latin typeface="Comic Sans MS" pitchFamily="66" charset="0"/>
              </a:rPr>
              <a:t>Definition. </a:t>
            </a:r>
            <a:r>
              <a:rPr lang="en-US" sz="2800" dirty="0" smtClean="0">
                <a:solidFill>
                  <a:schemeClr val="accent6">
                    <a:lumMod val="75000"/>
                  </a:schemeClr>
                </a:solidFill>
                <a:latin typeface="Comic Sans MS" pitchFamily="66" charset="0"/>
              </a:rPr>
              <a:t>Formally, the set of all dependencies that include F(given set of functional dependencies) as well as all dependencies that can be inferred from F is called the closure of F; it is denoted by F</a:t>
            </a:r>
            <a:r>
              <a:rPr lang="en-US" sz="2800" baseline="30000" dirty="0" smtClean="0">
                <a:solidFill>
                  <a:schemeClr val="accent6">
                    <a:lumMod val="75000"/>
                  </a:schemeClr>
                </a:solidFill>
                <a:latin typeface="Comic Sans MS" pitchFamily="66" charset="0"/>
              </a:rPr>
              <a:t>+</a:t>
            </a:r>
            <a:r>
              <a:rPr lang="en-US" sz="2800" dirty="0" smtClean="0">
                <a:solidFill>
                  <a:schemeClr val="accent1">
                    <a:lumMod val="50000"/>
                  </a:schemeClr>
                </a:solidFill>
                <a:latin typeface="Comic Sans MS" pitchFamily="66" charset="0"/>
              </a:rPr>
              <a:t>. </a:t>
            </a:r>
          </a:p>
        </p:txBody>
      </p:sp>
      <p:pic>
        <p:nvPicPr>
          <p:cNvPr id="1026" name="Picture 2"/>
          <p:cNvPicPr>
            <a:picLocks noChangeAspect="1" noChangeArrowheads="1"/>
          </p:cNvPicPr>
          <p:nvPr/>
        </p:nvPicPr>
        <p:blipFill>
          <a:blip r:embed="rId2"/>
          <a:srcRect/>
          <a:stretch>
            <a:fillRect/>
          </a:stretch>
        </p:blipFill>
        <p:spPr bwMode="auto">
          <a:xfrm>
            <a:off x="1071538" y="3214686"/>
            <a:ext cx="6996116" cy="1415636"/>
          </a:xfrm>
          <a:prstGeom prst="rect">
            <a:avLst/>
          </a:prstGeom>
          <a:noFill/>
          <a:ln w="9525">
            <a:noFill/>
            <a:miter lim="800000"/>
            <a:headEnd/>
            <a:tailEnd/>
          </a:ln>
          <a:effectLst/>
        </p:spPr>
      </p:pic>
      <p:sp>
        <p:nvSpPr>
          <p:cNvPr id="5" name="Rectangle 4"/>
          <p:cNvSpPr/>
          <p:nvPr/>
        </p:nvSpPr>
        <p:spPr>
          <a:xfrm>
            <a:off x="214282" y="4533662"/>
            <a:ext cx="8715436" cy="2252924"/>
          </a:xfrm>
          <a:prstGeom prst="rect">
            <a:avLst/>
          </a:prstGeom>
        </p:spPr>
        <p:txBody>
          <a:bodyPr wrap="square">
            <a:spAutoFit/>
          </a:bodyPr>
          <a:lstStyle/>
          <a:p>
            <a:pPr marL="342900" indent="-342900" algn="just">
              <a:spcBef>
                <a:spcPct val="20000"/>
              </a:spcBef>
              <a:buFont typeface="Arial" pitchFamily="34" charset="0"/>
              <a:buChar char="•"/>
            </a:pPr>
            <a:r>
              <a:rPr lang="en-US" dirty="0" smtClean="0">
                <a:solidFill>
                  <a:schemeClr val="accent1">
                    <a:lumMod val="50000"/>
                  </a:schemeClr>
                </a:solidFill>
                <a:latin typeface="Comic Sans MS" pitchFamily="66" charset="0"/>
              </a:rPr>
              <a:t>F = {</a:t>
            </a:r>
            <a:r>
              <a:rPr lang="en-US" dirty="0" err="1" smtClean="0">
                <a:solidFill>
                  <a:schemeClr val="accent1">
                    <a:lumMod val="50000"/>
                  </a:schemeClr>
                </a:solidFill>
                <a:latin typeface="Comic Sans MS" pitchFamily="66" charset="0"/>
              </a:rPr>
              <a:t>Ssn</a:t>
            </a:r>
            <a:r>
              <a:rPr lang="en-US" dirty="0" smtClean="0">
                <a:solidFill>
                  <a:schemeClr val="accent1">
                    <a:lumMod val="50000"/>
                  </a:schemeClr>
                </a:solidFill>
                <a:latin typeface="Comic Sans MS" pitchFamily="66" charset="0"/>
              </a:rPr>
              <a:t> → {</a:t>
            </a:r>
            <a:r>
              <a:rPr lang="en-US" dirty="0" err="1" smtClean="0">
                <a:solidFill>
                  <a:schemeClr val="accent1">
                    <a:lumMod val="50000"/>
                  </a:schemeClr>
                </a:solidFill>
                <a:latin typeface="Comic Sans MS" pitchFamily="66" charset="0"/>
              </a:rPr>
              <a:t>Ename</a:t>
            </a:r>
            <a:r>
              <a:rPr lang="en-US" dirty="0" smtClean="0">
                <a:solidFill>
                  <a:schemeClr val="accent1">
                    <a:lumMod val="50000"/>
                  </a:schemeClr>
                </a:solidFill>
                <a:latin typeface="Comic Sans MS" pitchFamily="66" charset="0"/>
              </a:rPr>
              <a:t>, </a:t>
            </a:r>
            <a:r>
              <a:rPr lang="en-US" dirty="0" err="1" smtClean="0">
                <a:solidFill>
                  <a:schemeClr val="accent1">
                    <a:lumMod val="50000"/>
                  </a:schemeClr>
                </a:solidFill>
                <a:latin typeface="Comic Sans MS" pitchFamily="66" charset="0"/>
              </a:rPr>
              <a:t>Bdate</a:t>
            </a:r>
            <a:r>
              <a:rPr lang="en-US" dirty="0" smtClean="0">
                <a:solidFill>
                  <a:schemeClr val="accent1">
                    <a:lumMod val="50000"/>
                  </a:schemeClr>
                </a:solidFill>
                <a:latin typeface="Comic Sans MS" pitchFamily="66" charset="0"/>
              </a:rPr>
              <a:t>, Address, </a:t>
            </a:r>
            <a:r>
              <a:rPr lang="en-US" dirty="0" err="1" smtClean="0">
                <a:solidFill>
                  <a:schemeClr val="accent1">
                    <a:lumMod val="50000"/>
                  </a:schemeClr>
                </a:solidFill>
                <a:latin typeface="Comic Sans MS" pitchFamily="66" charset="0"/>
              </a:rPr>
              <a:t>Dnumber</a:t>
            </a:r>
            <a:r>
              <a:rPr lang="en-US" dirty="0" smtClean="0">
                <a:solidFill>
                  <a:schemeClr val="accent1">
                    <a:lumMod val="50000"/>
                  </a:schemeClr>
                </a:solidFill>
                <a:latin typeface="Comic Sans MS" pitchFamily="66" charset="0"/>
              </a:rPr>
              <a:t>}, </a:t>
            </a:r>
            <a:r>
              <a:rPr lang="en-US" dirty="0" err="1" smtClean="0">
                <a:solidFill>
                  <a:schemeClr val="accent1">
                    <a:lumMod val="50000"/>
                  </a:schemeClr>
                </a:solidFill>
                <a:latin typeface="Comic Sans MS" pitchFamily="66" charset="0"/>
              </a:rPr>
              <a:t>Dnumber</a:t>
            </a:r>
            <a:r>
              <a:rPr lang="en-US" dirty="0" smtClean="0">
                <a:solidFill>
                  <a:schemeClr val="accent1">
                    <a:lumMod val="50000"/>
                  </a:schemeClr>
                </a:solidFill>
                <a:latin typeface="Comic Sans MS" pitchFamily="66" charset="0"/>
              </a:rPr>
              <a:t> → {</a:t>
            </a:r>
            <a:r>
              <a:rPr lang="en-US" dirty="0" err="1" smtClean="0">
                <a:solidFill>
                  <a:schemeClr val="accent1">
                    <a:lumMod val="50000"/>
                  </a:schemeClr>
                </a:solidFill>
                <a:latin typeface="Comic Sans MS" pitchFamily="66" charset="0"/>
              </a:rPr>
              <a:t>Dname</a:t>
            </a:r>
            <a:r>
              <a:rPr lang="en-US" dirty="0" smtClean="0">
                <a:solidFill>
                  <a:schemeClr val="accent1">
                    <a:lumMod val="50000"/>
                  </a:schemeClr>
                </a:solidFill>
                <a:latin typeface="Comic Sans MS" pitchFamily="66" charset="0"/>
              </a:rPr>
              <a:t>, </a:t>
            </a:r>
            <a:r>
              <a:rPr lang="en-US" dirty="0" err="1" smtClean="0">
                <a:solidFill>
                  <a:schemeClr val="accent1">
                    <a:lumMod val="50000"/>
                  </a:schemeClr>
                </a:solidFill>
                <a:latin typeface="Comic Sans MS" pitchFamily="66" charset="0"/>
              </a:rPr>
              <a:t>Dmgr_ssn</a:t>
            </a:r>
            <a:r>
              <a:rPr lang="en-US" dirty="0" smtClean="0">
                <a:solidFill>
                  <a:schemeClr val="accent1">
                    <a:lumMod val="50000"/>
                  </a:schemeClr>
                </a:solidFill>
                <a:latin typeface="Comic Sans MS" pitchFamily="66" charset="0"/>
              </a:rPr>
              <a:t>}}</a:t>
            </a:r>
          </a:p>
          <a:p>
            <a:pPr marL="342900" indent="-342900" algn="just">
              <a:spcBef>
                <a:spcPct val="20000"/>
              </a:spcBef>
              <a:buFont typeface="Arial" pitchFamily="34" charset="0"/>
              <a:buChar char="•"/>
            </a:pPr>
            <a:r>
              <a:rPr lang="en-US" dirty="0" smtClean="0">
                <a:solidFill>
                  <a:schemeClr val="accent1">
                    <a:lumMod val="50000"/>
                  </a:schemeClr>
                </a:solidFill>
                <a:latin typeface="Comic Sans MS" pitchFamily="66" charset="0"/>
              </a:rPr>
              <a:t>Some of the additional functional dependencies that we can infer from F are the following:</a:t>
            </a:r>
          </a:p>
          <a:p>
            <a:pPr marL="342900" indent="-342900" algn="just">
              <a:spcBef>
                <a:spcPct val="20000"/>
              </a:spcBef>
              <a:buFont typeface="Arial" pitchFamily="34" charset="0"/>
              <a:buChar char="•"/>
            </a:pPr>
            <a:r>
              <a:rPr lang="en-US" dirty="0" err="1" smtClean="0">
                <a:solidFill>
                  <a:schemeClr val="accent1">
                    <a:lumMod val="50000"/>
                  </a:schemeClr>
                </a:solidFill>
                <a:latin typeface="Comic Sans MS" pitchFamily="66" charset="0"/>
              </a:rPr>
              <a:t>Ssn</a:t>
            </a:r>
            <a:r>
              <a:rPr lang="en-US" dirty="0" smtClean="0">
                <a:solidFill>
                  <a:schemeClr val="accent1">
                    <a:lumMod val="50000"/>
                  </a:schemeClr>
                </a:solidFill>
                <a:latin typeface="Comic Sans MS" pitchFamily="66" charset="0"/>
              </a:rPr>
              <a:t> → {</a:t>
            </a:r>
            <a:r>
              <a:rPr lang="en-US" dirty="0" err="1" smtClean="0">
                <a:solidFill>
                  <a:schemeClr val="accent1">
                    <a:lumMod val="50000"/>
                  </a:schemeClr>
                </a:solidFill>
                <a:latin typeface="Comic Sans MS" pitchFamily="66" charset="0"/>
              </a:rPr>
              <a:t>Dname</a:t>
            </a:r>
            <a:r>
              <a:rPr lang="en-US" dirty="0" smtClean="0">
                <a:solidFill>
                  <a:schemeClr val="accent1">
                    <a:lumMod val="50000"/>
                  </a:schemeClr>
                </a:solidFill>
                <a:latin typeface="Comic Sans MS" pitchFamily="66" charset="0"/>
              </a:rPr>
              <a:t>, </a:t>
            </a:r>
            <a:r>
              <a:rPr lang="en-US" dirty="0" err="1" smtClean="0">
                <a:solidFill>
                  <a:schemeClr val="accent1">
                    <a:lumMod val="50000"/>
                  </a:schemeClr>
                </a:solidFill>
                <a:latin typeface="Comic Sans MS" pitchFamily="66" charset="0"/>
              </a:rPr>
              <a:t>Dmgr_ssn</a:t>
            </a:r>
            <a:r>
              <a:rPr lang="en-US" dirty="0" smtClean="0">
                <a:solidFill>
                  <a:schemeClr val="accent1">
                    <a:lumMod val="50000"/>
                  </a:schemeClr>
                </a:solidFill>
                <a:latin typeface="Comic Sans MS" pitchFamily="66" charset="0"/>
              </a:rPr>
              <a:t>}</a:t>
            </a:r>
          </a:p>
          <a:p>
            <a:pPr marL="342900" indent="-342900" algn="just">
              <a:spcBef>
                <a:spcPct val="20000"/>
              </a:spcBef>
              <a:buFont typeface="Arial" pitchFamily="34" charset="0"/>
              <a:buChar char="•"/>
            </a:pPr>
            <a:r>
              <a:rPr lang="en-US" dirty="0" err="1" smtClean="0">
                <a:solidFill>
                  <a:schemeClr val="accent1">
                    <a:lumMod val="50000"/>
                  </a:schemeClr>
                </a:solidFill>
                <a:latin typeface="Comic Sans MS" pitchFamily="66" charset="0"/>
              </a:rPr>
              <a:t>Ssn</a:t>
            </a:r>
            <a:r>
              <a:rPr lang="en-US" dirty="0" smtClean="0">
                <a:solidFill>
                  <a:schemeClr val="accent1">
                    <a:lumMod val="50000"/>
                  </a:schemeClr>
                </a:solidFill>
                <a:latin typeface="Comic Sans MS" pitchFamily="66" charset="0"/>
              </a:rPr>
              <a:t> → </a:t>
            </a:r>
            <a:r>
              <a:rPr lang="en-US" dirty="0" err="1" smtClean="0">
                <a:solidFill>
                  <a:schemeClr val="accent1">
                    <a:lumMod val="50000"/>
                  </a:schemeClr>
                </a:solidFill>
                <a:latin typeface="Comic Sans MS" pitchFamily="66" charset="0"/>
              </a:rPr>
              <a:t>Ssn</a:t>
            </a:r>
            <a:endParaRPr lang="en-US" dirty="0" smtClean="0">
              <a:solidFill>
                <a:schemeClr val="accent1">
                  <a:lumMod val="50000"/>
                </a:schemeClr>
              </a:solidFill>
              <a:latin typeface="Comic Sans MS" pitchFamily="66" charset="0"/>
            </a:endParaRPr>
          </a:p>
          <a:p>
            <a:pPr marL="342900" indent="-342900" algn="just">
              <a:spcBef>
                <a:spcPct val="20000"/>
              </a:spcBef>
              <a:buFont typeface="Arial" pitchFamily="34" charset="0"/>
              <a:buChar char="•"/>
            </a:pPr>
            <a:r>
              <a:rPr lang="en-US" dirty="0" err="1" smtClean="0">
                <a:solidFill>
                  <a:schemeClr val="accent1">
                    <a:lumMod val="50000"/>
                  </a:schemeClr>
                </a:solidFill>
                <a:latin typeface="Comic Sans MS" pitchFamily="66" charset="0"/>
              </a:rPr>
              <a:t>Dnumber</a:t>
            </a:r>
            <a:r>
              <a:rPr lang="en-US" dirty="0" smtClean="0">
                <a:solidFill>
                  <a:schemeClr val="accent1">
                    <a:lumMod val="50000"/>
                  </a:schemeClr>
                </a:solidFill>
                <a:latin typeface="Comic Sans MS" pitchFamily="66" charset="0"/>
              </a:rPr>
              <a:t> → </a:t>
            </a:r>
            <a:r>
              <a:rPr lang="en-US" dirty="0" err="1" smtClean="0">
                <a:solidFill>
                  <a:schemeClr val="accent1">
                    <a:lumMod val="50000"/>
                  </a:schemeClr>
                </a:solidFill>
                <a:latin typeface="Comic Sans MS" pitchFamily="66" charset="0"/>
              </a:rPr>
              <a:t>Dname</a:t>
            </a:r>
            <a:endParaRPr lang="en-US" dirty="0" smtClean="0">
              <a:solidFill>
                <a:schemeClr val="accent1">
                  <a:lumMod val="50000"/>
                </a:schemeClr>
              </a:solidFill>
              <a:latin typeface="Comic Sans MS" pitchFamily="66"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5720" y="285728"/>
            <a:ext cx="8572560" cy="6357981"/>
          </a:xfrm>
        </p:spPr>
        <p:txBody>
          <a:bodyPr>
            <a:noAutofit/>
          </a:bodyPr>
          <a:lstStyle/>
          <a:p>
            <a:pPr algn="just">
              <a:lnSpc>
                <a:spcPct val="120000"/>
              </a:lnSpc>
            </a:pPr>
            <a:r>
              <a:rPr lang="en-US" sz="2300" dirty="0" smtClean="0">
                <a:solidFill>
                  <a:schemeClr val="accent1">
                    <a:lumMod val="50000"/>
                  </a:schemeClr>
                </a:solidFill>
                <a:latin typeface="Comic Sans MS" pitchFamily="66" charset="0"/>
              </a:rPr>
              <a:t>We use the notation F| = X → Y to denote that the functional dependency X → Y is inferred from the set of functional dependencies F. </a:t>
            </a:r>
          </a:p>
          <a:p>
            <a:pPr algn="just">
              <a:lnSpc>
                <a:spcPct val="120000"/>
              </a:lnSpc>
            </a:pPr>
            <a:r>
              <a:rPr lang="en-US" sz="2300" dirty="0" smtClean="0">
                <a:solidFill>
                  <a:schemeClr val="accent1">
                    <a:lumMod val="50000"/>
                  </a:schemeClr>
                </a:solidFill>
                <a:latin typeface="Comic Sans MS" pitchFamily="66" charset="0"/>
              </a:rPr>
              <a:t>The FD {X, Y} → Z is abbreviated to XY → Z, and the FD {X, Y, Z} → {U, V} is abbreviated to XYZ → UV.</a:t>
            </a:r>
          </a:p>
          <a:p>
            <a:pPr algn="just">
              <a:lnSpc>
                <a:spcPct val="120000"/>
              </a:lnSpc>
            </a:pPr>
            <a:r>
              <a:rPr lang="en-US" sz="2300" dirty="0" smtClean="0">
                <a:solidFill>
                  <a:schemeClr val="accent1">
                    <a:lumMod val="50000"/>
                  </a:schemeClr>
                </a:solidFill>
                <a:latin typeface="Comic Sans MS" pitchFamily="66" charset="0"/>
              </a:rPr>
              <a:t>The following six rules IR1 through IR6 are well-known inference rules for functional dependencies:</a:t>
            </a:r>
          </a:p>
          <a:p>
            <a:pPr algn="just">
              <a:lnSpc>
                <a:spcPct val="120000"/>
              </a:lnSpc>
            </a:pPr>
            <a:r>
              <a:rPr lang="en-US" sz="2300" dirty="0" smtClean="0">
                <a:solidFill>
                  <a:schemeClr val="accent6">
                    <a:lumMod val="75000"/>
                  </a:schemeClr>
                </a:solidFill>
                <a:latin typeface="Comic Sans MS" pitchFamily="66" charset="0"/>
              </a:rPr>
              <a:t>IR1 (reflexive rule) 1 : If X ⊇ Y, then X →Y.</a:t>
            </a:r>
          </a:p>
          <a:p>
            <a:pPr algn="just">
              <a:lnSpc>
                <a:spcPct val="120000"/>
              </a:lnSpc>
            </a:pPr>
            <a:r>
              <a:rPr lang="en-US" sz="2300" dirty="0" smtClean="0">
                <a:solidFill>
                  <a:schemeClr val="accent6">
                    <a:lumMod val="75000"/>
                  </a:schemeClr>
                </a:solidFill>
                <a:latin typeface="Comic Sans MS" pitchFamily="66" charset="0"/>
              </a:rPr>
              <a:t>IR2 (augmentation rule) 2 : {X → Y} |= XZ → YZ.</a:t>
            </a:r>
          </a:p>
          <a:p>
            <a:pPr algn="just">
              <a:lnSpc>
                <a:spcPct val="120000"/>
              </a:lnSpc>
            </a:pPr>
            <a:r>
              <a:rPr lang="es-ES" sz="2300" dirty="0" smtClean="0">
                <a:solidFill>
                  <a:schemeClr val="accent6">
                    <a:lumMod val="75000"/>
                  </a:schemeClr>
                </a:solidFill>
                <a:latin typeface="Comic Sans MS" pitchFamily="66" charset="0"/>
              </a:rPr>
              <a:t>IR3 (transitive rule): {X → Y, Y → Z} |= X → Z.</a:t>
            </a:r>
          </a:p>
          <a:p>
            <a:pPr algn="just">
              <a:lnSpc>
                <a:spcPct val="120000"/>
              </a:lnSpc>
            </a:pPr>
            <a:r>
              <a:rPr lang="en-US" sz="2300" dirty="0" smtClean="0">
                <a:solidFill>
                  <a:schemeClr val="accent6">
                    <a:lumMod val="75000"/>
                  </a:schemeClr>
                </a:solidFill>
                <a:latin typeface="Comic Sans MS" pitchFamily="66" charset="0"/>
              </a:rPr>
              <a:t>IR4 (decomposition or projective rule): {X → YZ} |=X → Y.</a:t>
            </a:r>
          </a:p>
          <a:p>
            <a:pPr algn="just">
              <a:lnSpc>
                <a:spcPct val="120000"/>
              </a:lnSpc>
            </a:pPr>
            <a:r>
              <a:rPr lang="en-US" sz="2300" dirty="0" smtClean="0">
                <a:solidFill>
                  <a:schemeClr val="accent6">
                    <a:lumMod val="75000"/>
                  </a:schemeClr>
                </a:solidFill>
                <a:latin typeface="Comic Sans MS" pitchFamily="66" charset="0"/>
              </a:rPr>
              <a:t>IR5 (union or additive rule): {X → Y, X → Z} |= X → YZ.</a:t>
            </a:r>
          </a:p>
          <a:p>
            <a:pPr algn="just">
              <a:lnSpc>
                <a:spcPct val="120000"/>
              </a:lnSpc>
            </a:pPr>
            <a:r>
              <a:rPr lang="en-US" sz="2300" dirty="0" smtClean="0">
                <a:solidFill>
                  <a:schemeClr val="accent6">
                    <a:lumMod val="75000"/>
                  </a:schemeClr>
                </a:solidFill>
                <a:latin typeface="Comic Sans MS" pitchFamily="66" charset="0"/>
              </a:rPr>
              <a:t>IR6 (</a:t>
            </a:r>
            <a:r>
              <a:rPr lang="en-US" sz="2300" dirty="0" err="1" smtClean="0">
                <a:solidFill>
                  <a:schemeClr val="accent6">
                    <a:lumMod val="75000"/>
                  </a:schemeClr>
                </a:solidFill>
                <a:latin typeface="Comic Sans MS" pitchFamily="66" charset="0"/>
              </a:rPr>
              <a:t>pseudotransitive</a:t>
            </a:r>
            <a:r>
              <a:rPr lang="en-US" sz="2300" dirty="0" smtClean="0">
                <a:solidFill>
                  <a:schemeClr val="accent6">
                    <a:lumMod val="75000"/>
                  </a:schemeClr>
                </a:solidFill>
                <a:latin typeface="Comic Sans MS" pitchFamily="66" charset="0"/>
              </a:rPr>
              <a:t> rule): {X → Y, WY → Z} |=WX → Z.</a:t>
            </a:r>
            <a:endParaRPr lang="en-US" sz="2300" dirty="0">
              <a:solidFill>
                <a:schemeClr val="accent6">
                  <a:lumMod val="75000"/>
                </a:schemeClr>
              </a:solidFill>
              <a:latin typeface="Comic Sans MS" pitchFamily="66"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4282" y="214290"/>
            <a:ext cx="8715436" cy="6429420"/>
          </a:xfrm>
        </p:spPr>
        <p:txBody>
          <a:bodyPr>
            <a:noAutofit/>
          </a:bodyPr>
          <a:lstStyle/>
          <a:p>
            <a:pPr algn="just">
              <a:lnSpc>
                <a:spcPct val="120000"/>
              </a:lnSpc>
            </a:pPr>
            <a:r>
              <a:rPr lang="en-US" sz="2200" b="1" dirty="0" smtClean="0">
                <a:solidFill>
                  <a:schemeClr val="accent6">
                    <a:lumMod val="75000"/>
                  </a:schemeClr>
                </a:solidFill>
                <a:latin typeface="Comic Sans MS" pitchFamily="66" charset="0"/>
              </a:rPr>
              <a:t>Proof of IR1</a:t>
            </a:r>
            <a:r>
              <a:rPr lang="en-US" sz="2200" dirty="0" smtClean="0">
                <a:latin typeface="Comic Sans MS" pitchFamily="66" charset="0"/>
              </a:rPr>
              <a:t>. </a:t>
            </a:r>
            <a:r>
              <a:rPr lang="en-US" sz="2200" dirty="0" smtClean="0">
                <a:solidFill>
                  <a:schemeClr val="accent1">
                    <a:lumMod val="50000"/>
                  </a:schemeClr>
                </a:solidFill>
                <a:latin typeface="Comic Sans MS" pitchFamily="66" charset="0"/>
              </a:rPr>
              <a:t>Suppose that X ⊇ Y and that two tuples t1 and t2 exist in some relation instance r of R such that t1[X] = t2[X]. Then t1[Y] = t2[Y] because X ⊇ Y; hence, X → Y must hold in r.</a:t>
            </a:r>
          </a:p>
          <a:p>
            <a:pPr algn="just">
              <a:lnSpc>
                <a:spcPct val="120000"/>
              </a:lnSpc>
            </a:pPr>
            <a:r>
              <a:rPr lang="en-US" sz="2200" b="1" dirty="0" smtClean="0">
                <a:solidFill>
                  <a:schemeClr val="accent6">
                    <a:lumMod val="75000"/>
                  </a:schemeClr>
                </a:solidFill>
                <a:latin typeface="Comic Sans MS" pitchFamily="66" charset="0"/>
              </a:rPr>
              <a:t>Proof of IR2</a:t>
            </a:r>
            <a:r>
              <a:rPr lang="en-US" sz="2200" b="1" dirty="0" smtClean="0">
                <a:latin typeface="Comic Sans MS" pitchFamily="66" charset="0"/>
              </a:rPr>
              <a:t> </a:t>
            </a:r>
            <a:r>
              <a:rPr lang="en-US" sz="2200" dirty="0" smtClean="0">
                <a:solidFill>
                  <a:schemeClr val="accent1">
                    <a:lumMod val="50000"/>
                  </a:schemeClr>
                </a:solidFill>
                <a:latin typeface="Comic Sans MS" pitchFamily="66" charset="0"/>
              </a:rPr>
              <a:t>(by contradiction). Assume that X → Y holds in a relation instance r of R but that XZ → YZ does not hold. </a:t>
            </a:r>
          </a:p>
          <a:p>
            <a:pPr algn="just">
              <a:lnSpc>
                <a:spcPct val="120000"/>
              </a:lnSpc>
            </a:pPr>
            <a:r>
              <a:rPr lang="en-US" sz="2200" dirty="0" smtClean="0">
                <a:solidFill>
                  <a:schemeClr val="accent1">
                    <a:lumMod val="50000"/>
                  </a:schemeClr>
                </a:solidFill>
                <a:latin typeface="Comic Sans MS" pitchFamily="66" charset="0"/>
              </a:rPr>
              <a:t>Then there must exist two tuples t1 and t2 in r such that</a:t>
            </a:r>
          </a:p>
          <a:p>
            <a:pPr marL="514350" indent="-514350" algn="just">
              <a:lnSpc>
                <a:spcPct val="120000"/>
              </a:lnSpc>
              <a:buFont typeface="+mj-lt"/>
              <a:buAutoNum type="arabicPeriod"/>
            </a:pPr>
            <a:r>
              <a:rPr lang="en-US" sz="2200" dirty="0" smtClean="0">
                <a:solidFill>
                  <a:schemeClr val="accent1">
                    <a:lumMod val="50000"/>
                  </a:schemeClr>
                </a:solidFill>
                <a:latin typeface="Comic Sans MS" pitchFamily="66" charset="0"/>
              </a:rPr>
              <a:t>t1[X] = t2[X]</a:t>
            </a:r>
          </a:p>
          <a:p>
            <a:pPr marL="514350" indent="-514350" algn="just">
              <a:lnSpc>
                <a:spcPct val="120000"/>
              </a:lnSpc>
              <a:buFont typeface="+mj-lt"/>
              <a:buAutoNum type="arabicPeriod"/>
            </a:pPr>
            <a:r>
              <a:rPr lang="en-US" sz="2200" dirty="0" smtClean="0">
                <a:solidFill>
                  <a:schemeClr val="accent1">
                    <a:lumMod val="50000"/>
                  </a:schemeClr>
                </a:solidFill>
                <a:latin typeface="Comic Sans MS" pitchFamily="66" charset="0"/>
              </a:rPr>
              <a:t>t1[Y] = t2[Y]</a:t>
            </a:r>
          </a:p>
          <a:p>
            <a:pPr marL="514350" indent="-514350" algn="just">
              <a:lnSpc>
                <a:spcPct val="120000"/>
              </a:lnSpc>
              <a:buFont typeface="+mj-lt"/>
              <a:buAutoNum type="arabicPeriod"/>
            </a:pPr>
            <a:r>
              <a:rPr lang="en-US" sz="2200" dirty="0" smtClean="0">
                <a:solidFill>
                  <a:schemeClr val="accent1">
                    <a:lumMod val="50000"/>
                  </a:schemeClr>
                </a:solidFill>
                <a:latin typeface="Comic Sans MS" pitchFamily="66" charset="0"/>
              </a:rPr>
              <a:t>t1[XZ] = t2[XZ], and</a:t>
            </a:r>
          </a:p>
          <a:p>
            <a:pPr marL="514350" indent="-514350" algn="just">
              <a:lnSpc>
                <a:spcPct val="120000"/>
              </a:lnSpc>
              <a:buFont typeface="+mj-lt"/>
              <a:buAutoNum type="arabicPeriod"/>
            </a:pPr>
            <a:r>
              <a:rPr lang="en-US" sz="2200" dirty="0" smtClean="0">
                <a:solidFill>
                  <a:schemeClr val="accent1">
                    <a:lumMod val="50000"/>
                  </a:schemeClr>
                </a:solidFill>
                <a:latin typeface="Comic Sans MS" pitchFamily="66" charset="0"/>
              </a:rPr>
              <a:t>t1[YZ] ≠ t2[YZ]. This is not possible because from (1) and (3) we deduce</a:t>
            </a:r>
          </a:p>
          <a:p>
            <a:pPr marL="514350" indent="-514350" algn="just">
              <a:lnSpc>
                <a:spcPct val="120000"/>
              </a:lnSpc>
              <a:buFont typeface="+mj-lt"/>
              <a:buAutoNum type="arabicPeriod"/>
            </a:pPr>
            <a:r>
              <a:rPr lang="en-US" sz="2200" dirty="0" smtClean="0">
                <a:solidFill>
                  <a:schemeClr val="accent1">
                    <a:lumMod val="50000"/>
                  </a:schemeClr>
                </a:solidFill>
                <a:latin typeface="Comic Sans MS" pitchFamily="66" charset="0"/>
              </a:rPr>
              <a:t>t1[Z] = t2[Z], and from (2) and (5) we deduce </a:t>
            </a:r>
          </a:p>
          <a:p>
            <a:pPr marL="514350" indent="-514350" algn="just">
              <a:lnSpc>
                <a:spcPct val="120000"/>
              </a:lnSpc>
              <a:buFont typeface="+mj-lt"/>
              <a:buAutoNum type="arabicPeriod"/>
            </a:pPr>
            <a:r>
              <a:rPr lang="fr-FR" sz="2200" dirty="0" smtClean="0">
                <a:solidFill>
                  <a:schemeClr val="accent1">
                    <a:lumMod val="50000"/>
                  </a:schemeClr>
                </a:solidFill>
                <a:latin typeface="Comic Sans MS" pitchFamily="66" charset="0"/>
              </a:rPr>
              <a:t>t1[YZ] = t2[YZ], contradicting (4).</a:t>
            </a:r>
            <a:endParaRPr lang="en-US" sz="2200" dirty="0">
              <a:solidFill>
                <a:schemeClr val="accent1">
                  <a:lumMod val="50000"/>
                </a:schemeClr>
              </a:solidFill>
              <a:latin typeface="Comic Sans MS" pitchFamily="66"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5720" y="285728"/>
            <a:ext cx="8572560" cy="6357982"/>
          </a:xfrm>
        </p:spPr>
        <p:txBody>
          <a:bodyPr>
            <a:normAutofit fontScale="85000" lnSpcReduction="20000"/>
          </a:bodyPr>
          <a:lstStyle/>
          <a:p>
            <a:pPr algn="just">
              <a:lnSpc>
                <a:spcPct val="120000"/>
              </a:lnSpc>
            </a:pPr>
            <a:r>
              <a:rPr lang="en-US" b="1" dirty="0" smtClean="0">
                <a:solidFill>
                  <a:schemeClr val="accent6">
                    <a:lumMod val="75000"/>
                  </a:schemeClr>
                </a:solidFill>
                <a:latin typeface="Comic Sans MS" pitchFamily="66" charset="0"/>
              </a:rPr>
              <a:t>Definition</a:t>
            </a:r>
            <a:r>
              <a:rPr lang="en-US" b="1" dirty="0" smtClean="0">
                <a:solidFill>
                  <a:schemeClr val="accent1">
                    <a:lumMod val="50000"/>
                  </a:schemeClr>
                </a:solidFill>
                <a:latin typeface="Comic Sans MS" pitchFamily="66" charset="0"/>
              </a:rPr>
              <a:t>. </a:t>
            </a:r>
            <a:r>
              <a:rPr lang="en-US" dirty="0" smtClean="0">
                <a:solidFill>
                  <a:schemeClr val="accent1">
                    <a:lumMod val="50000"/>
                  </a:schemeClr>
                </a:solidFill>
                <a:latin typeface="Comic Sans MS" pitchFamily="66" charset="0"/>
              </a:rPr>
              <a:t>For each such set of attributes X, we determine the set X</a:t>
            </a:r>
            <a:r>
              <a:rPr lang="en-US" baseline="30000" dirty="0" smtClean="0">
                <a:solidFill>
                  <a:schemeClr val="accent1">
                    <a:lumMod val="50000"/>
                  </a:schemeClr>
                </a:solidFill>
                <a:latin typeface="Comic Sans MS" pitchFamily="66" charset="0"/>
              </a:rPr>
              <a:t>+</a:t>
            </a:r>
            <a:r>
              <a:rPr lang="en-US" dirty="0" smtClean="0">
                <a:solidFill>
                  <a:schemeClr val="accent1">
                    <a:lumMod val="50000"/>
                  </a:schemeClr>
                </a:solidFill>
                <a:latin typeface="Comic Sans MS" pitchFamily="66" charset="0"/>
              </a:rPr>
              <a:t> of attributes that are functionally determined by X based on F; X</a:t>
            </a:r>
            <a:r>
              <a:rPr lang="en-US" baseline="30000" dirty="0" smtClean="0">
                <a:solidFill>
                  <a:schemeClr val="accent1">
                    <a:lumMod val="50000"/>
                  </a:schemeClr>
                </a:solidFill>
                <a:latin typeface="Comic Sans MS" pitchFamily="66" charset="0"/>
              </a:rPr>
              <a:t>+</a:t>
            </a:r>
            <a:r>
              <a:rPr lang="en-US" dirty="0" smtClean="0">
                <a:solidFill>
                  <a:schemeClr val="accent1">
                    <a:lumMod val="50000"/>
                  </a:schemeClr>
                </a:solidFill>
                <a:latin typeface="Comic Sans MS" pitchFamily="66" charset="0"/>
              </a:rPr>
              <a:t> is called the closure of X under F.</a:t>
            </a:r>
          </a:p>
          <a:p>
            <a:pPr algn="just">
              <a:lnSpc>
                <a:spcPct val="120000"/>
              </a:lnSpc>
            </a:pPr>
            <a:r>
              <a:rPr lang="en-US" b="1" dirty="0" smtClean="0">
                <a:solidFill>
                  <a:schemeClr val="accent6">
                    <a:lumMod val="75000"/>
                  </a:schemeClr>
                </a:solidFill>
                <a:latin typeface="Comic Sans MS" pitchFamily="66" charset="0"/>
              </a:rPr>
              <a:t>Algorithm 1. Determining X</a:t>
            </a:r>
            <a:r>
              <a:rPr lang="en-US" b="1" baseline="30000" dirty="0" smtClean="0">
                <a:solidFill>
                  <a:schemeClr val="accent6">
                    <a:lumMod val="75000"/>
                  </a:schemeClr>
                </a:solidFill>
                <a:latin typeface="Comic Sans MS" pitchFamily="66" charset="0"/>
              </a:rPr>
              <a:t>+</a:t>
            </a:r>
            <a:r>
              <a:rPr lang="en-US" b="1" dirty="0" smtClean="0">
                <a:solidFill>
                  <a:schemeClr val="accent6">
                    <a:lumMod val="75000"/>
                  </a:schemeClr>
                </a:solidFill>
                <a:latin typeface="Comic Sans MS" pitchFamily="66" charset="0"/>
              </a:rPr>
              <a:t>, the Closure of X under F</a:t>
            </a:r>
          </a:p>
          <a:p>
            <a:pPr algn="just">
              <a:lnSpc>
                <a:spcPct val="120000"/>
              </a:lnSpc>
            </a:pPr>
            <a:r>
              <a:rPr lang="en-US" dirty="0" smtClean="0">
                <a:solidFill>
                  <a:schemeClr val="accent1">
                    <a:lumMod val="50000"/>
                  </a:schemeClr>
                </a:solidFill>
                <a:latin typeface="Comic Sans MS" pitchFamily="66" charset="0"/>
              </a:rPr>
              <a:t>Input: A set F of FDs on a relation schema R, and a set of attributes X, which is a subset of R.</a:t>
            </a:r>
          </a:p>
          <a:p>
            <a:pPr lvl="1" algn="just">
              <a:lnSpc>
                <a:spcPct val="120000"/>
              </a:lnSpc>
              <a:buNone/>
            </a:pPr>
            <a:r>
              <a:rPr lang="en-US" dirty="0" smtClean="0">
                <a:solidFill>
                  <a:schemeClr val="accent6">
                    <a:lumMod val="75000"/>
                  </a:schemeClr>
                </a:solidFill>
                <a:latin typeface="Comic Sans MS" pitchFamily="66" charset="0"/>
              </a:rPr>
              <a:t>X</a:t>
            </a:r>
            <a:r>
              <a:rPr lang="en-US" baseline="30000" dirty="0" smtClean="0">
                <a:solidFill>
                  <a:schemeClr val="accent6">
                    <a:lumMod val="75000"/>
                  </a:schemeClr>
                </a:solidFill>
                <a:latin typeface="Comic Sans MS" pitchFamily="66" charset="0"/>
              </a:rPr>
              <a:t>+</a:t>
            </a:r>
            <a:r>
              <a:rPr lang="en-US" dirty="0" smtClean="0">
                <a:solidFill>
                  <a:schemeClr val="accent6">
                    <a:lumMod val="75000"/>
                  </a:schemeClr>
                </a:solidFill>
                <a:latin typeface="Comic Sans MS" pitchFamily="66" charset="0"/>
              </a:rPr>
              <a:t> := X;</a:t>
            </a:r>
          </a:p>
          <a:p>
            <a:pPr lvl="1" algn="just">
              <a:lnSpc>
                <a:spcPct val="120000"/>
              </a:lnSpc>
              <a:buNone/>
            </a:pPr>
            <a:r>
              <a:rPr lang="en-US" dirty="0" smtClean="0">
                <a:solidFill>
                  <a:schemeClr val="accent6">
                    <a:lumMod val="75000"/>
                  </a:schemeClr>
                </a:solidFill>
                <a:latin typeface="Comic Sans MS" pitchFamily="66" charset="0"/>
              </a:rPr>
              <a:t>repeat</a:t>
            </a:r>
          </a:p>
          <a:p>
            <a:pPr lvl="1" algn="just">
              <a:lnSpc>
                <a:spcPct val="120000"/>
              </a:lnSpc>
              <a:buNone/>
            </a:pPr>
            <a:r>
              <a:rPr lang="en-US" dirty="0" err="1" smtClean="0">
                <a:solidFill>
                  <a:schemeClr val="accent6">
                    <a:lumMod val="75000"/>
                  </a:schemeClr>
                </a:solidFill>
                <a:latin typeface="Comic Sans MS" pitchFamily="66" charset="0"/>
              </a:rPr>
              <a:t>oldX</a:t>
            </a:r>
            <a:r>
              <a:rPr lang="en-US" baseline="30000" dirty="0" smtClean="0">
                <a:solidFill>
                  <a:schemeClr val="accent6">
                    <a:lumMod val="75000"/>
                  </a:schemeClr>
                </a:solidFill>
                <a:latin typeface="Comic Sans MS" pitchFamily="66" charset="0"/>
              </a:rPr>
              <a:t>+ </a:t>
            </a:r>
            <a:r>
              <a:rPr lang="en-US" dirty="0" smtClean="0">
                <a:solidFill>
                  <a:schemeClr val="accent6">
                    <a:lumMod val="75000"/>
                  </a:schemeClr>
                </a:solidFill>
                <a:latin typeface="Comic Sans MS" pitchFamily="66" charset="0"/>
              </a:rPr>
              <a:t> := X</a:t>
            </a:r>
            <a:r>
              <a:rPr lang="en-US" baseline="30000" dirty="0" smtClean="0">
                <a:solidFill>
                  <a:schemeClr val="accent6">
                    <a:lumMod val="75000"/>
                  </a:schemeClr>
                </a:solidFill>
                <a:latin typeface="Comic Sans MS" pitchFamily="66" charset="0"/>
              </a:rPr>
              <a:t>+ </a:t>
            </a:r>
            <a:r>
              <a:rPr lang="en-US" dirty="0" smtClean="0">
                <a:solidFill>
                  <a:schemeClr val="accent6">
                    <a:lumMod val="75000"/>
                  </a:schemeClr>
                </a:solidFill>
                <a:latin typeface="Comic Sans MS" pitchFamily="66" charset="0"/>
              </a:rPr>
              <a:t>;</a:t>
            </a:r>
          </a:p>
          <a:p>
            <a:pPr lvl="1" algn="just">
              <a:lnSpc>
                <a:spcPct val="120000"/>
              </a:lnSpc>
              <a:buNone/>
            </a:pPr>
            <a:r>
              <a:rPr lang="en-US" dirty="0" smtClean="0">
                <a:solidFill>
                  <a:schemeClr val="accent6">
                    <a:lumMod val="75000"/>
                  </a:schemeClr>
                </a:solidFill>
                <a:latin typeface="Comic Sans MS" pitchFamily="66" charset="0"/>
              </a:rPr>
              <a:t>for each functional dependency Y → Z in F do</a:t>
            </a:r>
          </a:p>
          <a:p>
            <a:pPr lvl="1" algn="just">
              <a:lnSpc>
                <a:spcPct val="120000"/>
              </a:lnSpc>
              <a:buNone/>
            </a:pPr>
            <a:r>
              <a:rPr lang="en-US" dirty="0" smtClean="0">
                <a:solidFill>
                  <a:schemeClr val="accent6">
                    <a:lumMod val="75000"/>
                  </a:schemeClr>
                </a:solidFill>
                <a:latin typeface="Comic Sans MS" pitchFamily="66" charset="0"/>
              </a:rPr>
              <a:t>	if X</a:t>
            </a:r>
            <a:r>
              <a:rPr lang="en-US" baseline="30000" dirty="0" smtClean="0">
                <a:solidFill>
                  <a:schemeClr val="accent6">
                    <a:lumMod val="75000"/>
                  </a:schemeClr>
                </a:solidFill>
                <a:latin typeface="Comic Sans MS" pitchFamily="66" charset="0"/>
              </a:rPr>
              <a:t>+ </a:t>
            </a:r>
            <a:r>
              <a:rPr lang="en-US" dirty="0" smtClean="0">
                <a:solidFill>
                  <a:schemeClr val="accent6">
                    <a:lumMod val="75000"/>
                  </a:schemeClr>
                </a:solidFill>
                <a:latin typeface="Comic Sans MS" pitchFamily="66" charset="0"/>
              </a:rPr>
              <a:t>⊇ Y then X</a:t>
            </a:r>
            <a:r>
              <a:rPr lang="en-US" baseline="30000" dirty="0" smtClean="0">
                <a:solidFill>
                  <a:schemeClr val="accent6">
                    <a:lumMod val="75000"/>
                  </a:schemeClr>
                </a:solidFill>
                <a:latin typeface="Comic Sans MS" pitchFamily="66" charset="0"/>
              </a:rPr>
              <a:t>+ </a:t>
            </a:r>
            <a:r>
              <a:rPr lang="en-US" dirty="0" smtClean="0">
                <a:solidFill>
                  <a:schemeClr val="accent6">
                    <a:lumMod val="75000"/>
                  </a:schemeClr>
                </a:solidFill>
                <a:latin typeface="Comic Sans MS" pitchFamily="66" charset="0"/>
              </a:rPr>
              <a:t>:= X</a:t>
            </a:r>
            <a:r>
              <a:rPr lang="en-US" baseline="30000" dirty="0" smtClean="0">
                <a:solidFill>
                  <a:schemeClr val="accent6">
                    <a:lumMod val="75000"/>
                  </a:schemeClr>
                </a:solidFill>
                <a:latin typeface="Comic Sans MS" pitchFamily="66" charset="0"/>
              </a:rPr>
              <a:t>+</a:t>
            </a:r>
            <a:r>
              <a:rPr lang="en-US" dirty="0" smtClean="0">
                <a:solidFill>
                  <a:schemeClr val="accent6">
                    <a:lumMod val="75000"/>
                  </a:schemeClr>
                </a:solidFill>
                <a:latin typeface="Comic Sans MS" pitchFamily="66" charset="0"/>
              </a:rPr>
              <a:t> ∪ Z;</a:t>
            </a:r>
          </a:p>
          <a:p>
            <a:pPr lvl="1" algn="just">
              <a:lnSpc>
                <a:spcPct val="120000"/>
              </a:lnSpc>
              <a:buNone/>
            </a:pPr>
            <a:r>
              <a:rPr lang="en-US" dirty="0" smtClean="0">
                <a:solidFill>
                  <a:schemeClr val="accent6">
                    <a:lumMod val="75000"/>
                  </a:schemeClr>
                </a:solidFill>
                <a:latin typeface="Comic Sans MS" pitchFamily="66" charset="0"/>
              </a:rPr>
              <a:t>until (X</a:t>
            </a:r>
            <a:r>
              <a:rPr lang="en-US" baseline="30000" dirty="0" smtClean="0">
                <a:solidFill>
                  <a:schemeClr val="accent6">
                    <a:lumMod val="75000"/>
                  </a:schemeClr>
                </a:solidFill>
                <a:latin typeface="Comic Sans MS" pitchFamily="66" charset="0"/>
              </a:rPr>
              <a:t>+ </a:t>
            </a:r>
            <a:r>
              <a:rPr lang="en-US" dirty="0" smtClean="0">
                <a:solidFill>
                  <a:schemeClr val="accent6">
                    <a:lumMod val="75000"/>
                  </a:schemeClr>
                </a:solidFill>
                <a:latin typeface="Comic Sans MS" pitchFamily="66" charset="0"/>
              </a:rPr>
              <a:t> = </a:t>
            </a:r>
            <a:r>
              <a:rPr lang="en-US" dirty="0" err="1" smtClean="0">
                <a:solidFill>
                  <a:schemeClr val="accent6">
                    <a:lumMod val="75000"/>
                  </a:schemeClr>
                </a:solidFill>
                <a:latin typeface="Comic Sans MS" pitchFamily="66" charset="0"/>
              </a:rPr>
              <a:t>oldX</a:t>
            </a:r>
            <a:r>
              <a:rPr lang="en-US" baseline="30000" dirty="0" smtClean="0">
                <a:solidFill>
                  <a:schemeClr val="accent6">
                    <a:lumMod val="75000"/>
                  </a:schemeClr>
                </a:solidFill>
                <a:latin typeface="Comic Sans MS" pitchFamily="66" charset="0"/>
              </a:rPr>
              <a:t>+</a:t>
            </a:r>
            <a:r>
              <a:rPr lang="en-US" dirty="0" smtClean="0">
                <a:solidFill>
                  <a:schemeClr val="accent6">
                    <a:lumMod val="75000"/>
                  </a:schemeClr>
                </a:solidFill>
                <a:latin typeface="Comic Sans MS" pitchFamily="66" charset="0"/>
              </a:rPr>
              <a:t>);</a:t>
            </a:r>
            <a:endParaRPr lang="en-US" dirty="0">
              <a:solidFill>
                <a:schemeClr val="accent6">
                  <a:lumMod val="75000"/>
                </a:schemeClr>
              </a:solidFill>
              <a:latin typeface="Comic Sans MS" pitchFamily="66"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5720" y="285728"/>
            <a:ext cx="8643998" cy="1143008"/>
          </a:xfrm>
        </p:spPr>
        <p:txBody>
          <a:bodyPr>
            <a:normAutofit/>
          </a:bodyPr>
          <a:lstStyle/>
          <a:p>
            <a:r>
              <a:rPr lang="en-US" sz="2800" dirty="0" smtClean="0">
                <a:solidFill>
                  <a:schemeClr val="accent1">
                    <a:lumMod val="50000"/>
                  </a:schemeClr>
                </a:solidFill>
                <a:latin typeface="Comic Sans MS" pitchFamily="66" charset="0"/>
              </a:rPr>
              <a:t>F = { </a:t>
            </a:r>
            <a:r>
              <a:rPr lang="en-US" sz="2800" dirty="0" err="1" smtClean="0">
                <a:solidFill>
                  <a:schemeClr val="accent1">
                    <a:lumMod val="50000"/>
                  </a:schemeClr>
                </a:solidFill>
                <a:latin typeface="Comic Sans MS" pitchFamily="66" charset="0"/>
              </a:rPr>
              <a:t>Ssn</a:t>
            </a:r>
            <a:r>
              <a:rPr lang="en-US" sz="2800" dirty="0" smtClean="0">
                <a:solidFill>
                  <a:schemeClr val="accent1">
                    <a:lumMod val="50000"/>
                  </a:schemeClr>
                </a:solidFill>
                <a:latin typeface="Comic Sans MS" pitchFamily="66" charset="0"/>
              </a:rPr>
              <a:t> → </a:t>
            </a:r>
            <a:r>
              <a:rPr lang="en-US" sz="2800" dirty="0" err="1" smtClean="0">
                <a:solidFill>
                  <a:schemeClr val="accent1">
                    <a:lumMod val="50000"/>
                  </a:schemeClr>
                </a:solidFill>
                <a:latin typeface="Comic Sans MS" pitchFamily="66" charset="0"/>
              </a:rPr>
              <a:t>Ename</a:t>
            </a:r>
            <a:r>
              <a:rPr lang="en-US" sz="2800" dirty="0" smtClean="0">
                <a:solidFill>
                  <a:schemeClr val="accent1">
                    <a:lumMod val="50000"/>
                  </a:schemeClr>
                </a:solidFill>
                <a:latin typeface="Comic Sans MS" pitchFamily="66" charset="0"/>
              </a:rPr>
              <a:t>, </a:t>
            </a:r>
            <a:r>
              <a:rPr lang="en-US" sz="2800" dirty="0" err="1" smtClean="0">
                <a:solidFill>
                  <a:schemeClr val="accent1">
                    <a:lumMod val="50000"/>
                  </a:schemeClr>
                </a:solidFill>
                <a:latin typeface="Comic Sans MS" pitchFamily="66" charset="0"/>
              </a:rPr>
              <a:t>Pnumber</a:t>
            </a:r>
            <a:r>
              <a:rPr lang="en-US" sz="2800" dirty="0" smtClean="0">
                <a:solidFill>
                  <a:schemeClr val="accent1">
                    <a:lumMod val="50000"/>
                  </a:schemeClr>
                </a:solidFill>
                <a:latin typeface="Comic Sans MS" pitchFamily="66" charset="0"/>
              </a:rPr>
              <a:t> →{ </a:t>
            </a:r>
            <a:r>
              <a:rPr lang="en-US" sz="2800" dirty="0" err="1" smtClean="0">
                <a:solidFill>
                  <a:schemeClr val="accent1">
                    <a:lumMod val="50000"/>
                  </a:schemeClr>
                </a:solidFill>
                <a:latin typeface="Comic Sans MS" pitchFamily="66" charset="0"/>
              </a:rPr>
              <a:t>Pname</a:t>
            </a:r>
            <a:r>
              <a:rPr lang="en-US" sz="2800" dirty="0" smtClean="0">
                <a:solidFill>
                  <a:schemeClr val="accent1">
                    <a:lumMod val="50000"/>
                  </a:schemeClr>
                </a:solidFill>
                <a:latin typeface="Comic Sans MS" pitchFamily="66" charset="0"/>
              </a:rPr>
              <a:t>, </a:t>
            </a:r>
            <a:r>
              <a:rPr lang="en-US" sz="2800" dirty="0" err="1" smtClean="0">
                <a:solidFill>
                  <a:schemeClr val="accent1">
                    <a:lumMod val="50000"/>
                  </a:schemeClr>
                </a:solidFill>
                <a:latin typeface="Comic Sans MS" pitchFamily="66" charset="0"/>
              </a:rPr>
              <a:t>Plocation</a:t>
            </a:r>
            <a:r>
              <a:rPr lang="en-US" sz="2800" dirty="0" smtClean="0">
                <a:solidFill>
                  <a:schemeClr val="accent1">
                    <a:lumMod val="50000"/>
                  </a:schemeClr>
                </a:solidFill>
                <a:latin typeface="Comic Sans MS" pitchFamily="66" charset="0"/>
              </a:rPr>
              <a:t> }, {</a:t>
            </a:r>
            <a:r>
              <a:rPr lang="en-US" sz="2800" dirty="0" err="1" smtClean="0">
                <a:solidFill>
                  <a:schemeClr val="accent1">
                    <a:lumMod val="50000"/>
                  </a:schemeClr>
                </a:solidFill>
                <a:latin typeface="Comic Sans MS" pitchFamily="66" charset="0"/>
              </a:rPr>
              <a:t>Ssn</a:t>
            </a:r>
            <a:r>
              <a:rPr lang="en-US" sz="2800" dirty="0" smtClean="0">
                <a:solidFill>
                  <a:schemeClr val="accent1">
                    <a:lumMod val="50000"/>
                  </a:schemeClr>
                </a:solidFill>
                <a:latin typeface="Comic Sans MS" pitchFamily="66" charset="0"/>
              </a:rPr>
              <a:t>, </a:t>
            </a:r>
            <a:r>
              <a:rPr lang="en-US" sz="2800" dirty="0" err="1" smtClean="0">
                <a:solidFill>
                  <a:schemeClr val="accent1">
                    <a:lumMod val="50000"/>
                  </a:schemeClr>
                </a:solidFill>
                <a:latin typeface="Comic Sans MS" pitchFamily="66" charset="0"/>
              </a:rPr>
              <a:t>Pnumber</a:t>
            </a:r>
            <a:r>
              <a:rPr lang="en-US" sz="2800" dirty="0" smtClean="0">
                <a:solidFill>
                  <a:schemeClr val="accent1">
                    <a:lumMod val="50000"/>
                  </a:schemeClr>
                </a:solidFill>
                <a:latin typeface="Comic Sans MS" pitchFamily="66" charset="0"/>
              </a:rPr>
              <a:t> } → Hours }</a:t>
            </a:r>
          </a:p>
        </p:txBody>
      </p:sp>
      <p:pic>
        <p:nvPicPr>
          <p:cNvPr id="2050" name="Picture 2"/>
          <p:cNvPicPr>
            <a:picLocks noChangeAspect="1" noChangeArrowheads="1"/>
          </p:cNvPicPr>
          <p:nvPr/>
        </p:nvPicPr>
        <p:blipFill>
          <a:blip r:embed="rId2"/>
          <a:srcRect/>
          <a:stretch>
            <a:fillRect/>
          </a:stretch>
        </p:blipFill>
        <p:spPr bwMode="auto">
          <a:xfrm>
            <a:off x="1563221" y="1500174"/>
            <a:ext cx="5866299" cy="2071702"/>
          </a:xfrm>
          <a:prstGeom prst="rect">
            <a:avLst/>
          </a:prstGeom>
          <a:noFill/>
          <a:ln w="9525">
            <a:noFill/>
            <a:miter lim="800000"/>
            <a:headEnd/>
            <a:tailEnd/>
          </a:ln>
          <a:effectLst/>
        </p:spPr>
      </p:pic>
      <p:sp>
        <p:nvSpPr>
          <p:cNvPr id="5" name="Rectangle 4"/>
          <p:cNvSpPr/>
          <p:nvPr/>
        </p:nvSpPr>
        <p:spPr>
          <a:xfrm>
            <a:off x="214282" y="3857628"/>
            <a:ext cx="8643998" cy="2308324"/>
          </a:xfrm>
          <a:prstGeom prst="rect">
            <a:avLst/>
          </a:prstGeom>
        </p:spPr>
        <p:txBody>
          <a:bodyPr wrap="square">
            <a:spAutoFit/>
          </a:bodyPr>
          <a:lstStyle/>
          <a:p>
            <a:r>
              <a:rPr lang="en-US" sz="2400" dirty="0" smtClean="0">
                <a:solidFill>
                  <a:schemeClr val="accent1">
                    <a:lumMod val="50000"/>
                  </a:schemeClr>
                </a:solidFill>
                <a:latin typeface="Comic Sans MS" pitchFamily="66" charset="0"/>
              </a:rPr>
              <a:t>Using Algorithm, we calculate the following closure sets with respect to F:</a:t>
            </a:r>
          </a:p>
          <a:p>
            <a:r>
              <a:rPr lang="en-US" sz="2400" dirty="0" smtClean="0">
                <a:solidFill>
                  <a:schemeClr val="accent1">
                    <a:lumMod val="50000"/>
                  </a:schemeClr>
                </a:solidFill>
                <a:latin typeface="Comic Sans MS" pitchFamily="66" charset="0"/>
              </a:rPr>
              <a:t>{</a:t>
            </a:r>
            <a:r>
              <a:rPr lang="en-US" sz="2400" dirty="0" err="1" smtClean="0">
                <a:solidFill>
                  <a:schemeClr val="accent1">
                    <a:lumMod val="50000"/>
                  </a:schemeClr>
                </a:solidFill>
                <a:latin typeface="Comic Sans MS" pitchFamily="66" charset="0"/>
              </a:rPr>
              <a:t>Ssn</a:t>
            </a:r>
            <a:r>
              <a:rPr lang="en-US" sz="2400" dirty="0" smtClean="0">
                <a:solidFill>
                  <a:schemeClr val="accent1">
                    <a:lumMod val="50000"/>
                  </a:schemeClr>
                </a:solidFill>
                <a:latin typeface="Comic Sans MS" pitchFamily="66" charset="0"/>
              </a:rPr>
              <a:t>}</a:t>
            </a:r>
            <a:r>
              <a:rPr lang="en-US" sz="2400" baseline="30000" dirty="0" smtClean="0">
                <a:solidFill>
                  <a:schemeClr val="accent1">
                    <a:lumMod val="50000"/>
                  </a:schemeClr>
                </a:solidFill>
                <a:latin typeface="Comic Sans MS" pitchFamily="66" charset="0"/>
              </a:rPr>
              <a:t>+</a:t>
            </a:r>
            <a:r>
              <a:rPr lang="en-US" sz="2400" dirty="0" smtClean="0">
                <a:solidFill>
                  <a:schemeClr val="accent1">
                    <a:lumMod val="50000"/>
                  </a:schemeClr>
                </a:solidFill>
                <a:latin typeface="Comic Sans MS" pitchFamily="66" charset="0"/>
              </a:rPr>
              <a:t> = { </a:t>
            </a:r>
            <a:r>
              <a:rPr lang="en-US" sz="2400" dirty="0" err="1" smtClean="0">
                <a:solidFill>
                  <a:schemeClr val="accent1">
                    <a:lumMod val="50000"/>
                  </a:schemeClr>
                </a:solidFill>
                <a:latin typeface="Comic Sans MS" pitchFamily="66" charset="0"/>
              </a:rPr>
              <a:t>Ssn</a:t>
            </a:r>
            <a:r>
              <a:rPr lang="en-US" sz="2400" dirty="0" smtClean="0">
                <a:solidFill>
                  <a:schemeClr val="accent1">
                    <a:lumMod val="50000"/>
                  </a:schemeClr>
                </a:solidFill>
                <a:latin typeface="Comic Sans MS" pitchFamily="66" charset="0"/>
              </a:rPr>
              <a:t>, </a:t>
            </a:r>
            <a:r>
              <a:rPr lang="en-US" sz="2400" dirty="0" err="1" smtClean="0">
                <a:solidFill>
                  <a:schemeClr val="accent1">
                    <a:lumMod val="50000"/>
                  </a:schemeClr>
                </a:solidFill>
                <a:latin typeface="Comic Sans MS" pitchFamily="66" charset="0"/>
              </a:rPr>
              <a:t>Ename</a:t>
            </a:r>
            <a:r>
              <a:rPr lang="en-US" sz="2400" dirty="0" smtClean="0">
                <a:solidFill>
                  <a:schemeClr val="accent1">
                    <a:lumMod val="50000"/>
                  </a:schemeClr>
                </a:solidFill>
                <a:latin typeface="Comic Sans MS" pitchFamily="66" charset="0"/>
              </a:rPr>
              <a:t> }</a:t>
            </a:r>
          </a:p>
          <a:p>
            <a:r>
              <a:rPr lang="en-US" sz="2400" dirty="0" smtClean="0">
                <a:solidFill>
                  <a:schemeClr val="accent1">
                    <a:lumMod val="50000"/>
                  </a:schemeClr>
                </a:solidFill>
                <a:latin typeface="Comic Sans MS" pitchFamily="66" charset="0"/>
              </a:rPr>
              <a:t>{</a:t>
            </a:r>
            <a:r>
              <a:rPr lang="en-US" sz="2400" dirty="0" err="1" smtClean="0">
                <a:solidFill>
                  <a:schemeClr val="accent1">
                    <a:lumMod val="50000"/>
                  </a:schemeClr>
                </a:solidFill>
                <a:latin typeface="Comic Sans MS" pitchFamily="66" charset="0"/>
              </a:rPr>
              <a:t>Pnumber</a:t>
            </a:r>
            <a:r>
              <a:rPr lang="en-US" sz="2400" dirty="0" smtClean="0">
                <a:solidFill>
                  <a:schemeClr val="accent1">
                    <a:lumMod val="50000"/>
                  </a:schemeClr>
                </a:solidFill>
                <a:latin typeface="Comic Sans MS" pitchFamily="66" charset="0"/>
              </a:rPr>
              <a:t>}</a:t>
            </a:r>
            <a:r>
              <a:rPr lang="en-US" sz="2400" baseline="30000" dirty="0" smtClean="0">
                <a:solidFill>
                  <a:schemeClr val="accent1">
                    <a:lumMod val="50000"/>
                  </a:schemeClr>
                </a:solidFill>
                <a:latin typeface="Comic Sans MS" pitchFamily="66" charset="0"/>
              </a:rPr>
              <a:t>+</a:t>
            </a:r>
            <a:r>
              <a:rPr lang="en-US" sz="2400" dirty="0" smtClean="0">
                <a:solidFill>
                  <a:schemeClr val="accent1">
                    <a:lumMod val="50000"/>
                  </a:schemeClr>
                </a:solidFill>
                <a:latin typeface="Comic Sans MS" pitchFamily="66" charset="0"/>
              </a:rPr>
              <a:t> = { </a:t>
            </a:r>
            <a:r>
              <a:rPr lang="en-US" sz="2400" dirty="0" err="1" smtClean="0">
                <a:solidFill>
                  <a:schemeClr val="accent1">
                    <a:lumMod val="50000"/>
                  </a:schemeClr>
                </a:solidFill>
                <a:latin typeface="Comic Sans MS" pitchFamily="66" charset="0"/>
              </a:rPr>
              <a:t>Pnumber</a:t>
            </a:r>
            <a:r>
              <a:rPr lang="en-US" sz="2400" dirty="0" smtClean="0">
                <a:solidFill>
                  <a:schemeClr val="accent1">
                    <a:lumMod val="50000"/>
                  </a:schemeClr>
                </a:solidFill>
                <a:latin typeface="Comic Sans MS" pitchFamily="66" charset="0"/>
              </a:rPr>
              <a:t>, </a:t>
            </a:r>
            <a:r>
              <a:rPr lang="en-US" sz="2400" dirty="0" err="1" smtClean="0">
                <a:solidFill>
                  <a:schemeClr val="accent1">
                    <a:lumMod val="50000"/>
                  </a:schemeClr>
                </a:solidFill>
                <a:latin typeface="Comic Sans MS" pitchFamily="66" charset="0"/>
              </a:rPr>
              <a:t>Pname</a:t>
            </a:r>
            <a:r>
              <a:rPr lang="en-US" sz="2400" dirty="0" smtClean="0">
                <a:solidFill>
                  <a:schemeClr val="accent1">
                    <a:lumMod val="50000"/>
                  </a:schemeClr>
                </a:solidFill>
                <a:latin typeface="Comic Sans MS" pitchFamily="66" charset="0"/>
              </a:rPr>
              <a:t>, </a:t>
            </a:r>
            <a:r>
              <a:rPr lang="en-US" sz="2400" dirty="0" err="1" smtClean="0">
                <a:solidFill>
                  <a:schemeClr val="accent1">
                    <a:lumMod val="50000"/>
                  </a:schemeClr>
                </a:solidFill>
                <a:latin typeface="Comic Sans MS" pitchFamily="66" charset="0"/>
              </a:rPr>
              <a:t>Plocation</a:t>
            </a:r>
            <a:r>
              <a:rPr lang="en-US" sz="2400" dirty="0" smtClean="0">
                <a:solidFill>
                  <a:schemeClr val="accent1">
                    <a:lumMod val="50000"/>
                  </a:schemeClr>
                </a:solidFill>
                <a:latin typeface="Comic Sans MS" pitchFamily="66" charset="0"/>
              </a:rPr>
              <a:t> }</a:t>
            </a:r>
          </a:p>
          <a:p>
            <a:r>
              <a:rPr lang="en-US" sz="2400" dirty="0" smtClean="0">
                <a:solidFill>
                  <a:schemeClr val="accent1">
                    <a:lumMod val="50000"/>
                  </a:schemeClr>
                </a:solidFill>
                <a:latin typeface="Comic Sans MS" pitchFamily="66" charset="0"/>
              </a:rPr>
              <a:t>{</a:t>
            </a:r>
            <a:r>
              <a:rPr lang="en-US" sz="2400" dirty="0" err="1" smtClean="0">
                <a:solidFill>
                  <a:schemeClr val="accent1">
                    <a:lumMod val="50000"/>
                  </a:schemeClr>
                </a:solidFill>
                <a:latin typeface="Comic Sans MS" pitchFamily="66" charset="0"/>
              </a:rPr>
              <a:t>Ssn</a:t>
            </a:r>
            <a:r>
              <a:rPr lang="en-US" sz="2400" dirty="0" smtClean="0">
                <a:solidFill>
                  <a:schemeClr val="accent1">
                    <a:lumMod val="50000"/>
                  </a:schemeClr>
                </a:solidFill>
                <a:latin typeface="Comic Sans MS" pitchFamily="66" charset="0"/>
              </a:rPr>
              <a:t>, </a:t>
            </a:r>
            <a:r>
              <a:rPr lang="en-US" sz="2400" dirty="0" err="1" smtClean="0">
                <a:solidFill>
                  <a:schemeClr val="accent1">
                    <a:lumMod val="50000"/>
                  </a:schemeClr>
                </a:solidFill>
                <a:latin typeface="Comic Sans MS" pitchFamily="66" charset="0"/>
              </a:rPr>
              <a:t>Pnumber</a:t>
            </a:r>
            <a:r>
              <a:rPr lang="en-US" sz="2400" dirty="0" smtClean="0">
                <a:solidFill>
                  <a:schemeClr val="accent1">
                    <a:lumMod val="50000"/>
                  </a:schemeClr>
                </a:solidFill>
                <a:latin typeface="Comic Sans MS" pitchFamily="66" charset="0"/>
              </a:rPr>
              <a:t>}</a:t>
            </a:r>
            <a:r>
              <a:rPr lang="en-US" sz="2400" baseline="30000" dirty="0" smtClean="0">
                <a:solidFill>
                  <a:schemeClr val="accent1">
                    <a:lumMod val="50000"/>
                  </a:schemeClr>
                </a:solidFill>
                <a:latin typeface="Comic Sans MS" pitchFamily="66" charset="0"/>
              </a:rPr>
              <a:t>+</a:t>
            </a:r>
            <a:r>
              <a:rPr lang="en-US" sz="2400" dirty="0" smtClean="0">
                <a:solidFill>
                  <a:schemeClr val="accent1">
                    <a:lumMod val="50000"/>
                  </a:schemeClr>
                </a:solidFill>
                <a:latin typeface="Comic Sans MS" pitchFamily="66" charset="0"/>
              </a:rPr>
              <a:t> = { </a:t>
            </a:r>
            <a:r>
              <a:rPr lang="en-US" sz="2400" dirty="0" err="1" smtClean="0">
                <a:solidFill>
                  <a:schemeClr val="accent1">
                    <a:lumMod val="50000"/>
                  </a:schemeClr>
                </a:solidFill>
                <a:latin typeface="Comic Sans MS" pitchFamily="66" charset="0"/>
              </a:rPr>
              <a:t>Ssn</a:t>
            </a:r>
            <a:r>
              <a:rPr lang="en-US" sz="2400" dirty="0" smtClean="0">
                <a:solidFill>
                  <a:schemeClr val="accent1">
                    <a:lumMod val="50000"/>
                  </a:schemeClr>
                </a:solidFill>
                <a:latin typeface="Comic Sans MS" pitchFamily="66" charset="0"/>
              </a:rPr>
              <a:t>, </a:t>
            </a:r>
            <a:r>
              <a:rPr lang="en-US" sz="2400" dirty="0" err="1" smtClean="0">
                <a:solidFill>
                  <a:schemeClr val="accent1">
                    <a:lumMod val="50000"/>
                  </a:schemeClr>
                </a:solidFill>
                <a:latin typeface="Comic Sans MS" pitchFamily="66" charset="0"/>
              </a:rPr>
              <a:t>Pnumber</a:t>
            </a:r>
            <a:r>
              <a:rPr lang="en-US" sz="2400" dirty="0" smtClean="0">
                <a:solidFill>
                  <a:schemeClr val="accent1">
                    <a:lumMod val="50000"/>
                  </a:schemeClr>
                </a:solidFill>
                <a:latin typeface="Comic Sans MS" pitchFamily="66" charset="0"/>
              </a:rPr>
              <a:t>, </a:t>
            </a:r>
            <a:r>
              <a:rPr lang="en-US" sz="2400" dirty="0" err="1" smtClean="0">
                <a:solidFill>
                  <a:schemeClr val="accent1">
                    <a:lumMod val="50000"/>
                  </a:schemeClr>
                </a:solidFill>
                <a:latin typeface="Comic Sans MS" pitchFamily="66" charset="0"/>
              </a:rPr>
              <a:t>Ename</a:t>
            </a:r>
            <a:r>
              <a:rPr lang="en-US" sz="2400" dirty="0" smtClean="0">
                <a:solidFill>
                  <a:schemeClr val="accent1">
                    <a:lumMod val="50000"/>
                  </a:schemeClr>
                </a:solidFill>
                <a:latin typeface="Comic Sans MS" pitchFamily="66" charset="0"/>
              </a:rPr>
              <a:t>, </a:t>
            </a:r>
            <a:r>
              <a:rPr lang="en-US" sz="2400" dirty="0" err="1" smtClean="0">
                <a:solidFill>
                  <a:schemeClr val="accent1">
                    <a:lumMod val="50000"/>
                  </a:schemeClr>
                </a:solidFill>
                <a:latin typeface="Comic Sans MS" pitchFamily="66" charset="0"/>
              </a:rPr>
              <a:t>Pname</a:t>
            </a:r>
            <a:r>
              <a:rPr lang="en-US" sz="2400" dirty="0" smtClean="0">
                <a:solidFill>
                  <a:schemeClr val="accent1">
                    <a:lumMod val="50000"/>
                  </a:schemeClr>
                </a:solidFill>
                <a:latin typeface="Comic Sans MS" pitchFamily="66" charset="0"/>
              </a:rPr>
              <a:t>, </a:t>
            </a:r>
            <a:r>
              <a:rPr lang="en-US" sz="2400" dirty="0" err="1" smtClean="0">
                <a:solidFill>
                  <a:schemeClr val="accent1">
                    <a:lumMod val="50000"/>
                  </a:schemeClr>
                </a:solidFill>
                <a:latin typeface="Comic Sans MS" pitchFamily="66" charset="0"/>
              </a:rPr>
              <a:t>Plocation</a:t>
            </a:r>
            <a:r>
              <a:rPr lang="en-US" sz="2400" dirty="0" smtClean="0">
                <a:solidFill>
                  <a:schemeClr val="accent1">
                    <a:lumMod val="50000"/>
                  </a:schemeClr>
                </a:solidFill>
                <a:latin typeface="Comic Sans MS" pitchFamily="66" charset="0"/>
              </a:rPr>
              <a:t>, Hours}</a:t>
            </a:r>
            <a:endParaRPr lang="en-US" sz="2400" dirty="0">
              <a:solidFill>
                <a:schemeClr val="accent1">
                  <a:lumMod val="50000"/>
                </a:schemeClr>
              </a:solidFill>
              <a:latin typeface="Comic Sans MS" pitchFamily="66"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5720" y="285728"/>
            <a:ext cx="8572560" cy="6357982"/>
          </a:xfrm>
        </p:spPr>
        <p:txBody>
          <a:bodyPr>
            <a:normAutofit/>
          </a:bodyPr>
          <a:lstStyle/>
          <a:p>
            <a:pPr algn="just">
              <a:spcBef>
                <a:spcPts val="1800"/>
              </a:spcBef>
              <a:buNone/>
            </a:pPr>
            <a:r>
              <a:rPr lang="en-US" sz="2800" b="1" dirty="0" smtClean="0">
                <a:solidFill>
                  <a:schemeClr val="accent6">
                    <a:lumMod val="75000"/>
                  </a:schemeClr>
                </a:solidFill>
                <a:latin typeface="Comic Sans MS" pitchFamily="66" charset="0"/>
              </a:rPr>
              <a:t>Equivalence of Sets of Functional Dependencies</a:t>
            </a:r>
          </a:p>
          <a:p>
            <a:pPr algn="just">
              <a:spcBef>
                <a:spcPts val="1800"/>
              </a:spcBef>
            </a:pPr>
            <a:r>
              <a:rPr lang="en-US" sz="2400" b="1" dirty="0" smtClean="0">
                <a:solidFill>
                  <a:schemeClr val="accent1">
                    <a:lumMod val="50000"/>
                  </a:schemeClr>
                </a:solidFill>
                <a:latin typeface="Comic Sans MS" pitchFamily="66" charset="0"/>
              </a:rPr>
              <a:t>Definition. </a:t>
            </a:r>
            <a:r>
              <a:rPr lang="en-US" sz="2400" dirty="0" smtClean="0">
                <a:solidFill>
                  <a:schemeClr val="accent1">
                    <a:lumMod val="50000"/>
                  </a:schemeClr>
                </a:solidFill>
                <a:latin typeface="Comic Sans MS" pitchFamily="66" charset="0"/>
              </a:rPr>
              <a:t>A set of functional dependencies F is said to cover another set of functional dependencies E if every FD in E is also in F</a:t>
            </a:r>
            <a:r>
              <a:rPr lang="en-US" sz="2400" baseline="30000" dirty="0" smtClean="0">
                <a:solidFill>
                  <a:schemeClr val="accent1">
                    <a:lumMod val="50000"/>
                  </a:schemeClr>
                </a:solidFill>
                <a:latin typeface="Comic Sans MS" pitchFamily="66" charset="0"/>
              </a:rPr>
              <a:t>+</a:t>
            </a:r>
            <a:r>
              <a:rPr lang="en-US" sz="2400" dirty="0" smtClean="0">
                <a:solidFill>
                  <a:schemeClr val="accent1">
                    <a:lumMod val="50000"/>
                  </a:schemeClr>
                </a:solidFill>
                <a:latin typeface="Comic Sans MS" pitchFamily="66" charset="0"/>
              </a:rPr>
              <a:t>;</a:t>
            </a:r>
          </a:p>
          <a:p>
            <a:pPr algn="just">
              <a:spcBef>
                <a:spcPts val="1800"/>
              </a:spcBef>
            </a:pPr>
            <a:r>
              <a:rPr lang="en-US" sz="2400" b="1" dirty="0" smtClean="0">
                <a:solidFill>
                  <a:schemeClr val="accent1">
                    <a:lumMod val="50000"/>
                  </a:schemeClr>
                </a:solidFill>
                <a:latin typeface="Comic Sans MS" pitchFamily="66" charset="0"/>
              </a:rPr>
              <a:t>Definition</a:t>
            </a:r>
            <a:r>
              <a:rPr lang="en-US" sz="2400" dirty="0" smtClean="0">
                <a:solidFill>
                  <a:schemeClr val="accent1">
                    <a:lumMod val="50000"/>
                  </a:schemeClr>
                </a:solidFill>
                <a:latin typeface="Comic Sans MS" pitchFamily="66" charset="0"/>
              </a:rPr>
              <a:t>. Two sets of functional dependencies E and F are equivalent if E</a:t>
            </a:r>
            <a:r>
              <a:rPr lang="en-US" sz="2400" baseline="30000" dirty="0" smtClean="0">
                <a:solidFill>
                  <a:schemeClr val="accent1">
                    <a:lumMod val="50000"/>
                  </a:schemeClr>
                </a:solidFill>
                <a:latin typeface="Comic Sans MS" pitchFamily="66" charset="0"/>
              </a:rPr>
              <a:t>+</a:t>
            </a:r>
            <a:r>
              <a:rPr lang="en-US" sz="2400" dirty="0" smtClean="0">
                <a:solidFill>
                  <a:schemeClr val="accent1">
                    <a:lumMod val="50000"/>
                  </a:schemeClr>
                </a:solidFill>
                <a:latin typeface="Comic Sans MS" pitchFamily="66" charset="0"/>
              </a:rPr>
              <a:t>= F</a:t>
            </a:r>
            <a:r>
              <a:rPr lang="en-US" sz="2400" baseline="30000" dirty="0" smtClean="0">
                <a:solidFill>
                  <a:schemeClr val="accent1">
                    <a:lumMod val="50000"/>
                  </a:schemeClr>
                </a:solidFill>
                <a:latin typeface="Comic Sans MS" pitchFamily="66" charset="0"/>
              </a:rPr>
              <a:t>+</a:t>
            </a:r>
            <a:r>
              <a:rPr lang="en-US" sz="2400" dirty="0" smtClean="0">
                <a:solidFill>
                  <a:schemeClr val="accent1">
                    <a:lumMod val="50000"/>
                  </a:schemeClr>
                </a:solidFill>
                <a:latin typeface="Comic Sans MS" pitchFamily="66" charset="0"/>
              </a:rPr>
              <a:t>. Therefore, equivalence means that every FD in E can be inferred from F, and every FD in F can be inferred from E; that is, E is equivalent to F if both the conditions—E covers F and F covers E—hold.</a:t>
            </a:r>
          </a:p>
          <a:p>
            <a:pPr algn="just">
              <a:spcBef>
                <a:spcPts val="1800"/>
              </a:spcBef>
            </a:pPr>
            <a:r>
              <a:rPr lang="en-US" sz="2400" dirty="0" smtClean="0">
                <a:solidFill>
                  <a:schemeClr val="accent1">
                    <a:lumMod val="50000"/>
                  </a:schemeClr>
                </a:solidFill>
                <a:latin typeface="Comic Sans MS" pitchFamily="66" charset="0"/>
              </a:rPr>
              <a:t>show that the following two sets of FDs are equivalent:</a:t>
            </a:r>
          </a:p>
          <a:p>
            <a:pPr algn="just">
              <a:spcBef>
                <a:spcPts val="1800"/>
              </a:spcBef>
            </a:pPr>
            <a:r>
              <a:rPr lang="it-IT" sz="2400" dirty="0" smtClean="0">
                <a:solidFill>
                  <a:schemeClr val="accent1">
                    <a:lumMod val="50000"/>
                  </a:schemeClr>
                </a:solidFill>
                <a:latin typeface="Comic Sans MS" pitchFamily="66" charset="0"/>
              </a:rPr>
              <a:t>F = {A → C, AC → D, E → AD, E → H}</a:t>
            </a:r>
          </a:p>
          <a:p>
            <a:pPr algn="just">
              <a:spcBef>
                <a:spcPts val="1800"/>
              </a:spcBef>
            </a:pPr>
            <a:r>
              <a:rPr lang="en-US" sz="2400" dirty="0" smtClean="0">
                <a:solidFill>
                  <a:schemeClr val="accent1">
                    <a:lumMod val="50000"/>
                  </a:schemeClr>
                </a:solidFill>
                <a:latin typeface="Comic Sans MS" pitchFamily="66" charset="0"/>
              </a:rPr>
              <a:t>and G = {A → CD, E → AH}.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5720" y="285728"/>
            <a:ext cx="8572560" cy="6286544"/>
          </a:xfrm>
        </p:spPr>
        <p:txBody>
          <a:bodyPr>
            <a:normAutofit/>
          </a:bodyPr>
          <a:lstStyle/>
          <a:p>
            <a:pPr algn="just">
              <a:lnSpc>
                <a:spcPct val="120000"/>
              </a:lnSpc>
              <a:buNone/>
            </a:pPr>
            <a:r>
              <a:rPr lang="en-US" b="1" dirty="0" smtClean="0">
                <a:solidFill>
                  <a:schemeClr val="accent6">
                    <a:lumMod val="75000"/>
                  </a:schemeClr>
                </a:solidFill>
                <a:latin typeface="Comic Sans MS" pitchFamily="66" charset="0"/>
              </a:rPr>
              <a:t>Minimal Sets of Functional Dependencies</a:t>
            </a:r>
          </a:p>
          <a:p>
            <a:pPr algn="just">
              <a:lnSpc>
                <a:spcPct val="120000"/>
              </a:lnSpc>
            </a:pPr>
            <a:r>
              <a:rPr lang="en-US" sz="2800" dirty="0" smtClean="0">
                <a:solidFill>
                  <a:schemeClr val="accent1">
                    <a:lumMod val="50000"/>
                  </a:schemeClr>
                </a:solidFill>
                <a:latin typeface="Comic Sans MS" pitchFamily="66" charset="0"/>
              </a:rPr>
              <a:t>Informally, a minimal cover of a set of functional dependencies E is a set of functional dependencies F that satisfies the property that every dependency in E is in the closure F</a:t>
            </a:r>
            <a:r>
              <a:rPr lang="en-US" sz="2800" baseline="30000" dirty="0" smtClean="0">
                <a:solidFill>
                  <a:schemeClr val="accent1">
                    <a:lumMod val="50000"/>
                  </a:schemeClr>
                </a:solidFill>
                <a:latin typeface="Comic Sans MS" pitchFamily="66" charset="0"/>
              </a:rPr>
              <a:t>+</a:t>
            </a:r>
            <a:r>
              <a:rPr lang="en-US" sz="2800" dirty="0" smtClean="0">
                <a:solidFill>
                  <a:schemeClr val="accent1">
                    <a:lumMod val="50000"/>
                  </a:schemeClr>
                </a:solidFill>
                <a:latin typeface="Comic Sans MS" pitchFamily="66" charset="0"/>
              </a:rPr>
              <a:t> of F.</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5720" y="285728"/>
            <a:ext cx="8572560" cy="6286544"/>
          </a:xfrm>
        </p:spPr>
        <p:txBody>
          <a:bodyPr>
            <a:normAutofit fontScale="92500" lnSpcReduction="20000"/>
          </a:bodyPr>
          <a:lstStyle/>
          <a:p>
            <a:pPr algn="just">
              <a:lnSpc>
                <a:spcPct val="120000"/>
              </a:lnSpc>
              <a:buNone/>
            </a:pPr>
            <a:r>
              <a:rPr lang="en-US" b="1" dirty="0" smtClean="0">
                <a:solidFill>
                  <a:schemeClr val="accent6">
                    <a:lumMod val="75000"/>
                  </a:schemeClr>
                </a:solidFill>
                <a:latin typeface="Comic Sans MS" pitchFamily="66" charset="0"/>
              </a:rPr>
              <a:t>Algorithm: Finding a Minimal Cover F for a Set of Functional Dependencies E</a:t>
            </a:r>
          </a:p>
          <a:p>
            <a:pPr algn="just">
              <a:lnSpc>
                <a:spcPct val="120000"/>
              </a:lnSpc>
            </a:pPr>
            <a:r>
              <a:rPr lang="en-US" dirty="0" smtClean="0">
                <a:solidFill>
                  <a:schemeClr val="accent1">
                    <a:lumMod val="50000"/>
                  </a:schemeClr>
                </a:solidFill>
                <a:latin typeface="Comic Sans MS" pitchFamily="66" charset="0"/>
              </a:rPr>
              <a:t>Input: A set of functional dependencies E.</a:t>
            </a:r>
          </a:p>
          <a:p>
            <a:pPr marL="514350" indent="-514350" algn="just">
              <a:lnSpc>
                <a:spcPct val="120000"/>
              </a:lnSpc>
              <a:buFont typeface="+mj-lt"/>
              <a:buAutoNum type="arabicPeriod"/>
            </a:pPr>
            <a:r>
              <a:rPr lang="en-US" sz="2600" dirty="0" smtClean="0">
                <a:solidFill>
                  <a:schemeClr val="accent1">
                    <a:lumMod val="50000"/>
                  </a:schemeClr>
                </a:solidFill>
                <a:latin typeface="Comic Sans MS" pitchFamily="66" charset="0"/>
              </a:rPr>
              <a:t>Set F := E.</a:t>
            </a:r>
          </a:p>
          <a:p>
            <a:pPr marL="514350" indent="-514350" algn="just">
              <a:lnSpc>
                <a:spcPct val="120000"/>
              </a:lnSpc>
              <a:buFont typeface="+mj-lt"/>
              <a:buAutoNum type="arabicPeriod"/>
            </a:pPr>
            <a:r>
              <a:rPr lang="en-US" sz="2600" dirty="0" smtClean="0">
                <a:solidFill>
                  <a:schemeClr val="accent1">
                    <a:lumMod val="50000"/>
                  </a:schemeClr>
                </a:solidFill>
                <a:latin typeface="Comic Sans MS" pitchFamily="66" charset="0"/>
              </a:rPr>
              <a:t>Replace each functional dependency X → {A</a:t>
            </a:r>
            <a:r>
              <a:rPr lang="en-US" sz="2600" baseline="-25000" dirty="0" smtClean="0">
                <a:solidFill>
                  <a:schemeClr val="accent1">
                    <a:lumMod val="50000"/>
                  </a:schemeClr>
                </a:solidFill>
                <a:latin typeface="Comic Sans MS" pitchFamily="66" charset="0"/>
              </a:rPr>
              <a:t>1</a:t>
            </a:r>
            <a:r>
              <a:rPr lang="en-US" sz="2600" dirty="0" smtClean="0">
                <a:solidFill>
                  <a:schemeClr val="accent1">
                    <a:lumMod val="50000"/>
                  </a:schemeClr>
                </a:solidFill>
                <a:latin typeface="Comic Sans MS" pitchFamily="66" charset="0"/>
              </a:rPr>
              <a:t>, A</a:t>
            </a:r>
            <a:r>
              <a:rPr lang="en-US" sz="2600" baseline="-25000" dirty="0" smtClean="0">
                <a:solidFill>
                  <a:schemeClr val="accent1">
                    <a:lumMod val="50000"/>
                  </a:schemeClr>
                </a:solidFill>
                <a:latin typeface="Comic Sans MS" pitchFamily="66" charset="0"/>
              </a:rPr>
              <a:t>2</a:t>
            </a:r>
            <a:r>
              <a:rPr lang="en-US" sz="2600" dirty="0" smtClean="0">
                <a:solidFill>
                  <a:schemeClr val="accent1">
                    <a:lumMod val="50000"/>
                  </a:schemeClr>
                </a:solidFill>
                <a:latin typeface="Comic Sans MS" pitchFamily="66" charset="0"/>
              </a:rPr>
              <a:t>, ..., A</a:t>
            </a:r>
            <a:r>
              <a:rPr lang="en-US" sz="2600" baseline="-25000" dirty="0" smtClean="0">
                <a:solidFill>
                  <a:schemeClr val="accent1">
                    <a:lumMod val="50000"/>
                  </a:schemeClr>
                </a:solidFill>
                <a:latin typeface="Comic Sans MS" pitchFamily="66" charset="0"/>
              </a:rPr>
              <a:t>n</a:t>
            </a:r>
            <a:r>
              <a:rPr lang="en-US" sz="2600" dirty="0" smtClean="0">
                <a:solidFill>
                  <a:schemeClr val="accent1">
                    <a:lumMod val="50000"/>
                  </a:schemeClr>
                </a:solidFill>
                <a:latin typeface="Comic Sans MS" pitchFamily="66" charset="0"/>
              </a:rPr>
              <a:t>} in F by the functional dependencies X →A</a:t>
            </a:r>
            <a:r>
              <a:rPr lang="en-US" sz="2600" baseline="-25000" dirty="0" smtClean="0">
                <a:solidFill>
                  <a:schemeClr val="accent1">
                    <a:lumMod val="50000"/>
                  </a:schemeClr>
                </a:solidFill>
                <a:latin typeface="Comic Sans MS" pitchFamily="66" charset="0"/>
              </a:rPr>
              <a:t>1</a:t>
            </a:r>
            <a:r>
              <a:rPr lang="en-US" sz="2600" dirty="0" smtClean="0">
                <a:solidFill>
                  <a:schemeClr val="accent1">
                    <a:lumMod val="50000"/>
                  </a:schemeClr>
                </a:solidFill>
                <a:latin typeface="Comic Sans MS" pitchFamily="66" charset="0"/>
              </a:rPr>
              <a:t>, X →A</a:t>
            </a:r>
            <a:r>
              <a:rPr lang="en-US" sz="2600" baseline="-25000" dirty="0" smtClean="0">
                <a:solidFill>
                  <a:schemeClr val="accent1">
                    <a:lumMod val="50000"/>
                  </a:schemeClr>
                </a:solidFill>
                <a:latin typeface="Comic Sans MS" pitchFamily="66" charset="0"/>
              </a:rPr>
              <a:t>2</a:t>
            </a:r>
            <a:r>
              <a:rPr lang="en-US" sz="2600" dirty="0" smtClean="0">
                <a:solidFill>
                  <a:schemeClr val="accent1">
                    <a:lumMod val="50000"/>
                  </a:schemeClr>
                </a:solidFill>
                <a:latin typeface="Comic Sans MS" pitchFamily="66" charset="0"/>
              </a:rPr>
              <a:t>, ..., X → A</a:t>
            </a:r>
            <a:r>
              <a:rPr lang="en-US" sz="2600" baseline="-25000" dirty="0" smtClean="0">
                <a:solidFill>
                  <a:schemeClr val="accent1">
                    <a:lumMod val="50000"/>
                  </a:schemeClr>
                </a:solidFill>
                <a:latin typeface="Comic Sans MS" pitchFamily="66" charset="0"/>
              </a:rPr>
              <a:t>n</a:t>
            </a:r>
            <a:r>
              <a:rPr lang="en-US" sz="2600" dirty="0" smtClean="0">
                <a:solidFill>
                  <a:schemeClr val="accent1">
                    <a:lumMod val="50000"/>
                  </a:schemeClr>
                </a:solidFill>
                <a:latin typeface="Comic Sans MS" pitchFamily="66" charset="0"/>
              </a:rPr>
              <a:t>.</a:t>
            </a:r>
          </a:p>
          <a:p>
            <a:pPr marL="514350" indent="-514350" algn="just">
              <a:lnSpc>
                <a:spcPct val="120000"/>
              </a:lnSpc>
              <a:buFont typeface="+mj-lt"/>
              <a:buAutoNum type="arabicPeriod"/>
            </a:pPr>
            <a:r>
              <a:rPr lang="en-US" sz="2600" dirty="0" smtClean="0">
                <a:solidFill>
                  <a:schemeClr val="accent1">
                    <a:lumMod val="50000"/>
                  </a:schemeClr>
                </a:solidFill>
                <a:latin typeface="Comic Sans MS" pitchFamily="66" charset="0"/>
              </a:rPr>
              <a:t>For each functional dependency X → A in F for each attribute B that is an element of X if { {F – {X → A} } ∪ { (X – {B} ) → A} } is equivalent to F then replace X → A with (X – {B} ) → A in F.</a:t>
            </a:r>
          </a:p>
          <a:p>
            <a:pPr marL="514350" indent="-514350" algn="just">
              <a:lnSpc>
                <a:spcPct val="120000"/>
              </a:lnSpc>
              <a:buFont typeface="+mj-lt"/>
              <a:buAutoNum type="arabicPeriod"/>
            </a:pPr>
            <a:r>
              <a:rPr lang="en-US" sz="2600" dirty="0" smtClean="0">
                <a:solidFill>
                  <a:schemeClr val="accent1">
                    <a:lumMod val="50000"/>
                  </a:schemeClr>
                </a:solidFill>
                <a:latin typeface="Comic Sans MS" pitchFamily="66" charset="0"/>
              </a:rPr>
              <a:t>For each remaining functional dependency X → A in F if {F – {X → A} } is equivalent to F, then remove X → A from F.</a:t>
            </a:r>
            <a:endParaRPr lang="en-US" sz="2600" dirty="0">
              <a:solidFill>
                <a:schemeClr val="accent1">
                  <a:lumMod val="50000"/>
                </a:schemeClr>
              </a:solidFill>
              <a:latin typeface="Comic Sans MS" pitchFamily="66"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5720" y="285728"/>
            <a:ext cx="8572560" cy="6286544"/>
          </a:xfrm>
        </p:spPr>
        <p:txBody>
          <a:bodyPr>
            <a:noAutofit/>
          </a:bodyPr>
          <a:lstStyle/>
          <a:p>
            <a:pPr algn="just">
              <a:lnSpc>
                <a:spcPct val="120000"/>
              </a:lnSpc>
            </a:pPr>
            <a:r>
              <a:rPr lang="en-US" sz="2300" b="1" dirty="0" smtClean="0">
                <a:solidFill>
                  <a:schemeClr val="accent6">
                    <a:lumMod val="75000"/>
                  </a:schemeClr>
                </a:solidFill>
                <a:latin typeface="Comic Sans MS" pitchFamily="66" charset="0"/>
              </a:rPr>
              <a:t>We illustrate the above algorithm with the following:</a:t>
            </a:r>
          </a:p>
          <a:p>
            <a:pPr algn="just">
              <a:lnSpc>
                <a:spcPct val="120000"/>
              </a:lnSpc>
            </a:pPr>
            <a:r>
              <a:rPr lang="en-US" sz="2300" b="1" dirty="0" smtClean="0">
                <a:solidFill>
                  <a:schemeClr val="accent6">
                    <a:lumMod val="75000"/>
                  </a:schemeClr>
                </a:solidFill>
                <a:latin typeface="Comic Sans MS" pitchFamily="66" charset="0"/>
              </a:rPr>
              <a:t>Let the given set of FDs be E: {B → A, D → A, AB → D}. We have to find the minimal cover of E.</a:t>
            </a:r>
          </a:p>
          <a:p>
            <a:pPr algn="just">
              <a:lnSpc>
                <a:spcPct val="120000"/>
              </a:lnSpc>
            </a:pPr>
            <a:r>
              <a:rPr lang="en-US" sz="2300" dirty="0" smtClean="0">
                <a:solidFill>
                  <a:schemeClr val="accent1">
                    <a:lumMod val="50000"/>
                  </a:schemeClr>
                </a:solidFill>
                <a:latin typeface="Comic Sans MS" pitchFamily="66" charset="0"/>
              </a:rPr>
              <a:t>All above dependencies are in canonical form (that is, they have only one attribute on the right-hand side), so we have completed step 1. </a:t>
            </a:r>
          </a:p>
          <a:p>
            <a:pPr algn="just">
              <a:lnSpc>
                <a:spcPct val="120000"/>
              </a:lnSpc>
            </a:pPr>
            <a:r>
              <a:rPr lang="en-US" sz="2300" dirty="0" smtClean="0">
                <a:solidFill>
                  <a:schemeClr val="accent1">
                    <a:lumMod val="50000"/>
                  </a:schemeClr>
                </a:solidFill>
                <a:latin typeface="Comic Sans MS" pitchFamily="66" charset="0"/>
              </a:rPr>
              <a:t>In step 2 we need to determine if AB → D can be replaced by B → D or A → D?</a:t>
            </a:r>
          </a:p>
          <a:p>
            <a:pPr algn="just">
              <a:lnSpc>
                <a:spcPct val="120000"/>
              </a:lnSpc>
            </a:pPr>
            <a:r>
              <a:rPr lang="en-US" sz="2300" dirty="0" smtClean="0">
                <a:solidFill>
                  <a:schemeClr val="accent1">
                    <a:lumMod val="50000"/>
                  </a:schemeClr>
                </a:solidFill>
                <a:latin typeface="Comic Sans MS" pitchFamily="66" charset="0"/>
              </a:rPr>
              <a:t>AB → D may be replaced by B → D. We now have a set equivalent to original E, say E': {B → A, D → A, B → D}. </a:t>
            </a:r>
          </a:p>
          <a:p>
            <a:pPr algn="just">
              <a:lnSpc>
                <a:spcPct val="120000"/>
              </a:lnSpc>
            </a:pPr>
            <a:r>
              <a:rPr lang="en-US" sz="2300" dirty="0" smtClean="0">
                <a:solidFill>
                  <a:schemeClr val="accent1">
                    <a:lumMod val="50000"/>
                  </a:schemeClr>
                </a:solidFill>
                <a:latin typeface="Comic Sans MS" pitchFamily="66" charset="0"/>
              </a:rPr>
              <a:t>In step 3 we look for a redundant FD in E'. By using the transitive rule on B → D and D → A, we derive B → A. Hence B → A is redundant in E' and can be eliminated. </a:t>
            </a:r>
          </a:p>
          <a:p>
            <a:pPr algn="just">
              <a:lnSpc>
                <a:spcPct val="120000"/>
              </a:lnSpc>
            </a:pPr>
            <a:r>
              <a:rPr lang="en-US" sz="2300" dirty="0" smtClean="0">
                <a:solidFill>
                  <a:schemeClr val="accent1">
                    <a:lumMod val="50000"/>
                  </a:schemeClr>
                </a:solidFill>
                <a:latin typeface="Comic Sans MS" pitchFamily="66" charset="0"/>
              </a:rPr>
              <a:t>Therefore, the minimal cover of E is {B → D, D → A}.</a:t>
            </a:r>
            <a:endParaRPr lang="en-US" sz="2300" dirty="0">
              <a:solidFill>
                <a:schemeClr val="accent1">
                  <a:lumMod val="50000"/>
                </a:schemeClr>
              </a:solidFill>
              <a:latin typeface="Comic Sans MS" pitchFamily="66"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srcRect/>
          <a:stretch>
            <a:fillRect/>
          </a:stretch>
        </p:blipFill>
        <p:spPr bwMode="auto">
          <a:xfrm>
            <a:off x="752475" y="257175"/>
            <a:ext cx="7639050" cy="63436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158" y="357166"/>
            <a:ext cx="8501122" cy="6143668"/>
          </a:xfrm>
        </p:spPr>
        <p:txBody>
          <a:bodyPr>
            <a:normAutofit/>
          </a:bodyPr>
          <a:lstStyle/>
          <a:p>
            <a:pPr algn="just"/>
            <a:r>
              <a:rPr lang="en-US" sz="2800" b="1" dirty="0" smtClean="0">
                <a:solidFill>
                  <a:schemeClr val="accent6">
                    <a:lumMod val="75000"/>
                  </a:schemeClr>
                </a:solidFill>
                <a:latin typeface="Comic Sans MS" pitchFamily="66" charset="0"/>
              </a:rPr>
              <a:t>Algorithm: Finding a Key K for R Given a set F of Functional Dependencies</a:t>
            </a:r>
          </a:p>
          <a:p>
            <a:pPr algn="just"/>
            <a:r>
              <a:rPr lang="en-US" sz="2800" dirty="0" smtClean="0">
                <a:solidFill>
                  <a:schemeClr val="accent1">
                    <a:lumMod val="50000"/>
                  </a:schemeClr>
                </a:solidFill>
                <a:latin typeface="Comic Sans MS" pitchFamily="66" charset="0"/>
              </a:rPr>
              <a:t>Input: A relation R and a set of functional dependencies F on the attributes of R.</a:t>
            </a:r>
          </a:p>
          <a:p>
            <a:pPr marL="514350" indent="-514350" algn="just">
              <a:buFont typeface="+mj-lt"/>
              <a:buAutoNum type="arabicPeriod"/>
            </a:pPr>
            <a:r>
              <a:rPr lang="en-US" sz="2800" dirty="0" smtClean="0">
                <a:solidFill>
                  <a:schemeClr val="accent1">
                    <a:lumMod val="50000"/>
                  </a:schemeClr>
                </a:solidFill>
                <a:latin typeface="Comic Sans MS" pitchFamily="66" charset="0"/>
              </a:rPr>
              <a:t>Set K := R.</a:t>
            </a:r>
          </a:p>
          <a:p>
            <a:pPr marL="514350" indent="-514350" algn="just">
              <a:buFont typeface="+mj-lt"/>
              <a:buAutoNum type="arabicPeriod"/>
            </a:pPr>
            <a:r>
              <a:rPr lang="en-US" sz="2800" dirty="0" smtClean="0">
                <a:solidFill>
                  <a:schemeClr val="accent1">
                    <a:lumMod val="50000"/>
                  </a:schemeClr>
                </a:solidFill>
                <a:latin typeface="Comic Sans MS" pitchFamily="66" charset="0"/>
              </a:rPr>
              <a:t>For each attribute A in K</a:t>
            </a:r>
          </a:p>
          <a:p>
            <a:pPr marL="514350" indent="-514350" algn="just">
              <a:buNone/>
            </a:pPr>
            <a:r>
              <a:rPr lang="en-US" sz="2800" dirty="0" smtClean="0">
                <a:solidFill>
                  <a:schemeClr val="accent1">
                    <a:lumMod val="50000"/>
                  </a:schemeClr>
                </a:solidFill>
                <a:latin typeface="Comic Sans MS" pitchFamily="66" charset="0"/>
              </a:rPr>
              <a:t>	{compute (K – A)</a:t>
            </a:r>
            <a:r>
              <a:rPr lang="en-US" sz="2800" baseline="30000" dirty="0" smtClean="0">
                <a:solidFill>
                  <a:schemeClr val="accent1">
                    <a:lumMod val="50000"/>
                  </a:schemeClr>
                </a:solidFill>
                <a:latin typeface="Comic Sans MS" pitchFamily="66" charset="0"/>
              </a:rPr>
              <a:t>+</a:t>
            </a:r>
            <a:r>
              <a:rPr lang="en-US" sz="2800" dirty="0" smtClean="0">
                <a:solidFill>
                  <a:schemeClr val="accent1">
                    <a:lumMod val="50000"/>
                  </a:schemeClr>
                </a:solidFill>
                <a:latin typeface="Comic Sans MS" pitchFamily="66" charset="0"/>
              </a:rPr>
              <a:t> with respect to F;</a:t>
            </a:r>
          </a:p>
          <a:p>
            <a:pPr marL="514350" indent="-514350" algn="just">
              <a:buNone/>
            </a:pPr>
            <a:r>
              <a:rPr lang="en-US" sz="2800" dirty="0" smtClean="0">
                <a:solidFill>
                  <a:schemeClr val="accent1">
                    <a:lumMod val="50000"/>
                  </a:schemeClr>
                </a:solidFill>
                <a:latin typeface="Comic Sans MS" pitchFamily="66" charset="0"/>
              </a:rPr>
              <a:t>	if (K – A)</a:t>
            </a:r>
            <a:r>
              <a:rPr lang="en-US" sz="2800" baseline="30000" dirty="0" smtClean="0">
                <a:solidFill>
                  <a:schemeClr val="accent1">
                    <a:lumMod val="50000"/>
                  </a:schemeClr>
                </a:solidFill>
                <a:latin typeface="Comic Sans MS" pitchFamily="66" charset="0"/>
              </a:rPr>
              <a:t>+</a:t>
            </a:r>
            <a:r>
              <a:rPr lang="en-US" sz="2800" dirty="0" smtClean="0">
                <a:solidFill>
                  <a:schemeClr val="accent1">
                    <a:lumMod val="50000"/>
                  </a:schemeClr>
                </a:solidFill>
                <a:latin typeface="Comic Sans MS" pitchFamily="66" charset="0"/>
              </a:rPr>
              <a:t> contains all the attributes in R, then set K := K – {A} };</a:t>
            </a:r>
            <a:endParaRPr lang="en-US" sz="2800" dirty="0">
              <a:solidFill>
                <a:schemeClr val="accent1">
                  <a:lumMod val="50000"/>
                </a:schemeClr>
              </a:solidFill>
              <a:latin typeface="Comic Sans MS" pitchFamily="66"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158" y="500042"/>
            <a:ext cx="8501122" cy="5786478"/>
          </a:xfrm>
        </p:spPr>
        <p:txBody>
          <a:bodyPr>
            <a:normAutofit fontScale="70000" lnSpcReduction="20000"/>
          </a:bodyPr>
          <a:lstStyle/>
          <a:p>
            <a:pPr algn="just">
              <a:lnSpc>
                <a:spcPct val="120000"/>
              </a:lnSpc>
            </a:pPr>
            <a:r>
              <a:rPr lang="en-US" b="1" dirty="0" smtClean="0">
                <a:solidFill>
                  <a:schemeClr val="accent1">
                    <a:lumMod val="50000"/>
                  </a:schemeClr>
                </a:solidFill>
                <a:latin typeface="Comic Sans MS" pitchFamily="66" charset="0"/>
              </a:rPr>
              <a:t>Definition. </a:t>
            </a:r>
            <a:r>
              <a:rPr lang="en-US" dirty="0" smtClean="0">
                <a:solidFill>
                  <a:schemeClr val="accent1">
                    <a:lumMod val="50000"/>
                  </a:schemeClr>
                </a:solidFill>
                <a:latin typeface="Comic Sans MS" pitchFamily="66" charset="0"/>
              </a:rPr>
              <a:t>A relation schema R is in BCNF if whenever a nontrivial functional dependency</a:t>
            </a:r>
            <a:r>
              <a:rPr lang="en-US" b="1" dirty="0" smtClean="0">
                <a:solidFill>
                  <a:schemeClr val="accent1">
                    <a:lumMod val="50000"/>
                  </a:schemeClr>
                </a:solidFill>
                <a:latin typeface="Comic Sans MS" pitchFamily="66" charset="0"/>
              </a:rPr>
              <a:t> </a:t>
            </a:r>
            <a:r>
              <a:rPr lang="en-US" dirty="0" smtClean="0">
                <a:solidFill>
                  <a:schemeClr val="accent1">
                    <a:lumMod val="50000"/>
                  </a:schemeClr>
                </a:solidFill>
                <a:latin typeface="Comic Sans MS" pitchFamily="66" charset="0"/>
              </a:rPr>
              <a:t>X → A holds in R, then X is a </a:t>
            </a:r>
            <a:r>
              <a:rPr lang="en-US" dirty="0" err="1" smtClean="0">
                <a:solidFill>
                  <a:schemeClr val="accent1">
                    <a:lumMod val="50000"/>
                  </a:schemeClr>
                </a:solidFill>
                <a:latin typeface="Comic Sans MS" pitchFamily="66" charset="0"/>
              </a:rPr>
              <a:t>superkey</a:t>
            </a:r>
            <a:r>
              <a:rPr lang="en-US" dirty="0" smtClean="0">
                <a:solidFill>
                  <a:schemeClr val="accent1">
                    <a:lumMod val="50000"/>
                  </a:schemeClr>
                </a:solidFill>
                <a:latin typeface="Comic Sans MS" pitchFamily="66" charset="0"/>
              </a:rPr>
              <a:t> of R.</a:t>
            </a:r>
          </a:p>
          <a:p>
            <a:pPr algn="just">
              <a:lnSpc>
                <a:spcPct val="120000"/>
              </a:lnSpc>
            </a:pPr>
            <a:r>
              <a:rPr lang="en-US" dirty="0" smtClean="0">
                <a:solidFill>
                  <a:schemeClr val="accent1">
                    <a:lumMod val="50000"/>
                  </a:schemeClr>
                </a:solidFill>
                <a:latin typeface="Comic Sans MS" pitchFamily="66" charset="0"/>
              </a:rPr>
              <a:t>As another example, consider Figure below, which shows a relation TEACH with the following dependencies:</a:t>
            </a:r>
          </a:p>
          <a:p>
            <a:pPr algn="just">
              <a:lnSpc>
                <a:spcPct val="120000"/>
              </a:lnSpc>
            </a:pPr>
            <a:r>
              <a:rPr lang="en-US" dirty="0" smtClean="0">
                <a:solidFill>
                  <a:schemeClr val="accent6">
                    <a:lumMod val="75000"/>
                  </a:schemeClr>
                </a:solidFill>
                <a:latin typeface="Comic Sans MS" pitchFamily="66" charset="0"/>
              </a:rPr>
              <a:t>FD1: { Student, Course } → Instructor</a:t>
            </a:r>
          </a:p>
          <a:p>
            <a:pPr algn="just">
              <a:lnSpc>
                <a:spcPct val="120000"/>
              </a:lnSpc>
            </a:pPr>
            <a:r>
              <a:rPr lang="en-US" dirty="0" smtClean="0">
                <a:solidFill>
                  <a:schemeClr val="accent6">
                    <a:lumMod val="75000"/>
                  </a:schemeClr>
                </a:solidFill>
                <a:latin typeface="Comic Sans MS" pitchFamily="66" charset="0"/>
              </a:rPr>
              <a:t>FD2: Instructor → Course</a:t>
            </a:r>
          </a:p>
          <a:p>
            <a:pPr algn="just">
              <a:lnSpc>
                <a:spcPct val="120000"/>
              </a:lnSpc>
            </a:pPr>
            <a:r>
              <a:rPr lang="en-US" dirty="0" smtClean="0">
                <a:solidFill>
                  <a:schemeClr val="accent1">
                    <a:lumMod val="50000"/>
                  </a:schemeClr>
                </a:solidFill>
                <a:latin typeface="Comic Sans MS" pitchFamily="66" charset="0"/>
              </a:rPr>
              <a:t>Note that {Student, Course} is a candidate key for this relation and that the dependencies shown follow the pattern in Figure (b) above, with Student as A, Course as B, and Instructor as C. Hence this relation is in 3NF but not BCNF. </a:t>
            </a:r>
          </a:p>
          <a:p>
            <a:pPr algn="just">
              <a:lnSpc>
                <a:spcPct val="120000"/>
              </a:lnSpc>
            </a:pPr>
            <a:r>
              <a:rPr lang="en-US" dirty="0" smtClean="0">
                <a:solidFill>
                  <a:schemeClr val="accent1">
                    <a:lumMod val="50000"/>
                  </a:schemeClr>
                </a:solidFill>
                <a:latin typeface="Comic Sans MS" pitchFamily="66" charset="0"/>
              </a:rPr>
              <a:t>Decomposition of this relation schema into two schemas is </a:t>
            </a:r>
          </a:p>
          <a:p>
            <a:pPr algn="just">
              <a:lnSpc>
                <a:spcPct val="120000"/>
              </a:lnSpc>
            </a:pPr>
            <a:r>
              <a:rPr lang="en-US" dirty="0" smtClean="0">
                <a:solidFill>
                  <a:schemeClr val="accent6">
                    <a:lumMod val="75000"/>
                  </a:schemeClr>
                </a:solidFill>
                <a:latin typeface="Comic Sans MS" pitchFamily="66" charset="0"/>
              </a:rPr>
              <a:t>{ Instructor , Course } and </a:t>
            </a:r>
            <a:r>
              <a:rPr lang="en-US" smtClean="0">
                <a:solidFill>
                  <a:schemeClr val="accent6">
                    <a:lumMod val="75000"/>
                  </a:schemeClr>
                </a:solidFill>
                <a:latin typeface="Comic Sans MS" pitchFamily="66" charset="0"/>
              </a:rPr>
              <a:t>{ Course </a:t>
            </a:r>
            <a:r>
              <a:rPr lang="en-US" dirty="0" smtClean="0">
                <a:solidFill>
                  <a:schemeClr val="accent6">
                    <a:lumMod val="75000"/>
                  </a:schemeClr>
                </a:solidFill>
                <a:latin typeface="Comic Sans MS" pitchFamily="66" charset="0"/>
              </a:rPr>
              <a:t>, Student }.</a:t>
            </a:r>
          </a:p>
          <a:p>
            <a:pPr algn="just">
              <a:lnSpc>
                <a:spcPct val="120000"/>
              </a:lnSpc>
            </a:pPr>
            <a:r>
              <a:rPr lang="en-US" dirty="0" smtClean="0">
                <a:solidFill>
                  <a:schemeClr val="accent1">
                    <a:lumMod val="50000"/>
                  </a:schemeClr>
                </a:solidFill>
                <a:latin typeface="Comic Sans MS" pitchFamily="66" charset="0"/>
              </a:rPr>
              <a:t>We lose the functional dependency FD1. </a:t>
            </a:r>
            <a:endParaRPr lang="en-US" dirty="0">
              <a:solidFill>
                <a:schemeClr val="accent1">
                  <a:lumMod val="50000"/>
                </a:schemeClr>
              </a:solidFill>
              <a:latin typeface="Comic Sans MS" pitchFamily="66"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err="1" smtClean="0">
                <a:solidFill>
                  <a:schemeClr val="accent6">
                    <a:lumMod val="75000"/>
                  </a:schemeClr>
                </a:solidFill>
                <a:latin typeface="Comic Sans MS" pitchFamily="66" charset="0"/>
              </a:rPr>
              <a:t>Multivalued</a:t>
            </a:r>
            <a:r>
              <a:rPr lang="en-US" b="1" dirty="0" smtClean="0">
                <a:solidFill>
                  <a:schemeClr val="accent6">
                    <a:lumMod val="75000"/>
                  </a:schemeClr>
                </a:solidFill>
                <a:latin typeface="Comic Sans MS" pitchFamily="66" charset="0"/>
              </a:rPr>
              <a:t> Dependency and Fourth Normal Form</a:t>
            </a:r>
            <a:endParaRPr lang="en-US" dirty="0">
              <a:solidFill>
                <a:schemeClr val="accent6">
                  <a:lumMod val="75000"/>
                </a:schemeClr>
              </a:solidFill>
              <a:latin typeface="Comic Sans MS" pitchFamily="66" charset="0"/>
            </a:endParaRPr>
          </a:p>
        </p:txBody>
      </p:sp>
      <p:sp>
        <p:nvSpPr>
          <p:cNvPr id="3" name="Content Placeholder 2"/>
          <p:cNvSpPr>
            <a:spLocks noGrp="1"/>
          </p:cNvSpPr>
          <p:nvPr>
            <p:ph idx="1"/>
          </p:nvPr>
        </p:nvSpPr>
        <p:spPr>
          <a:xfrm>
            <a:off x="214282" y="1500174"/>
            <a:ext cx="8715436" cy="5143536"/>
          </a:xfrm>
        </p:spPr>
        <p:txBody>
          <a:bodyPr>
            <a:normAutofit/>
          </a:bodyPr>
          <a:lstStyle/>
          <a:p>
            <a:pPr algn="just">
              <a:lnSpc>
                <a:spcPct val="120000"/>
              </a:lnSpc>
            </a:pPr>
            <a:r>
              <a:rPr lang="en-US" sz="2300" dirty="0" err="1" smtClean="0">
                <a:solidFill>
                  <a:schemeClr val="accent1">
                    <a:lumMod val="50000"/>
                  </a:schemeClr>
                </a:solidFill>
                <a:latin typeface="Comic Sans MS" pitchFamily="66" charset="0"/>
              </a:rPr>
              <a:t>Multivalued</a:t>
            </a:r>
            <a:r>
              <a:rPr lang="en-US" sz="2300" dirty="0" smtClean="0">
                <a:solidFill>
                  <a:schemeClr val="accent1">
                    <a:lumMod val="50000"/>
                  </a:schemeClr>
                </a:solidFill>
                <a:latin typeface="Comic Sans MS" pitchFamily="66" charset="0"/>
              </a:rPr>
              <a:t> dependencies are a consequence of first normal form (1NF), which disallows an attribute in a tuple to have a set of values, and the accompanying process of converting an </a:t>
            </a:r>
            <a:r>
              <a:rPr lang="en-US" sz="2300" dirty="0" err="1" smtClean="0">
                <a:solidFill>
                  <a:schemeClr val="accent1">
                    <a:lumMod val="50000"/>
                  </a:schemeClr>
                </a:solidFill>
                <a:latin typeface="Comic Sans MS" pitchFamily="66" charset="0"/>
              </a:rPr>
              <a:t>unnormalized</a:t>
            </a:r>
            <a:r>
              <a:rPr lang="en-US" sz="2300" dirty="0" smtClean="0">
                <a:solidFill>
                  <a:schemeClr val="accent1">
                    <a:lumMod val="50000"/>
                  </a:schemeClr>
                </a:solidFill>
                <a:latin typeface="Comic Sans MS" pitchFamily="66" charset="0"/>
              </a:rPr>
              <a:t> relation into 1NF.</a:t>
            </a:r>
          </a:p>
          <a:p>
            <a:pPr algn="just">
              <a:lnSpc>
                <a:spcPct val="120000"/>
              </a:lnSpc>
            </a:pPr>
            <a:r>
              <a:rPr lang="en-US" sz="2300" dirty="0" smtClean="0">
                <a:solidFill>
                  <a:schemeClr val="accent1">
                    <a:lumMod val="50000"/>
                  </a:schemeClr>
                </a:solidFill>
                <a:latin typeface="Comic Sans MS" pitchFamily="66" charset="0"/>
              </a:rPr>
              <a:t>If we have two or more </a:t>
            </a:r>
            <a:r>
              <a:rPr lang="en-US" sz="2300" dirty="0" err="1" smtClean="0">
                <a:solidFill>
                  <a:schemeClr val="accent1">
                    <a:lumMod val="50000"/>
                  </a:schemeClr>
                </a:solidFill>
                <a:latin typeface="Comic Sans MS" pitchFamily="66" charset="0"/>
              </a:rPr>
              <a:t>multivalued</a:t>
            </a:r>
            <a:r>
              <a:rPr lang="en-US" sz="2300" dirty="0" smtClean="0">
                <a:solidFill>
                  <a:schemeClr val="accent1">
                    <a:lumMod val="50000"/>
                  </a:schemeClr>
                </a:solidFill>
                <a:latin typeface="Comic Sans MS" pitchFamily="66" charset="0"/>
              </a:rPr>
              <a:t> independent attributes in the same relation schema, we get into a problem of having to repeat every value of one of the attributes with every value of the other attribute to keep the relation state consistent and to maintain the independence among the attributes involved. </a:t>
            </a:r>
          </a:p>
          <a:p>
            <a:pPr algn="just">
              <a:lnSpc>
                <a:spcPct val="120000"/>
              </a:lnSpc>
            </a:pPr>
            <a:r>
              <a:rPr lang="en-US" sz="2300" dirty="0" smtClean="0">
                <a:solidFill>
                  <a:schemeClr val="accent1">
                    <a:lumMod val="50000"/>
                  </a:schemeClr>
                </a:solidFill>
                <a:latin typeface="Comic Sans MS" pitchFamily="66" charset="0"/>
              </a:rPr>
              <a:t>This constraint is specified by a </a:t>
            </a:r>
            <a:r>
              <a:rPr lang="en-US" sz="2300" dirty="0" err="1" smtClean="0">
                <a:solidFill>
                  <a:schemeClr val="accent1">
                    <a:lumMod val="50000"/>
                  </a:schemeClr>
                </a:solidFill>
                <a:latin typeface="Comic Sans MS" pitchFamily="66" charset="0"/>
              </a:rPr>
              <a:t>multivalued</a:t>
            </a:r>
            <a:r>
              <a:rPr lang="en-US" sz="2300" dirty="0" smtClean="0">
                <a:solidFill>
                  <a:schemeClr val="accent1">
                    <a:lumMod val="50000"/>
                  </a:schemeClr>
                </a:solidFill>
                <a:latin typeface="Comic Sans MS" pitchFamily="66" charset="0"/>
              </a:rPr>
              <a:t> dependency.</a:t>
            </a:r>
            <a:endParaRPr lang="en-US" sz="2300" dirty="0">
              <a:solidFill>
                <a:schemeClr val="accent1">
                  <a:lumMod val="50000"/>
                </a:schemeClr>
              </a:solidFill>
              <a:latin typeface="Comic Sans MS" pitchFamily="66"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5720" y="357166"/>
            <a:ext cx="8643998" cy="3429024"/>
          </a:xfrm>
        </p:spPr>
        <p:txBody>
          <a:bodyPr>
            <a:noAutofit/>
          </a:bodyPr>
          <a:lstStyle/>
          <a:p>
            <a:pPr algn="just">
              <a:lnSpc>
                <a:spcPct val="120000"/>
              </a:lnSpc>
            </a:pPr>
            <a:r>
              <a:rPr lang="en-US" sz="2000" dirty="0" smtClean="0">
                <a:solidFill>
                  <a:schemeClr val="accent1">
                    <a:lumMod val="50000"/>
                  </a:schemeClr>
                </a:solidFill>
                <a:latin typeface="Comic Sans MS" pitchFamily="66" charset="0"/>
              </a:rPr>
              <a:t>For example, consider the relation EMP shown in Figure below. An employee may work on several projects and may have several dependents, and the employee’s projects and dependents are independent of one another. To keep the relation state consistent, and to avoid any spurious relationship between the two independent attributes, we must have a separate tuple to represent every combination of an employee’s dependent and an employee’s project. This constraint is specified as a </a:t>
            </a:r>
            <a:r>
              <a:rPr lang="en-US" sz="2000" dirty="0" err="1" smtClean="0">
                <a:solidFill>
                  <a:schemeClr val="accent1">
                    <a:lumMod val="50000"/>
                  </a:schemeClr>
                </a:solidFill>
                <a:latin typeface="Comic Sans MS" pitchFamily="66" charset="0"/>
              </a:rPr>
              <a:t>multivalued</a:t>
            </a:r>
            <a:r>
              <a:rPr lang="en-US" sz="2000" dirty="0" smtClean="0">
                <a:solidFill>
                  <a:schemeClr val="accent1">
                    <a:lumMod val="50000"/>
                  </a:schemeClr>
                </a:solidFill>
                <a:latin typeface="Comic Sans MS" pitchFamily="66" charset="0"/>
              </a:rPr>
              <a:t> dependency on the EMP relation.</a:t>
            </a:r>
            <a:endParaRPr lang="en-US" sz="2000" dirty="0">
              <a:solidFill>
                <a:schemeClr val="accent1">
                  <a:lumMod val="50000"/>
                </a:schemeClr>
              </a:solidFill>
              <a:latin typeface="Comic Sans MS" pitchFamily="66" charset="0"/>
            </a:endParaRPr>
          </a:p>
        </p:txBody>
      </p:sp>
      <p:pic>
        <p:nvPicPr>
          <p:cNvPr id="3074" name="Picture 2"/>
          <p:cNvPicPr>
            <a:picLocks noChangeAspect="1" noChangeArrowheads="1"/>
          </p:cNvPicPr>
          <p:nvPr/>
        </p:nvPicPr>
        <p:blipFill>
          <a:blip r:embed="rId2"/>
          <a:srcRect/>
          <a:stretch>
            <a:fillRect/>
          </a:stretch>
        </p:blipFill>
        <p:spPr bwMode="auto">
          <a:xfrm>
            <a:off x="2285984" y="3857628"/>
            <a:ext cx="4560903" cy="250033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5720" y="214290"/>
            <a:ext cx="8643998" cy="6357982"/>
          </a:xfrm>
        </p:spPr>
        <p:txBody>
          <a:bodyPr>
            <a:normAutofit fontScale="62500" lnSpcReduction="20000"/>
          </a:bodyPr>
          <a:lstStyle/>
          <a:p>
            <a:pPr algn="just">
              <a:lnSpc>
                <a:spcPct val="120000"/>
              </a:lnSpc>
              <a:buNone/>
            </a:pPr>
            <a:r>
              <a:rPr lang="en-US" sz="4500" b="1" dirty="0" smtClean="0">
                <a:solidFill>
                  <a:schemeClr val="accent6">
                    <a:lumMod val="75000"/>
                  </a:schemeClr>
                </a:solidFill>
                <a:latin typeface="Comic Sans MS" pitchFamily="66" charset="0"/>
              </a:rPr>
              <a:t>Formal Definition of </a:t>
            </a:r>
            <a:r>
              <a:rPr lang="en-US" sz="4500" b="1" dirty="0" err="1" smtClean="0">
                <a:solidFill>
                  <a:schemeClr val="accent6">
                    <a:lumMod val="75000"/>
                  </a:schemeClr>
                </a:solidFill>
                <a:latin typeface="Comic Sans MS" pitchFamily="66" charset="0"/>
              </a:rPr>
              <a:t>Multivalued</a:t>
            </a:r>
            <a:r>
              <a:rPr lang="en-US" sz="4500" b="1" dirty="0" smtClean="0">
                <a:solidFill>
                  <a:schemeClr val="accent6">
                    <a:lumMod val="75000"/>
                  </a:schemeClr>
                </a:solidFill>
                <a:latin typeface="Comic Sans MS" pitchFamily="66" charset="0"/>
              </a:rPr>
              <a:t> Dependency</a:t>
            </a:r>
          </a:p>
          <a:p>
            <a:pPr algn="just">
              <a:lnSpc>
                <a:spcPct val="120000"/>
              </a:lnSpc>
            </a:pPr>
            <a:r>
              <a:rPr lang="en-US" b="1" dirty="0" smtClean="0">
                <a:solidFill>
                  <a:schemeClr val="accent1">
                    <a:lumMod val="50000"/>
                  </a:schemeClr>
                </a:solidFill>
                <a:latin typeface="Comic Sans MS" pitchFamily="66" charset="0"/>
              </a:rPr>
              <a:t>Definition. </a:t>
            </a:r>
            <a:r>
              <a:rPr lang="en-US" dirty="0" smtClean="0">
                <a:solidFill>
                  <a:schemeClr val="accent1">
                    <a:lumMod val="50000"/>
                  </a:schemeClr>
                </a:solidFill>
                <a:latin typeface="Comic Sans MS" pitchFamily="66" charset="0"/>
              </a:rPr>
              <a:t>A </a:t>
            </a:r>
            <a:r>
              <a:rPr lang="en-US" dirty="0" err="1" smtClean="0">
                <a:solidFill>
                  <a:schemeClr val="accent1">
                    <a:lumMod val="50000"/>
                  </a:schemeClr>
                </a:solidFill>
                <a:latin typeface="Comic Sans MS" pitchFamily="66" charset="0"/>
              </a:rPr>
              <a:t>multivalued</a:t>
            </a:r>
            <a:r>
              <a:rPr lang="en-US" dirty="0" smtClean="0">
                <a:solidFill>
                  <a:schemeClr val="accent1">
                    <a:lumMod val="50000"/>
                  </a:schemeClr>
                </a:solidFill>
                <a:latin typeface="Comic Sans MS" pitchFamily="66" charset="0"/>
              </a:rPr>
              <a:t> dependency X →→ Y specified on relation schema R, where X and Y are both subsets of R, specifies the following constraint on any relation state r of R: </a:t>
            </a:r>
          </a:p>
          <a:p>
            <a:pPr algn="just">
              <a:lnSpc>
                <a:spcPct val="120000"/>
              </a:lnSpc>
            </a:pPr>
            <a:r>
              <a:rPr lang="en-US" dirty="0" smtClean="0">
                <a:solidFill>
                  <a:schemeClr val="accent1">
                    <a:lumMod val="50000"/>
                  </a:schemeClr>
                </a:solidFill>
                <a:latin typeface="Comic Sans MS" pitchFamily="66" charset="0"/>
              </a:rPr>
              <a:t>If two tuples t1 and t2 exist in r such that t1[X] = t2[X], then two tuples t3 and t4 should also exist in r with the following properties, where we use Z to denote  (R – (X ∪ Y)):</a:t>
            </a:r>
          </a:p>
          <a:p>
            <a:pPr algn="just">
              <a:lnSpc>
                <a:spcPct val="120000"/>
              </a:lnSpc>
            </a:pPr>
            <a:r>
              <a:rPr lang="en-US" dirty="0" smtClean="0">
                <a:solidFill>
                  <a:schemeClr val="accent1">
                    <a:lumMod val="50000"/>
                  </a:schemeClr>
                </a:solidFill>
                <a:latin typeface="Comic Sans MS" pitchFamily="66" charset="0"/>
              </a:rPr>
              <a:t>t3[X] = t4[X] = t1 [X] = t2[X].</a:t>
            </a:r>
          </a:p>
          <a:p>
            <a:pPr algn="just">
              <a:lnSpc>
                <a:spcPct val="120000"/>
              </a:lnSpc>
            </a:pPr>
            <a:r>
              <a:rPr lang="fr-FR" dirty="0" smtClean="0">
                <a:solidFill>
                  <a:schemeClr val="accent1">
                    <a:lumMod val="50000"/>
                  </a:schemeClr>
                </a:solidFill>
                <a:latin typeface="Comic Sans MS" pitchFamily="66" charset="0"/>
              </a:rPr>
              <a:t>t3[Y] = t1[Y] and t4[Y] = t2[Y].</a:t>
            </a:r>
          </a:p>
          <a:p>
            <a:pPr algn="just">
              <a:lnSpc>
                <a:spcPct val="120000"/>
              </a:lnSpc>
            </a:pPr>
            <a:r>
              <a:rPr lang="en-US" dirty="0" smtClean="0">
                <a:solidFill>
                  <a:schemeClr val="accent1">
                    <a:lumMod val="50000"/>
                  </a:schemeClr>
                </a:solidFill>
                <a:latin typeface="Comic Sans MS" pitchFamily="66" charset="0"/>
              </a:rPr>
              <a:t>t3[Z] = t2[Z] and t4[Z] = t1[Z].</a:t>
            </a:r>
          </a:p>
          <a:p>
            <a:pPr algn="just">
              <a:lnSpc>
                <a:spcPct val="120000"/>
              </a:lnSpc>
            </a:pPr>
            <a:r>
              <a:rPr lang="en-US" dirty="0" smtClean="0">
                <a:solidFill>
                  <a:schemeClr val="accent1">
                    <a:lumMod val="50000"/>
                  </a:schemeClr>
                </a:solidFill>
                <a:latin typeface="Comic Sans MS" pitchFamily="66" charset="0"/>
              </a:rPr>
              <a:t>Whenever X →→ Y holds, we say that X </a:t>
            </a:r>
            <a:r>
              <a:rPr lang="en-US" dirty="0" err="1" smtClean="0">
                <a:solidFill>
                  <a:schemeClr val="accent1">
                    <a:lumMod val="50000"/>
                  </a:schemeClr>
                </a:solidFill>
                <a:latin typeface="Comic Sans MS" pitchFamily="66" charset="0"/>
              </a:rPr>
              <a:t>multidetermines</a:t>
            </a:r>
            <a:r>
              <a:rPr lang="en-US" dirty="0" smtClean="0">
                <a:solidFill>
                  <a:schemeClr val="accent1">
                    <a:lumMod val="50000"/>
                  </a:schemeClr>
                </a:solidFill>
                <a:latin typeface="Comic Sans MS" pitchFamily="66" charset="0"/>
              </a:rPr>
              <a:t> Y. </a:t>
            </a:r>
          </a:p>
          <a:p>
            <a:pPr algn="just">
              <a:lnSpc>
                <a:spcPct val="120000"/>
              </a:lnSpc>
            </a:pPr>
            <a:r>
              <a:rPr lang="en-US" dirty="0" smtClean="0">
                <a:solidFill>
                  <a:schemeClr val="accent1">
                    <a:lumMod val="50000"/>
                  </a:schemeClr>
                </a:solidFill>
                <a:latin typeface="Comic Sans MS" pitchFamily="66" charset="0"/>
              </a:rPr>
              <a:t>Because of the symmetry in the definition, whenever X →→ Y holds in R, so does X →→ Z. Hence, X →→ Y implies X →→ Z, and therefore it is sometimes written as X →→ Y|Z.</a:t>
            </a:r>
          </a:p>
          <a:p>
            <a:pPr algn="just">
              <a:lnSpc>
                <a:spcPct val="120000"/>
              </a:lnSpc>
            </a:pPr>
            <a:r>
              <a:rPr lang="en-US" dirty="0" smtClean="0">
                <a:solidFill>
                  <a:schemeClr val="accent1">
                    <a:lumMod val="50000"/>
                  </a:schemeClr>
                </a:solidFill>
                <a:latin typeface="Comic Sans MS" pitchFamily="66" charset="0"/>
              </a:rPr>
              <a:t>An MVD X →→ Y in R is called a trivial MVD if (a) Y is a subset of X, or (b) X ∪ Y = R. </a:t>
            </a:r>
          </a:p>
          <a:p>
            <a:pPr algn="just">
              <a:lnSpc>
                <a:spcPct val="120000"/>
              </a:lnSpc>
            </a:pPr>
            <a:r>
              <a:rPr lang="en-US" dirty="0" smtClean="0">
                <a:solidFill>
                  <a:schemeClr val="accent1">
                    <a:lumMod val="50000"/>
                  </a:schemeClr>
                </a:solidFill>
                <a:latin typeface="Comic Sans MS" pitchFamily="66" charset="0"/>
              </a:rPr>
              <a:t>An MVD that satisfies neither (a) nor (b) is called a nontrivial MVD.</a:t>
            </a:r>
            <a:endParaRPr lang="en-US" dirty="0">
              <a:solidFill>
                <a:schemeClr val="accent1">
                  <a:lumMod val="50000"/>
                </a:schemeClr>
              </a:solidFill>
              <a:latin typeface="Comic Sans MS" pitchFamily="66"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158" y="357166"/>
            <a:ext cx="8501122" cy="4500594"/>
          </a:xfrm>
        </p:spPr>
        <p:txBody>
          <a:bodyPr>
            <a:noAutofit/>
          </a:bodyPr>
          <a:lstStyle/>
          <a:p>
            <a:pPr algn="just"/>
            <a:r>
              <a:rPr lang="en-US" sz="1800" b="1" dirty="0" smtClean="0">
                <a:solidFill>
                  <a:schemeClr val="accent6">
                    <a:lumMod val="75000"/>
                  </a:schemeClr>
                </a:solidFill>
                <a:latin typeface="Comic Sans MS" pitchFamily="66" charset="0"/>
              </a:rPr>
              <a:t>Definition. A relation schema R is in 4NF with respect to a set of dependencies if, for every nontrivial </a:t>
            </a:r>
            <a:r>
              <a:rPr lang="en-US" sz="1800" b="1" dirty="0" err="1" smtClean="0">
                <a:solidFill>
                  <a:schemeClr val="accent6">
                    <a:lumMod val="75000"/>
                  </a:schemeClr>
                </a:solidFill>
                <a:latin typeface="Comic Sans MS" pitchFamily="66" charset="0"/>
              </a:rPr>
              <a:t>multivalued</a:t>
            </a:r>
            <a:r>
              <a:rPr lang="en-US" sz="1800" b="1" dirty="0" smtClean="0">
                <a:solidFill>
                  <a:schemeClr val="accent6">
                    <a:lumMod val="75000"/>
                  </a:schemeClr>
                </a:solidFill>
                <a:latin typeface="Comic Sans MS" pitchFamily="66" charset="0"/>
              </a:rPr>
              <a:t> dependency X →→ Y, X is a </a:t>
            </a:r>
            <a:r>
              <a:rPr lang="en-US" sz="1800" b="1" dirty="0" err="1" smtClean="0">
                <a:solidFill>
                  <a:schemeClr val="accent6">
                    <a:lumMod val="75000"/>
                  </a:schemeClr>
                </a:solidFill>
                <a:latin typeface="Comic Sans MS" pitchFamily="66" charset="0"/>
              </a:rPr>
              <a:t>superkey</a:t>
            </a:r>
            <a:r>
              <a:rPr lang="en-US" sz="1800" b="1" dirty="0" smtClean="0">
                <a:solidFill>
                  <a:schemeClr val="accent6">
                    <a:lumMod val="75000"/>
                  </a:schemeClr>
                </a:solidFill>
                <a:latin typeface="Comic Sans MS" pitchFamily="66" charset="0"/>
              </a:rPr>
              <a:t> for R</a:t>
            </a:r>
            <a:r>
              <a:rPr lang="en-US" sz="1800" dirty="0" smtClean="0">
                <a:solidFill>
                  <a:schemeClr val="accent6">
                    <a:lumMod val="75000"/>
                  </a:schemeClr>
                </a:solidFill>
                <a:latin typeface="Comic Sans MS" pitchFamily="66" charset="0"/>
              </a:rPr>
              <a:t>.</a:t>
            </a:r>
          </a:p>
          <a:p>
            <a:pPr algn="just"/>
            <a:r>
              <a:rPr lang="en-US" sz="1800" dirty="0" smtClean="0">
                <a:solidFill>
                  <a:schemeClr val="accent1">
                    <a:lumMod val="50000"/>
                  </a:schemeClr>
                </a:solidFill>
                <a:latin typeface="Comic Sans MS" pitchFamily="66" charset="0"/>
              </a:rPr>
              <a:t>A relation that is not in 4NF due to a nontrivial MVD must be decomposed to convert it into a set of relations in 4NF.</a:t>
            </a:r>
          </a:p>
          <a:p>
            <a:pPr algn="just"/>
            <a:r>
              <a:rPr lang="en-US" sz="1800" dirty="0" smtClean="0">
                <a:solidFill>
                  <a:schemeClr val="accent1">
                    <a:lumMod val="50000"/>
                  </a:schemeClr>
                </a:solidFill>
                <a:latin typeface="Comic Sans MS" pitchFamily="66" charset="0"/>
              </a:rPr>
              <a:t>The process of normalizing a relation involving the nontrivial MVDs that is not in 4NF consists of decomposing it so that each MVD is represented by a separate relation where it becomes a trivial MVD. </a:t>
            </a:r>
          </a:p>
          <a:p>
            <a:pPr algn="just"/>
            <a:r>
              <a:rPr lang="en-US" sz="1800" dirty="0" smtClean="0">
                <a:solidFill>
                  <a:schemeClr val="accent1">
                    <a:lumMod val="50000"/>
                  </a:schemeClr>
                </a:solidFill>
                <a:latin typeface="Comic Sans MS" pitchFamily="66" charset="0"/>
              </a:rPr>
              <a:t>Consider the EMP relation in Figure (a). EMP is not in 4NF because in the nontrivial MVDs </a:t>
            </a:r>
            <a:r>
              <a:rPr lang="en-US" sz="1800" dirty="0" err="1" smtClean="0">
                <a:solidFill>
                  <a:schemeClr val="accent1">
                    <a:lumMod val="50000"/>
                  </a:schemeClr>
                </a:solidFill>
                <a:latin typeface="Comic Sans MS" pitchFamily="66" charset="0"/>
              </a:rPr>
              <a:t>Ename</a:t>
            </a:r>
            <a:r>
              <a:rPr lang="en-US" sz="1800" dirty="0" smtClean="0">
                <a:solidFill>
                  <a:schemeClr val="accent1">
                    <a:lumMod val="50000"/>
                  </a:schemeClr>
                </a:solidFill>
                <a:latin typeface="Comic Sans MS" pitchFamily="66" charset="0"/>
              </a:rPr>
              <a:t>→→</a:t>
            </a:r>
            <a:r>
              <a:rPr lang="en-US" sz="1800" dirty="0" err="1" smtClean="0">
                <a:solidFill>
                  <a:schemeClr val="accent1">
                    <a:lumMod val="50000"/>
                  </a:schemeClr>
                </a:solidFill>
                <a:latin typeface="Comic Sans MS" pitchFamily="66" charset="0"/>
              </a:rPr>
              <a:t>Pname</a:t>
            </a:r>
            <a:r>
              <a:rPr lang="en-US" sz="1800" dirty="0" smtClean="0">
                <a:solidFill>
                  <a:schemeClr val="accent1">
                    <a:lumMod val="50000"/>
                  </a:schemeClr>
                </a:solidFill>
                <a:latin typeface="Comic Sans MS" pitchFamily="66" charset="0"/>
              </a:rPr>
              <a:t> and </a:t>
            </a:r>
            <a:r>
              <a:rPr lang="en-US" sz="1800" dirty="0" err="1" smtClean="0">
                <a:solidFill>
                  <a:schemeClr val="accent1">
                    <a:lumMod val="50000"/>
                  </a:schemeClr>
                </a:solidFill>
                <a:latin typeface="Comic Sans MS" pitchFamily="66" charset="0"/>
              </a:rPr>
              <a:t>Ename</a:t>
            </a:r>
            <a:r>
              <a:rPr lang="en-US" sz="1800" dirty="0" smtClean="0">
                <a:solidFill>
                  <a:schemeClr val="accent1">
                    <a:lumMod val="50000"/>
                  </a:schemeClr>
                </a:solidFill>
                <a:latin typeface="Comic Sans MS" pitchFamily="66" charset="0"/>
              </a:rPr>
              <a:t>→→</a:t>
            </a:r>
            <a:r>
              <a:rPr lang="en-US" sz="1800" dirty="0" err="1" smtClean="0">
                <a:solidFill>
                  <a:schemeClr val="accent1">
                    <a:lumMod val="50000"/>
                  </a:schemeClr>
                </a:solidFill>
                <a:latin typeface="Comic Sans MS" pitchFamily="66" charset="0"/>
              </a:rPr>
              <a:t>Dname</a:t>
            </a:r>
            <a:r>
              <a:rPr lang="en-US" sz="1800" dirty="0" smtClean="0">
                <a:solidFill>
                  <a:schemeClr val="accent1">
                    <a:lumMod val="50000"/>
                  </a:schemeClr>
                </a:solidFill>
                <a:latin typeface="Comic Sans MS" pitchFamily="66" charset="0"/>
              </a:rPr>
              <a:t>, and </a:t>
            </a:r>
            <a:r>
              <a:rPr lang="en-US" sz="1800" dirty="0" err="1" smtClean="0">
                <a:solidFill>
                  <a:schemeClr val="accent1">
                    <a:lumMod val="50000"/>
                  </a:schemeClr>
                </a:solidFill>
                <a:latin typeface="Comic Sans MS" pitchFamily="66" charset="0"/>
              </a:rPr>
              <a:t>Ename</a:t>
            </a:r>
            <a:r>
              <a:rPr lang="en-US" sz="1800" dirty="0" smtClean="0">
                <a:solidFill>
                  <a:schemeClr val="accent1">
                    <a:lumMod val="50000"/>
                  </a:schemeClr>
                </a:solidFill>
                <a:latin typeface="Comic Sans MS" pitchFamily="66" charset="0"/>
              </a:rPr>
              <a:t> is not a </a:t>
            </a:r>
            <a:r>
              <a:rPr lang="en-US" sz="1800" dirty="0" err="1" smtClean="0">
                <a:solidFill>
                  <a:schemeClr val="accent1">
                    <a:lumMod val="50000"/>
                  </a:schemeClr>
                </a:solidFill>
                <a:latin typeface="Comic Sans MS" pitchFamily="66" charset="0"/>
              </a:rPr>
              <a:t>superkey</a:t>
            </a:r>
            <a:r>
              <a:rPr lang="en-US" sz="1800" dirty="0" smtClean="0">
                <a:solidFill>
                  <a:schemeClr val="accent1">
                    <a:lumMod val="50000"/>
                  </a:schemeClr>
                </a:solidFill>
                <a:latin typeface="Comic Sans MS" pitchFamily="66" charset="0"/>
              </a:rPr>
              <a:t> of EMP. We decompose EMP into EMP_PROJECTS and EMP_DEPENDENTS, shown in Figure (b). Both EMP_PROJECTS and EMP_DEPENDENTS are in 4NF, because the MVDs </a:t>
            </a:r>
            <a:r>
              <a:rPr lang="en-US" sz="1800" dirty="0" err="1" smtClean="0">
                <a:solidFill>
                  <a:schemeClr val="accent1">
                    <a:lumMod val="50000"/>
                  </a:schemeClr>
                </a:solidFill>
                <a:latin typeface="Comic Sans MS" pitchFamily="66" charset="0"/>
              </a:rPr>
              <a:t>Ename</a:t>
            </a:r>
            <a:r>
              <a:rPr lang="en-US" sz="1800" dirty="0" smtClean="0">
                <a:solidFill>
                  <a:schemeClr val="accent1">
                    <a:lumMod val="50000"/>
                  </a:schemeClr>
                </a:solidFill>
                <a:latin typeface="Comic Sans MS" pitchFamily="66" charset="0"/>
              </a:rPr>
              <a:t>→→</a:t>
            </a:r>
            <a:r>
              <a:rPr lang="en-US" sz="1800" dirty="0" err="1" smtClean="0">
                <a:solidFill>
                  <a:schemeClr val="accent1">
                    <a:lumMod val="50000"/>
                  </a:schemeClr>
                </a:solidFill>
                <a:latin typeface="Comic Sans MS" pitchFamily="66" charset="0"/>
              </a:rPr>
              <a:t>Pname</a:t>
            </a:r>
            <a:r>
              <a:rPr lang="en-US" sz="1800" dirty="0" smtClean="0">
                <a:solidFill>
                  <a:schemeClr val="accent1">
                    <a:lumMod val="50000"/>
                  </a:schemeClr>
                </a:solidFill>
                <a:latin typeface="Comic Sans MS" pitchFamily="66" charset="0"/>
              </a:rPr>
              <a:t> in EMP_PROJECTS and </a:t>
            </a:r>
            <a:r>
              <a:rPr lang="en-US" sz="1800" dirty="0" err="1" smtClean="0">
                <a:solidFill>
                  <a:schemeClr val="accent1">
                    <a:lumMod val="50000"/>
                  </a:schemeClr>
                </a:solidFill>
                <a:latin typeface="Comic Sans MS" pitchFamily="66" charset="0"/>
              </a:rPr>
              <a:t>Ename</a:t>
            </a:r>
            <a:r>
              <a:rPr lang="en-US" sz="1800" dirty="0" smtClean="0">
                <a:solidFill>
                  <a:schemeClr val="accent1">
                    <a:lumMod val="50000"/>
                  </a:schemeClr>
                </a:solidFill>
                <a:latin typeface="Comic Sans MS" pitchFamily="66" charset="0"/>
              </a:rPr>
              <a:t>→→</a:t>
            </a:r>
            <a:r>
              <a:rPr lang="en-US" sz="1800" dirty="0" err="1" smtClean="0">
                <a:solidFill>
                  <a:schemeClr val="accent1">
                    <a:lumMod val="50000"/>
                  </a:schemeClr>
                </a:solidFill>
                <a:latin typeface="Comic Sans MS" pitchFamily="66" charset="0"/>
              </a:rPr>
              <a:t>Dname</a:t>
            </a:r>
            <a:r>
              <a:rPr lang="en-US" sz="1800" dirty="0" smtClean="0">
                <a:solidFill>
                  <a:schemeClr val="accent1">
                    <a:lumMod val="50000"/>
                  </a:schemeClr>
                </a:solidFill>
                <a:latin typeface="Comic Sans MS" pitchFamily="66" charset="0"/>
              </a:rPr>
              <a:t> in EMP_DEPENDENTS are trivial MVDs.</a:t>
            </a:r>
            <a:endParaRPr lang="en-US" sz="1800" dirty="0">
              <a:solidFill>
                <a:schemeClr val="accent1">
                  <a:lumMod val="50000"/>
                </a:schemeClr>
              </a:solidFill>
              <a:latin typeface="Comic Sans MS" pitchFamily="66" charset="0"/>
            </a:endParaRPr>
          </a:p>
        </p:txBody>
      </p:sp>
      <p:pic>
        <p:nvPicPr>
          <p:cNvPr id="5123" name="Picture 3"/>
          <p:cNvPicPr>
            <a:picLocks noChangeAspect="1" noChangeArrowheads="1"/>
          </p:cNvPicPr>
          <p:nvPr/>
        </p:nvPicPr>
        <p:blipFill>
          <a:blip r:embed="rId2"/>
          <a:srcRect/>
          <a:stretch>
            <a:fillRect/>
          </a:stretch>
        </p:blipFill>
        <p:spPr bwMode="auto">
          <a:xfrm>
            <a:off x="1500166" y="4857760"/>
            <a:ext cx="6178395" cy="1857388"/>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smtClean="0">
                <a:solidFill>
                  <a:schemeClr val="accent6">
                    <a:lumMod val="75000"/>
                  </a:schemeClr>
                </a:solidFill>
                <a:latin typeface="Comic Sans MS" pitchFamily="66" charset="0"/>
              </a:rPr>
              <a:t>Join Dependencies and Fifth Normal Form</a:t>
            </a:r>
            <a:endParaRPr lang="en-US" sz="3600" dirty="0">
              <a:solidFill>
                <a:schemeClr val="accent6">
                  <a:lumMod val="75000"/>
                </a:schemeClr>
              </a:solidFill>
              <a:latin typeface="Comic Sans MS" pitchFamily="66" charset="0"/>
            </a:endParaRPr>
          </a:p>
        </p:txBody>
      </p:sp>
      <p:sp>
        <p:nvSpPr>
          <p:cNvPr id="3" name="Content Placeholder 2"/>
          <p:cNvSpPr>
            <a:spLocks noGrp="1"/>
          </p:cNvSpPr>
          <p:nvPr>
            <p:ph idx="1"/>
          </p:nvPr>
        </p:nvSpPr>
        <p:spPr>
          <a:xfrm>
            <a:off x="214282" y="1428736"/>
            <a:ext cx="8715436" cy="5214974"/>
          </a:xfrm>
        </p:spPr>
        <p:txBody>
          <a:bodyPr>
            <a:noAutofit/>
          </a:bodyPr>
          <a:lstStyle/>
          <a:p>
            <a:pPr algn="just"/>
            <a:r>
              <a:rPr lang="en-US" sz="2000" b="1" dirty="0" smtClean="0">
                <a:solidFill>
                  <a:schemeClr val="accent1">
                    <a:lumMod val="50000"/>
                  </a:schemeClr>
                </a:solidFill>
                <a:latin typeface="Comic Sans MS" pitchFamily="66" charset="0"/>
              </a:rPr>
              <a:t>Definition. A join dependency (JD), denoted by JD(R1, R2, ...,</a:t>
            </a:r>
            <a:r>
              <a:rPr lang="en-US" sz="2000" b="1" dirty="0" err="1" smtClean="0">
                <a:solidFill>
                  <a:schemeClr val="accent1">
                    <a:lumMod val="50000"/>
                  </a:schemeClr>
                </a:solidFill>
                <a:latin typeface="Comic Sans MS" pitchFamily="66" charset="0"/>
              </a:rPr>
              <a:t>Rn</a:t>
            </a:r>
            <a:r>
              <a:rPr lang="en-US" sz="2000" b="1" dirty="0" smtClean="0">
                <a:solidFill>
                  <a:schemeClr val="accent1">
                    <a:lumMod val="50000"/>
                  </a:schemeClr>
                </a:solidFill>
                <a:latin typeface="Comic Sans MS" pitchFamily="66" charset="0"/>
              </a:rPr>
              <a:t>), </a:t>
            </a:r>
            <a:r>
              <a:rPr lang="en-US" sz="2000" dirty="0" smtClean="0">
                <a:solidFill>
                  <a:schemeClr val="accent1">
                    <a:lumMod val="50000"/>
                  </a:schemeClr>
                </a:solidFill>
                <a:latin typeface="Comic Sans MS" pitchFamily="66" charset="0"/>
              </a:rPr>
              <a:t>specified on relation schema R, specifies a constraint on the states r of R. The constraint states that every legal state r of R should have a </a:t>
            </a:r>
            <a:r>
              <a:rPr lang="en-US" sz="2000" dirty="0" err="1" smtClean="0">
                <a:solidFill>
                  <a:schemeClr val="accent1">
                    <a:lumMod val="50000"/>
                  </a:schemeClr>
                </a:solidFill>
                <a:latin typeface="Comic Sans MS" pitchFamily="66" charset="0"/>
              </a:rPr>
              <a:t>nonadditive</a:t>
            </a:r>
            <a:r>
              <a:rPr lang="en-US" sz="2000" dirty="0" smtClean="0">
                <a:solidFill>
                  <a:schemeClr val="accent1">
                    <a:lumMod val="50000"/>
                  </a:schemeClr>
                </a:solidFill>
                <a:latin typeface="Comic Sans MS" pitchFamily="66" charset="0"/>
              </a:rPr>
              <a:t> join decomposition into R1, R2, ...,</a:t>
            </a:r>
            <a:r>
              <a:rPr lang="en-US" sz="2000" dirty="0" err="1" smtClean="0">
                <a:solidFill>
                  <a:schemeClr val="accent1">
                    <a:lumMod val="50000"/>
                  </a:schemeClr>
                </a:solidFill>
                <a:latin typeface="Comic Sans MS" pitchFamily="66" charset="0"/>
              </a:rPr>
              <a:t>Rn</a:t>
            </a:r>
            <a:r>
              <a:rPr lang="en-US" sz="2000" dirty="0" smtClean="0">
                <a:solidFill>
                  <a:schemeClr val="accent1">
                    <a:lumMod val="50000"/>
                  </a:schemeClr>
                </a:solidFill>
                <a:latin typeface="Comic Sans MS" pitchFamily="66" charset="0"/>
              </a:rPr>
              <a:t>. </a:t>
            </a:r>
          </a:p>
          <a:p>
            <a:pPr algn="just"/>
            <a:r>
              <a:rPr lang="en-US" sz="2000" dirty="0" smtClean="0">
                <a:solidFill>
                  <a:schemeClr val="accent1">
                    <a:lumMod val="50000"/>
                  </a:schemeClr>
                </a:solidFill>
                <a:latin typeface="Comic Sans MS" pitchFamily="66" charset="0"/>
              </a:rPr>
              <a:t>Hence, for every such r we have </a:t>
            </a:r>
            <a:r>
              <a:rPr lang="el-GR" sz="2000" dirty="0" smtClean="0">
                <a:solidFill>
                  <a:schemeClr val="accent1">
                    <a:lumMod val="50000"/>
                  </a:schemeClr>
                </a:solidFill>
                <a:latin typeface="Comic Sans MS" pitchFamily="66" charset="0"/>
              </a:rPr>
              <a:t>• (π</a:t>
            </a:r>
            <a:r>
              <a:rPr lang="en-US" sz="2000" dirty="0" smtClean="0">
                <a:solidFill>
                  <a:schemeClr val="accent1">
                    <a:lumMod val="50000"/>
                  </a:schemeClr>
                </a:solidFill>
                <a:latin typeface="Comic Sans MS" pitchFamily="66" charset="0"/>
              </a:rPr>
              <a:t>R1(r), </a:t>
            </a:r>
            <a:r>
              <a:rPr lang="el-GR" sz="2000" dirty="0" smtClean="0">
                <a:solidFill>
                  <a:schemeClr val="accent1">
                    <a:lumMod val="50000"/>
                  </a:schemeClr>
                </a:solidFill>
                <a:latin typeface="Comic Sans MS" pitchFamily="66" charset="0"/>
              </a:rPr>
              <a:t>π</a:t>
            </a:r>
            <a:r>
              <a:rPr lang="en-US" sz="2000" dirty="0" smtClean="0">
                <a:solidFill>
                  <a:schemeClr val="accent1">
                    <a:lumMod val="50000"/>
                  </a:schemeClr>
                </a:solidFill>
                <a:latin typeface="Comic Sans MS" pitchFamily="66" charset="0"/>
              </a:rPr>
              <a:t>R2(r), ...,</a:t>
            </a:r>
            <a:r>
              <a:rPr lang="el-GR" sz="2000" dirty="0" smtClean="0">
                <a:solidFill>
                  <a:schemeClr val="accent1">
                    <a:lumMod val="50000"/>
                  </a:schemeClr>
                </a:solidFill>
                <a:latin typeface="Comic Sans MS" pitchFamily="66" charset="0"/>
              </a:rPr>
              <a:t>π</a:t>
            </a:r>
            <a:r>
              <a:rPr lang="en-US" sz="2000" dirty="0" err="1" smtClean="0">
                <a:solidFill>
                  <a:schemeClr val="accent1">
                    <a:lumMod val="50000"/>
                  </a:schemeClr>
                </a:solidFill>
                <a:latin typeface="Comic Sans MS" pitchFamily="66" charset="0"/>
              </a:rPr>
              <a:t>Rn</a:t>
            </a:r>
            <a:r>
              <a:rPr lang="en-US" sz="2000" dirty="0" smtClean="0">
                <a:solidFill>
                  <a:schemeClr val="accent1">
                    <a:lumMod val="50000"/>
                  </a:schemeClr>
                </a:solidFill>
                <a:latin typeface="Comic Sans MS" pitchFamily="66" charset="0"/>
              </a:rPr>
              <a:t>(r)) = r A join dependency JD(R1, R2, ...,</a:t>
            </a:r>
            <a:r>
              <a:rPr lang="en-US" sz="2000" dirty="0" err="1" smtClean="0">
                <a:solidFill>
                  <a:schemeClr val="accent1">
                    <a:lumMod val="50000"/>
                  </a:schemeClr>
                </a:solidFill>
                <a:latin typeface="Comic Sans MS" pitchFamily="66" charset="0"/>
              </a:rPr>
              <a:t>Rn</a:t>
            </a:r>
            <a:r>
              <a:rPr lang="en-US" sz="2000" dirty="0" smtClean="0">
                <a:solidFill>
                  <a:schemeClr val="accent1">
                    <a:lumMod val="50000"/>
                  </a:schemeClr>
                </a:solidFill>
                <a:latin typeface="Comic Sans MS" pitchFamily="66" charset="0"/>
              </a:rPr>
              <a:t>), specified on relation schema R, is a trivial JD if one of the relation schemas </a:t>
            </a:r>
            <a:r>
              <a:rPr lang="en-US" sz="2000" dirty="0" err="1" smtClean="0">
                <a:solidFill>
                  <a:schemeClr val="accent1">
                    <a:lumMod val="50000"/>
                  </a:schemeClr>
                </a:solidFill>
                <a:latin typeface="Comic Sans MS" pitchFamily="66" charset="0"/>
              </a:rPr>
              <a:t>Ri</a:t>
            </a:r>
            <a:r>
              <a:rPr lang="en-US" sz="2000" dirty="0" smtClean="0">
                <a:solidFill>
                  <a:schemeClr val="accent1">
                    <a:lumMod val="50000"/>
                  </a:schemeClr>
                </a:solidFill>
                <a:latin typeface="Comic Sans MS" pitchFamily="66" charset="0"/>
              </a:rPr>
              <a:t> in JD(R1, R2, ...,</a:t>
            </a:r>
            <a:r>
              <a:rPr lang="en-US" sz="2000" dirty="0" err="1" smtClean="0">
                <a:solidFill>
                  <a:schemeClr val="accent1">
                    <a:lumMod val="50000"/>
                  </a:schemeClr>
                </a:solidFill>
                <a:latin typeface="Comic Sans MS" pitchFamily="66" charset="0"/>
              </a:rPr>
              <a:t>Rn</a:t>
            </a:r>
            <a:r>
              <a:rPr lang="en-US" sz="2000" dirty="0" smtClean="0">
                <a:solidFill>
                  <a:schemeClr val="accent1">
                    <a:lumMod val="50000"/>
                  </a:schemeClr>
                </a:solidFill>
                <a:latin typeface="Comic Sans MS" pitchFamily="66" charset="0"/>
              </a:rPr>
              <a:t>) is equal to R. </a:t>
            </a:r>
          </a:p>
          <a:p>
            <a:pPr algn="just"/>
            <a:r>
              <a:rPr lang="en-US" sz="2000" dirty="0" smtClean="0">
                <a:solidFill>
                  <a:schemeClr val="accent1">
                    <a:lumMod val="50000"/>
                  </a:schemeClr>
                </a:solidFill>
                <a:latin typeface="Comic Sans MS" pitchFamily="66" charset="0"/>
              </a:rPr>
              <a:t>We can now define fifth normal form, which is also called project-join normal form.</a:t>
            </a:r>
          </a:p>
          <a:p>
            <a:pPr algn="just"/>
            <a:r>
              <a:rPr lang="en-US" sz="2000" b="1" dirty="0" smtClean="0">
                <a:solidFill>
                  <a:schemeClr val="accent1">
                    <a:lumMod val="50000"/>
                  </a:schemeClr>
                </a:solidFill>
                <a:latin typeface="Comic Sans MS" pitchFamily="66" charset="0"/>
              </a:rPr>
              <a:t>Definition. A relation schema R is in fifth normal form (5NF) (or project-join normal form </a:t>
            </a:r>
            <a:r>
              <a:rPr lang="en-US" sz="2000" dirty="0" smtClean="0">
                <a:solidFill>
                  <a:schemeClr val="accent1">
                    <a:lumMod val="50000"/>
                  </a:schemeClr>
                </a:solidFill>
                <a:latin typeface="Comic Sans MS" pitchFamily="66" charset="0"/>
              </a:rPr>
              <a:t>(PJNF)) with respect to a set F of functional, </a:t>
            </a:r>
            <a:r>
              <a:rPr lang="en-US" sz="2000" dirty="0" err="1" smtClean="0">
                <a:solidFill>
                  <a:schemeClr val="accent1">
                    <a:lumMod val="50000"/>
                  </a:schemeClr>
                </a:solidFill>
                <a:latin typeface="Comic Sans MS" pitchFamily="66" charset="0"/>
              </a:rPr>
              <a:t>multivalued</a:t>
            </a:r>
            <a:r>
              <a:rPr lang="en-US" sz="2000" dirty="0" smtClean="0">
                <a:solidFill>
                  <a:schemeClr val="accent1">
                    <a:lumMod val="50000"/>
                  </a:schemeClr>
                </a:solidFill>
                <a:latin typeface="Comic Sans MS" pitchFamily="66" charset="0"/>
              </a:rPr>
              <a:t>, and join dependencies if, for every nontrivial join dependency JD(R1, R2, ...,</a:t>
            </a:r>
            <a:r>
              <a:rPr lang="en-US" sz="2000" dirty="0" err="1" smtClean="0">
                <a:solidFill>
                  <a:schemeClr val="accent1">
                    <a:lumMod val="50000"/>
                  </a:schemeClr>
                </a:solidFill>
                <a:latin typeface="Comic Sans MS" pitchFamily="66" charset="0"/>
              </a:rPr>
              <a:t>Rn</a:t>
            </a:r>
            <a:r>
              <a:rPr lang="en-US" sz="2000" dirty="0" smtClean="0">
                <a:solidFill>
                  <a:schemeClr val="accent1">
                    <a:lumMod val="50000"/>
                  </a:schemeClr>
                </a:solidFill>
                <a:latin typeface="Comic Sans MS" pitchFamily="66" charset="0"/>
              </a:rPr>
              <a:t>) in F</a:t>
            </a:r>
            <a:r>
              <a:rPr lang="en-US" sz="2000" baseline="30000" dirty="0" smtClean="0">
                <a:solidFill>
                  <a:schemeClr val="accent1">
                    <a:lumMod val="50000"/>
                  </a:schemeClr>
                </a:solidFill>
                <a:latin typeface="Comic Sans MS" pitchFamily="66" charset="0"/>
              </a:rPr>
              <a:t>+</a:t>
            </a:r>
            <a:r>
              <a:rPr lang="en-US" sz="2000" dirty="0" smtClean="0">
                <a:solidFill>
                  <a:schemeClr val="accent1">
                    <a:lumMod val="50000"/>
                  </a:schemeClr>
                </a:solidFill>
                <a:latin typeface="Comic Sans MS" pitchFamily="66" charset="0"/>
              </a:rPr>
              <a:t> (that is, implied by F), every </a:t>
            </a:r>
            <a:r>
              <a:rPr lang="en-US" sz="2000" dirty="0" err="1" smtClean="0">
                <a:solidFill>
                  <a:schemeClr val="accent1">
                    <a:lumMod val="50000"/>
                  </a:schemeClr>
                </a:solidFill>
                <a:latin typeface="Comic Sans MS" pitchFamily="66" charset="0"/>
              </a:rPr>
              <a:t>Ri</a:t>
            </a:r>
            <a:r>
              <a:rPr lang="en-US" sz="2000" dirty="0" smtClean="0">
                <a:solidFill>
                  <a:schemeClr val="accent1">
                    <a:lumMod val="50000"/>
                  </a:schemeClr>
                </a:solidFill>
                <a:latin typeface="Comic Sans MS" pitchFamily="66" charset="0"/>
              </a:rPr>
              <a:t> is a </a:t>
            </a:r>
            <a:r>
              <a:rPr lang="en-US" sz="2000" dirty="0" err="1" smtClean="0">
                <a:solidFill>
                  <a:schemeClr val="accent1">
                    <a:lumMod val="50000"/>
                  </a:schemeClr>
                </a:solidFill>
                <a:latin typeface="Comic Sans MS" pitchFamily="66" charset="0"/>
              </a:rPr>
              <a:t>superkey</a:t>
            </a:r>
            <a:r>
              <a:rPr lang="en-US" sz="2000" dirty="0" smtClean="0">
                <a:solidFill>
                  <a:schemeClr val="accent1">
                    <a:lumMod val="50000"/>
                  </a:schemeClr>
                </a:solidFill>
                <a:latin typeface="Comic Sans MS" pitchFamily="66" charset="0"/>
              </a:rPr>
              <a:t> of R.</a:t>
            </a:r>
            <a:endParaRPr lang="en-US" sz="2000" dirty="0">
              <a:solidFill>
                <a:schemeClr val="accent1">
                  <a:lumMod val="50000"/>
                </a:schemeClr>
              </a:solidFill>
              <a:latin typeface="Comic Sans MS" pitchFamily="66"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5720" y="285728"/>
            <a:ext cx="8572560" cy="6215106"/>
          </a:xfrm>
        </p:spPr>
        <p:txBody>
          <a:bodyPr>
            <a:normAutofit/>
          </a:bodyPr>
          <a:lstStyle/>
          <a:p>
            <a:pPr algn="just"/>
            <a:r>
              <a:rPr lang="en-US" sz="2800" dirty="0" smtClean="0">
                <a:solidFill>
                  <a:schemeClr val="accent1">
                    <a:lumMod val="50000"/>
                  </a:schemeClr>
                </a:solidFill>
                <a:latin typeface="Comic Sans MS" pitchFamily="66" charset="0"/>
              </a:rPr>
              <a:t>For an example of a JD, consider the SUPPLY all-key relation in Figure below. Suppose that the following additional constraint always holds: Whenever a supplier s supplies part p, and a project j uses part p, and the supplier s supplies at least one part to project j, then supplier s will also be supplying part p to project j. </a:t>
            </a:r>
          </a:p>
          <a:p>
            <a:pPr algn="just"/>
            <a:r>
              <a:rPr lang="en-US" sz="2800" dirty="0" smtClean="0">
                <a:solidFill>
                  <a:schemeClr val="accent1">
                    <a:lumMod val="50000"/>
                  </a:schemeClr>
                </a:solidFill>
                <a:latin typeface="Comic Sans MS" pitchFamily="66" charset="0"/>
              </a:rPr>
              <a:t>This constraint can be restated in other ways and specifies a join dependency JD(R1, R2, R3) among the three projections R1(</a:t>
            </a:r>
            <a:r>
              <a:rPr lang="en-US" sz="2800" dirty="0" err="1" smtClean="0">
                <a:solidFill>
                  <a:schemeClr val="accent1">
                    <a:lumMod val="50000"/>
                  </a:schemeClr>
                </a:solidFill>
                <a:latin typeface="Comic Sans MS" pitchFamily="66" charset="0"/>
              </a:rPr>
              <a:t>Sname</a:t>
            </a:r>
            <a:r>
              <a:rPr lang="en-US" sz="2800" dirty="0" smtClean="0">
                <a:solidFill>
                  <a:schemeClr val="accent1">
                    <a:lumMod val="50000"/>
                  </a:schemeClr>
                </a:solidFill>
                <a:latin typeface="Comic Sans MS" pitchFamily="66" charset="0"/>
              </a:rPr>
              <a:t>, </a:t>
            </a:r>
            <a:r>
              <a:rPr lang="en-US" sz="2800" dirty="0" err="1" smtClean="0">
                <a:solidFill>
                  <a:schemeClr val="accent1">
                    <a:lumMod val="50000"/>
                  </a:schemeClr>
                </a:solidFill>
                <a:latin typeface="Comic Sans MS" pitchFamily="66" charset="0"/>
              </a:rPr>
              <a:t>Part_name</a:t>
            </a:r>
            <a:r>
              <a:rPr lang="en-US" sz="2800" dirty="0" smtClean="0">
                <a:solidFill>
                  <a:schemeClr val="accent1">
                    <a:lumMod val="50000"/>
                  </a:schemeClr>
                </a:solidFill>
                <a:latin typeface="Comic Sans MS" pitchFamily="66" charset="0"/>
              </a:rPr>
              <a:t>), R2(</a:t>
            </a:r>
            <a:r>
              <a:rPr lang="en-US" sz="2800" dirty="0" err="1" smtClean="0">
                <a:solidFill>
                  <a:schemeClr val="accent1">
                    <a:lumMod val="50000"/>
                  </a:schemeClr>
                </a:solidFill>
                <a:latin typeface="Comic Sans MS" pitchFamily="66" charset="0"/>
              </a:rPr>
              <a:t>Sname</a:t>
            </a:r>
            <a:r>
              <a:rPr lang="en-US" sz="2800" dirty="0" smtClean="0">
                <a:solidFill>
                  <a:schemeClr val="accent1">
                    <a:lumMod val="50000"/>
                  </a:schemeClr>
                </a:solidFill>
                <a:latin typeface="Comic Sans MS" pitchFamily="66" charset="0"/>
              </a:rPr>
              <a:t>, </a:t>
            </a:r>
            <a:r>
              <a:rPr lang="en-US" sz="2800" dirty="0" err="1" smtClean="0">
                <a:solidFill>
                  <a:schemeClr val="accent1">
                    <a:lumMod val="50000"/>
                  </a:schemeClr>
                </a:solidFill>
                <a:latin typeface="Comic Sans MS" pitchFamily="66" charset="0"/>
              </a:rPr>
              <a:t>Proj_name</a:t>
            </a:r>
            <a:r>
              <a:rPr lang="en-US" sz="2800" dirty="0" smtClean="0">
                <a:solidFill>
                  <a:schemeClr val="accent1">
                    <a:lumMod val="50000"/>
                  </a:schemeClr>
                </a:solidFill>
                <a:latin typeface="Comic Sans MS" pitchFamily="66" charset="0"/>
              </a:rPr>
              <a:t>), and R3(</a:t>
            </a:r>
            <a:r>
              <a:rPr lang="en-US" sz="2800" dirty="0" err="1" smtClean="0">
                <a:solidFill>
                  <a:schemeClr val="accent1">
                    <a:lumMod val="50000"/>
                  </a:schemeClr>
                </a:solidFill>
                <a:latin typeface="Comic Sans MS" pitchFamily="66" charset="0"/>
              </a:rPr>
              <a:t>Part_name</a:t>
            </a:r>
            <a:r>
              <a:rPr lang="en-US" sz="2800" dirty="0" smtClean="0">
                <a:solidFill>
                  <a:schemeClr val="accent1">
                    <a:lumMod val="50000"/>
                  </a:schemeClr>
                </a:solidFill>
                <a:latin typeface="Comic Sans MS" pitchFamily="66" charset="0"/>
              </a:rPr>
              <a:t>, </a:t>
            </a:r>
            <a:r>
              <a:rPr lang="en-US" sz="2800" dirty="0" err="1" smtClean="0">
                <a:solidFill>
                  <a:schemeClr val="accent1">
                    <a:lumMod val="50000"/>
                  </a:schemeClr>
                </a:solidFill>
                <a:latin typeface="Comic Sans MS" pitchFamily="66" charset="0"/>
              </a:rPr>
              <a:t>Proj_name</a:t>
            </a:r>
            <a:r>
              <a:rPr lang="en-US" sz="2800" dirty="0" smtClean="0">
                <a:solidFill>
                  <a:schemeClr val="accent1">
                    <a:lumMod val="50000"/>
                  </a:schemeClr>
                </a:solidFill>
                <a:latin typeface="Comic Sans MS" pitchFamily="66" charset="0"/>
              </a:rPr>
              <a:t>) of SUPPLY.</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1589</TotalTime>
  <Words>2380</Words>
  <Application>Microsoft Office PowerPoint</Application>
  <PresentationFormat>On-screen Show (4:3)</PresentationFormat>
  <Paragraphs>106</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Boyce-Codd Normal Form</vt:lpstr>
      <vt:lpstr>Slide 2</vt:lpstr>
      <vt:lpstr>Slide 3</vt:lpstr>
      <vt:lpstr>Multivalued Dependency and Fourth Normal Form</vt:lpstr>
      <vt:lpstr>Slide 5</vt:lpstr>
      <vt:lpstr>Slide 6</vt:lpstr>
      <vt:lpstr>Slide 7</vt:lpstr>
      <vt:lpstr>Join Dependencies and Fifth Normal Form</vt:lpstr>
      <vt:lpstr>Slide 9</vt:lpstr>
      <vt:lpstr>Slide 10</vt:lpstr>
      <vt:lpstr>Inference Rules for Functional Dependencies</vt:lpstr>
      <vt:lpstr>Slide 12</vt:lpstr>
      <vt:lpstr>Slide 13</vt:lpstr>
      <vt:lpstr>Slide 14</vt:lpstr>
      <vt:lpstr>Slide 15</vt:lpstr>
      <vt:lpstr>Slide 16</vt:lpstr>
      <vt:lpstr>Slide 17</vt:lpstr>
      <vt:lpstr>Slide 18</vt:lpstr>
      <vt:lpstr>Slide 19</vt:lpstr>
      <vt:lpstr>Slide 20</vt:lpstr>
    </vt:vector>
  </TitlesOfParts>
  <Company>HP Inc.</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Admin</cp:lastModifiedBy>
  <cp:revision>160</cp:revision>
  <dcterms:created xsi:type="dcterms:W3CDTF">2023-06-21T06:40:23Z</dcterms:created>
  <dcterms:modified xsi:type="dcterms:W3CDTF">2023-07-18T08:51:41Z</dcterms:modified>
</cp:coreProperties>
</file>