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8" r:id="rId11"/>
    <p:sldId id="267" r:id="rId12"/>
    <p:sldId id="269" r:id="rId13"/>
    <p:sldId id="270" r:id="rId14"/>
    <p:sldId id="271" r:id="rId15"/>
    <p:sldId id="272" r:id="rId16"/>
    <p:sldId id="273" r:id="rId17"/>
    <p:sldId id="274" r:id="rId18"/>
    <p:sldId id="275"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5CD01C-085F-4076-A422-46896EF6EA98}"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5CD01C-085F-4076-A422-46896EF6EA98}"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5CD01C-085F-4076-A422-46896EF6EA98}"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5CD01C-085F-4076-A422-46896EF6EA98}"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5CD01C-085F-4076-A422-46896EF6EA98}"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5CD01C-085F-4076-A422-46896EF6EA98}"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5CD01C-085F-4076-A422-46896EF6EA98}" type="datetimeFigureOut">
              <a:rPr lang="en-US" smtClean="0"/>
              <a:pPr/>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5CD01C-085F-4076-A422-46896EF6EA98}" type="datetimeFigureOut">
              <a:rPr lang="en-US" smtClean="0"/>
              <a:pPr/>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CD01C-085F-4076-A422-46896EF6EA98}" type="datetimeFigureOut">
              <a:rPr lang="en-US" smtClean="0"/>
              <a:pPr/>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CD01C-085F-4076-A422-46896EF6EA98}"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CD01C-085F-4076-A422-46896EF6EA98}"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B4B88-CA84-43B6-9961-C58DF5ECF7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CD01C-085F-4076-A422-46896EF6EA98}" type="datetimeFigureOut">
              <a:rPr lang="en-US" smtClean="0"/>
              <a:pPr/>
              <a:t>7/20/2023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B4B88-CA84-43B6-9961-C58DF5ECF7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6429420"/>
          </a:xfrm>
        </p:spPr>
        <p:txBody>
          <a:bodyPr>
            <a:normAutofit/>
          </a:bodyPr>
          <a:lstStyle/>
          <a:p>
            <a:pPr algn="just">
              <a:lnSpc>
                <a:spcPct val="120000"/>
              </a:lnSpc>
              <a:buNone/>
            </a:pPr>
            <a:r>
              <a:rPr lang="en-US" b="1" dirty="0" smtClean="0">
                <a:solidFill>
                  <a:schemeClr val="accent6">
                    <a:lumMod val="75000"/>
                  </a:schemeClr>
                </a:solidFill>
                <a:latin typeface="Comic Sans MS" pitchFamily="66" charset="0"/>
              </a:rPr>
              <a:t>Transactions</a:t>
            </a:r>
          </a:p>
          <a:p>
            <a:pPr algn="just">
              <a:lnSpc>
                <a:spcPct val="120000"/>
              </a:lnSpc>
              <a:buNone/>
            </a:pPr>
            <a:r>
              <a:rPr lang="en-US" sz="2800" dirty="0" smtClean="0">
                <a:solidFill>
                  <a:schemeClr val="accent1">
                    <a:lumMod val="50000"/>
                  </a:schemeClr>
                </a:solidFill>
                <a:latin typeface="Comic Sans MS" pitchFamily="66" charset="0"/>
              </a:rPr>
              <a:t>The basic database access operations that a transaction can include are as follows:</a:t>
            </a:r>
          </a:p>
          <a:p>
            <a:pPr algn="just">
              <a:lnSpc>
                <a:spcPct val="120000"/>
              </a:lnSpc>
            </a:pPr>
            <a:r>
              <a:rPr lang="en-US" sz="2800" dirty="0" err="1" smtClean="0">
                <a:solidFill>
                  <a:schemeClr val="accent1">
                    <a:lumMod val="50000"/>
                  </a:schemeClr>
                </a:solidFill>
                <a:latin typeface="Comic Sans MS" pitchFamily="66" charset="0"/>
              </a:rPr>
              <a:t>read_item</a:t>
            </a:r>
            <a:r>
              <a:rPr lang="en-US" sz="2800" dirty="0" smtClean="0">
                <a:solidFill>
                  <a:schemeClr val="accent1">
                    <a:lumMod val="50000"/>
                  </a:schemeClr>
                </a:solidFill>
                <a:latin typeface="Comic Sans MS" pitchFamily="66" charset="0"/>
              </a:rPr>
              <a:t>(X). Reads a database item named X into a program variable. </a:t>
            </a:r>
          </a:p>
          <a:p>
            <a:pPr algn="just">
              <a:lnSpc>
                <a:spcPct val="120000"/>
              </a:lnSpc>
            </a:pPr>
            <a:r>
              <a:rPr lang="en-US" sz="2800" dirty="0" err="1" smtClean="0">
                <a:solidFill>
                  <a:schemeClr val="accent1">
                    <a:lumMod val="50000"/>
                  </a:schemeClr>
                </a:solidFill>
                <a:latin typeface="Comic Sans MS" pitchFamily="66" charset="0"/>
              </a:rPr>
              <a:t>write_item</a:t>
            </a:r>
            <a:r>
              <a:rPr lang="en-US" sz="2800" dirty="0" smtClean="0">
                <a:solidFill>
                  <a:schemeClr val="accent1">
                    <a:lumMod val="50000"/>
                  </a:schemeClr>
                </a:solidFill>
                <a:latin typeface="Comic Sans MS" pitchFamily="66" charset="0"/>
              </a:rPr>
              <a:t>(X). Writes the value of program variable X into the database item named X.</a:t>
            </a:r>
            <a:endParaRPr lang="en-US" sz="28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90" y="214290"/>
            <a:ext cx="8658228" cy="6429420"/>
          </a:xfrm>
        </p:spPr>
        <p:txBody>
          <a:bodyPr>
            <a:normAutofit fontScale="85000" lnSpcReduction="20000"/>
          </a:bodyPr>
          <a:lstStyle/>
          <a:p>
            <a:pPr algn="just">
              <a:lnSpc>
                <a:spcPct val="120000"/>
              </a:lnSpc>
            </a:pPr>
            <a:r>
              <a:rPr lang="en-US" dirty="0" smtClean="0">
                <a:solidFill>
                  <a:schemeClr val="tx2">
                    <a:lumMod val="50000"/>
                  </a:schemeClr>
                </a:solidFill>
                <a:latin typeface="Comic Sans MS" pitchFamily="66" charset="0"/>
              </a:rPr>
              <a:t>Schedule C gives an erroneous result because of the lost update problem;</a:t>
            </a:r>
          </a:p>
          <a:p>
            <a:pPr algn="just">
              <a:lnSpc>
                <a:spcPct val="120000"/>
              </a:lnSpc>
            </a:pPr>
            <a:r>
              <a:rPr lang="en-US" dirty="0" smtClean="0">
                <a:solidFill>
                  <a:schemeClr val="tx2">
                    <a:lumMod val="50000"/>
                  </a:schemeClr>
                </a:solidFill>
                <a:latin typeface="Comic Sans MS" pitchFamily="66" charset="0"/>
              </a:rPr>
              <a:t>However, some non-serial schedules give the correct expected result, such as schedule D. </a:t>
            </a:r>
          </a:p>
          <a:p>
            <a:pPr algn="just">
              <a:lnSpc>
                <a:spcPct val="120000"/>
              </a:lnSpc>
            </a:pPr>
            <a:r>
              <a:rPr lang="en-US" dirty="0" smtClean="0">
                <a:solidFill>
                  <a:schemeClr val="tx2">
                    <a:lumMod val="50000"/>
                  </a:schemeClr>
                </a:solidFill>
                <a:latin typeface="Comic Sans MS" pitchFamily="66" charset="0"/>
              </a:rPr>
              <a:t>We would like to determine which of the non-serial schedules always give a correct result and which may give erroneous results. </a:t>
            </a:r>
          </a:p>
          <a:p>
            <a:pPr algn="just">
              <a:lnSpc>
                <a:spcPct val="120000"/>
              </a:lnSpc>
            </a:pPr>
            <a:r>
              <a:rPr lang="en-US" dirty="0" smtClean="0">
                <a:solidFill>
                  <a:schemeClr val="tx2">
                    <a:lumMod val="50000"/>
                  </a:schemeClr>
                </a:solidFill>
                <a:latin typeface="Comic Sans MS" pitchFamily="66" charset="0"/>
              </a:rPr>
              <a:t>The concept used to characterize schedules in this manner is that of </a:t>
            </a:r>
            <a:r>
              <a:rPr lang="en-US" b="1" dirty="0" smtClean="0">
                <a:solidFill>
                  <a:schemeClr val="tx2">
                    <a:lumMod val="50000"/>
                  </a:schemeClr>
                </a:solidFill>
                <a:latin typeface="Comic Sans MS" pitchFamily="66" charset="0"/>
              </a:rPr>
              <a:t>serializability of a schedule.</a:t>
            </a:r>
          </a:p>
          <a:p>
            <a:pPr algn="just">
              <a:lnSpc>
                <a:spcPct val="120000"/>
              </a:lnSpc>
            </a:pPr>
            <a:r>
              <a:rPr lang="en-US" dirty="0" smtClean="0">
                <a:solidFill>
                  <a:schemeClr val="tx2">
                    <a:lumMod val="50000"/>
                  </a:schemeClr>
                </a:solidFill>
                <a:latin typeface="Comic Sans MS" pitchFamily="66" charset="0"/>
              </a:rPr>
              <a:t>The definition of serializable schedule is as follows: </a:t>
            </a:r>
            <a:r>
              <a:rPr lang="en-US" b="1" dirty="0" smtClean="0">
                <a:solidFill>
                  <a:schemeClr val="tx2">
                    <a:lumMod val="50000"/>
                  </a:schemeClr>
                </a:solidFill>
                <a:latin typeface="Comic Sans MS" pitchFamily="66" charset="0"/>
              </a:rPr>
              <a:t>A schedule S of n transactions is serializable if it is equivalent to some serial schedule of the same n transactions</a:t>
            </a:r>
            <a:r>
              <a:rPr lang="en-US" dirty="0" smtClean="0">
                <a:solidFill>
                  <a:schemeClr val="tx2">
                    <a:lumMod val="50000"/>
                  </a:schemeClr>
                </a:solidFill>
                <a:latin typeface="Comic Sans MS" pitchFamily="66"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214686"/>
            <a:ext cx="8715436" cy="3500462"/>
          </a:xfrm>
        </p:spPr>
        <p:txBody>
          <a:bodyPr>
            <a:noAutofit/>
          </a:bodyPr>
          <a:lstStyle/>
          <a:p>
            <a:pPr algn="just">
              <a:lnSpc>
                <a:spcPct val="120000"/>
              </a:lnSpc>
            </a:pPr>
            <a:r>
              <a:rPr lang="en-US" sz="1850" dirty="0" smtClean="0">
                <a:solidFill>
                  <a:schemeClr val="tx2">
                    <a:lumMod val="50000"/>
                  </a:schemeClr>
                </a:solidFill>
                <a:latin typeface="Comic Sans MS" pitchFamily="66" charset="0"/>
              </a:rPr>
              <a:t>consider the schedules in Figure above, and assume that the initial values of database items are X = 90 and Y = 90 and that N = 3 and M = 2. </a:t>
            </a:r>
          </a:p>
          <a:p>
            <a:pPr algn="just">
              <a:lnSpc>
                <a:spcPct val="120000"/>
              </a:lnSpc>
            </a:pPr>
            <a:r>
              <a:rPr lang="en-US" sz="1850" dirty="0" smtClean="0">
                <a:solidFill>
                  <a:schemeClr val="tx2">
                    <a:lumMod val="50000"/>
                  </a:schemeClr>
                </a:solidFill>
                <a:latin typeface="Comic Sans MS" pitchFamily="66" charset="0"/>
              </a:rPr>
              <a:t>After executing transactions T1 and T2, we would expect the database values to be X = 89 and Y = 93, according to the meaning of the transactions.</a:t>
            </a:r>
          </a:p>
          <a:p>
            <a:pPr algn="just">
              <a:lnSpc>
                <a:spcPct val="120000"/>
              </a:lnSpc>
            </a:pPr>
            <a:r>
              <a:rPr lang="en-US" sz="1850" dirty="0" smtClean="0">
                <a:solidFill>
                  <a:schemeClr val="tx2">
                    <a:lumMod val="50000"/>
                  </a:schemeClr>
                </a:solidFill>
                <a:latin typeface="Comic Sans MS" pitchFamily="66" charset="0"/>
              </a:rPr>
              <a:t>Executing either of the serial schedules A or B gives the correct results. </a:t>
            </a:r>
          </a:p>
          <a:p>
            <a:pPr algn="just">
              <a:lnSpc>
                <a:spcPct val="120000"/>
              </a:lnSpc>
            </a:pPr>
            <a:r>
              <a:rPr lang="en-US" sz="1850" dirty="0" smtClean="0">
                <a:solidFill>
                  <a:schemeClr val="tx2">
                    <a:lumMod val="50000"/>
                  </a:schemeClr>
                </a:solidFill>
                <a:latin typeface="Comic Sans MS" pitchFamily="66" charset="0"/>
              </a:rPr>
              <a:t>Now consider the non-serial schedules C and D. Schedule C gives the results X = 92 and Y = 93, in which the X value is erroneous, whereas schedule D gives the correct results.</a:t>
            </a:r>
            <a:endParaRPr lang="en-US" sz="1850" dirty="0">
              <a:solidFill>
                <a:schemeClr val="tx2">
                  <a:lumMod val="50000"/>
                </a:schemeClr>
              </a:solidFill>
              <a:latin typeface="Comic Sans MS" pitchFamily="66" charset="0"/>
            </a:endParaRPr>
          </a:p>
        </p:txBody>
      </p:sp>
      <p:pic>
        <p:nvPicPr>
          <p:cNvPr id="1026" name="Picture 2"/>
          <p:cNvPicPr>
            <a:picLocks noChangeAspect="1" noChangeArrowheads="1"/>
          </p:cNvPicPr>
          <p:nvPr/>
        </p:nvPicPr>
        <p:blipFill>
          <a:blip r:embed="rId2"/>
          <a:srcRect/>
          <a:stretch>
            <a:fillRect/>
          </a:stretch>
        </p:blipFill>
        <p:spPr bwMode="auto">
          <a:xfrm>
            <a:off x="700115" y="142852"/>
            <a:ext cx="7800975"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90" y="214290"/>
            <a:ext cx="8658228" cy="6429420"/>
          </a:xfrm>
        </p:spPr>
        <p:txBody>
          <a:bodyPr>
            <a:normAutofit fontScale="85000" lnSpcReduction="10000"/>
          </a:bodyPr>
          <a:lstStyle/>
          <a:p>
            <a:pPr algn="just">
              <a:lnSpc>
                <a:spcPct val="120000"/>
              </a:lnSpc>
            </a:pPr>
            <a:r>
              <a:rPr lang="en-US" dirty="0" smtClean="0">
                <a:solidFill>
                  <a:schemeClr val="tx2">
                    <a:lumMod val="50000"/>
                  </a:schemeClr>
                </a:solidFill>
                <a:latin typeface="Comic Sans MS" pitchFamily="66" charset="0"/>
              </a:rPr>
              <a:t>Two definitions of equivalence of schedules are generally used: conflict equivalence and view equivalence. </a:t>
            </a:r>
          </a:p>
          <a:p>
            <a:pPr algn="just">
              <a:lnSpc>
                <a:spcPct val="120000"/>
              </a:lnSpc>
            </a:pPr>
            <a:r>
              <a:rPr lang="en-US" dirty="0" smtClean="0">
                <a:solidFill>
                  <a:schemeClr val="tx2">
                    <a:lumMod val="50000"/>
                  </a:schemeClr>
                </a:solidFill>
                <a:latin typeface="Comic Sans MS" pitchFamily="66" charset="0"/>
              </a:rPr>
              <a:t>The definition of conflict equivalence of schedules is as follows: Two schedules are said to be </a:t>
            </a:r>
            <a:r>
              <a:rPr lang="en-US" b="1" dirty="0" smtClean="0">
                <a:solidFill>
                  <a:schemeClr val="tx2">
                    <a:lumMod val="50000"/>
                  </a:schemeClr>
                </a:solidFill>
                <a:latin typeface="Comic Sans MS" pitchFamily="66" charset="0"/>
              </a:rPr>
              <a:t>conflict equivalent</a:t>
            </a:r>
            <a:r>
              <a:rPr lang="en-US" dirty="0" smtClean="0">
                <a:solidFill>
                  <a:schemeClr val="tx2">
                    <a:lumMod val="50000"/>
                  </a:schemeClr>
                </a:solidFill>
                <a:latin typeface="Comic Sans MS" pitchFamily="66" charset="0"/>
              </a:rPr>
              <a:t> if the order of any two conflicting operations is the same in both schedules.</a:t>
            </a:r>
          </a:p>
          <a:p>
            <a:pPr algn="just">
              <a:lnSpc>
                <a:spcPct val="120000"/>
              </a:lnSpc>
            </a:pPr>
            <a:r>
              <a:rPr lang="en-US" dirty="0" smtClean="0">
                <a:solidFill>
                  <a:schemeClr val="tx2">
                    <a:lumMod val="50000"/>
                  </a:schemeClr>
                </a:solidFill>
                <a:latin typeface="Comic Sans MS" pitchFamily="66" charset="0"/>
              </a:rPr>
              <a:t>Using the notion of conflict equivalence, we define a schedule S to be conflict serializable if it is (conflict) equivalent to some serial schedule SJ. </a:t>
            </a:r>
          </a:p>
          <a:p>
            <a:pPr algn="just">
              <a:lnSpc>
                <a:spcPct val="120000"/>
              </a:lnSpc>
            </a:pPr>
            <a:r>
              <a:rPr lang="en-US" dirty="0" smtClean="0">
                <a:solidFill>
                  <a:schemeClr val="tx2">
                    <a:lumMod val="50000"/>
                  </a:schemeClr>
                </a:solidFill>
                <a:latin typeface="Comic Sans MS" pitchFamily="66" charset="0"/>
              </a:rPr>
              <a:t>In such a case, we can reorder the non-conflicting operations in S until we form the equivalent serial schedule S</a:t>
            </a:r>
            <a:r>
              <a:rPr lang="en-US" baseline="-25000" dirty="0" smtClean="0">
                <a:solidFill>
                  <a:schemeClr val="tx2">
                    <a:lumMod val="50000"/>
                  </a:schemeClr>
                </a:solidFill>
                <a:latin typeface="Comic Sans MS" pitchFamily="66" charset="0"/>
              </a:rPr>
              <a:t>J</a:t>
            </a:r>
            <a:r>
              <a:rPr lang="en-US" dirty="0" smtClean="0">
                <a:solidFill>
                  <a:schemeClr val="tx2">
                    <a:lumMod val="50000"/>
                  </a:schemeClr>
                </a:solidFill>
                <a:latin typeface="Comic Sans MS" pitchFamily="66" charset="0"/>
              </a:rPr>
              <a:t>.</a:t>
            </a:r>
            <a:endParaRPr lang="en-US" dirty="0">
              <a:solidFill>
                <a:schemeClr val="tx2">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189317"/>
            <a:ext cx="8715436" cy="3454393"/>
          </a:xfrm>
        </p:spPr>
        <p:txBody>
          <a:bodyPr>
            <a:noAutofit/>
          </a:bodyPr>
          <a:lstStyle/>
          <a:p>
            <a:pPr algn="just"/>
            <a:r>
              <a:rPr lang="en-US" sz="1700" dirty="0" smtClean="0">
                <a:solidFill>
                  <a:schemeClr val="tx2">
                    <a:lumMod val="50000"/>
                  </a:schemeClr>
                </a:solidFill>
                <a:latin typeface="Comic Sans MS" pitchFamily="66" charset="0"/>
              </a:rPr>
              <a:t>According to this definition, schedule D above is equivalent to the serial schedule A in Figure. </a:t>
            </a:r>
          </a:p>
          <a:p>
            <a:pPr algn="just"/>
            <a:r>
              <a:rPr lang="en-US" sz="1700" dirty="0" smtClean="0">
                <a:solidFill>
                  <a:schemeClr val="tx2">
                    <a:lumMod val="50000"/>
                  </a:schemeClr>
                </a:solidFill>
                <a:latin typeface="Comic Sans MS" pitchFamily="66" charset="0"/>
              </a:rPr>
              <a:t>In both schedules, the </a:t>
            </a:r>
            <a:r>
              <a:rPr lang="en-US" sz="1700" dirty="0" err="1" smtClean="0">
                <a:solidFill>
                  <a:schemeClr val="tx2">
                    <a:lumMod val="50000"/>
                  </a:schemeClr>
                </a:solidFill>
                <a:latin typeface="Comic Sans MS" pitchFamily="66" charset="0"/>
              </a:rPr>
              <a:t>read_item</a:t>
            </a:r>
            <a:r>
              <a:rPr lang="en-US" sz="1700" dirty="0" smtClean="0">
                <a:solidFill>
                  <a:schemeClr val="tx2">
                    <a:lumMod val="50000"/>
                  </a:schemeClr>
                </a:solidFill>
                <a:latin typeface="Comic Sans MS" pitchFamily="66" charset="0"/>
              </a:rPr>
              <a:t>(X) of T2 reads the value of X written by T1, while the other </a:t>
            </a:r>
            <a:r>
              <a:rPr lang="en-US" sz="1700" dirty="0" err="1" smtClean="0">
                <a:solidFill>
                  <a:schemeClr val="tx2">
                    <a:lumMod val="50000"/>
                  </a:schemeClr>
                </a:solidFill>
                <a:latin typeface="Comic Sans MS" pitchFamily="66" charset="0"/>
              </a:rPr>
              <a:t>read_item</a:t>
            </a:r>
            <a:r>
              <a:rPr lang="en-US" sz="1700" dirty="0" smtClean="0">
                <a:solidFill>
                  <a:schemeClr val="tx2">
                    <a:lumMod val="50000"/>
                  </a:schemeClr>
                </a:solidFill>
                <a:latin typeface="Comic Sans MS" pitchFamily="66" charset="0"/>
              </a:rPr>
              <a:t> operations read the database values from the initial database state. </a:t>
            </a:r>
          </a:p>
          <a:p>
            <a:pPr algn="just"/>
            <a:r>
              <a:rPr lang="en-US" sz="1700" dirty="0" smtClean="0">
                <a:solidFill>
                  <a:schemeClr val="tx2">
                    <a:lumMod val="50000"/>
                  </a:schemeClr>
                </a:solidFill>
                <a:latin typeface="Comic Sans MS" pitchFamily="66" charset="0"/>
              </a:rPr>
              <a:t>Additionally, T1 is the last transaction to write Y, and T2 is the last transaction to write X in both schedules. Because A is a serial schedule and schedule D is equivalent to A, D is a serializable schedule. </a:t>
            </a:r>
          </a:p>
          <a:p>
            <a:pPr algn="just"/>
            <a:r>
              <a:rPr lang="en-US" sz="1700" dirty="0" smtClean="0">
                <a:solidFill>
                  <a:schemeClr val="tx2">
                    <a:lumMod val="50000"/>
                  </a:schemeClr>
                </a:solidFill>
                <a:latin typeface="Comic Sans MS" pitchFamily="66" charset="0"/>
              </a:rPr>
              <a:t>Notice that the operations r1(Y) and w1(Y) of schedule D do not conflict with the operations r2(X) and w2(X), since they access different data items. </a:t>
            </a:r>
          </a:p>
          <a:p>
            <a:pPr algn="just"/>
            <a:r>
              <a:rPr lang="en-US" sz="1700" dirty="0" smtClean="0">
                <a:solidFill>
                  <a:schemeClr val="tx2">
                    <a:lumMod val="50000"/>
                  </a:schemeClr>
                </a:solidFill>
                <a:latin typeface="Comic Sans MS" pitchFamily="66" charset="0"/>
              </a:rPr>
              <a:t>Therefore, we can move r1(Y), w1(Y) before r2(X), w2(X), leading to the equivalent serial schedule T1, T2. </a:t>
            </a:r>
          </a:p>
        </p:txBody>
      </p:sp>
      <p:pic>
        <p:nvPicPr>
          <p:cNvPr id="2050" name="Picture 2"/>
          <p:cNvPicPr>
            <a:picLocks noChangeAspect="1" noChangeArrowheads="1"/>
          </p:cNvPicPr>
          <p:nvPr/>
        </p:nvPicPr>
        <p:blipFill>
          <a:blip r:embed="rId2"/>
          <a:srcRect/>
          <a:stretch>
            <a:fillRect/>
          </a:stretch>
        </p:blipFill>
        <p:spPr bwMode="auto">
          <a:xfrm>
            <a:off x="4824440" y="142852"/>
            <a:ext cx="3676650" cy="30099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71472" y="214290"/>
            <a:ext cx="3657600" cy="2905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Autofit/>
          </a:bodyPr>
          <a:lstStyle/>
          <a:p>
            <a:pPr algn="just">
              <a:buNone/>
            </a:pPr>
            <a:r>
              <a:rPr lang="en-US" sz="2400" b="1" dirty="0" smtClean="0">
                <a:solidFill>
                  <a:schemeClr val="accent6">
                    <a:lumMod val="75000"/>
                  </a:schemeClr>
                </a:solidFill>
                <a:latin typeface="Comic Sans MS" pitchFamily="66" charset="0"/>
              </a:rPr>
              <a:t>Testing for Conflict Serializability of a Schedule</a:t>
            </a:r>
          </a:p>
          <a:p>
            <a:pPr algn="just"/>
            <a:r>
              <a:rPr lang="en-US" sz="1800" dirty="0" smtClean="0">
                <a:solidFill>
                  <a:schemeClr val="accent1">
                    <a:lumMod val="50000"/>
                  </a:schemeClr>
                </a:solidFill>
                <a:latin typeface="Comic Sans MS" pitchFamily="66" charset="0"/>
              </a:rPr>
              <a:t>Algorithm can be used to test a schedule for conflict serializability. The algorithm looks at only the </a:t>
            </a:r>
            <a:r>
              <a:rPr lang="en-US" sz="1800" dirty="0" err="1" smtClean="0">
                <a:solidFill>
                  <a:schemeClr val="accent1">
                    <a:lumMod val="50000"/>
                  </a:schemeClr>
                </a:solidFill>
                <a:latin typeface="Comic Sans MS" pitchFamily="66" charset="0"/>
              </a:rPr>
              <a:t>read_item</a:t>
            </a:r>
            <a:r>
              <a:rPr lang="en-US" sz="1800" dirty="0" smtClean="0">
                <a:solidFill>
                  <a:schemeClr val="accent1">
                    <a:lumMod val="50000"/>
                  </a:schemeClr>
                </a:solidFill>
                <a:latin typeface="Comic Sans MS" pitchFamily="66" charset="0"/>
              </a:rPr>
              <a:t> and </a:t>
            </a:r>
            <a:r>
              <a:rPr lang="en-US" sz="1800" dirty="0" err="1" smtClean="0">
                <a:solidFill>
                  <a:schemeClr val="accent1">
                    <a:lumMod val="50000"/>
                  </a:schemeClr>
                </a:solidFill>
                <a:latin typeface="Comic Sans MS" pitchFamily="66" charset="0"/>
              </a:rPr>
              <a:t>write_item</a:t>
            </a:r>
            <a:r>
              <a:rPr lang="en-US" sz="1800" dirty="0" smtClean="0">
                <a:solidFill>
                  <a:schemeClr val="accent1">
                    <a:lumMod val="50000"/>
                  </a:schemeClr>
                </a:solidFill>
                <a:latin typeface="Comic Sans MS" pitchFamily="66" charset="0"/>
              </a:rPr>
              <a:t> operations in a schedule to construct a precedence graph (or serialization graph), which is a directed graph G = (N, E) </a:t>
            </a:r>
          </a:p>
          <a:p>
            <a:pPr algn="just">
              <a:buNone/>
            </a:pPr>
            <a:r>
              <a:rPr lang="en-US" sz="1800" b="1" dirty="0" smtClean="0">
                <a:solidFill>
                  <a:schemeClr val="accent6">
                    <a:lumMod val="75000"/>
                  </a:schemeClr>
                </a:solidFill>
                <a:latin typeface="Comic Sans MS" pitchFamily="66" charset="0"/>
              </a:rPr>
              <a:t>Algorithm Testing Conflict Serializability of a Schedule S</a:t>
            </a:r>
          </a:p>
          <a:p>
            <a:pPr marL="514350" indent="-514350" algn="just">
              <a:buFont typeface="+mj-lt"/>
              <a:buAutoNum type="arabicPeriod"/>
            </a:pPr>
            <a:r>
              <a:rPr lang="en-US" sz="2000" dirty="0" smtClean="0">
                <a:solidFill>
                  <a:schemeClr val="accent1">
                    <a:lumMod val="50000"/>
                  </a:schemeClr>
                </a:solidFill>
                <a:latin typeface="Comic Sans MS" pitchFamily="66" charset="0"/>
              </a:rPr>
              <a:t>For each transaction T</a:t>
            </a:r>
            <a:r>
              <a:rPr lang="en-US" sz="2000" baseline="-25000" dirty="0" smtClean="0">
                <a:solidFill>
                  <a:schemeClr val="accent1">
                    <a:lumMod val="50000"/>
                  </a:schemeClr>
                </a:solidFill>
                <a:latin typeface="Comic Sans MS" pitchFamily="66" charset="0"/>
              </a:rPr>
              <a:t>i</a:t>
            </a:r>
            <a:r>
              <a:rPr lang="en-US" sz="2000" dirty="0" smtClean="0">
                <a:solidFill>
                  <a:schemeClr val="accent1">
                    <a:lumMod val="50000"/>
                  </a:schemeClr>
                </a:solidFill>
                <a:latin typeface="Comic Sans MS" pitchFamily="66" charset="0"/>
              </a:rPr>
              <a:t> participating in schedule S, create a node labeled T</a:t>
            </a:r>
            <a:r>
              <a:rPr lang="en-US" sz="2000" baseline="-25000" dirty="0" smtClean="0">
                <a:solidFill>
                  <a:schemeClr val="accent1">
                    <a:lumMod val="50000"/>
                  </a:schemeClr>
                </a:solidFill>
                <a:latin typeface="Comic Sans MS" pitchFamily="66" charset="0"/>
              </a:rPr>
              <a:t>i</a:t>
            </a:r>
            <a:r>
              <a:rPr lang="en-US" sz="2000" dirty="0" smtClean="0">
                <a:solidFill>
                  <a:schemeClr val="accent1">
                    <a:lumMod val="50000"/>
                  </a:schemeClr>
                </a:solidFill>
                <a:latin typeface="Comic Sans MS" pitchFamily="66" charset="0"/>
              </a:rPr>
              <a:t> in the precedence graph.</a:t>
            </a:r>
          </a:p>
          <a:p>
            <a:pPr marL="514350" indent="-514350" algn="just">
              <a:buFont typeface="+mj-lt"/>
              <a:buAutoNum type="arabicPeriod"/>
            </a:pPr>
            <a:r>
              <a:rPr lang="en-US" sz="2000" dirty="0" smtClean="0">
                <a:solidFill>
                  <a:schemeClr val="accent1">
                    <a:lumMod val="50000"/>
                  </a:schemeClr>
                </a:solidFill>
                <a:latin typeface="Comic Sans MS" pitchFamily="66" charset="0"/>
              </a:rPr>
              <a:t>For each case in S where </a:t>
            </a:r>
            <a:r>
              <a:rPr lang="en-US" sz="2000" dirty="0" err="1" smtClean="0">
                <a:solidFill>
                  <a:schemeClr val="accent1">
                    <a:lumMod val="50000"/>
                  </a:schemeClr>
                </a:solidFill>
                <a:latin typeface="Comic Sans MS" pitchFamily="66" charset="0"/>
              </a:rPr>
              <a:t>T</a:t>
            </a:r>
            <a:r>
              <a:rPr lang="en-US" sz="2000" baseline="-25000" dirty="0" err="1" smtClean="0">
                <a:solidFill>
                  <a:schemeClr val="accent1">
                    <a:lumMod val="50000"/>
                  </a:schemeClr>
                </a:solidFill>
                <a:latin typeface="Comic Sans MS" pitchFamily="66" charset="0"/>
              </a:rPr>
              <a:t>j</a:t>
            </a:r>
            <a:r>
              <a:rPr lang="en-US" sz="2000" dirty="0" smtClean="0">
                <a:solidFill>
                  <a:schemeClr val="accent1">
                    <a:lumMod val="50000"/>
                  </a:schemeClr>
                </a:solidFill>
                <a:latin typeface="Comic Sans MS" pitchFamily="66" charset="0"/>
              </a:rPr>
              <a:t> executes a </a:t>
            </a:r>
            <a:r>
              <a:rPr lang="en-US" sz="2000" dirty="0" err="1" smtClean="0">
                <a:solidFill>
                  <a:schemeClr val="accent1">
                    <a:lumMod val="50000"/>
                  </a:schemeClr>
                </a:solidFill>
                <a:latin typeface="Comic Sans MS" pitchFamily="66" charset="0"/>
              </a:rPr>
              <a:t>read_item</a:t>
            </a:r>
            <a:r>
              <a:rPr lang="en-US" sz="2000" dirty="0" smtClean="0">
                <a:solidFill>
                  <a:schemeClr val="accent1">
                    <a:lumMod val="50000"/>
                  </a:schemeClr>
                </a:solidFill>
                <a:latin typeface="Comic Sans MS" pitchFamily="66" charset="0"/>
              </a:rPr>
              <a:t>(X) after T</a:t>
            </a:r>
            <a:r>
              <a:rPr lang="en-US" sz="2000" baseline="-25000" dirty="0" smtClean="0">
                <a:solidFill>
                  <a:schemeClr val="accent1">
                    <a:lumMod val="50000"/>
                  </a:schemeClr>
                </a:solidFill>
                <a:latin typeface="Comic Sans MS" pitchFamily="66" charset="0"/>
              </a:rPr>
              <a:t>i</a:t>
            </a:r>
            <a:r>
              <a:rPr lang="en-US" sz="2000" dirty="0" smtClean="0">
                <a:solidFill>
                  <a:schemeClr val="accent1">
                    <a:lumMod val="50000"/>
                  </a:schemeClr>
                </a:solidFill>
                <a:latin typeface="Comic Sans MS" pitchFamily="66" charset="0"/>
              </a:rPr>
              <a:t> executes a </a:t>
            </a:r>
            <a:r>
              <a:rPr lang="en-US" sz="2000" dirty="0" err="1" smtClean="0">
                <a:solidFill>
                  <a:schemeClr val="accent1">
                    <a:lumMod val="50000"/>
                  </a:schemeClr>
                </a:solidFill>
                <a:latin typeface="Comic Sans MS" pitchFamily="66" charset="0"/>
              </a:rPr>
              <a:t>write_item</a:t>
            </a:r>
            <a:r>
              <a:rPr lang="en-US" sz="2000" dirty="0" smtClean="0">
                <a:solidFill>
                  <a:schemeClr val="accent1">
                    <a:lumMod val="50000"/>
                  </a:schemeClr>
                </a:solidFill>
                <a:latin typeface="Comic Sans MS" pitchFamily="66" charset="0"/>
              </a:rPr>
              <a:t>(X), create an edge (Ti → </a:t>
            </a:r>
            <a:r>
              <a:rPr lang="en-US" sz="2000" dirty="0" err="1" smtClean="0">
                <a:solidFill>
                  <a:schemeClr val="accent1">
                    <a:lumMod val="50000"/>
                  </a:schemeClr>
                </a:solidFill>
                <a:latin typeface="Comic Sans MS" pitchFamily="66" charset="0"/>
              </a:rPr>
              <a:t>Tj</a:t>
            </a:r>
            <a:r>
              <a:rPr lang="en-US" sz="2000" dirty="0" smtClean="0">
                <a:solidFill>
                  <a:schemeClr val="accent1">
                    <a:lumMod val="50000"/>
                  </a:schemeClr>
                </a:solidFill>
                <a:latin typeface="Comic Sans MS" pitchFamily="66" charset="0"/>
              </a:rPr>
              <a:t> ) in the precedence graph.</a:t>
            </a:r>
          </a:p>
          <a:p>
            <a:pPr marL="514350" indent="-514350" algn="just">
              <a:buFont typeface="+mj-lt"/>
              <a:buAutoNum type="arabicPeriod"/>
            </a:pPr>
            <a:r>
              <a:rPr lang="en-US" sz="2000" dirty="0" smtClean="0">
                <a:solidFill>
                  <a:schemeClr val="accent1">
                    <a:lumMod val="50000"/>
                  </a:schemeClr>
                </a:solidFill>
                <a:latin typeface="Comic Sans MS" pitchFamily="66" charset="0"/>
              </a:rPr>
              <a:t>For each case in S where </a:t>
            </a:r>
            <a:r>
              <a:rPr lang="en-US" sz="2000" dirty="0" err="1" smtClean="0">
                <a:solidFill>
                  <a:schemeClr val="accent1">
                    <a:lumMod val="50000"/>
                  </a:schemeClr>
                </a:solidFill>
                <a:latin typeface="Comic Sans MS" pitchFamily="66" charset="0"/>
              </a:rPr>
              <a:t>Tj</a:t>
            </a:r>
            <a:r>
              <a:rPr lang="en-US" sz="2000" dirty="0" smtClean="0">
                <a:solidFill>
                  <a:schemeClr val="accent1">
                    <a:lumMod val="50000"/>
                  </a:schemeClr>
                </a:solidFill>
                <a:latin typeface="Comic Sans MS" pitchFamily="66" charset="0"/>
              </a:rPr>
              <a:t> executes a </a:t>
            </a:r>
            <a:r>
              <a:rPr lang="en-US" sz="2000" dirty="0" err="1" smtClean="0">
                <a:solidFill>
                  <a:schemeClr val="accent1">
                    <a:lumMod val="50000"/>
                  </a:schemeClr>
                </a:solidFill>
                <a:latin typeface="Comic Sans MS" pitchFamily="66" charset="0"/>
              </a:rPr>
              <a:t>write_item</a:t>
            </a:r>
            <a:r>
              <a:rPr lang="en-US" sz="2000" dirty="0" smtClean="0">
                <a:solidFill>
                  <a:schemeClr val="accent1">
                    <a:lumMod val="50000"/>
                  </a:schemeClr>
                </a:solidFill>
                <a:latin typeface="Comic Sans MS" pitchFamily="66" charset="0"/>
              </a:rPr>
              <a:t>(X) after Ti executes a </a:t>
            </a:r>
            <a:r>
              <a:rPr lang="en-US" sz="2000" dirty="0" err="1" smtClean="0">
                <a:solidFill>
                  <a:schemeClr val="accent1">
                    <a:lumMod val="50000"/>
                  </a:schemeClr>
                </a:solidFill>
                <a:latin typeface="Comic Sans MS" pitchFamily="66" charset="0"/>
              </a:rPr>
              <a:t>read_item</a:t>
            </a:r>
            <a:r>
              <a:rPr lang="en-US" sz="2000" dirty="0" smtClean="0">
                <a:solidFill>
                  <a:schemeClr val="accent1">
                    <a:lumMod val="50000"/>
                  </a:schemeClr>
                </a:solidFill>
                <a:latin typeface="Comic Sans MS" pitchFamily="66" charset="0"/>
              </a:rPr>
              <a:t>(X), create an edge (Ti → </a:t>
            </a:r>
            <a:r>
              <a:rPr lang="en-US" sz="2000" dirty="0" err="1" smtClean="0">
                <a:solidFill>
                  <a:schemeClr val="accent1">
                    <a:lumMod val="50000"/>
                  </a:schemeClr>
                </a:solidFill>
                <a:latin typeface="Comic Sans MS" pitchFamily="66" charset="0"/>
              </a:rPr>
              <a:t>Tj</a:t>
            </a:r>
            <a:r>
              <a:rPr lang="en-US" sz="2000" dirty="0" smtClean="0">
                <a:solidFill>
                  <a:schemeClr val="accent1">
                    <a:lumMod val="50000"/>
                  </a:schemeClr>
                </a:solidFill>
                <a:latin typeface="Comic Sans MS" pitchFamily="66" charset="0"/>
              </a:rPr>
              <a:t>) in the precedence graph.</a:t>
            </a:r>
          </a:p>
          <a:p>
            <a:pPr marL="514350" indent="-514350" algn="just">
              <a:buFont typeface="+mj-lt"/>
              <a:buAutoNum type="arabicPeriod"/>
            </a:pPr>
            <a:r>
              <a:rPr lang="en-US" sz="2000" dirty="0" smtClean="0">
                <a:solidFill>
                  <a:schemeClr val="accent1">
                    <a:lumMod val="50000"/>
                  </a:schemeClr>
                </a:solidFill>
                <a:latin typeface="Comic Sans MS" pitchFamily="66" charset="0"/>
              </a:rPr>
              <a:t>For each case in S where </a:t>
            </a:r>
            <a:r>
              <a:rPr lang="en-US" sz="2000" dirty="0" err="1" smtClean="0">
                <a:solidFill>
                  <a:schemeClr val="accent1">
                    <a:lumMod val="50000"/>
                  </a:schemeClr>
                </a:solidFill>
                <a:latin typeface="Comic Sans MS" pitchFamily="66" charset="0"/>
              </a:rPr>
              <a:t>Tj</a:t>
            </a:r>
            <a:r>
              <a:rPr lang="en-US" sz="2000" dirty="0" smtClean="0">
                <a:solidFill>
                  <a:schemeClr val="accent1">
                    <a:lumMod val="50000"/>
                  </a:schemeClr>
                </a:solidFill>
                <a:latin typeface="Comic Sans MS" pitchFamily="66" charset="0"/>
              </a:rPr>
              <a:t> executes a </a:t>
            </a:r>
            <a:r>
              <a:rPr lang="en-US" sz="2000" dirty="0" err="1" smtClean="0">
                <a:solidFill>
                  <a:schemeClr val="accent1">
                    <a:lumMod val="50000"/>
                  </a:schemeClr>
                </a:solidFill>
                <a:latin typeface="Comic Sans MS" pitchFamily="66" charset="0"/>
              </a:rPr>
              <a:t>write_item</a:t>
            </a:r>
            <a:r>
              <a:rPr lang="en-US" sz="2000" dirty="0" smtClean="0">
                <a:solidFill>
                  <a:schemeClr val="accent1">
                    <a:lumMod val="50000"/>
                  </a:schemeClr>
                </a:solidFill>
                <a:latin typeface="Comic Sans MS" pitchFamily="66" charset="0"/>
              </a:rPr>
              <a:t> (X) after Ti executes a </a:t>
            </a:r>
            <a:r>
              <a:rPr lang="en-US" sz="2000" dirty="0" err="1" smtClean="0">
                <a:solidFill>
                  <a:schemeClr val="accent1">
                    <a:lumMod val="50000"/>
                  </a:schemeClr>
                </a:solidFill>
                <a:latin typeface="Comic Sans MS" pitchFamily="66" charset="0"/>
              </a:rPr>
              <a:t>write_item</a:t>
            </a:r>
            <a:r>
              <a:rPr lang="en-US" sz="2000" dirty="0" smtClean="0">
                <a:solidFill>
                  <a:schemeClr val="accent1">
                    <a:lumMod val="50000"/>
                  </a:schemeClr>
                </a:solidFill>
                <a:latin typeface="Comic Sans MS" pitchFamily="66" charset="0"/>
              </a:rPr>
              <a:t>(X), create an edge (Ti → </a:t>
            </a:r>
            <a:r>
              <a:rPr lang="en-US" sz="2000" dirty="0" err="1" smtClean="0">
                <a:solidFill>
                  <a:schemeClr val="accent1">
                    <a:lumMod val="50000"/>
                  </a:schemeClr>
                </a:solidFill>
                <a:latin typeface="Comic Sans MS" pitchFamily="66" charset="0"/>
              </a:rPr>
              <a:t>Tj</a:t>
            </a:r>
            <a:r>
              <a:rPr lang="en-US" sz="2000" dirty="0" smtClean="0">
                <a:solidFill>
                  <a:schemeClr val="accent1">
                    <a:lumMod val="50000"/>
                  </a:schemeClr>
                </a:solidFill>
                <a:latin typeface="Comic Sans MS" pitchFamily="66" charset="0"/>
              </a:rPr>
              <a:t>) in the precedence graph.</a:t>
            </a:r>
          </a:p>
          <a:p>
            <a:pPr marL="514350" indent="-514350" algn="just">
              <a:buFont typeface="+mj-lt"/>
              <a:buAutoNum type="arabicPeriod"/>
            </a:pPr>
            <a:r>
              <a:rPr lang="en-US" sz="2000" dirty="0" smtClean="0">
                <a:solidFill>
                  <a:schemeClr val="accent1">
                    <a:lumMod val="50000"/>
                  </a:schemeClr>
                </a:solidFill>
                <a:latin typeface="Comic Sans MS" pitchFamily="66" charset="0"/>
              </a:rPr>
              <a:t>The schedule S is serializable if and only if the precedence graph has no cycles.</a:t>
            </a:r>
            <a:endParaRPr lang="en-US" sz="20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21564" y="571480"/>
            <a:ext cx="8050964" cy="2714644"/>
          </a:xfrm>
          <a:prstGeom prst="rect">
            <a:avLst/>
          </a:prstGeom>
          <a:noFill/>
          <a:ln w="9525">
            <a:noFill/>
            <a:miter lim="800000"/>
            <a:headEnd/>
            <a:tailEnd/>
          </a:ln>
          <a:effectLst/>
        </p:spPr>
      </p:pic>
      <p:sp>
        <p:nvSpPr>
          <p:cNvPr id="6" name="Content Placeholder 5"/>
          <p:cNvSpPr>
            <a:spLocks noGrp="1"/>
          </p:cNvSpPr>
          <p:nvPr>
            <p:ph idx="1"/>
          </p:nvPr>
        </p:nvSpPr>
        <p:spPr>
          <a:xfrm>
            <a:off x="214282" y="3500439"/>
            <a:ext cx="8715436" cy="1500197"/>
          </a:xfrm>
        </p:spPr>
        <p:txBody>
          <a:bodyPr>
            <a:normAutofit/>
          </a:bodyPr>
          <a:lstStyle/>
          <a:p>
            <a:pPr algn="just">
              <a:lnSpc>
                <a:spcPct val="120000"/>
              </a:lnSpc>
            </a:pPr>
            <a:r>
              <a:rPr lang="en-US" sz="2400" dirty="0" smtClean="0">
                <a:solidFill>
                  <a:schemeClr val="tx2">
                    <a:lumMod val="50000"/>
                  </a:schemeClr>
                </a:solidFill>
                <a:latin typeface="Comic Sans MS" pitchFamily="66" charset="0"/>
              </a:rPr>
              <a:t>Another example, in which three transactions participate, is shown in Figure above. Figure shows the </a:t>
            </a:r>
            <a:r>
              <a:rPr lang="en-US" sz="2400" dirty="0" err="1" smtClean="0">
                <a:solidFill>
                  <a:schemeClr val="tx2">
                    <a:lumMod val="50000"/>
                  </a:schemeClr>
                </a:solidFill>
                <a:latin typeface="Comic Sans MS" pitchFamily="66" charset="0"/>
              </a:rPr>
              <a:t>read_item</a:t>
            </a:r>
            <a:r>
              <a:rPr lang="en-US" sz="2400" dirty="0" smtClean="0">
                <a:solidFill>
                  <a:schemeClr val="tx2">
                    <a:lumMod val="50000"/>
                  </a:schemeClr>
                </a:solidFill>
                <a:latin typeface="Comic Sans MS" pitchFamily="66" charset="0"/>
              </a:rPr>
              <a:t> and </a:t>
            </a:r>
            <a:r>
              <a:rPr lang="en-US" sz="2400" dirty="0" err="1" smtClean="0">
                <a:solidFill>
                  <a:schemeClr val="tx2">
                    <a:lumMod val="50000"/>
                  </a:schemeClr>
                </a:solidFill>
                <a:latin typeface="Comic Sans MS" pitchFamily="66" charset="0"/>
              </a:rPr>
              <a:t>write_item</a:t>
            </a:r>
            <a:r>
              <a:rPr lang="en-US" sz="2400" dirty="0" smtClean="0">
                <a:solidFill>
                  <a:schemeClr val="tx2">
                    <a:lumMod val="50000"/>
                  </a:schemeClr>
                </a:solidFill>
                <a:latin typeface="Comic Sans MS" pitchFamily="66" charset="0"/>
              </a:rPr>
              <a:t> operations in each transaction. </a:t>
            </a:r>
            <a:endParaRPr lang="en-US" sz="2400" dirty="0">
              <a:solidFill>
                <a:schemeClr val="tx2">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12809" y="142852"/>
            <a:ext cx="6645339" cy="3643338"/>
          </a:xfrm>
          <a:prstGeom prst="rect">
            <a:avLst/>
          </a:prstGeom>
          <a:noFill/>
          <a:ln w="9525">
            <a:noFill/>
            <a:miter lim="800000"/>
            <a:headEnd/>
            <a:tailEnd/>
          </a:ln>
          <a:effectLst/>
        </p:spPr>
      </p:pic>
      <p:pic>
        <p:nvPicPr>
          <p:cNvPr id="6" name="Picture 3"/>
          <p:cNvPicPr>
            <a:picLocks noGrp="1" noChangeAspect="1" noChangeArrowheads="1"/>
          </p:cNvPicPr>
          <p:nvPr>
            <p:ph idx="1"/>
          </p:nvPr>
        </p:nvPicPr>
        <p:blipFill>
          <a:blip r:embed="rId3"/>
          <a:srcRect/>
          <a:stretch>
            <a:fillRect/>
          </a:stretch>
        </p:blipFill>
        <p:spPr bwMode="auto">
          <a:xfrm>
            <a:off x="-10888" y="3929862"/>
            <a:ext cx="9154920" cy="24995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1071538" y="4143380"/>
            <a:ext cx="7404068" cy="2643206"/>
          </a:xfrm>
          <a:prstGeom prst="rect">
            <a:avLst/>
          </a:prstGeom>
          <a:noFill/>
          <a:ln w="9525">
            <a:noFill/>
            <a:miter lim="800000"/>
            <a:headEnd/>
            <a:tailEnd/>
          </a:ln>
          <a:effectLst/>
        </p:spPr>
      </p:pic>
      <p:pic>
        <p:nvPicPr>
          <p:cNvPr id="5122" name="Picture 2"/>
          <p:cNvPicPr>
            <a:picLocks noChangeAspect="1" noChangeArrowheads="1"/>
          </p:cNvPicPr>
          <p:nvPr/>
        </p:nvPicPr>
        <p:blipFill>
          <a:blip r:embed="rId3"/>
          <a:srcRect/>
          <a:stretch>
            <a:fillRect/>
          </a:stretch>
        </p:blipFill>
        <p:spPr bwMode="auto">
          <a:xfrm>
            <a:off x="873158" y="285728"/>
            <a:ext cx="7127866"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3071833"/>
          </a:xfrm>
        </p:spPr>
        <p:txBody>
          <a:bodyPr>
            <a:normAutofit fontScale="85000" lnSpcReduction="20000"/>
          </a:bodyPr>
          <a:lstStyle/>
          <a:p>
            <a:pPr algn="just">
              <a:lnSpc>
                <a:spcPct val="120000"/>
              </a:lnSpc>
            </a:pPr>
            <a:r>
              <a:rPr lang="en-US" dirty="0" smtClean="0">
                <a:solidFill>
                  <a:schemeClr val="tx2">
                    <a:lumMod val="50000"/>
                  </a:schemeClr>
                </a:solidFill>
                <a:latin typeface="Comic Sans MS" pitchFamily="66" charset="0"/>
              </a:rPr>
              <a:t>Figure below shows a precedence graph representing a schedule that has two equivalent serial schedules. </a:t>
            </a:r>
          </a:p>
          <a:p>
            <a:pPr algn="just">
              <a:lnSpc>
                <a:spcPct val="120000"/>
              </a:lnSpc>
            </a:pPr>
            <a:r>
              <a:rPr lang="en-US" dirty="0" smtClean="0">
                <a:solidFill>
                  <a:schemeClr val="tx2">
                    <a:lumMod val="50000"/>
                  </a:schemeClr>
                </a:solidFill>
                <a:latin typeface="Comic Sans MS" pitchFamily="66" charset="0"/>
              </a:rPr>
              <a:t>To find an equivalent serial schedule, start with a node that does not have any incoming edges, and then make sure that the node order for every edge is not violated.</a:t>
            </a:r>
            <a:endParaRPr lang="en-US" dirty="0">
              <a:solidFill>
                <a:schemeClr val="tx2">
                  <a:lumMod val="50000"/>
                </a:schemeClr>
              </a:solidFill>
              <a:latin typeface="Comic Sans MS" pitchFamily="66" charset="0"/>
            </a:endParaRPr>
          </a:p>
        </p:txBody>
      </p:sp>
      <p:pic>
        <p:nvPicPr>
          <p:cNvPr id="6146" name="Picture 2"/>
          <p:cNvPicPr>
            <a:picLocks noChangeAspect="1" noChangeArrowheads="1"/>
          </p:cNvPicPr>
          <p:nvPr/>
        </p:nvPicPr>
        <p:blipFill>
          <a:blip r:embed="rId2"/>
          <a:srcRect/>
          <a:stretch>
            <a:fillRect/>
          </a:stretch>
        </p:blipFill>
        <p:spPr bwMode="auto">
          <a:xfrm>
            <a:off x="785786" y="3652849"/>
            <a:ext cx="7599054" cy="24193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lumMod val="75000"/>
                  </a:schemeClr>
                </a:solidFill>
                <a:latin typeface="Comic Sans MS" pitchFamily="66" charset="0"/>
              </a:rPr>
              <a:t>Two-Phase Locking Techniques for Concurrency </a:t>
            </a:r>
            <a:r>
              <a:rPr lang="en-US" b="1" dirty="0" smtClean="0">
                <a:solidFill>
                  <a:schemeClr val="accent6">
                    <a:lumMod val="75000"/>
                  </a:schemeClr>
                </a:solidFill>
                <a:latin typeface="Comic Sans MS" pitchFamily="66" charset="0"/>
              </a:rPr>
              <a:t>Control</a:t>
            </a:r>
            <a:endParaRPr lang="en-US" dirty="0"/>
          </a:p>
        </p:txBody>
      </p:sp>
      <p:sp>
        <p:nvSpPr>
          <p:cNvPr id="3" name="Content Placeholder 2"/>
          <p:cNvSpPr>
            <a:spLocks noGrp="1"/>
          </p:cNvSpPr>
          <p:nvPr>
            <p:ph idx="1"/>
          </p:nvPr>
        </p:nvSpPr>
        <p:spPr>
          <a:xfrm>
            <a:off x="214282" y="1600200"/>
            <a:ext cx="8715436" cy="5043510"/>
          </a:xfrm>
        </p:spPr>
        <p:txBody>
          <a:bodyPr>
            <a:normAutofit fontScale="70000" lnSpcReduction="20000"/>
          </a:bodyPr>
          <a:lstStyle/>
          <a:p>
            <a:pPr algn="just">
              <a:buNone/>
            </a:pPr>
            <a:r>
              <a:rPr lang="en-US" sz="5100" b="1" dirty="0" smtClean="0">
                <a:solidFill>
                  <a:schemeClr val="accent6">
                    <a:lumMod val="75000"/>
                  </a:schemeClr>
                </a:solidFill>
                <a:latin typeface="Comic Sans MS" pitchFamily="66" charset="0"/>
              </a:rPr>
              <a:t>Binary </a:t>
            </a:r>
            <a:r>
              <a:rPr lang="en-US" sz="5100" b="1" dirty="0" smtClean="0">
                <a:solidFill>
                  <a:schemeClr val="accent6">
                    <a:lumMod val="75000"/>
                  </a:schemeClr>
                </a:solidFill>
                <a:latin typeface="Comic Sans MS" pitchFamily="66" charset="0"/>
              </a:rPr>
              <a:t>Locks </a:t>
            </a:r>
          </a:p>
          <a:p>
            <a:pPr algn="just">
              <a:lnSpc>
                <a:spcPct val="120000"/>
              </a:lnSpc>
            </a:pPr>
            <a:r>
              <a:rPr lang="en-US" sz="3400" dirty="0" smtClean="0">
                <a:solidFill>
                  <a:schemeClr val="accent1">
                    <a:lumMod val="50000"/>
                  </a:schemeClr>
                </a:solidFill>
                <a:latin typeface="Comic Sans MS" pitchFamily="66" charset="0"/>
              </a:rPr>
              <a:t>A binary lock can have two states or values: locked and unlocked (or 1 and 0)</a:t>
            </a:r>
          </a:p>
          <a:p>
            <a:pPr algn="just">
              <a:lnSpc>
                <a:spcPct val="120000"/>
              </a:lnSpc>
            </a:pPr>
            <a:r>
              <a:rPr lang="en-US" sz="3400" dirty="0" smtClean="0">
                <a:solidFill>
                  <a:schemeClr val="accent1">
                    <a:lumMod val="50000"/>
                  </a:schemeClr>
                </a:solidFill>
                <a:latin typeface="Comic Sans MS" pitchFamily="66" charset="0"/>
              </a:rPr>
              <a:t>A </a:t>
            </a:r>
            <a:r>
              <a:rPr lang="en-US" sz="3400" dirty="0" smtClean="0">
                <a:solidFill>
                  <a:schemeClr val="accent1">
                    <a:lumMod val="50000"/>
                  </a:schemeClr>
                </a:solidFill>
                <a:latin typeface="Comic Sans MS" pitchFamily="66" charset="0"/>
              </a:rPr>
              <a:t>distinct lock is associated with each database item X. </a:t>
            </a:r>
            <a:r>
              <a:rPr lang="en-US" sz="3400" dirty="0" smtClean="0">
                <a:solidFill>
                  <a:schemeClr val="accent1">
                    <a:lumMod val="50000"/>
                  </a:schemeClr>
                </a:solidFill>
                <a:latin typeface="Comic Sans MS" pitchFamily="66" charset="0"/>
              </a:rPr>
              <a:t>If the value of the lock on X is 1, item X cannot be accessed by a database operation that requests the item. </a:t>
            </a:r>
          </a:p>
          <a:p>
            <a:pPr algn="just">
              <a:lnSpc>
                <a:spcPct val="120000"/>
              </a:lnSpc>
            </a:pPr>
            <a:r>
              <a:rPr lang="en-US" sz="3400" dirty="0" smtClean="0">
                <a:solidFill>
                  <a:schemeClr val="accent1">
                    <a:lumMod val="50000"/>
                  </a:schemeClr>
                </a:solidFill>
                <a:latin typeface="Comic Sans MS" pitchFamily="66" charset="0"/>
              </a:rPr>
              <a:t>If the </a:t>
            </a:r>
            <a:r>
              <a:rPr lang="en-US" sz="3400" dirty="0" smtClean="0">
                <a:solidFill>
                  <a:schemeClr val="accent1">
                    <a:lumMod val="50000"/>
                  </a:schemeClr>
                </a:solidFill>
                <a:latin typeface="Comic Sans MS" pitchFamily="66" charset="0"/>
              </a:rPr>
              <a:t>value of the lock on X is 0, the item can be accessed when requested, and the lock </a:t>
            </a:r>
            <a:r>
              <a:rPr lang="en-US" sz="3400" dirty="0" smtClean="0">
                <a:solidFill>
                  <a:schemeClr val="accent1">
                    <a:lumMod val="50000"/>
                  </a:schemeClr>
                </a:solidFill>
                <a:latin typeface="Comic Sans MS" pitchFamily="66" charset="0"/>
              </a:rPr>
              <a:t>value is </a:t>
            </a:r>
            <a:r>
              <a:rPr lang="en-US" sz="3400" dirty="0" smtClean="0">
                <a:solidFill>
                  <a:schemeClr val="accent1">
                    <a:lumMod val="50000"/>
                  </a:schemeClr>
                </a:solidFill>
                <a:latin typeface="Comic Sans MS" pitchFamily="66" charset="0"/>
              </a:rPr>
              <a:t>changed to 1. </a:t>
            </a:r>
            <a:endParaRPr lang="en-US" sz="3400" dirty="0" smtClean="0">
              <a:solidFill>
                <a:schemeClr val="accent1">
                  <a:lumMod val="50000"/>
                </a:schemeClr>
              </a:solidFill>
              <a:latin typeface="Comic Sans MS" pitchFamily="66" charset="0"/>
            </a:endParaRPr>
          </a:p>
          <a:p>
            <a:pPr algn="just">
              <a:lnSpc>
                <a:spcPct val="120000"/>
              </a:lnSpc>
            </a:pPr>
            <a:r>
              <a:rPr lang="en-US" sz="3400" dirty="0" smtClean="0">
                <a:solidFill>
                  <a:schemeClr val="accent1">
                    <a:lumMod val="50000"/>
                  </a:schemeClr>
                </a:solidFill>
                <a:latin typeface="Comic Sans MS" pitchFamily="66" charset="0"/>
              </a:rPr>
              <a:t>We </a:t>
            </a:r>
            <a:r>
              <a:rPr lang="en-US" sz="3400" dirty="0" smtClean="0">
                <a:solidFill>
                  <a:schemeClr val="accent1">
                    <a:lumMod val="50000"/>
                  </a:schemeClr>
                </a:solidFill>
                <a:latin typeface="Comic Sans MS" pitchFamily="66" charset="0"/>
              </a:rPr>
              <a:t>refer to the current value (or state) of the lock associated with item X </a:t>
            </a:r>
            <a:r>
              <a:rPr lang="en-US" sz="3400" dirty="0" smtClean="0">
                <a:solidFill>
                  <a:schemeClr val="accent1">
                    <a:lumMod val="50000"/>
                  </a:schemeClr>
                </a:solidFill>
                <a:latin typeface="Comic Sans MS" pitchFamily="66" charset="0"/>
              </a:rPr>
              <a:t>as lock(X</a:t>
            </a:r>
            <a:r>
              <a:rPr lang="en-US" sz="3400" dirty="0" smtClean="0">
                <a:solidFill>
                  <a:schemeClr val="accent1">
                    <a:lumMod val="50000"/>
                  </a:schemeClr>
                </a:solidFill>
                <a:latin typeface="Comic Sans MS" pitchFamily="66" charset="0"/>
              </a:rPr>
              <a:t>). Two operations, </a:t>
            </a:r>
            <a:r>
              <a:rPr lang="en-US" sz="3400" dirty="0" err="1" smtClean="0">
                <a:solidFill>
                  <a:schemeClr val="accent1">
                    <a:lumMod val="50000"/>
                  </a:schemeClr>
                </a:solidFill>
                <a:latin typeface="Comic Sans MS" pitchFamily="66" charset="0"/>
              </a:rPr>
              <a:t>lock_item</a:t>
            </a:r>
            <a:r>
              <a:rPr lang="en-US" sz="3400" dirty="0" smtClean="0">
                <a:solidFill>
                  <a:schemeClr val="accent1">
                    <a:lumMod val="50000"/>
                  </a:schemeClr>
                </a:solidFill>
                <a:latin typeface="Comic Sans MS" pitchFamily="66" charset="0"/>
              </a:rPr>
              <a:t> and </a:t>
            </a:r>
            <a:r>
              <a:rPr lang="en-US" sz="3400" dirty="0" err="1" smtClean="0">
                <a:solidFill>
                  <a:schemeClr val="accent1">
                    <a:lumMod val="50000"/>
                  </a:schemeClr>
                </a:solidFill>
                <a:latin typeface="Comic Sans MS" pitchFamily="66" charset="0"/>
              </a:rPr>
              <a:t>unlock_item</a:t>
            </a:r>
            <a:r>
              <a:rPr lang="en-US" sz="3400" dirty="0" smtClean="0">
                <a:solidFill>
                  <a:schemeClr val="accent1">
                    <a:lumMod val="50000"/>
                  </a:schemeClr>
                </a:solidFill>
                <a:latin typeface="Comic Sans MS" pitchFamily="66" charset="0"/>
              </a:rPr>
              <a:t>, are used with binary locking. </a:t>
            </a:r>
            <a:endParaRPr lang="en-US" sz="3400" dirty="0">
              <a:solidFill>
                <a:schemeClr val="accent1">
                  <a:lumMod val="50000"/>
                </a:schemeClr>
              </a:solidFill>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643998" cy="3643337"/>
          </a:xfrm>
        </p:spPr>
        <p:txBody>
          <a:bodyPr>
            <a:noAutofit/>
          </a:bodyPr>
          <a:lstStyle/>
          <a:p>
            <a:pPr algn="just">
              <a:buNone/>
            </a:pPr>
            <a:r>
              <a:rPr lang="en-US" sz="2000" b="1" dirty="0" smtClean="0">
                <a:solidFill>
                  <a:schemeClr val="accent6">
                    <a:lumMod val="75000"/>
                  </a:schemeClr>
                </a:solidFill>
                <a:latin typeface="Comic Sans MS" pitchFamily="66" charset="0"/>
              </a:rPr>
              <a:t>Why Concurrency Control Is Needed</a:t>
            </a:r>
          </a:p>
          <a:p>
            <a:pPr algn="just"/>
            <a:r>
              <a:rPr lang="en-US" sz="1800" dirty="0" smtClean="0">
                <a:solidFill>
                  <a:schemeClr val="accent1">
                    <a:lumMod val="50000"/>
                  </a:schemeClr>
                </a:solidFill>
                <a:latin typeface="Comic Sans MS" pitchFamily="66" charset="0"/>
              </a:rPr>
              <a:t>We illustrate some of these problems by referring to a much simplified airline reservations database in which a record is stored for each airline flight. </a:t>
            </a:r>
          </a:p>
          <a:p>
            <a:pPr algn="just"/>
            <a:r>
              <a:rPr lang="en-US" sz="1800" dirty="0" smtClean="0">
                <a:solidFill>
                  <a:schemeClr val="accent1">
                    <a:lumMod val="50000"/>
                  </a:schemeClr>
                </a:solidFill>
                <a:latin typeface="Comic Sans MS" pitchFamily="66" charset="0"/>
              </a:rPr>
              <a:t>Each record includes the number of reserved seats on that flight as a named data item, among other information.</a:t>
            </a:r>
          </a:p>
          <a:p>
            <a:pPr algn="just"/>
            <a:r>
              <a:rPr lang="en-US" sz="1800" dirty="0" smtClean="0">
                <a:solidFill>
                  <a:schemeClr val="accent1">
                    <a:lumMod val="50000"/>
                  </a:schemeClr>
                </a:solidFill>
                <a:latin typeface="Comic Sans MS" pitchFamily="66" charset="0"/>
              </a:rPr>
              <a:t>Figure (a) below shows a transaction T1 that transfers N reservations from one flight whose number of reserved seats is stored in the database item named X to another flight whose number of reserved seats is stored in the database item named Y.</a:t>
            </a:r>
          </a:p>
          <a:p>
            <a:pPr algn="just"/>
            <a:r>
              <a:rPr lang="en-US" sz="1800" dirty="0" smtClean="0">
                <a:solidFill>
                  <a:schemeClr val="accent1">
                    <a:lumMod val="50000"/>
                  </a:schemeClr>
                </a:solidFill>
                <a:latin typeface="Comic Sans MS" pitchFamily="66" charset="0"/>
              </a:rPr>
              <a:t>Figure (b) below shows a simpler transaction T2 that just reserves M seats on the first flight (X) referenced in transaction T1.</a:t>
            </a:r>
            <a:endParaRPr lang="en-US" sz="1800" dirty="0">
              <a:solidFill>
                <a:schemeClr val="accent1">
                  <a:lumMod val="50000"/>
                </a:schemeClr>
              </a:solidFill>
              <a:latin typeface="Comic Sans MS" pitchFamily="66" charset="0"/>
            </a:endParaRPr>
          </a:p>
        </p:txBody>
      </p:sp>
      <p:pic>
        <p:nvPicPr>
          <p:cNvPr id="2050" name="Picture 2"/>
          <p:cNvPicPr>
            <a:picLocks noChangeAspect="1" noChangeArrowheads="1"/>
          </p:cNvPicPr>
          <p:nvPr/>
        </p:nvPicPr>
        <p:blipFill>
          <a:blip r:embed="rId2"/>
          <a:srcRect/>
          <a:stretch>
            <a:fillRect/>
          </a:stretch>
        </p:blipFill>
        <p:spPr bwMode="auto">
          <a:xfrm>
            <a:off x="2002515" y="4214818"/>
            <a:ext cx="5212691"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260359"/>
            <a:ext cx="8215370" cy="6383351"/>
          </a:xfrm>
        </p:spPr>
        <p:txBody>
          <a:bodyPr>
            <a:normAutofit fontScale="77500" lnSpcReduction="20000"/>
          </a:bodyPr>
          <a:lstStyle/>
          <a:p>
            <a:pPr algn="just">
              <a:lnSpc>
                <a:spcPct val="120000"/>
              </a:lnSpc>
              <a:buNone/>
            </a:pPr>
            <a:r>
              <a:rPr lang="en-US" b="1" dirty="0" err="1" smtClean="0">
                <a:solidFill>
                  <a:schemeClr val="accent6">
                    <a:lumMod val="75000"/>
                  </a:schemeClr>
                </a:solidFill>
                <a:latin typeface="Comic Sans MS" pitchFamily="66" charset="0"/>
              </a:rPr>
              <a:t>lock_item</a:t>
            </a:r>
            <a:r>
              <a:rPr lang="en-US" b="1" dirty="0" smtClean="0">
                <a:solidFill>
                  <a:schemeClr val="accent6">
                    <a:lumMod val="75000"/>
                  </a:schemeClr>
                </a:solidFill>
                <a:latin typeface="Comic Sans MS" pitchFamily="66" charset="0"/>
              </a:rPr>
              <a:t>(X):</a:t>
            </a:r>
          </a:p>
          <a:p>
            <a:pPr algn="just">
              <a:lnSpc>
                <a:spcPct val="120000"/>
              </a:lnSpc>
              <a:buNone/>
            </a:pPr>
            <a:r>
              <a:rPr lang="en-US" dirty="0" smtClean="0">
                <a:solidFill>
                  <a:schemeClr val="accent1">
                    <a:lumMod val="50000"/>
                  </a:schemeClr>
                </a:solidFill>
                <a:latin typeface="Comic Sans MS" pitchFamily="66" charset="0"/>
              </a:rPr>
              <a:t>B:if </a:t>
            </a:r>
            <a:r>
              <a:rPr lang="en-US" dirty="0" smtClean="0">
                <a:solidFill>
                  <a:schemeClr val="accent1">
                    <a:lumMod val="50000"/>
                  </a:schemeClr>
                </a:solidFill>
                <a:latin typeface="Comic Sans MS" pitchFamily="66" charset="0"/>
              </a:rPr>
              <a:t>LOCK(X) = 0 (* item is unlocked *)</a:t>
            </a:r>
          </a:p>
          <a:p>
            <a:pPr algn="just">
              <a:lnSpc>
                <a:spcPct val="120000"/>
              </a:lnSpc>
              <a:buNone/>
            </a:pPr>
            <a:r>
              <a:rPr lang="en-US" dirty="0" smtClean="0">
                <a:solidFill>
                  <a:schemeClr val="accent1">
                    <a:lumMod val="50000"/>
                  </a:schemeClr>
                </a:solidFill>
                <a:latin typeface="Comic Sans MS" pitchFamily="66" charset="0"/>
              </a:rPr>
              <a:t>		then </a:t>
            </a:r>
            <a:r>
              <a:rPr lang="en-US" dirty="0" smtClean="0">
                <a:solidFill>
                  <a:schemeClr val="accent1">
                    <a:lumMod val="50000"/>
                  </a:schemeClr>
                </a:solidFill>
                <a:latin typeface="Comic Sans MS" pitchFamily="66" charset="0"/>
              </a:rPr>
              <a:t>LOCK(X) ← 1 (* lock the item *)</a:t>
            </a:r>
          </a:p>
          <a:p>
            <a:pPr algn="just">
              <a:lnSpc>
                <a:spcPct val="120000"/>
              </a:lnSpc>
              <a:buNone/>
            </a:pPr>
            <a:r>
              <a:rPr lang="en-US" dirty="0" smtClean="0">
                <a:solidFill>
                  <a:schemeClr val="accent1">
                    <a:lumMod val="50000"/>
                  </a:schemeClr>
                </a:solidFill>
                <a:latin typeface="Comic Sans MS" pitchFamily="66" charset="0"/>
              </a:rPr>
              <a:t>	 else</a:t>
            </a:r>
            <a:endParaRPr lang="en-US" dirty="0" smtClean="0">
              <a:solidFill>
                <a:schemeClr val="accent1">
                  <a:lumMod val="50000"/>
                </a:schemeClr>
              </a:solidFill>
              <a:latin typeface="Comic Sans MS" pitchFamily="66" charset="0"/>
            </a:endParaRPr>
          </a:p>
          <a:p>
            <a:pPr algn="just">
              <a:lnSpc>
                <a:spcPct val="120000"/>
              </a:lnSpc>
              <a:buNone/>
            </a:pPr>
            <a:r>
              <a:rPr lang="en-US" dirty="0" smtClean="0">
                <a:solidFill>
                  <a:schemeClr val="accent1">
                    <a:lumMod val="50000"/>
                  </a:schemeClr>
                </a:solidFill>
                <a:latin typeface="Comic Sans MS" pitchFamily="66" charset="0"/>
              </a:rPr>
              <a:t>		begin</a:t>
            </a:r>
            <a:endParaRPr lang="en-US" dirty="0" smtClean="0">
              <a:solidFill>
                <a:schemeClr val="accent1">
                  <a:lumMod val="50000"/>
                </a:schemeClr>
              </a:solidFill>
              <a:latin typeface="Comic Sans MS" pitchFamily="66" charset="0"/>
            </a:endParaRPr>
          </a:p>
          <a:p>
            <a:pPr algn="just">
              <a:lnSpc>
                <a:spcPct val="120000"/>
              </a:lnSpc>
              <a:buNone/>
            </a:pPr>
            <a:r>
              <a:rPr lang="en-US" dirty="0" smtClean="0">
                <a:solidFill>
                  <a:schemeClr val="accent1">
                    <a:lumMod val="50000"/>
                  </a:schemeClr>
                </a:solidFill>
                <a:latin typeface="Comic Sans MS" pitchFamily="66" charset="0"/>
              </a:rPr>
              <a:t>			wait </a:t>
            </a:r>
            <a:r>
              <a:rPr lang="en-US" dirty="0" smtClean="0">
                <a:solidFill>
                  <a:schemeClr val="accent1">
                    <a:lumMod val="50000"/>
                  </a:schemeClr>
                </a:solidFill>
                <a:latin typeface="Comic Sans MS" pitchFamily="66" charset="0"/>
              </a:rPr>
              <a:t>(until LOCK(X) = 0</a:t>
            </a:r>
          </a:p>
          <a:p>
            <a:pPr algn="just">
              <a:lnSpc>
                <a:spcPct val="120000"/>
              </a:lnSpc>
              <a:buNone/>
            </a:pPr>
            <a:r>
              <a:rPr lang="en-US" dirty="0" smtClean="0">
                <a:solidFill>
                  <a:schemeClr val="accent1">
                    <a:lumMod val="50000"/>
                  </a:schemeClr>
                </a:solidFill>
                <a:latin typeface="Comic Sans MS" pitchFamily="66" charset="0"/>
              </a:rPr>
              <a:t>			and </a:t>
            </a:r>
            <a:r>
              <a:rPr lang="en-US" dirty="0" smtClean="0">
                <a:solidFill>
                  <a:schemeClr val="accent1">
                    <a:lumMod val="50000"/>
                  </a:schemeClr>
                </a:solidFill>
                <a:latin typeface="Comic Sans MS" pitchFamily="66" charset="0"/>
              </a:rPr>
              <a:t>the lock manager wakes up </a:t>
            </a:r>
            <a:r>
              <a:rPr lang="en-US" dirty="0" smtClean="0">
                <a:solidFill>
                  <a:schemeClr val="accent1">
                    <a:lumMod val="50000"/>
                  </a:schemeClr>
                </a:solidFill>
                <a:latin typeface="Comic Sans MS" pitchFamily="66" charset="0"/>
              </a:rPr>
              <a:t>			</a:t>
            </a:r>
            <a:r>
              <a:rPr lang="en-US" dirty="0" err="1" smtClean="0">
                <a:solidFill>
                  <a:schemeClr val="accent1">
                    <a:lumMod val="50000"/>
                  </a:schemeClr>
                </a:solidFill>
                <a:latin typeface="Comic Sans MS" pitchFamily="66" charset="0"/>
              </a:rPr>
              <a:t>thetransaction</a:t>
            </a:r>
            <a:r>
              <a:rPr lang="en-US" dirty="0" smtClean="0">
                <a:solidFill>
                  <a:schemeClr val="accent1">
                    <a:lumMod val="50000"/>
                  </a:schemeClr>
                </a:solidFill>
                <a:latin typeface="Comic Sans MS" pitchFamily="66" charset="0"/>
              </a:rPr>
              <a:t>);</a:t>
            </a:r>
          </a:p>
          <a:p>
            <a:pPr algn="just">
              <a:lnSpc>
                <a:spcPct val="120000"/>
              </a:lnSpc>
              <a:buNone/>
            </a:pPr>
            <a:r>
              <a:rPr lang="en-US" dirty="0" smtClean="0">
                <a:solidFill>
                  <a:schemeClr val="accent1">
                    <a:lumMod val="50000"/>
                  </a:schemeClr>
                </a:solidFill>
                <a:latin typeface="Comic Sans MS" pitchFamily="66" charset="0"/>
              </a:rPr>
              <a:t>			go </a:t>
            </a:r>
            <a:r>
              <a:rPr lang="en-US" dirty="0" smtClean="0">
                <a:solidFill>
                  <a:schemeClr val="accent1">
                    <a:lumMod val="50000"/>
                  </a:schemeClr>
                </a:solidFill>
                <a:latin typeface="Comic Sans MS" pitchFamily="66" charset="0"/>
              </a:rPr>
              <a:t>to B</a:t>
            </a:r>
          </a:p>
          <a:p>
            <a:pPr algn="just">
              <a:lnSpc>
                <a:spcPct val="120000"/>
              </a:lnSpc>
              <a:buNone/>
            </a:pPr>
            <a:r>
              <a:rPr lang="en-US" dirty="0" smtClean="0">
                <a:solidFill>
                  <a:schemeClr val="accent1">
                    <a:lumMod val="50000"/>
                  </a:schemeClr>
                </a:solidFill>
                <a:latin typeface="Comic Sans MS" pitchFamily="66" charset="0"/>
              </a:rPr>
              <a:t>		end</a:t>
            </a:r>
            <a:r>
              <a:rPr lang="en-US" dirty="0" smtClean="0">
                <a:solidFill>
                  <a:schemeClr val="accent1">
                    <a:lumMod val="50000"/>
                  </a:schemeClr>
                </a:solidFill>
                <a:latin typeface="Comic Sans MS" pitchFamily="66" charset="0"/>
              </a:rPr>
              <a:t>;</a:t>
            </a:r>
          </a:p>
          <a:p>
            <a:pPr algn="just">
              <a:lnSpc>
                <a:spcPct val="120000"/>
              </a:lnSpc>
              <a:buNone/>
            </a:pPr>
            <a:r>
              <a:rPr lang="en-US" b="1" dirty="0" err="1" smtClean="0">
                <a:solidFill>
                  <a:schemeClr val="accent6">
                    <a:lumMod val="75000"/>
                  </a:schemeClr>
                </a:solidFill>
                <a:latin typeface="Comic Sans MS" pitchFamily="66" charset="0"/>
              </a:rPr>
              <a:t>unlock_item</a:t>
            </a:r>
            <a:r>
              <a:rPr lang="en-US" b="1" dirty="0" smtClean="0">
                <a:solidFill>
                  <a:schemeClr val="accent6">
                    <a:lumMod val="75000"/>
                  </a:schemeClr>
                </a:solidFill>
                <a:latin typeface="Comic Sans MS" pitchFamily="66" charset="0"/>
              </a:rPr>
              <a:t>(X):</a:t>
            </a:r>
          </a:p>
          <a:p>
            <a:pPr algn="just">
              <a:lnSpc>
                <a:spcPct val="120000"/>
              </a:lnSpc>
              <a:buNone/>
            </a:pPr>
            <a:r>
              <a:rPr lang="en-US" dirty="0" smtClean="0">
                <a:solidFill>
                  <a:schemeClr val="accent1">
                    <a:lumMod val="50000"/>
                  </a:schemeClr>
                </a:solidFill>
                <a:latin typeface="Comic Sans MS" pitchFamily="66" charset="0"/>
              </a:rPr>
              <a:t>LOCK(X) ← 0; (* unlock the item *)</a:t>
            </a:r>
          </a:p>
          <a:p>
            <a:pPr algn="just">
              <a:lnSpc>
                <a:spcPct val="120000"/>
              </a:lnSpc>
              <a:buNone/>
            </a:pPr>
            <a:r>
              <a:rPr lang="en-US" dirty="0" smtClean="0">
                <a:solidFill>
                  <a:schemeClr val="accent1">
                    <a:lumMod val="50000"/>
                  </a:schemeClr>
                </a:solidFill>
                <a:latin typeface="Comic Sans MS" pitchFamily="66" charset="0"/>
              </a:rPr>
              <a:t>if any transactions are waiting</a:t>
            </a:r>
          </a:p>
          <a:p>
            <a:pPr algn="just">
              <a:lnSpc>
                <a:spcPct val="120000"/>
              </a:lnSpc>
              <a:buNone/>
            </a:pPr>
            <a:r>
              <a:rPr lang="en-US" dirty="0" smtClean="0">
                <a:solidFill>
                  <a:schemeClr val="accent1">
                    <a:lumMod val="50000"/>
                  </a:schemeClr>
                </a:solidFill>
                <a:latin typeface="Comic Sans MS" pitchFamily="66" charset="0"/>
              </a:rPr>
              <a:t>	then </a:t>
            </a:r>
            <a:r>
              <a:rPr lang="en-US" dirty="0" smtClean="0">
                <a:solidFill>
                  <a:schemeClr val="accent1">
                    <a:lumMod val="50000"/>
                  </a:schemeClr>
                </a:solidFill>
                <a:latin typeface="Comic Sans MS" pitchFamily="66" charset="0"/>
              </a:rPr>
              <a:t>wakeup one of the waiting transactions;</a:t>
            </a:r>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77500" lnSpcReduction="20000"/>
          </a:bodyPr>
          <a:lstStyle/>
          <a:p>
            <a:pPr algn="just">
              <a:lnSpc>
                <a:spcPct val="120000"/>
              </a:lnSpc>
              <a:buNone/>
            </a:pPr>
            <a:r>
              <a:rPr lang="en-US" sz="4100" b="1" dirty="0" smtClean="0">
                <a:solidFill>
                  <a:schemeClr val="accent6">
                    <a:lumMod val="75000"/>
                  </a:schemeClr>
                </a:solidFill>
                <a:latin typeface="Comic Sans MS" pitchFamily="66" charset="0"/>
              </a:rPr>
              <a:t>Shared/Exclusive (or Read/Write) </a:t>
            </a:r>
            <a:r>
              <a:rPr lang="en-US" sz="4100" b="1" dirty="0" smtClean="0">
                <a:solidFill>
                  <a:schemeClr val="accent6">
                    <a:lumMod val="75000"/>
                  </a:schemeClr>
                </a:solidFill>
                <a:latin typeface="Comic Sans MS" pitchFamily="66" charset="0"/>
              </a:rPr>
              <a:t>Locks</a:t>
            </a:r>
            <a:r>
              <a:rPr lang="en-US" sz="4600" b="1" dirty="0" smtClean="0">
                <a:solidFill>
                  <a:schemeClr val="accent6">
                    <a:lumMod val="75000"/>
                  </a:schemeClr>
                </a:solidFill>
                <a:latin typeface="Comic Sans MS" pitchFamily="66" charset="0"/>
              </a:rPr>
              <a:t> </a:t>
            </a:r>
          </a:p>
          <a:p>
            <a:pPr algn="just">
              <a:lnSpc>
                <a:spcPct val="120000"/>
              </a:lnSpc>
            </a:pPr>
            <a:r>
              <a:rPr lang="en-US" sz="3600" dirty="0" smtClean="0">
                <a:solidFill>
                  <a:schemeClr val="accent1">
                    <a:lumMod val="50000"/>
                  </a:schemeClr>
                </a:solidFill>
                <a:latin typeface="Comic Sans MS" pitchFamily="66" charset="0"/>
              </a:rPr>
              <a:t>We </a:t>
            </a:r>
            <a:r>
              <a:rPr lang="en-US" sz="3600" dirty="0" smtClean="0">
                <a:solidFill>
                  <a:schemeClr val="accent1">
                    <a:lumMod val="50000"/>
                  </a:schemeClr>
                </a:solidFill>
                <a:latin typeface="Comic Sans MS" pitchFamily="66" charset="0"/>
              </a:rPr>
              <a:t>should allow several transactions to access the same item X if they all access X </a:t>
            </a:r>
            <a:r>
              <a:rPr lang="en-US" sz="3600" dirty="0" smtClean="0">
                <a:solidFill>
                  <a:schemeClr val="accent1">
                    <a:lumMod val="50000"/>
                  </a:schemeClr>
                </a:solidFill>
                <a:latin typeface="Comic Sans MS" pitchFamily="66" charset="0"/>
              </a:rPr>
              <a:t>for reading </a:t>
            </a:r>
            <a:r>
              <a:rPr lang="en-US" sz="3600" dirty="0" smtClean="0">
                <a:solidFill>
                  <a:schemeClr val="accent1">
                    <a:lumMod val="50000"/>
                  </a:schemeClr>
                </a:solidFill>
                <a:latin typeface="Comic Sans MS" pitchFamily="66" charset="0"/>
              </a:rPr>
              <a:t>purposes only. </a:t>
            </a:r>
            <a:endParaRPr lang="en-US" sz="3600" dirty="0" smtClean="0">
              <a:solidFill>
                <a:schemeClr val="accent1">
                  <a:lumMod val="50000"/>
                </a:schemeClr>
              </a:solidFill>
              <a:latin typeface="Comic Sans MS" pitchFamily="66" charset="0"/>
            </a:endParaRPr>
          </a:p>
          <a:p>
            <a:pPr algn="just">
              <a:lnSpc>
                <a:spcPct val="120000"/>
              </a:lnSpc>
            </a:pPr>
            <a:r>
              <a:rPr lang="en-US" sz="3600" dirty="0" smtClean="0">
                <a:solidFill>
                  <a:schemeClr val="accent1">
                    <a:lumMod val="50000"/>
                  </a:schemeClr>
                </a:solidFill>
                <a:latin typeface="Comic Sans MS" pitchFamily="66" charset="0"/>
              </a:rPr>
              <a:t>However</a:t>
            </a:r>
            <a:r>
              <a:rPr lang="en-US" sz="3600" dirty="0" smtClean="0">
                <a:solidFill>
                  <a:schemeClr val="accent1">
                    <a:lumMod val="50000"/>
                  </a:schemeClr>
                </a:solidFill>
                <a:latin typeface="Comic Sans MS" pitchFamily="66" charset="0"/>
              </a:rPr>
              <a:t>, if a transaction is to write an item X, it must </a:t>
            </a:r>
            <a:r>
              <a:rPr lang="en-US" sz="3600" dirty="0" smtClean="0">
                <a:solidFill>
                  <a:schemeClr val="accent1">
                    <a:lumMod val="50000"/>
                  </a:schemeClr>
                </a:solidFill>
                <a:latin typeface="Comic Sans MS" pitchFamily="66" charset="0"/>
              </a:rPr>
              <a:t>have exclusive </a:t>
            </a:r>
            <a:r>
              <a:rPr lang="en-US" sz="3600" dirty="0" smtClean="0">
                <a:solidFill>
                  <a:schemeClr val="accent1">
                    <a:lumMod val="50000"/>
                  </a:schemeClr>
                </a:solidFill>
                <a:latin typeface="Comic Sans MS" pitchFamily="66" charset="0"/>
              </a:rPr>
              <a:t>access to X.</a:t>
            </a:r>
          </a:p>
          <a:p>
            <a:pPr algn="just">
              <a:lnSpc>
                <a:spcPct val="120000"/>
              </a:lnSpc>
            </a:pPr>
            <a:r>
              <a:rPr lang="en-US" sz="3600" dirty="0" smtClean="0">
                <a:solidFill>
                  <a:schemeClr val="accent1">
                    <a:lumMod val="50000"/>
                  </a:schemeClr>
                </a:solidFill>
                <a:latin typeface="Comic Sans MS" pitchFamily="66" charset="0"/>
              </a:rPr>
              <a:t>In this scheme—called </a:t>
            </a:r>
            <a:r>
              <a:rPr lang="en-US" sz="3600" dirty="0" smtClean="0">
                <a:solidFill>
                  <a:schemeClr val="accent1">
                    <a:lumMod val="50000"/>
                  </a:schemeClr>
                </a:solidFill>
                <a:latin typeface="Comic Sans MS" pitchFamily="66" charset="0"/>
              </a:rPr>
              <a:t>shared/exclusive or read/write locks—there are three locking operations</a:t>
            </a:r>
            <a:r>
              <a:rPr lang="en-US" sz="3600" dirty="0" smtClean="0">
                <a:solidFill>
                  <a:schemeClr val="accent1">
                    <a:lumMod val="50000"/>
                  </a:schemeClr>
                </a:solidFill>
                <a:latin typeface="Comic Sans MS" pitchFamily="66" charset="0"/>
              </a:rPr>
              <a:t>: </a:t>
            </a:r>
            <a:r>
              <a:rPr lang="en-US" sz="3600" dirty="0" err="1" smtClean="0">
                <a:solidFill>
                  <a:schemeClr val="accent1">
                    <a:lumMod val="50000"/>
                  </a:schemeClr>
                </a:solidFill>
                <a:latin typeface="Comic Sans MS" pitchFamily="66" charset="0"/>
              </a:rPr>
              <a:t>read_lock</a:t>
            </a:r>
            <a:r>
              <a:rPr lang="en-US" sz="3600" dirty="0" smtClean="0">
                <a:solidFill>
                  <a:schemeClr val="accent1">
                    <a:lumMod val="50000"/>
                  </a:schemeClr>
                </a:solidFill>
                <a:latin typeface="Comic Sans MS" pitchFamily="66" charset="0"/>
              </a:rPr>
              <a:t>(X</a:t>
            </a:r>
            <a:r>
              <a:rPr lang="en-US" sz="3600" dirty="0" smtClean="0">
                <a:solidFill>
                  <a:schemeClr val="accent1">
                    <a:lumMod val="50000"/>
                  </a:schemeClr>
                </a:solidFill>
                <a:latin typeface="Comic Sans MS" pitchFamily="66" charset="0"/>
              </a:rPr>
              <a:t>), </a:t>
            </a:r>
            <a:r>
              <a:rPr lang="en-US" sz="3600" dirty="0" err="1" smtClean="0">
                <a:solidFill>
                  <a:schemeClr val="accent1">
                    <a:lumMod val="50000"/>
                  </a:schemeClr>
                </a:solidFill>
                <a:latin typeface="Comic Sans MS" pitchFamily="66" charset="0"/>
              </a:rPr>
              <a:t>write_lock</a:t>
            </a:r>
            <a:r>
              <a:rPr lang="en-US" sz="3600" dirty="0" smtClean="0">
                <a:solidFill>
                  <a:schemeClr val="accent1">
                    <a:lumMod val="50000"/>
                  </a:schemeClr>
                </a:solidFill>
                <a:latin typeface="Comic Sans MS" pitchFamily="66" charset="0"/>
              </a:rPr>
              <a:t>(X), and unlock(X). </a:t>
            </a:r>
            <a:endParaRPr lang="en-US" sz="3600" dirty="0" smtClean="0">
              <a:solidFill>
                <a:schemeClr val="accent1">
                  <a:lumMod val="50000"/>
                </a:schemeClr>
              </a:solidFill>
              <a:latin typeface="Comic Sans MS" pitchFamily="66" charset="0"/>
            </a:endParaRPr>
          </a:p>
          <a:p>
            <a:pPr algn="just">
              <a:lnSpc>
                <a:spcPct val="120000"/>
              </a:lnSpc>
            </a:pPr>
            <a:r>
              <a:rPr lang="en-US" sz="3600" dirty="0" smtClean="0">
                <a:solidFill>
                  <a:schemeClr val="accent1">
                    <a:lumMod val="50000"/>
                  </a:schemeClr>
                </a:solidFill>
                <a:latin typeface="Comic Sans MS" pitchFamily="66" charset="0"/>
              </a:rPr>
              <a:t>A </a:t>
            </a:r>
            <a:r>
              <a:rPr lang="en-US" sz="3600" dirty="0" smtClean="0">
                <a:solidFill>
                  <a:schemeClr val="accent1">
                    <a:lumMod val="50000"/>
                  </a:schemeClr>
                </a:solidFill>
                <a:latin typeface="Comic Sans MS" pitchFamily="66" charset="0"/>
              </a:rPr>
              <a:t>lock associated with an item X, LOCK(X), </a:t>
            </a:r>
            <a:r>
              <a:rPr lang="en-US" sz="3600" dirty="0" smtClean="0">
                <a:solidFill>
                  <a:schemeClr val="accent1">
                    <a:lumMod val="50000"/>
                  </a:schemeClr>
                </a:solidFill>
                <a:latin typeface="Comic Sans MS" pitchFamily="66" charset="0"/>
              </a:rPr>
              <a:t>now has </a:t>
            </a:r>
            <a:r>
              <a:rPr lang="en-US" sz="3600" dirty="0" smtClean="0">
                <a:solidFill>
                  <a:schemeClr val="accent1">
                    <a:lumMod val="50000"/>
                  </a:schemeClr>
                </a:solidFill>
                <a:latin typeface="Comic Sans MS" pitchFamily="66" charset="0"/>
              </a:rPr>
              <a:t>three possible states: read-locked, write-locked, or unlocked. </a:t>
            </a:r>
            <a:endParaRPr lang="en-US" sz="3600" dirty="0" smtClean="0">
              <a:solidFill>
                <a:schemeClr val="accent1">
                  <a:lumMod val="50000"/>
                </a:schemeClr>
              </a:solidFill>
              <a:latin typeface="Comic Sans MS"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6429420"/>
          </a:xfrm>
        </p:spPr>
        <p:txBody>
          <a:bodyPr>
            <a:normAutofit fontScale="85000" lnSpcReduction="20000"/>
          </a:bodyPr>
          <a:lstStyle/>
          <a:p>
            <a:pPr algn="just">
              <a:lnSpc>
                <a:spcPct val="110000"/>
              </a:lnSpc>
              <a:buNone/>
            </a:pPr>
            <a:r>
              <a:rPr lang="en-US" sz="3800" b="1" dirty="0" err="1" smtClean="0">
                <a:solidFill>
                  <a:schemeClr val="accent6">
                    <a:lumMod val="75000"/>
                  </a:schemeClr>
                </a:solidFill>
                <a:latin typeface="Comic Sans MS" pitchFamily="66" charset="0"/>
              </a:rPr>
              <a:t>read_lock</a:t>
            </a:r>
            <a:r>
              <a:rPr lang="en-US" sz="3800" b="1" dirty="0" smtClean="0">
                <a:solidFill>
                  <a:schemeClr val="accent6">
                    <a:lumMod val="75000"/>
                  </a:schemeClr>
                </a:solidFill>
                <a:latin typeface="Comic Sans MS" pitchFamily="66" charset="0"/>
              </a:rPr>
              <a:t>(X):</a:t>
            </a:r>
          </a:p>
          <a:p>
            <a:pPr algn="just">
              <a:lnSpc>
                <a:spcPct val="110000"/>
              </a:lnSpc>
              <a:buNone/>
            </a:pPr>
            <a:r>
              <a:rPr lang="en-US" dirty="0" smtClean="0">
                <a:solidFill>
                  <a:schemeClr val="accent1">
                    <a:lumMod val="50000"/>
                  </a:schemeClr>
                </a:solidFill>
                <a:latin typeface="Comic Sans MS" pitchFamily="66" charset="0"/>
              </a:rPr>
              <a:t>B: if LOCK(X) = “unlocked”</a:t>
            </a:r>
          </a:p>
          <a:p>
            <a:pPr algn="just">
              <a:lnSpc>
                <a:spcPct val="110000"/>
              </a:lnSpc>
              <a:buNone/>
            </a:pPr>
            <a:r>
              <a:rPr lang="en-US" dirty="0" smtClean="0">
                <a:solidFill>
                  <a:schemeClr val="accent1">
                    <a:lumMod val="50000"/>
                  </a:schemeClr>
                </a:solidFill>
                <a:latin typeface="Comic Sans MS" pitchFamily="66" charset="0"/>
              </a:rPr>
              <a:t>		then </a:t>
            </a:r>
            <a:r>
              <a:rPr lang="en-US" dirty="0" smtClean="0">
                <a:solidFill>
                  <a:schemeClr val="accent1">
                    <a:lumMod val="50000"/>
                  </a:schemeClr>
                </a:solidFill>
                <a:latin typeface="Comic Sans MS" pitchFamily="66" charset="0"/>
              </a:rPr>
              <a:t>begin </a:t>
            </a:r>
            <a:endParaRPr lang="en-US" dirty="0" smtClean="0">
              <a:solidFill>
                <a:schemeClr val="accent1">
                  <a:lumMod val="50000"/>
                </a:schemeClr>
              </a:solidFill>
              <a:latin typeface="Comic Sans MS" pitchFamily="66" charset="0"/>
            </a:endParaRPr>
          </a:p>
          <a:p>
            <a:pPr algn="just">
              <a:lnSpc>
                <a:spcPct val="110000"/>
              </a:lnSpc>
              <a:buNone/>
            </a:pPr>
            <a:r>
              <a:rPr lang="en-US" dirty="0" smtClean="0">
                <a:solidFill>
                  <a:schemeClr val="accent1">
                    <a:lumMod val="50000"/>
                  </a:schemeClr>
                </a:solidFill>
                <a:latin typeface="Comic Sans MS" pitchFamily="66" charset="0"/>
              </a:rPr>
              <a:t>	</a:t>
            </a:r>
            <a:r>
              <a:rPr lang="en-US" dirty="0" smtClean="0">
                <a:solidFill>
                  <a:schemeClr val="accent1">
                    <a:lumMod val="50000"/>
                  </a:schemeClr>
                </a:solidFill>
                <a:latin typeface="Comic Sans MS" pitchFamily="66" charset="0"/>
              </a:rPr>
              <a:t>		LOCK(X</a:t>
            </a:r>
            <a:r>
              <a:rPr lang="en-US" dirty="0" smtClean="0">
                <a:solidFill>
                  <a:schemeClr val="accent1">
                    <a:lumMod val="50000"/>
                  </a:schemeClr>
                </a:solidFill>
                <a:latin typeface="Comic Sans MS" pitchFamily="66" charset="0"/>
              </a:rPr>
              <a:t>) ← “read-locked”;</a:t>
            </a:r>
          </a:p>
          <a:p>
            <a:pPr algn="just">
              <a:lnSpc>
                <a:spcPct val="110000"/>
              </a:lnSpc>
              <a:buNone/>
            </a:pPr>
            <a:r>
              <a:rPr lang="en-US" dirty="0" smtClean="0">
                <a:solidFill>
                  <a:schemeClr val="accent1">
                    <a:lumMod val="50000"/>
                  </a:schemeClr>
                </a:solidFill>
                <a:latin typeface="Comic Sans MS" pitchFamily="66" charset="0"/>
              </a:rPr>
              <a:t>			</a:t>
            </a:r>
            <a:r>
              <a:rPr lang="en-US" dirty="0" err="1" smtClean="0">
                <a:solidFill>
                  <a:schemeClr val="accent1">
                    <a:lumMod val="50000"/>
                  </a:schemeClr>
                </a:solidFill>
                <a:latin typeface="Comic Sans MS" pitchFamily="66" charset="0"/>
              </a:rPr>
              <a:t>no_of_reads</a:t>
            </a:r>
            <a:r>
              <a:rPr lang="en-US" dirty="0" smtClean="0">
                <a:solidFill>
                  <a:schemeClr val="accent1">
                    <a:lumMod val="50000"/>
                  </a:schemeClr>
                </a:solidFill>
                <a:latin typeface="Comic Sans MS" pitchFamily="66" charset="0"/>
              </a:rPr>
              <a:t>(X</a:t>
            </a:r>
            <a:r>
              <a:rPr lang="en-US" dirty="0" smtClean="0">
                <a:solidFill>
                  <a:schemeClr val="accent1">
                    <a:lumMod val="50000"/>
                  </a:schemeClr>
                </a:solidFill>
                <a:latin typeface="Comic Sans MS" pitchFamily="66" charset="0"/>
              </a:rPr>
              <a:t>) ← 1</a:t>
            </a:r>
          </a:p>
          <a:p>
            <a:pPr algn="just">
              <a:lnSpc>
                <a:spcPct val="110000"/>
              </a:lnSpc>
              <a:buNone/>
            </a:pPr>
            <a:r>
              <a:rPr lang="en-US" dirty="0" smtClean="0">
                <a:solidFill>
                  <a:schemeClr val="accent1">
                    <a:lumMod val="50000"/>
                  </a:schemeClr>
                </a:solidFill>
                <a:latin typeface="Comic Sans MS" pitchFamily="66" charset="0"/>
              </a:rPr>
              <a:t>		end</a:t>
            </a:r>
            <a:endParaRPr lang="en-US" dirty="0" smtClean="0">
              <a:solidFill>
                <a:schemeClr val="accent1">
                  <a:lumMod val="50000"/>
                </a:schemeClr>
              </a:solidFill>
              <a:latin typeface="Comic Sans MS" pitchFamily="66" charset="0"/>
            </a:endParaRPr>
          </a:p>
          <a:p>
            <a:pPr algn="just">
              <a:lnSpc>
                <a:spcPct val="110000"/>
              </a:lnSpc>
              <a:buNone/>
            </a:pPr>
            <a:r>
              <a:rPr lang="en-US" dirty="0" smtClean="0">
                <a:solidFill>
                  <a:schemeClr val="accent1">
                    <a:lumMod val="50000"/>
                  </a:schemeClr>
                </a:solidFill>
                <a:latin typeface="Comic Sans MS" pitchFamily="66" charset="0"/>
              </a:rPr>
              <a:t>	else </a:t>
            </a:r>
            <a:r>
              <a:rPr lang="en-US" dirty="0" smtClean="0">
                <a:solidFill>
                  <a:schemeClr val="accent1">
                    <a:lumMod val="50000"/>
                  </a:schemeClr>
                </a:solidFill>
                <a:latin typeface="Comic Sans MS" pitchFamily="66" charset="0"/>
              </a:rPr>
              <a:t>if LOCK(X) = “read-locked”</a:t>
            </a:r>
          </a:p>
          <a:p>
            <a:pPr algn="just">
              <a:lnSpc>
                <a:spcPct val="110000"/>
              </a:lnSpc>
              <a:buNone/>
            </a:pPr>
            <a:r>
              <a:rPr lang="en-US" dirty="0" smtClean="0">
                <a:solidFill>
                  <a:schemeClr val="accent1">
                    <a:lumMod val="50000"/>
                  </a:schemeClr>
                </a:solidFill>
                <a:latin typeface="Comic Sans MS" pitchFamily="66" charset="0"/>
              </a:rPr>
              <a:t>		then </a:t>
            </a:r>
            <a:r>
              <a:rPr lang="en-US" dirty="0" err="1" smtClean="0">
                <a:solidFill>
                  <a:schemeClr val="accent1">
                    <a:lumMod val="50000"/>
                  </a:schemeClr>
                </a:solidFill>
                <a:latin typeface="Comic Sans MS" pitchFamily="66" charset="0"/>
              </a:rPr>
              <a:t>no_of_reads</a:t>
            </a:r>
            <a:r>
              <a:rPr lang="en-US" dirty="0" smtClean="0">
                <a:solidFill>
                  <a:schemeClr val="accent1">
                    <a:lumMod val="50000"/>
                  </a:schemeClr>
                </a:solidFill>
                <a:latin typeface="Comic Sans MS" pitchFamily="66" charset="0"/>
              </a:rPr>
              <a:t>(X) ← </a:t>
            </a:r>
            <a:r>
              <a:rPr lang="en-US" dirty="0" err="1" smtClean="0">
                <a:solidFill>
                  <a:schemeClr val="accent1">
                    <a:lumMod val="50000"/>
                  </a:schemeClr>
                </a:solidFill>
                <a:latin typeface="Comic Sans MS" pitchFamily="66" charset="0"/>
              </a:rPr>
              <a:t>no_of_reads</a:t>
            </a:r>
            <a:r>
              <a:rPr lang="en-US" dirty="0" smtClean="0">
                <a:solidFill>
                  <a:schemeClr val="accent1">
                    <a:lumMod val="50000"/>
                  </a:schemeClr>
                </a:solidFill>
                <a:latin typeface="Comic Sans MS" pitchFamily="66" charset="0"/>
              </a:rPr>
              <a:t>(X) + </a:t>
            </a:r>
            <a:r>
              <a:rPr lang="en-US" dirty="0" smtClean="0">
                <a:solidFill>
                  <a:schemeClr val="accent1">
                    <a:lumMod val="50000"/>
                  </a:schemeClr>
                </a:solidFill>
                <a:latin typeface="Comic Sans MS" pitchFamily="66" charset="0"/>
              </a:rPr>
              <a:t>1</a:t>
            </a:r>
          </a:p>
          <a:p>
            <a:pPr algn="just">
              <a:lnSpc>
                <a:spcPct val="110000"/>
              </a:lnSpc>
              <a:buNone/>
            </a:pPr>
            <a:r>
              <a:rPr lang="en-US" dirty="0" smtClean="0">
                <a:solidFill>
                  <a:schemeClr val="accent1">
                    <a:lumMod val="50000"/>
                  </a:schemeClr>
                </a:solidFill>
                <a:latin typeface="Comic Sans MS" pitchFamily="66" charset="0"/>
              </a:rPr>
              <a:t>	else </a:t>
            </a:r>
            <a:r>
              <a:rPr lang="en-US" dirty="0" smtClean="0">
                <a:solidFill>
                  <a:schemeClr val="accent1">
                    <a:lumMod val="50000"/>
                  </a:schemeClr>
                </a:solidFill>
                <a:latin typeface="Comic Sans MS" pitchFamily="66" charset="0"/>
              </a:rPr>
              <a:t>begin</a:t>
            </a:r>
          </a:p>
          <a:p>
            <a:pPr algn="just">
              <a:lnSpc>
                <a:spcPct val="110000"/>
              </a:lnSpc>
              <a:buNone/>
            </a:pPr>
            <a:r>
              <a:rPr lang="en-US" dirty="0" smtClean="0">
                <a:solidFill>
                  <a:schemeClr val="accent1">
                    <a:lumMod val="50000"/>
                  </a:schemeClr>
                </a:solidFill>
                <a:latin typeface="Comic Sans MS" pitchFamily="66" charset="0"/>
              </a:rPr>
              <a:t>		wait </a:t>
            </a:r>
            <a:r>
              <a:rPr lang="en-US" dirty="0" smtClean="0">
                <a:solidFill>
                  <a:schemeClr val="accent1">
                    <a:lumMod val="50000"/>
                  </a:schemeClr>
                </a:solidFill>
                <a:latin typeface="Comic Sans MS" pitchFamily="66" charset="0"/>
              </a:rPr>
              <a:t>(until LOCK(X) = “unlocked”</a:t>
            </a:r>
          </a:p>
          <a:p>
            <a:pPr algn="just">
              <a:lnSpc>
                <a:spcPct val="110000"/>
              </a:lnSpc>
              <a:buNone/>
            </a:pPr>
            <a:r>
              <a:rPr lang="en-US" dirty="0" smtClean="0">
                <a:solidFill>
                  <a:schemeClr val="accent1">
                    <a:lumMod val="50000"/>
                  </a:schemeClr>
                </a:solidFill>
                <a:latin typeface="Comic Sans MS" pitchFamily="66" charset="0"/>
              </a:rPr>
              <a:t>		and </a:t>
            </a:r>
            <a:r>
              <a:rPr lang="en-US" dirty="0" smtClean="0">
                <a:solidFill>
                  <a:schemeClr val="accent1">
                    <a:lumMod val="50000"/>
                  </a:schemeClr>
                </a:solidFill>
                <a:latin typeface="Comic Sans MS" pitchFamily="66" charset="0"/>
              </a:rPr>
              <a:t>the lock manager wakes up the </a:t>
            </a:r>
            <a:r>
              <a:rPr lang="en-US" dirty="0" smtClean="0">
                <a:solidFill>
                  <a:schemeClr val="accent1">
                    <a:lumMod val="50000"/>
                  </a:schemeClr>
                </a:solidFill>
                <a:latin typeface="Comic Sans MS" pitchFamily="66" charset="0"/>
              </a:rPr>
              <a:t>	transaction</a:t>
            </a:r>
            <a:r>
              <a:rPr lang="en-US" dirty="0" smtClean="0">
                <a:solidFill>
                  <a:schemeClr val="accent1">
                    <a:lumMod val="50000"/>
                  </a:schemeClr>
                </a:solidFill>
                <a:latin typeface="Comic Sans MS" pitchFamily="66" charset="0"/>
              </a:rPr>
              <a:t>);</a:t>
            </a:r>
          </a:p>
          <a:p>
            <a:pPr algn="just">
              <a:lnSpc>
                <a:spcPct val="110000"/>
              </a:lnSpc>
              <a:buNone/>
            </a:pPr>
            <a:r>
              <a:rPr lang="en-US" dirty="0" smtClean="0">
                <a:solidFill>
                  <a:schemeClr val="accent1">
                    <a:lumMod val="50000"/>
                  </a:schemeClr>
                </a:solidFill>
                <a:latin typeface="Comic Sans MS" pitchFamily="66" charset="0"/>
              </a:rPr>
              <a:t>		go </a:t>
            </a:r>
            <a:r>
              <a:rPr lang="en-US" dirty="0" smtClean="0">
                <a:solidFill>
                  <a:schemeClr val="accent1">
                    <a:lumMod val="50000"/>
                  </a:schemeClr>
                </a:solidFill>
                <a:latin typeface="Comic Sans MS" pitchFamily="66" charset="0"/>
              </a:rPr>
              <a:t>to B</a:t>
            </a:r>
          </a:p>
          <a:p>
            <a:pPr algn="just">
              <a:lnSpc>
                <a:spcPct val="110000"/>
              </a:lnSpc>
              <a:buNone/>
            </a:pPr>
            <a:r>
              <a:rPr lang="en-US" dirty="0" smtClean="0">
                <a:solidFill>
                  <a:schemeClr val="accent1">
                    <a:lumMod val="50000"/>
                  </a:schemeClr>
                </a:solidFill>
                <a:latin typeface="Comic Sans MS" pitchFamily="66" charset="0"/>
              </a:rPr>
              <a:t>end</a:t>
            </a:r>
            <a:r>
              <a:rPr lang="en-US" dirty="0" smtClean="0">
                <a:solidFill>
                  <a:schemeClr val="accent1">
                    <a:lumMod val="50000"/>
                  </a:schemeClr>
                </a:solidFill>
                <a:latin typeface="Comic Sans MS" pitchFamily="66" charset="0"/>
              </a:rPr>
              <a:t>;</a:t>
            </a:r>
            <a:endParaRPr lang="en-US" dirty="0">
              <a:solidFill>
                <a:schemeClr val="accent1">
                  <a:lumMod val="50000"/>
                </a:schemeClr>
              </a:solidFill>
              <a:latin typeface="Comic Sans MS"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90" y="214290"/>
            <a:ext cx="8658228" cy="6429420"/>
          </a:xfrm>
        </p:spPr>
        <p:txBody>
          <a:bodyPr>
            <a:noAutofit/>
          </a:bodyPr>
          <a:lstStyle/>
          <a:p>
            <a:pPr>
              <a:buNone/>
            </a:pPr>
            <a:r>
              <a:rPr lang="en-US" sz="1700" b="1" dirty="0" err="1" smtClean="0">
                <a:solidFill>
                  <a:schemeClr val="accent6">
                    <a:lumMod val="75000"/>
                  </a:schemeClr>
                </a:solidFill>
                <a:latin typeface="Comic Sans MS" pitchFamily="66" charset="0"/>
              </a:rPr>
              <a:t>write_lock</a:t>
            </a:r>
            <a:r>
              <a:rPr lang="en-US" sz="1700" b="1" dirty="0" smtClean="0">
                <a:solidFill>
                  <a:schemeClr val="accent6">
                    <a:lumMod val="75000"/>
                  </a:schemeClr>
                </a:solidFill>
                <a:latin typeface="Comic Sans MS" pitchFamily="66" charset="0"/>
              </a:rPr>
              <a:t>(X):</a:t>
            </a:r>
          </a:p>
          <a:p>
            <a:pPr>
              <a:buNone/>
            </a:pPr>
            <a:r>
              <a:rPr lang="en-US" sz="1700" dirty="0" smtClean="0">
                <a:solidFill>
                  <a:schemeClr val="accent1">
                    <a:lumMod val="50000"/>
                  </a:schemeClr>
                </a:solidFill>
                <a:latin typeface="Comic Sans MS" pitchFamily="66" charset="0"/>
              </a:rPr>
              <a:t>B: if LOCK(X) = “unlocked”</a:t>
            </a:r>
          </a:p>
          <a:p>
            <a:pPr>
              <a:buNone/>
            </a:pPr>
            <a:r>
              <a:rPr lang="en-US" sz="1700" dirty="0" smtClean="0">
                <a:solidFill>
                  <a:schemeClr val="accent1">
                    <a:lumMod val="50000"/>
                  </a:schemeClr>
                </a:solidFill>
                <a:latin typeface="Comic Sans MS" pitchFamily="66" charset="0"/>
              </a:rPr>
              <a:t>		then LOCK(X) ← “write-locked”</a:t>
            </a:r>
          </a:p>
          <a:p>
            <a:pPr>
              <a:buNone/>
            </a:pPr>
            <a:r>
              <a:rPr lang="en-US" sz="1700" dirty="0" smtClean="0">
                <a:solidFill>
                  <a:schemeClr val="accent1">
                    <a:lumMod val="50000"/>
                  </a:schemeClr>
                </a:solidFill>
                <a:latin typeface="Comic Sans MS" pitchFamily="66" charset="0"/>
              </a:rPr>
              <a:t>	else begin</a:t>
            </a:r>
          </a:p>
          <a:p>
            <a:pPr>
              <a:buNone/>
            </a:pPr>
            <a:r>
              <a:rPr lang="en-US" sz="1700" dirty="0" smtClean="0">
                <a:solidFill>
                  <a:schemeClr val="accent1">
                    <a:lumMod val="50000"/>
                  </a:schemeClr>
                </a:solidFill>
                <a:latin typeface="Comic Sans MS" pitchFamily="66" charset="0"/>
              </a:rPr>
              <a:t>		wait (until LOCK(X) = “unlocked” and the lock manager wakes up the transaction);</a:t>
            </a:r>
          </a:p>
          <a:p>
            <a:pPr>
              <a:buNone/>
            </a:pPr>
            <a:r>
              <a:rPr lang="en-US" sz="1700" dirty="0" smtClean="0">
                <a:solidFill>
                  <a:schemeClr val="accent1">
                    <a:lumMod val="50000"/>
                  </a:schemeClr>
                </a:solidFill>
                <a:latin typeface="Comic Sans MS" pitchFamily="66" charset="0"/>
              </a:rPr>
              <a:t>		go to B</a:t>
            </a:r>
          </a:p>
          <a:p>
            <a:pPr>
              <a:buNone/>
            </a:pPr>
            <a:r>
              <a:rPr lang="en-US" sz="1700" dirty="0" smtClean="0">
                <a:solidFill>
                  <a:schemeClr val="accent1">
                    <a:lumMod val="50000"/>
                  </a:schemeClr>
                </a:solidFill>
                <a:latin typeface="Comic Sans MS" pitchFamily="66" charset="0"/>
              </a:rPr>
              <a:t>	end;</a:t>
            </a:r>
          </a:p>
          <a:p>
            <a:pPr>
              <a:buNone/>
            </a:pPr>
            <a:r>
              <a:rPr lang="en-US" sz="1700" b="1" dirty="0" smtClean="0">
                <a:solidFill>
                  <a:schemeClr val="accent6">
                    <a:lumMod val="75000"/>
                  </a:schemeClr>
                </a:solidFill>
                <a:latin typeface="Comic Sans MS" pitchFamily="66" charset="0"/>
              </a:rPr>
              <a:t>unlock </a:t>
            </a:r>
            <a:r>
              <a:rPr lang="en-US" sz="1700" b="1" dirty="0" smtClean="0">
                <a:solidFill>
                  <a:schemeClr val="accent6">
                    <a:lumMod val="75000"/>
                  </a:schemeClr>
                </a:solidFill>
                <a:latin typeface="Comic Sans MS" pitchFamily="66" charset="0"/>
              </a:rPr>
              <a:t>(X):</a:t>
            </a:r>
          </a:p>
          <a:p>
            <a:pPr>
              <a:buNone/>
            </a:pPr>
            <a:r>
              <a:rPr lang="en-US" sz="1700" dirty="0" smtClean="0">
                <a:solidFill>
                  <a:schemeClr val="accent1">
                    <a:lumMod val="50000"/>
                  </a:schemeClr>
                </a:solidFill>
                <a:latin typeface="Comic Sans MS" pitchFamily="66" charset="0"/>
              </a:rPr>
              <a:t>if LOCK(X) = “write-locked”</a:t>
            </a:r>
          </a:p>
          <a:p>
            <a:pPr>
              <a:buNone/>
            </a:pPr>
            <a:r>
              <a:rPr lang="en-US" sz="1700" dirty="0" smtClean="0">
                <a:solidFill>
                  <a:schemeClr val="accent1">
                    <a:lumMod val="50000"/>
                  </a:schemeClr>
                </a:solidFill>
                <a:latin typeface="Comic Sans MS" pitchFamily="66" charset="0"/>
              </a:rPr>
              <a:t>	then </a:t>
            </a:r>
            <a:r>
              <a:rPr lang="en-US" sz="1700" dirty="0" smtClean="0">
                <a:solidFill>
                  <a:schemeClr val="accent1">
                    <a:lumMod val="50000"/>
                  </a:schemeClr>
                </a:solidFill>
                <a:latin typeface="Comic Sans MS" pitchFamily="66" charset="0"/>
              </a:rPr>
              <a:t>begin LOCK(X) ← “unlocked”;</a:t>
            </a:r>
          </a:p>
          <a:p>
            <a:pPr>
              <a:buNone/>
            </a:pPr>
            <a:r>
              <a:rPr lang="en-US" sz="1700" dirty="0" smtClean="0">
                <a:solidFill>
                  <a:schemeClr val="accent1">
                    <a:lumMod val="50000"/>
                  </a:schemeClr>
                </a:solidFill>
                <a:latin typeface="Comic Sans MS" pitchFamily="66" charset="0"/>
              </a:rPr>
              <a:t>		wakeup </a:t>
            </a:r>
            <a:r>
              <a:rPr lang="en-US" sz="1700" dirty="0" smtClean="0">
                <a:solidFill>
                  <a:schemeClr val="accent1">
                    <a:lumMod val="50000"/>
                  </a:schemeClr>
                </a:solidFill>
                <a:latin typeface="Comic Sans MS" pitchFamily="66" charset="0"/>
              </a:rPr>
              <a:t>one of the waiting transactions, if any</a:t>
            </a:r>
          </a:p>
          <a:p>
            <a:pPr>
              <a:buNone/>
            </a:pPr>
            <a:r>
              <a:rPr lang="en-US" sz="1700" dirty="0" smtClean="0">
                <a:solidFill>
                  <a:schemeClr val="accent1">
                    <a:lumMod val="50000"/>
                  </a:schemeClr>
                </a:solidFill>
                <a:latin typeface="Comic Sans MS" pitchFamily="66" charset="0"/>
              </a:rPr>
              <a:t>	end</a:t>
            </a:r>
            <a:endParaRPr lang="en-US" sz="1700" dirty="0" smtClean="0">
              <a:solidFill>
                <a:schemeClr val="accent1">
                  <a:lumMod val="50000"/>
                </a:schemeClr>
              </a:solidFill>
              <a:latin typeface="Comic Sans MS" pitchFamily="66" charset="0"/>
            </a:endParaRPr>
          </a:p>
          <a:p>
            <a:pPr>
              <a:buNone/>
            </a:pPr>
            <a:r>
              <a:rPr lang="en-US" sz="1700" dirty="0" smtClean="0">
                <a:solidFill>
                  <a:schemeClr val="accent1">
                    <a:lumMod val="50000"/>
                  </a:schemeClr>
                </a:solidFill>
                <a:latin typeface="Comic Sans MS" pitchFamily="66" charset="0"/>
              </a:rPr>
              <a:t>else if LOCK(X) = “read-locked”</a:t>
            </a:r>
          </a:p>
          <a:p>
            <a:pPr>
              <a:buNone/>
            </a:pPr>
            <a:r>
              <a:rPr lang="en-US" sz="1700" dirty="0" smtClean="0">
                <a:solidFill>
                  <a:schemeClr val="accent1">
                    <a:lumMod val="50000"/>
                  </a:schemeClr>
                </a:solidFill>
                <a:latin typeface="Comic Sans MS" pitchFamily="66" charset="0"/>
              </a:rPr>
              <a:t>	then </a:t>
            </a:r>
            <a:r>
              <a:rPr lang="en-US" sz="1700" dirty="0" smtClean="0">
                <a:solidFill>
                  <a:schemeClr val="accent1">
                    <a:lumMod val="50000"/>
                  </a:schemeClr>
                </a:solidFill>
                <a:latin typeface="Comic Sans MS" pitchFamily="66" charset="0"/>
              </a:rPr>
              <a:t>begin</a:t>
            </a:r>
          </a:p>
          <a:p>
            <a:pPr>
              <a:buNone/>
            </a:pPr>
            <a:r>
              <a:rPr lang="en-US" sz="1700" dirty="0" smtClean="0">
                <a:solidFill>
                  <a:schemeClr val="accent1">
                    <a:lumMod val="50000"/>
                  </a:schemeClr>
                </a:solidFill>
                <a:latin typeface="Comic Sans MS" pitchFamily="66" charset="0"/>
              </a:rPr>
              <a:t>		</a:t>
            </a:r>
            <a:r>
              <a:rPr lang="en-US" sz="1700" dirty="0" err="1" smtClean="0">
                <a:solidFill>
                  <a:schemeClr val="accent1">
                    <a:lumMod val="50000"/>
                  </a:schemeClr>
                </a:solidFill>
                <a:latin typeface="Comic Sans MS" pitchFamily="66" charset="0"/>
              </a:rPr>
              <a:t>no_of_reads</a:t>
            </a:r>
            <a:r>
              <a:rPr lang="en-US" sz="1700" dirty="0" smtClean="0">
                <a:solidFill>
                  <a:schemeClr val="accent1">
                    <a:lumMod val="50000"/>
                  </a:schemeClr>
                </a:solidFill>
                <a:latin typeface="Comic Sans MS" pitchFamily="66" charset="0"/>
              </a:rPr>
              <a:t>(X</a:t>
            </a:r>
            <a:r>
              <a:rPr lang="en-US" sz="1700" dirty="0" smtClean="0">
                <a:solidFill>
                  <a:schemeClr val="accent1">
                    <a:lumMod val="50000"/>
                  </a:schemeClr>
                </a:solidFill>
                <a:latin typeface="Comic Sans MS" pitchFamily="66" charset="0"/>
              </a:rPr>
              <a:t>) ← </a:t>
            </a:r>
            <a:r>
              <a:rPr lang="en-US" sz="1700" dirty="0" err="1" smtClean="0">
                <a:solidFill>
                  <a:schemeClr val="accent1">
                    <a:lumMod val="50000"/>
                  </a:schemeClr>
                </a:solidFill>
                <a:latin typeface="Comic Sans MS" pitchFamily="66" charset="0"/>
              </a:rPr>
              <a:t>no_of_reads</a:t>
            </a:r>
            <a:r>
              <a:rPr lang="en-US" sz="1700" dirty="0" smtClean="0">
                <a:solidFill>
                  <a:schemeClr val="accent1">
                    <a:lumMod val="50000"/>
                  </a:schemeClr>
                </a:solidFill>
                <a:latin typeface="Comic Sans MS" pitchFamily="66" charset="0"/>
              </a:rPr>
              <a:t>(X) −1;</a:t>
            </a:r>
          </a:p>
          <a:p>
            <a:pPr>
              <a:buNone/>
            </a:pPr>
            <a:r>
              <a:rPr lang="en-US" sz="1700" dirty="0" smtClean="0">
                <a:solidFill>
                  <a:schemeClr val="accent1">
                    <a:lumMod val="50000"/>
                  </a:schemeClr>
                </a:solidFill>
                <a:latin typeface="Comic Sans MS" pitchFamily="66" charset="0"/>
              </a:rPr>
              <a:t>		if </a:t>
            </a:r>
            <a:r>
              <a:rPr lang="en-US" sz="1700" dirty="0" err="1" smtClean="0">
                <a:solidFill>
                  <a:schemeClr val="accent1">
                    <a:lumMod val="50000"/>
                  </a:schemeClr>
                </a:solidFill>
                <a:latin typeface="Comic Sans MS" pitchFamily="66" charset="0"/>
              </a:rPr>
              <a:t>no_of_reads</a:t>
            </a:r>
            <a:r>
              <a:rPr lang="en-US" sz="1700" dirty="0" smtClean="0">
                <a:solidFill>
                  <a:schemeClr val="accent1">
                    <a:lumMod val="50000"/>
                  </a:schemeClr>
                </a:solidFill>
                <a:latin typeface="Comic Sans MS" pitchFamily="66" charset="0"/>
              </a:rPr>
              <a:t>(X) = 0</a:t>
            </a:r>
          </a:p>
          <a:p>
            <a:pPr>
              <a:buNone/>
            </a:pPr>
            <a:r>
              <a:rPr lang="en-US" sz="1700" dirty="0" smtClean="0">
                <a:solidFill>
                  <a:schemeClr val="accent1">
                    <a:lumMod val="50000"/>
                  </a:schemeClr>
                </a:solidFill>
                <a:latin typeface="Comic Sans MS" pitchFamily="66" charset="0"/>
              </a:rPr>
              <a:t>			then </a:t>
            </a:r>
            <a:r>
              <a:rPr lang="en-US" sz="1700" dirty="0" smtClean="0">
                <a:solidFill>
                  <a:schemeClr val="accent1">
                    <a:lumMod val="50000"/>
                  </a:schemeClr>
                </a:solidFill>
                <a:latin typeface="Comic Sans MS" pitchFamily="66" charset="0"/>
              </a:rPr>
              <a:t>begin LOCK(X) = “unlocked”;</a:t>
            </a:r>
          </a:p>
          <a:p>
            <a:pPr>
              <a:buNone/>
            </a:pPr>
            <a:r>
              <a:rPr lang="en-US" sz="1700" dirty="0" smtClean="0">
                <a:solidFill>
                  <a:schemeClr val="accent1">
                    <a:lumMod val="50000"/>
                  </a:schemeClr>
                </a:solidFill>
                <a:latin typeface="Comic Sans MS" pitchFamily="66" charset="0"/>
              </a:rPr>
              <a:t>				wakeup </a:t>
            </a:r>
            <a:r>
              <a:rPr lang="en-US" sz="1700" dirty="0" smtClean="0">
                <a:solidFill>
                  <a:schemeClr val="accent1">
                    <a:lumMod val="50000"/>
                  </a:schemeClr>
                </a:solidFill>
                <a:latin typeface="Comic Sans MS" pitchFamily="66" charset="0"/>
              </a:rPr>
              <a:t>one of the waiting transactions, if any</a:t>
            </a:r>
          </a:p>
          <a:p>
            <a:pPr>
              <a:buNone/>
            </a:pPr>
            <a:r>
              <a:rPr lang="en-US" sz="1700" dirty="0" smtClean="0">
                <a:solidFill>
                  <a:schemeClr val="accent1">
                    <a:lumMod val="50000"/>
                  </a:schemeClr>
                </a:solidFill>
                <a:latin typeface="Comic Sans MS" pitchFamily="66" charset="0"/>
              </a:rPr>
              <a:t>			end</a:t>
            </a:r>
            <a:endParaRPr lang="en-US" sz="1700" dirty="0" smtClean="0">
              <a:solidFill>
                <a:schemeClr val="accent1">
                  <a:lumMod val="50000"/>
                </a:schemeClr>
              </a:solidFill>
              <a:latin typeface="Comic Sans MS" pitchFamily="66" charset="0"/>
            </a:endParaRPr>
          </a:p>
          <a:p>
            <a:pPr>
              <a:buNone/>
            </a:pPr>
            <a:r>
              <a:rPr lang="en-US" sz="1700" dirty="0" smtClean="0">
                <a:solidFill>
                  <a:schemeClr val="accent1">
                    <a:lumMod val="50000"/>
                  </a:schemeClr>
                </a:solidFill>
                <a:latin typeface="Comic Sans MS" pitchFamily="66" charset="0"/>
              </a:rPr>
              <a:t>	end</a:t>
            </a:r>
            <a:r>
              <a:rPr lang="en-US" sz="1700" dirty="0" smtClean="0">
                <a:solidFill>
                  <a:schemeClr val="accent1">
                    <a:lumMod val="50000"/>
                  </a:schemeClr>
                </a:solidFill>
                <a:latin typeface="Comic Sans MS" pitchFamily="66" charset="0"/>
              </a:rPr>
              <a:t>;</a:t>
            </a:r>
            <a:endParaRPr lang="en-US" sz="17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90" y="214290"/>
            <a:ext cx="8586790" cy="3571900"/>
          </a:xfrm>
        </p:spPr>
        <p:txBody>
          <a:bodyPr>
            <a:normAutofit fontScale="92500" lnSpcReduction="20000"/>
          </a:bodyPr>
          <a:lstStyle/>
          <a:p>
            <a:pPr algn="just">
              <a:lnSpc>
                <a:spcPct val="120000"/>
              </a:lnSpc>
              <a:buNone/>
            </a:pPr>
            <a:r>
              <a:rPr lang="en-US" sz="2400" b="1" dirty="0" smtClean="0">
                <a:solidFill>
                  <a:schemeClr val="accent6">
                    <a:lumMod val="75000"/>
                  </a:schemeClr>
                </a:solidFill>
                <a:latin typeface="Comic Sans MS" pitchFamily="66" charset="0"/>
              </a:rPr>
              <a:t>Guaranteeing Serializability by Two-Phase Locking</a:t>
            </a:r>
          </a:p>
          <a:p>
            <a:pPr algn="just">
              <a:lnSpc>
                <a:spcPct val="120000"/>
              </a:lnSpc>
            </a:pPr>
            <a:r>
              <a:rPr lang="en-US" sz="1800" dirty="0" smtClean="0">
                <a:solidFill>
                  <a:schemeClr val="accent1">
                    <a:lumMod val="50000"/>
                  </a:schemeClr>
                </a:solidFill>
                <a:latin typeface="Comic Sans MS" pitchFamily="66" charset="0"/>
              </a:rPr>
              <a:t>A transaction is said to follow the two-phase locking protocol if all locking </a:t>
            </a:r>
            <a:r>
              <a:rPr lang="en-US" sz="1800" dirty="0" smtClean="0">
                <a:solidFill>
                  <a:schemeClr val="accent1">
                    <a:lumMod val="50000"/>
                  </a:schemeClr>
                </a:solidFill>
                <a:latin typeface="Comic Sans MS" pitchFamily="66" charset="0"/>
              </a:rPr>
              <a:t>operations (</a:t>
            </a:r>
            <a:r>
              <a:rPr lang="en-US" sz="1800" dirty="0" err="1" smtClean="0">
                <a:solidFill>
                  <a:schemeClr val="accent1">
                    <a:lumMod val="50000"/>
                  </a:schemeClr>
                </a:solidFill>
                <a:latin typeface="Comic Sans MS" pitchFamily="66" charset="0"/>
              </a:rPr>
              <a:t>read_lock</a:t>
            </a:r>
            <a:r>
              <a:rPr lang="en-US" sz="1800" dirty="0" smtClean="0">
                <a:solidFill>
                  <a:schemeClr val="accent1">
                    <a:lumMod val="50000"/>
                  </a:schemeClr>
                </a:solidFill>
                <a:latin typeface="Comic Sans MS" pitchFamily="66" charset="0"/>
              </a:rPr>
              <a:t>, </a:t>
            </a:r>
            <a:r>
              <a:rPr lang="en-US" sz="1800" dirty="0" err="1" smtClean="0">
                <a:solidFill>
                  <a:schemeClr val="accent1">
                    <a:lumMod val="50000"/>
                  </a:schemeClr>
                </a:solidFill>
                <a:latin typeface="Comic Sans MS" pitchFamily="66" charset="0"/>
              </a:rPr>
              <a:t>write_lock</a:t>
            </a:r>
            <a:r>
              <a:rPr lang="en-US" sz="1800" dirty="0" smtClean="0">
                <a:solidFill>
                  <a:schemeClr val="accent1">
                    <a:lumMod val="50000"/>
                  </a:schemeClr>
                </a:solidFill>
                <a:latin typeface="Comic Sans MS" pitchFamily="66" charset="0"/>
              </a:rPr>
              <a:t>) precede the first unlock operation in the transaction. </a:t>
            </a:r>
            <a:endParaRPr lang="en-US" sz="1800" dirty="0" smtClean="0">
              <a:solidFill>
                <a:schemeClr val="accent1">
                  <a:lumMod val="50000"/>
                </a:schemeClr>
              </a:solidFill>
              <a:latin typeface="Comic Sans MS" pitchFamily="66" charset="0"/>
            </a:endParaRPr>
          </a:p>
          <a:p>
            <a:pPr algn="just">
              <a:lnSpc>
                <a:spcPct val="120000"/>
              </a:lnSpc>
            </a:pPr>
            <a:r>
              <a:rPr lang="en-US" sz="1800" dirty="0" smtClean="0">
                <a:solidFill>
                  <a:schemeClr val="accent1">
                    <a:lumMod val="50000"/>
                  </a:schemeClr>
                </a:solidFill>
                <a:latin typeface="Comic Sans MS" pitchFamily="66" charset="0"/>
              </a:rPr>
              <a:t>Such a transaction </a:t>
            </a:r>
            <a:r>
              <a:rPr lang="en-US" sz="1800" dirty="0" smtClean="0">
                <a:solidFill>
                  <a:schemeClr val="accent1">
                    <a:lumMod val="50000"/>
                  </a:schemeClr>
                </a:solidFill>
                <a:latin typeface="Comic Sans MS" pitchFamily="66" charset="0"/>
              </a:rPr>
              <a:t>can be divided into two phases: an expanding or growing (first) phase, </a:t>
            </a:r>
            <a:r>
              <a:rPr lang="en-US" sz="1800" dirty="0" smtClean="0">
                <a:solidFill>
                  <a:schemeClr val="accent1">
                    <a:lumMod val="50000"/>
                  </a:schemeClr>
                </a:solidFill>
                <a:latin typeface="Comic Sans MS" pitchFamily="66" charset="0"/>
              </a:rPr>
              <a:t>during which </a:t>
            </a:r>
            <a:r>
              <a:rPr lang="en-US" sz="1800" dirty="0" smtClean="0">
                <a:solidFill>
                  <a:schemeClr val="accent1">
                    <a:lumMod val="50000"/>
                  </a:schemeClr>
                </a:solidFill>
                <a:latin typeface="Comic Sans MS" pitchFamily="66" charset="0"/>
              </a:rPr>
              <a:t>new locks on items can be acquired but none can be released; and a shrinking (second</a:t>
            </a:r>
            <a:r>
              <a:rPr lang="en-US" sz="1800" dirty="0" smtClean="0">
                <a:solidFill>
                  <a:schemeClr val="accent1">
                    <a:lumMod val="50000"/>
                  </a:schemeClr>
                </a:solidFill>
                <a:latin typeface="Comic Sans MS" pitchFamily="66" charset="0"/>
              </a:rPr>
              <a:t>) phase</a:t>
            </a:r>
            <a:r>
              <a:rPr lang="en-US" sz="1800" dirty="0" smtClean="0">
                <a:solidFill>
                  <a:schemeClr val="accent1">
                    <a:lumMod val="50000"/>
                  </a:schemeClr>
                </a:solidFill>
                <a:latin typeface="Comic Sans MS" pitchFamily="66" charset="0"/>
              </a:rPr>
              <a:t>, during which existing locks can be released but no new locks can be acquired. </a:t>
            </a:r>
            <a:endParaRPr lang="en-US" sz="1800" dirty="0" smtClean="0">
              <a:solidFill>
                <a:schemeClr val="accent1">
                  <a:lumMod val="50000"/>
                </a:schemeClr>
              </a:solidFill>
              <a:latin typeface="Comic Sans MS" pitchFamily="66" charset="0"/>
            </a:endParaRPr>
          </a:p>
          <a:p>
            <a:pPr algn="just">
              <a:lnSpc>
                <a:spcPct val="120000"/>
              </a:lnSpc>
            </a:pPr>
            <a:r>
              <a:rPr lang="en-US" sz="1800" dirty="0" smtClean="0">
                <a:solidFill>
                  <a:schemeClr val="accent1">
                    <a:lumMod val="50000"/>
                  </a:schemeClr>
                </a:solidFill>
                <a:latin typeface="Comic Sans MS" pitchFamily="66" charset="0"/>
              </a:rPr>
              <a:t>Transactions </a:t>
            </a:r>
            <a:r>
              <a:rPr lang="en-US" sz="1800" dirty="0" smtClean="0">
                <a:solidFill>
                  <a:schemeClr val="accent1">
                    <a:lumMod val="50000"/>
                  </a:schemeClr>
                </a:solidFill>
                <a:latin typeface="Comic Sans MS" pitchFamily="66" charset="0"/>
              </a:rPr>
              <a:t>T1 and T2 in Figure </a:t>
            </a:r>
            <a:r>
              <a:rPr lang="en-US" sz="1800" dirty="0" smtClean="0">
                <a:solidFill>
                  <a:schemeClr val="accent1">
                    <a:lumMod val="50000"/>
                  </a:schemeClr>
                </a:solidFill>
                <a:latin typeface="Comic Sans MS" pitchFamily="66" charset="0"/>
              </a:rPr>
              <a:t>below </a:t>
            </a:r>
            <a:r>
              <a:rPr lang="en-US" sz="1800" dirty="0" smtClean="0">
                <a:solidFill>
                  <a:schemeClr val="accent1">
                    <a:lumMod val="50000"/>
                  </a:schemeClr>
                </a:solidFill>
                <a:latin typeface="Comic Sans MS" pitchFamily="66" charset="0"/>
              </a:rPr>
              <a:t>do not follow the two-phase locking protocol </a:t>
            </a:r>
            <a:r>
              <a:rPr lang="en-US" sz="1800" dirty="0" smtClean="0">
                <a:solidFill>
                  <a:schemeClr val="accent1">
                    <a:lumMod val="50000"/>
                  </a:schemeClr>
                </a:solidFill>
                <a:latin typeface="Comic Sans MS" pitchFamily="66" charset="0"/>
              </a:rPr>
              <a:t>because the </a:t>
            </a:r>
            <a:r>
              <a:rPr lang="en-US" sz="1800" dirty="0" err="1" smtClean="0">
                <a:solidFill>
                  <a:schemeClr val="accent1">
                    <a:lumMod val="50000"/>
                  </a:schemeClr>
                </a:solidFill>
                <a:latin typeface="Comic Sans MS" pitchFamily="66" charset="0"/>
              </a:rPr>
              <a:t>write_lock</a:t>
            </a:r>
            <a:r>
              <a:rPr lang="en-US" sz="1800" dirty="0" smtClean="0">
                <a:solidFill>
                  <a:schemeClr val="accent1">
                    <a:lumMod val="50000"/>
                  </a:schemeClr>
                </a:solidFill>
                <a:latin typeface="Comic Sans MS" pitchFamily="66" charset="0"/>
              </a:rPr>
              <a:t>(X) operation follows the unlock(Y) operation in T1, and similarly </a:t>
            </a:r>
            <a:r>
              <a:rPr lang="en-US" sz="1800" dirty="0" smtClean="0">
                <a:solidFill>
                  <a:schemeClr val="accent1">
                    <a:lumMod val="50000"/>
                  </a:schemeClr>
                </a:solidFill>
                <a:latin typeface="Comic Sans MS" pitchFamily="66" charset="0"/>
              </a:rPr>
              <a:t>the </a:t>
            </a:r>
            <a:r>
              <a:rPr lang="en-US" sz="1800" dirty="0" err="1" smtClean="0">
                <a:solidFill>
                  <a:schemeClr val="accent1">
                    <a:lumMod val="50000"/>
                  </a:schemeClr>
                </a:solidFill>
                <a:latin typeface="Comic Sans MS" pitchFamily="66" charset="0"/>
              </a:rPr>
              <a:t>write_lock</a:t>
            </a:r>
            <a:r>
              <a:rPr lang="en-US" sz="1800" dirty="0" smtClean="0">
                <a:solidFill>
                  <a:schemeClr val="accent1">
                    <a:lumMod val="50000"/>
                  </a:schemeClr>
                </a:solidFill>
                <a:latin typeface="Comic Sans MS" pitchFamily="66" charset="0"/>
              </a:rPr>
              <a:t>(Y</a:t>
            </a:r>
            <a:r>
              <a:rPr lang="en-US" sz="1800" dirty="0" smtClean="0">
                <a:solidFill>
                  <a:schemeClr val="accent1">
                    <a:lumMod val="50000"/>
                  </a:schemeClr>
                </a:solidFill>
                <a:latin typeface="Comic Sans MS" pitchFamily="66" charset="0"/>
              </a:rPr>
              <a:t>) operation follows the unlock(X) operation in T2. </a:t>
            </a:r>
            <a:endParaRPr lang="en-US" sz="1800" dirty="0" smtClean="0">
              <a:solidFill>
                <a:schemeClr val="accent1">
                  <a:lumMod val="50000"/>
                </a:schemeClr>
              </a:solidFill>
              <a:latin typeface="Comic Sans MS" pitchFamily="66" charset="0"/>
            </a:endParaRPr>
          </a:p>
        </p:txBody>
      </p:sp>
      <p:pic>
        <p:nvPicPr>
          <p:cNvPr id="1026" name="Picture 2"/>
          <p:cNvPicPr>
            <a:picLocks noChangeAspect="1" noChangeArrowheads="1"/>
          </p:cNvPicPr>
          <p:nvPr/>
        </p:nvPicPr>
        <p:blipFill>
          <a:blip r:embed="rId2"/>
          <a:srcRect/>
          <a:stretch>
            <a:fillRect/>
          </a:stretch>
        </p:blipFill>
        <p:spPr bwMode="auto">
          <a:xfrm>
            <a:off x="2732557" y="3714752"/>
            <a:ext cx="3696831" cy="307655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3500438"/>
            <a:ext cx="8786874" cy="3143272"/>
          </a:xfrm>
        </p:spPr>
        <p:txBody>
          <a:bodyPr>
            <a:noAutofit/>
          </a:bodyPr>
          <a:lstStyle/>
          <a:p>
            <a:pPr algn="just">
              <a:lnSpc>
                <a:spcPct val="120000"/>
              </a:lnSpc>
            </a:pPr>
            <a:r>
              <a:rPr lang="en-US" sz="2300" dirty="0" smtClean="0">
                <a:solidFill>
                  <a:schemeClr val="accent1">
                    <a:lumMod val="50000"/>
                  </a:schemeClr>
                </a:solidFill>
                <a:latin typeface="Comic Sans MS" pitchFamily="66" charset="0"/>
              </a:rPr>
              <a:t>Transactions </a:t>
            </a:r>
            <a:r>
              <a:rPr lang="en-US" sz="2300" dirty="0" smtClean="0">
                <a:solidFill>
                  <a:schemeClr val="accent1">
                    <a:lumMod val="50000"/>
                  </a:schemeClr>
                </a:solidFill>
                <a:latin typeface="Comic Sans MS" pitchFamily="66" charset="0"/>
              </a:rPr>
              <a:t>T1' and </a:t>
            </a:r>
            <a:r>
              <a:rPr lang="en-US" sz="2300" dirty="0" smtClean="0">
                <a:solidFill>
                  <a:schemeClr val="accent1">
                    <a:lumMod val="50000"/>
                  </a:schemeClr>
                </a:solidFill>
                <a:latin typeface="Comic Sans MS" pitchFamily="66" charset="0"/>
              </a:rPr>
              <a:t>T2‘ are same as T1 and T2, but follow two-phase locking protocol.</a:t>
            </a:r>
            <a:endParaRPr lang="en-US" sz="2300" dirty="0" smtClean="0">
              <a:solidFill>
                <a:schemeClr val="accent1">
                  <a:lumMod val="50000"/>
                </a:schemeClr>
              </a:solidFill>
              <a:latin typeface="Comic Sans MS" pitchFamily="66" charset="0"/>
            </a:endParaRPr>
          </a:p>
          <a:p>
            <a:pPr algn="just">
              <a:lnSpc>
                <a:spcPct val="120000"/>
              </a:lnSpc>
            </a:pPr>
            <a:r>
              <a:rPr lang="en-US" sz="2300" dirty="0" smtClean="0">
                <a:solidFill>
                  <a:schemeClr val="accent1">
                    <a:lumMod val="50000"/>
                  </a:schemeClr>
                </a:solidFill>
                <a:latin typeface="Comic Sans MS" pitchFamily="66" charset="0"/>
              </a:rPr>
              <a:t>It can be proved that, if every transaction in a schedule follows the two-phase </a:t>
            </a:r>
            <a:r>
              <a:rPr lang="en-US" sz="2300" dirty="0" smtClean="0">
                <a:solidFill>
                  <a:schemeClr val="accent1">
                    <a:lumMod val="50000"/>
                  </a:schemeClr>
                </a:solidFill>
                <a:latin typeface="Comic Sans MS" pitchFamily="66" charset="0"/>
              </a:rPr>
              <a:t>locking protocol</a:t>
            </a:r>
            <a:r>
              <a:rPr lang="en-US" sz="2300" dirty="0" smtClean="0">
                <a:solidFill>
                  <a:schemeClr val="accent1">
                    <a:lumMod val="50000"/>
                  </a:schemeClr>
                </a:solidFill>
                <a:latin typeface="Comic Sans MS" pitchFamily="66" charset="0"/>
              </a:rPr>
              <a:t>, the schedule is </a:t>
            </a:r>
            <a:r>
              <a:rPr lang="en-US" sz="2300" b="1" dirty="0" smtClean="0">
                <a:solidFill>
                  <a:schemeClr val="accent1">
                    <a:lumMod val="50000"/>
                  </a:schemeClr>
                </a:solidFill>
                <a:latin typeface="Comic Sans MS" pitchFamily="66" charset="0"/>
              </a:rPr>
              <a:t>guaranteed to be serializable</a:t>
            </a:r>
            <a:r>
              <a:rPr lang="en-US" sz="2300" dirty="0" smtClean="0">
                <a:solidFill>
                  <a:schemeClr val="accent1">
                    <a:lumMod val="50000"/>
                  </a:schemeClr>
                </a:solidFill>
                <a:latin typeface="Comic Sans MS" pitchFamily="66" charset="0"/>
              </a:rPr>
              <a:t>. </a:t>
            </a:r>
            <a:endParaRPr lang="en-US" sz="2300" dirty="0" smtClean="0">
              <a:solidFill>
                <a:schemeClr val="accent1">
                  <a:lumMod val="50000"/>
                </a:schemeClr>
              </a:solidFill>
              <a:latin typeface="Comic Sans MS" pitchFamily="66" charset="0"/>
            </a:endParaRPr>
          </a:p>
          <a:p>
            <a:pPr algn="just">
              <a:lnSpc>
                <a:spcPct val="120000"/>
              </a:lnSpc>
            </a:pPr>
            <a:r>
              <a:rPr lang="en-US" sz="2300" dirty="0" smtClean="0">
                <a:solidFill>
                  <a:schemeClr val="accent1">
                    <a:lumMod val="50000"/>
                  </a:schemeClr>
                </a:solidFill>
                <a:latin typeface="Comic Sans MS" pitchFamily="66" charset="0"/>
              </a:rPr>
              <a:t>The </a:t>
            </a:r>
            <a:r>
              <a:rPr lang="en-US" sz="2300" dirty="0" smtClean="0">
                <a:solidFill>
                  <a:schemeClr val="accent1">
                    <a:lumMod val="50000"/>
                  </a:schemeClr>
                </a:solidFill>
                <a:latin typeface="Comic Sans MS" pitchFamily="66" charset="0"/>
              </a:rPr>
              <a:t>locking protocol, by enforcing </a:t>
            </a:r>
            <a:r>
              <a:rPr lang="en-US" sz="2300" dirty="0" smtClean="0">
                <a:solidFill>
                  <a:schemeClr val="accent1">
                    <a:lumMod val="50000"/>
                  </a:schemeClr>
                </a:solidFill>
                <a:latin typeface="Comic Sans MS" pitchFamily="66" charset="0"/>
              </a:rPr>
              <a:t>two phase locking </a:t>
            </a:r>
            <a:r>
              <a:rPr lang="en-US" sz="2300" dirty="0" smtClean="0">
                <a:solidFill>
                  <a:schemeClr val="accent1">
                    <a:lumMod val="50000"/>
                  </a:schemeClr>
                </a:solidFill>
                <a:latin typeface="Comic Sans MS" pitchFamily="66" charset="0"/>
              </a:rPr>
              <a:t>rules, also enforces serializability. </a:t>
            </a:r>
            <a:endParaRPr lang="en-US" sz="2300" dirty="0" smtClean="0">
              <a:solidFill>
                <a:schemeClr val="accent1">
                  <a:lumMod val="50000"/>
                </a:schemeClr>
              </a:solidFill>
              <a:latin typeface="Comic Sans MS" pitchFamily="66" charset="0"/>
            </a:endParaRPr>
          </a:p>
        </p:txBody>
      </p:sp>
      <p:pic>
        <p:nvPicPr>
          <p:cNvPr id="2051" name="Picture 3"/>
          <p:cNvPicPr>
            <a:picLocks noChangeAspect="1" noChangeArrowheads="1"/>
          </p:cNvPicPr>
          <p:nvPr/>
        </p:nvPicPr>
        <p:blipFill>
          <a:blip r:embed="rId2"/>
          <a:srcRect/>
          <a:stretch>
            <a:fillRect/>
          </a:stretch>
        </p:blipFill>
        <p:spPr bwMode="auto">
          <a:xfrm>
            <a:off x="2500298" y="142852"/>
            <a:ext cx="4000528" cy="331927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3643338"/>
          </a:xfrm>
        </p:spPr>
        <p:txBody>
          <a:bodyPr>
            <a:noAutofit/>
          </a:bodyPr>
          <a:lstStyle/>
          <a:p>
            <a:pPr algn="just">
              <a:lnSpc>
                <a:spcPct val="120000"/>
              </a:lnSpc>
              <a:buNone/>
            </a:pPr>
            <a:r>
              <a:rPr lang="en-US" sz="2400" b="1" dirty="0" smtClean="0">
                <a:solidFill>
                  <a:schemeClr val="accent6">
                    <a:lumMod val="75000"/>
                  </a:schemeClr>
                </a:solidFill>
                <a:latin typeface="Comic Sans MS" pitchFamily="66" charset="0"/>
              </a:rPr>
              <a:t>Dealing with Deadlock and Starvation</a:t>
            </a:r>
          </a:p>
          <a:p>
            <a:pPr algn="just">
              <a:lnSpc>
                <a:spcPct val="120000"/>
              </a:lnSpc>
            </a:pPr>
            <a:r>
              <a:rPr lang="en-US" sz="2000" dirty="0" smtClean="0">
                <a:solidFill>
                  <a:schemeClr val="accent1">
                    <a:lumMod val="50000"/>
                  </a:schemeClr>
                </a:solidFill>
                <a:latin typeface="Comic Sans MS" pitchFamily="66" charset="0"/>
              </a:rPr>
              <a:t>Deadlock occurs when each transaction T in a set of two or more transactions </a:t>
            </a:r>
            <a:r>
              <a:rPr lang="en-US" sz="2000" dirty="0" smtClean="0">
                <a:solidFill>
                  <a:schemeClr val="accent1">
                    <a:lumMod val="50000"/>
                  </a:schemeClr>
                </a:solidFill>
                <a:latin typeface="Comic Sans MS" pitchFamily="66" charset="0"/>
              </a:rPr>
              <a:t>is waiting </a:t>
            </a:r>
            <a:r>
              <a:rPr lang="en-US" sz="2000" dirty="0" smtClean="0">
                <a:solidFill>
                  <a:schemeClr val="accent1">
                    <a:lumMod val="50000"/>
                  </a:schemeClr>
                </a:solidFill>
                <a:latin typeface="Comic Sans MS" pitchFamily="66" charset="0"/>
              </a:rPr>
              <a:t>for some item that is locked by some other transaction T</a:t>
            </a:r>
            <a:r>
              <a:rPr lang="en-US" sz="2000" baseline="-25000" dirty="0" smtClean="0">
                <a:solidFill>
                  <a:schemeClr val="accent1">
                    <a:lumMod val="50000"/>
                  </a:schemeClr>
                </a:solidFill>
                <a:latin typeface="Comic Sans MS" pitchFamily="66" charset="0"/>
              </a:rPr>
              <a:t>Ј</a:t>
            </a:r>
            <a:r>
              <a:rPr lang="en-US" sz="2000" dirty="0" smtClean="0">
                <a:solidFill>
                  <a:schemeClr val="accent1">
                    <a:lumMod val="50000"/>
                  </a:schemeClr>
                </a:solidFill>
                <a:latin typeface="Comic Sans MS" pitchFamily="66" charset="0"/>
              </a:rPr>
              <a:t> in the set. </a:t>
            </a:r>
            <a:endParaRPr lang="en-US" sz="2000" dirty="0" smtClean="0">
              <a:solidFill>
                <a:schemeClr val="accent1">
                  <a:lumMod val="50000"/>
                </a:schemeClr>
              </a:solidFill>
              <a:latin typeface="Comic Sans MS" pitchFamily="66" charset="0"/>
            </a:endParaRPr>
          </a:p>
          <a:p>
            <a:pPr algn="just">
              <a:lnSpc>
                <a:spcPct val="120000"/>
              </a:lnSpc>
            </a:pPr>
            <a:r>
              <a:rPr lang="en-US" sz="2000" dirty="0" smtClean="0">
                <a:solidFill>
                  <a:schemeClr val="accent1">
                    <a:lumMod val="50000"/>
                  </a:schemeClr>
                </a:solidFill>
                <a:latin typeface="Comic Sans MS" pitchFamily="66" charset="0"/>
              </a:rPr>
              <a:t>A </a:t>
            </a:r>
            <a:r>
              <a:rPr lang="en-US" sz="2000" dirty="0" smtClean="0">
                <a:solidFill>
                  <a:schemeClr val="accent1">
                    <a:lumMod val="50000"/>
                  </a:schemeClr>
                </a:solidFill>
                <a:latin typeface="Comic Sans MS" pitchFamily="66" charset="0"/>
              </a:rPr>
              <a:t>simple example is shown in </a:t>
            </a:r>
            <a:r>
              <a:rPr lang="en-US" sz="2000" dirty="0" smtClean="0">
                <a:solidFill>
                  <a:schemeClr val="accent1">
                    <a:lumMod val="50000"/>
                  </a:schemeClr>
                </a:solidFill>
                <a:latin typeface="Comic Sans MS" pitchFamily="66" charset="0"/>
              </a:rPr>
              <a:t>Figure (</a:t>
            </a:r>
            <a:r>
              <a:rPr lang="en-US" sz="2000" dirty="0" smtClean="0">
                <a:solidFill>
                  <a:schemeClr val="accent1">
                    <a:lumMod val="50000"/>
                  </a:schemeClr>
                </a:solidFill>
                <a:latin typeface="Comic Sans MS" pitchFamily="66" charset="0"/>
              </a:rPr>
              <a:t>a), where the two transactions T1'and T2' </a:t>
            </a:r>
            <a:r>
              <a:rPr lang="en-US" sz="2000" dirty="0" smtClean="0">
                <a:solidFill>
                  <a:schemeClr val="accent1">
                    <a:lumMod val="50000"/>
                  </a:schemeClr>
                </a:solidFill>
                <a:latin typeface="Comic Sans MS" pitchFamily="66" charset="0"/>
              </a:rPr>
              <a:t>are deadlocked; </a:t>
            </a:r>
            <a:r>
              <a:rPr lang="en-US" sz="2000" dirty="0" smtClean="0">
                <a:solidFill>
                  <a:schemeClr val="accent1">
                    <a:lumMod val="50000"/>
                  </a:schemeClr>
                </a:solidFill>
                <a:latin typeface="Comic Sans MS" pitchFamily="66" charset="0"/>
              </a:rPr>
              <a:t>T1' is in the waiting queue for X, which is locked by T2</a:t>
            </a:r>
            <a:r>
              <a:rPr lang="en-US" sz="2000" dirty="0" smtClean="0">
                <a:solidFill>
                  <a:schemeClr val="accent1">
                    <a:lumMod val="50000"/>
                  </a:schemeClr>
                </a:solidFill>
                <a:latin typeface="Comic Sans MS" pitchFamily="66" charset="0"/>
              </a:rPr>
              <a:t>', while </a:t>
            </a:r>
            <a:r>
              <a:rPr lang="en-US" sz="2000" dirty="0" smtClean="0">
                <a:solidFill>
                  <a:schemeClr val="accent1">
                    <a:lumMod val="50000"/>
                  </a:schemeClr>
                </a:solidFill>
                <a:latin typeface="Comic Sans MS" pitchFamily="66" charset="0"/>
              </a:rPr>
              <a:t>T2' is in the waiting queue for Y, which is locked by T1'. </a:t>
            </a:r>
            <a:endParaRPr lang="en-US" sz="2000" dirty="0" smtClean="0">
              <a:solidFill>
                <a:schemeClr val="accent1">
                  <a:lumMod val="50000"/>
                </a:schemeClr>
              </a:solidFill>
              <a:latin typeface="Comic Sans MS" pitchFamily="66" charset="0"/>
            </a:endParaRPr>
          </a:p>
          <a:p>
            <a:pPr algn="just">
              <a:lnSpc>
                <a:spcPct val="120000"/>
              </a:lnSpc>
            </a:pPr>
            <a:r>
              <a:rPr lang="en-US" sz="2000" dirty="0" smtClean="0">
                <a:solidFill>
                  <a:schemeClr val="accent1">
                    <a:lumMod val="50000"/>
                  </a:schemeClr>
                </a:solidFill>
                <a:latin typeface="Comic Sans MS" pitchFamily="66" charset="0"/>
              </a:rPr>
              <a:t>Meanwhile</a:t>
            </a:r>
            <a:r>
              <a:rPr lang="en-US" sz="2000" dirty="0" smtClean="0">
                <a:solidFill>
                  <a:schemeClr val="accent1">
                    <a:lumMod val="50000"/>
                  </a:schemeClr>
                </a:solidFill>
                <a:latin typeface="Comic Sans MS" pitchFamily="66" charset="0"/>
              </a:rPr>
              <a:t>, neither T1' </a:t>
            </a:r>
            <a:r>
              <a:rPr lang="en-US" sz="2000" dirty="0" smtClean="0">
                <a:solidFill>
                  <a:schemeClr val="accent1">
                    <a:lumMod val="50000"/>
                  </a:schemeClr>
                </a:solidFill>
                <a:latin typeface="Comic Sans MS" pitchFamily="66" charset="0"/>
              </a:rPr>
              <a:t>nor T2</a:t>
            </a:r>
            <a:r>
              <a:rPr lang="en-US" sz="2000" dirty="0" smtClean="0">
                <a:solidFill>
                  <a:schemeClr val="accent1">
                    <a:lumMod val="50000"/>
                  </a:schemeClr>
                </a:solidFill>
                <a:latin typeface="Comic Sans MS" pitchFamily="66" charset="0"/>
              </a:rPr>
              <a:t>' nor any other transaction can access items X and Y.</a:t>
            </a:r>
            <a:endParaRPr lang="en-US" sz="2000" dirty="0">
              <a:solidFill>
                <a:schemeClr val="accent1">
                  <a:lumMod val="50000"/>
                </a:schemeClr>
              </a:solidFill>
              <a:latin typeface="Comic Sans MS" pitchFamily="66" charset="0"/>
            </a:endParaRPr>
          </a:p>
        </p:txBody>
      </p:sp>
      <p:pic>
        <p:nvPicPr>
          <p:cNvPr id="3074" name="Picture 2"/>
          <p:cNvPicPr>
            <a:picLocks noChangeAspect="1" noChangeArrowheads="1"/>
          </p:cNvPicPr>
          <p:nvPr/>
        </p:nvPicPr>
        <p:blipFill>
          <a:blip r:embed="rId2"/>
          <a:srcRect/>
          <a:stretch>
            <a:fillRect/>
          </a:stretch>
        </p:blipFill>
        <p:spPr bwMode="auto">
          <a:xfrm>
            <a:off x="928662" y="4500570"/>
            <a:ext cx="6943725" cy="1752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70000" lnSpcReduction="20000"/>
          </a:bodyPr>
          <a:lstStyle/>
          <a:p>
            <a:pPr>
              <a:lnSpc>
                <a:spcPct val="120000"/>
              </a:lnSpc>
              <a:buNone/>
            </a:pPr>
            <a:r>
              <a:rPr lang="en-US" sz="3400" b="1" dirty="0" smtClean="0">
                <a:solidFill>
                  <a:schemeClr val="accent6">
                    <a:lumMod val="75000"/>
                  </a:schemeClr>
                </a:solidFill>
                <a:latin typeface="Comic Sans MS" pitchFamily="66" charset="0"/>
              </a:rPr>
              <a:t>Deadlock Prevention </a:t>
            </a:r>
            <a:r>
              <a:rPr lang="en-US" sz="3400" b="1" dirty="0" smtClean="0">
                <a:solidFill>
                  <a:schemeClr val="accent6">
                    <a:lumMod val="75000"/>
                  </a:schemeClr>
                </a:solidFill>
                <a:latin typeface="Comic Sans MS" pitchFamily="66" charset="0"/>
              </a:rPr>
              <a:t>Protocols</a:t>
            </a:r>
            <a:r>
              <a:rPr lang="en-US" b="1" dirty="0" smtClean="0">
                <a:solidFill>
                  <a:schemeClr val="accent6">
                    <a:lumMod val="75000"/>
                  </a:schemeClr>
                </a:solidFill>
                <a:latin typeface="Comic Sans MS" pitchFamily="66" charset="0"/>
              </a:rPr>
              <a:t> </a:t>
            </a:r>
          </a:p>
          <a:p>
            <a:pPr algn="just">
              <a:lnSpc>
                <a:spcPct val="120000"/>
              </a:lnSpc>
            </a:pPr>
            <a:r>
              <a:rPr lang="en-US" dirty="0" smtClean="0">
                <a:solidFill>
                  <a:schemeClr val="accent1">
                    <a:lumMod val="50000"/>
                  </a:schemeClr>
                </a:solidFill>
                <a:latin typeface="Comic Sans MS" pitchFamily="66" charset="0"/>
              </a:rPr>
              <a:t>One </a:t>
            </a:r>
            <a:r>
              <a:rPr lang="en-US" dirty="0" smtClean="0">
                <a:solidFill>
                  <a:schemeClr val="accent1">
                    <a:lumMod val="50000"/>
                  </a:schemeClr>
                </a:solidFill>
                <a:latin typeface="Comic Sans MS" pitchFamily="66" charset="0"/>
              </a:rPr>
              <a:t>deadlock prevention protocol, which is used in conservative </a:t>
            </a:r>
            <a:r>
              <a:rPr lang="en-US" dirty="0" smtClean="0">
                <a:solidFill>
                  <a:schemeClr val="accent1">
                    <a:lumMod val="50000"/>
                  </a:schemeClr>
                </a:solidFill>
                <a:latin typeface="Comic Sans MS" pitchFamily="66" charset="0"/>
              </a:rPr>
              <a:t>two phase locking</a:t>
            </a:r>
            <a:r>
              <a:rPr lang="en-US" dirty="0" smtClean="0">
                <a:solidFill>
                  <a:schemeClr val="accent1">
                    <a:lumMod val="50000"/>
                  </a:schemeClr>
                </a:solidFill>
                <a:latin typeface="Comic Sans MS" pitchFamily="66" charset="0"/>
              </a:rPr>
              <a:t>, requires that every transaction lock all the items it needs in </a:t>
            </a:r>
            <a:r>
              <a:rPr lang="en-US" dirty="0" smtClean="0">
                <a:solidFill>
                  <a:schemeClr val="accent1">
                    <a:lumMod val="50000"/>
                  </a:schemeClr>
                </a:solidFill>
                <a:latin typeface="Comic Sans MS" pitchFamily="66" charset="0"/>
              </a:rPr>
              <a:t>advance—if </a:t>
            </a:r>
            <a:r>
              <a:rPr lang="en-US" dirty="0" smtClean="0">
                <a:solidFill>
                  <a:schemeClr val="accent1">
                    <a:lumMod val="50000"/>
                  </a:schemeClr>
                </a:solidFill>
                <a:latin typeface="Comic Sans MS" pitchFamily="66" charset="0"/>
              </a:rPr>
              <a:t>any of the items cannot be obtained, none of </a:t>
            </a:r>
            <a:r>
              <a:rPr lang="en-US" dirty="0" smtClean="0">
                <a:solidFill>
                  <a:schemeClr val="accent1">
                    <a:lumMod val="50000"/>
                  </a:schemeClr>
                </a:solidFill>
                <a:latin typeface="Comic Sans MS" pitchFamily="66" charset="0"/>
              </a:rPr>
              <a:t>the items </a:t>
            </a:r>
            <a:r>
              <a:rPr lang="en-US" dirty="0" smtClean="0">
                <a:solidFill>
                  <a:schemeClr val="accent1">
                    <a:lumMod val="50000"/>
                  </a:schemeClr>
                </a:solidFill>
                <a:latin typeface="Comic Sans MS" pitchFamily="66" charset="0"/>
              </a:rPr>
              <a:t>are locked. </a:t>
            </a:r>
          </a:p>
          <a:p>
            <a:pPr algn="just">
              <a:lnSpc>
                <a:spcPct val="120000"/>
              </a:lnSpc>
            </a:pPr>
            <a:r>
              <a:rPr lang="en-US" sz="3100" dirty="0" smtClean="0">
                <a:solidFill>
                  <a:schemeClr val="accent1">
                    <a:lumMod val="50000"/>
                  </a:schemeClr>
                </a:solidFill>
                <a:latin typeface="Comic Sans MS" pitchFamily="66" charset="0"/>
              </a:rPr>
              <a:t>Some of these techniques use the concept of transaction timestamp TS(T</a:t>
            </a:r>
            <a:r>
              <a:rPr lang="en-US" sz="3100" dirty="0" smtClean="0">
                <a:solidFill>
                  <a:schemeClr val="accent1">
                    <a:lumMod val="50000"/>
                  </a:schemeClr>
                </a:solidFill>
                <a:latin typeface="Comic Sans MS" pitchFamily="66" charset="0"/>
              </a:rPr>
              <a:t>), </a:t>
            </a:r>
            <a:r>
              <a:rPr lang="en-US" sz="3100" dirty="0" smtClean="0">
                <a:solidFill>
                  <a:schemeClr val="accent1">
                    <a:lumMod val="50000"/>
                  </a:schemeClr>
                </a:solidFill>
                <a:latin typeface="Comic Sans MS" pitchFamily="66" charset="0"/>
              </a:rPr>
              <a:t>if transaction T1 starts before transaction T2, </a:t>
            </a:r>
            <a:r>
              <a:rPr lang="en-US" sz="3100" dirty="0" smtClean="0">
                <a:solidFill>
                  <a:schemeClr val="accent1">
                    <a:lumMod val="50000"/>
                  </a:schemeClr>
                </a:solidFill>
                <a:latin typeface="Comic Sans MS" pitchFamily="66" charset="0"/>
              </a:rPr>
              <a:t>then TS(T1</a:t>
            </a:r>
            <a:r>
              <a:rPr lang="en-US" sz="3100" dirty="0" smtClean="0">
                <a:solidFill>
                  <a:schemeClr val="accent1">
                    <a:lumMod val="50000"/>
                  </a:schemeClr>
                </a:solidFill>
                <a:latin typeface="Comic Sans MS" pitchFamily="66" charset="0"/>
              </a:rPr>
              <a:t>) &lt; TS(T2). </a:t>
            </a:r>
            <a:endParaRPr lang="en-US" sz="3100" dirty="0" smtClean="0">
              <a:solidFill>
                <a:schemeClr val="accent1">
                  <a:lumMod val="50000"/>
                </a:schemeClr>
              </a:solidFill>
              <a:latin typeface="Comic Sans MS" pitchFamily="66" charset="0"/>
            </a:endParaRPr>
          </a:p>
          <a:p>
            <a:pPr algn="just">
              <a:lnSpc>
                <a:spcPct val="120000"/>
              </a:lnSpc>
            </a:pPr>
            <a:r>
              <a:rPr lang="en-US" sz="3100" dirty="0" smtClean="0">
                <a:solidFill>
                  <a:schemeClr val="accent1">
                    <a:lumMod val="50000"/>
                  </a:schemeClr>
                </a:solidFill>
                <a:latin typeface="Comic Sans MS" pitchFamily="66" charset="0"/>
              </a:rPr>
              <a:t>Notice </a:t>
            </a:r>
            <a:r>
              <a:rPr lang="en-US" sz="3100" dirty="0" smtClean="0">
                <a:solidFill>
                  <a:schemeClr val="accent1">
                    <a:lumMod val="50000"/>
                  </a:schemeClr>
                </a:solidFill>
                <a:latin typeface="Comic Sans MS" pitchFamily="66" charset="0"/>
              </a:rPr>
              <a:t>that the older transaction (which starts first) has the smaller </a:t>
            </a:r>
            <a:r>
              <a:rPr lang="en-US" sz="3100" dirty="0" smtClean="0">
                <a:solidFill>
                  <a:schemeClr val="accent1">
                    <a:lumMod val="50000"/>
                  </a:schemeClr>
                </a:solidFill>
                <a:latin typeface="Comic Sans MS" pitchFamily="66" charset="0"/>
              </a:rPr>
              <a:t>timestamp value</a:t>
            </a:r>
            <a:r>
              <a:rPr lang="en-US" sz="3100" dirty="0" smtClean="0">
                <a:solidFill>
                  <a:schemeClr val="accent1">
                    <a:lumMod val="50000"/>
                  </a:schemeClr>
                </a:solidFill>
                <a:latin typeface="Comic Sans MS" pitchFamily="66" charset="0"/>
              </a:rPr>
              <a:t>. Two schemes that prevent deadlock are called </a:t>
            </a:r>
            <a:r>
              <a:rPr lang="en-US" sz="3100" b="1" dirty="0" smtClean="0">
                <a:solidFill>
                  <a:schemeClr val="accent1">
                    <a:lumMod val="50000"/>
                  </a:schemeClr>
                </a:solidFill>
                <a:latin typeface="Comic Sans MS" pitchFamily="66" charset="0"/>
              </a:rPr>
              <a:t>wait-die</a:t>
            </a:r>
            <a:r>
              <a:rPr lang="en-US" sz="3100" dirty="0" smtClean="0">
                <a:solidFill>
                  <a:schemeClr val="accent1">
                    <a:lumMod val="50000"/>
                  </a:schemeClr>
                </a:solidFill>
                <a:latin typeface="Comic Sans MS" pitchFamily="66" charset="0"/>
              </a:rPr>
              <a:t> and </a:t>
            </a:r>
            <a:r>
              <a:rPr lang="en-US" sz="3100" b="1" dirty="0" smtClean="0">
                <a:solidFill>
                  <a:schemeClr val="accent1">
                    <a:lumMod val="50000"/>
                  </a:schemeClr>
                </a:solidFill>
                <a:latin typeface="Comic Sans MS" pitchFamily="66" charset="0"/>
              </a:rPr>
              <a:t>wound- wait</a:t>
            </a:r>
            <a:r>
              <a:rPr lang="en-US" sz="3100" dirty="0" smtClean="0">
                <a:solidFill>
                  <a:schemeClr val="accent1">
                    <a:lumMod val="50000"/>
                  </a:schemeClr>
                </a:solidFill>
                <a:latin typeface="Comic Sans MS" pitchFamily="66" charset="0"/>
              </a:rPr>
              <a:t>.</a:t>
            </a:r>
          </a:p>
          <a:p>
            <a:pPr algn="just">
              <a:lnSpc>
                <a:spcPct val="120000"/>
              </a:lnSpc>
            </a:pPr>
            <a:r>
              <a:rPr lang="en-US" sz="3000" b="1" dirty="0" smtClean="0">
                <a:solidFill>
                  <a:schemeClr val="accent1">
                    <a:lumMod val="50000"/>
                  </a:schemeClr>
                </a:solidFill>
                <a:latin typeface="Comic Sans MS" pitchFamily="66" charset="0"/>
              </a:rPr>
              <a:t>Wait-die</a:t>
            </a:r>
            <a:r>
              <a:rPr lang="en-US" sz="3000" b="1" dirty="0" smtClean="0">
                <a:solidFill>
                  <a:schemeClr val="accent1">
                    <a:lumMod val="50000"/>
                  </a:schemeClr>
                </a:solidFill>
                <a:latin typeface="Comic Sans MS" pitchFamily="66" charset="0"/>
              </a:rPr>
              <a:t>.</a:t>
            </a:r>
            <a:r>
              <a:rPr lang="en-US" sz="3000" dirty="0" smtClean="0">
                <a:solidFill>
                  <a:schemeClr val="accent1">
                    <a:lumMod val="50000"/>
                  </a:schemeClr>
                </a:solidFill>
                <a:latin typeface="Comic Sans MS" pitchFamily="66" charset="0"/>
              </a:rPr>
              <a:t> </a:t>
            </a:r>
            <a:r>
              <a:rPr lang="en-US" sz="3000" dirty="0" smtClean="0">
                <a:solidFill>
                  <a:schemeClr val="accent1">
                    <a:lumMod val="50000"/>
                  </a:schemeClr>
                </a:solidFill>
                <a:latin typeface="Comic Sans MS" pitchFamily="66" charset="0"/>
              </a:rPr>
              <a:t>If TS(Ti) &lt; TS(</a:t>
            </a:r>
            <a:r>
              <a:rPr lang="en-US" sz="3000" dirty="0" err="1" smtClean="0">
                <a:solidFill>
                  <a:schemeClr val="accent1">
                    <a:lumMod val="50000"/>
                  </a:schemeClr>
                </a:solidFill>
                <a:latin typeface="Comic Sans MS" pitchFamily="66" charset="0"/>
              </a:rPr>
              <a:t>Tj</a:t>
            </a:r>
            <a:r>
              <a:rPr lang="en-US" sz="3000" dirty="0" smtClean="0">
                <a:solidFill>
                  <a:schemeClr val="accent1">
                    <a:lumMod val="50000"/>
                  </a:schemeClr>
                </a:solidFill>
                <a:latin typeface="Comic Sans MS" pitchFamily="66" charset="0"/>
              </a:rPr>
              <a:t>), </a:t>
            </a:r>
            <a:r>
              <a:rPr lang="en-US" sz="3000" dirty="0" smtClean="0">
                <a:solidFill>
                  <a:schemeClr val="accent1">
                    <a:lumMod val="50000"/>
                  </a:schemeClr>
                </a:solidFill>
                <a:latin typeface="Comic Sans MS" pitchFamily="66" charset="0"/>
              </a:rPr>
              <a:t>then </a:t>
            </a:r>
            <a:r>
              <a:rPr lang="en-US" sz="3000" dirty="0" smtClean="0">
                <a:solidFill>
                  <a:schemeClr val="accent1">
                    <a:lumMod val="50000"/>
                  </a:schemeClr>
                </a:solidFill>
                <a:latin typeface="Comic Sans MS" pitchFamily="66" charset="0"/>
              </a:rPr>
              <a:t>Ti is allowed to wait; otherwise </a:t>
            </a:r>
            <a:r>
              <a:rPr lang="en-US" sz="3100" dirty="0" smtClean="0">
                <a:solidFill>
                  <a:schemeClr val="accent1">
                    <a:lumMod val="50000"/>
                  </a:schemeClr>
                </a:solidFill>
                <a:latin typeface="Comic Sans MS" pitchFamily="66" charset="0"/>
              </a:rPr>
              <a:t>abort </a:t>
            </a:r>
            <a:r>
              <a:rPr lang="en-US" sz="3100" dirty="0" smtClean="0">
                <a:solidFill>
                  <a:schemeClr val="accent1">
                    <a:lumMod val="50000"/>
                  </a:schemeClr>
                </a:solidFill>
                <a:latin typeface="Comic Sans MS" pitchFamily="66" charset="0"/>
              </a:rPr>
              <a:t>Ti (Ti dies) and restart it later with the same timestamp.</a:t>
            </a:r>
            <a:endParaRPr lang="en-US" sz="3100" dirty="0" smtClean="0">
              <a:solidFill>
                <a:schemeClr val="accent1">
                  <a:lumMod val="50000"/>
                </a:schemeClr>
              </a:solidFill>
              <a:latin typeface="Comic Sans MS" pitchFamily="66" charset="0"/>
            </a:endParaRPr>
          </a:p>
          <a:p>
            <a:pPr algn="just">
              <a:lnSpc>
                <a:spcPct val="120000"/>
              </a:lnSpc>
            </a:pPr>
            <a:r>
              <a:rPr lang="en-US" sz="3100" b="1" dirty="0" smtClean="0">
                <a:solidFill>
                  <a:schemeClr val="accent1">
                    <a:lumMod val="50000"/>
                  </a:schemeClr>
                </a:solidFill>
                <a:latin typeface="Comic Sans MS" pitchFamily="66" charset="0"/>
              </a:rPr>
              <a:t>Wound-wait</a:t>
            </a:r>
            <a:r>
              <a:rPr lang="en-US" sz="3100" b="1" dirty="0" smtClean="0">
                <a:solidFill>
                  <a:schemeClr val="accent1">
                    <a:lumMod val="50000"/>
                  </a:schemeClr>
                </a:solidFill>
                <a:latin typeface="Comic Sans MS" pitchFamily="66" charset="0"/>
              </a:rPr>
              <a:t>.</a:t>
            </a:r>
            <a:r>
              <a:rPr lang="en-US" sz="3100" dirty="0" smtClean="0">
                <a:solidFill>
                  <a:schemeClr val="accent1">
                    <a:lumMod val="50000"/>
                  </a:schemeClr>
                </a:solidFill>
                <a:latin typeface="Comic Sans MS" pitchFamily="66" charset="0"/>
              </a:rPr>
              <a:t> </a:t>
            </a:r>
            <a:r>
              <a:rPr lang="en-US" sz="3100" dirty="0" smtClean="0">
                <a:solidFill>
                  <a:schemeClr val="accent1">
                    <a:lumMod val="50000"/>
                  </a:schemeClr>
                </a:solidFill>
                <a:latin typeface="Comic Sans MS" pitchFamily="66" charset="0"/>
              </a:rPr>
              <a:t>If TS(Ti) &lt; TS(</a:t>
            </a:r>
            <a:r>
              <a:rPr lang="en-US" sz="3100" dirty="0" err="1" smtClean="0">
                <a:solidFill>
                  <a:schemeClr val="accent1">
                    <a:lumMod val="50000"/>
                  </a:schemeClr>
                </a:solidFill>
                <a:latin typeface="Comic Sans MS" pitchFamily="66" charset="0"/>
              </a:rPr>
              <a:t>Tj</a:t>
            </a:r>
            <a:r>
              <a:rPr lang="en-US" sz="3100" dirty="0" smtClean="0">
                <a:solidFill>
                  <a:schemeClr val="accent1">
                    <a:lumMod val="50000"/>
                  </a:schemeClr>
                </a:solidFill>
                <a:latin typeface="Comic Sans MS" pitchFamily="66" charset="0"/>
              </a:rPr>
              <a:t>), then </a:t>
            </a:r>
            <a:r>
              <a:rPr lang="en-US" sz="3100" dirty="0" smtClean="0">
                <a:solidFill>
                  <a:schemeClr val="accent1">
                    <a:lumMod val="50000"/>
                  </a:schemeClr>
                </a:solidFill>
                <a:latin typeface="Comic Sans MS" pitchFamily="66" charset="0"/>
              </a:rPr>
              <a:t>abort </a:t>
            </a:r>
            <a:r>
              <a:rPr lang="en-US" sz="3100" dirty="0" err="1" smtClean="0">
                <a:solidFill>
                  <a:schemeClr val="accent1">
                    <a:lumMod val="50000"/>
                  </a:schemeClr>
                </a:solidFill>
                <a:latin typeface="Comic Sans MS" pitchFamily="66" charset="0"/>
              </a:rPr>
              <a:t>Tj</a:t>
            </a:r>
            <a:r>
              <a:rPr lang="en-US" sz="3100" dirty="0" smtClean="0">
                <a:solidFill>
                  <a:schemeClr val="accent1">
                    <a:lumMod val="50000"/>
                  </a:schemeClr>
                </a:solidFill>
                <a:latin typeface="Comic Sans MS" pitchFamily="66" charset="0"/>
              </a:rPr>
              <a:t> </a:t>
            </a:r>
            <a:r>
              <a:rPr lang="en-US" sz="3100" dirty="0" smtClean="0">
                <a:solidFill>
                  <a:schemeClr val="accent1">
                    <a:lumMod val="50000"/>
                  </a:schemeClr>
                </a:solidFill>
                <a:latin typeface="Comic Sans MS" pitchFamily="66" charset="0"/>
              </a:rPr>
              <a:t>and restart </a:t>
            </a:r>
            <a:r>
              <a:rPr lang="en-US" sz="3100" dirty="0" smtClean="0">
                <a:solidFill>
                  <a:schemeClr val="accent1">
                    <a:lumMod val="50000"/>
                  </a:schemeClr>
                </a:solidFill>
                <a:latin typeface="Comic Sans MS" pitchFamily="66" charset="0"/>
              </a:rPr>
              <a:t>it later with the same timestamp; otherwise (Ti younger than </a:t>
            </a:r>
            <a:r>
              <a:rPr lang="en-US" sz="3100" dirty="0" err="1" smtClean="0">
                <a:solidFill>
                  <a:schemeClr val="accent1">
                    <a:lumMod val="50000"/>
                  </a:schemeClr>
                </a:solidFill>
                <a:latin typeface="Comic Sans MS" pitchFamily="66" charset="0"/>
              </a:rPr>
              <a:t>Tj</a:t>
            </a:r>
            <a:r>
              <a:rPr lang="en-US" sz="3100" dirty="0" smtClean="0">
                <a:solidFill>
                  <a:schemeClr val="accent1">
                    <a:lumMod val="50000"/>
                  </a:schemeClr>
                </a:solidFill>
                <a:latin typeface="Comic Sans MS" pitchFamily="66" charset="0"/>
              </a:rPr>
              <a:t>) Ti is </a:t>
            </a:r>
            <a:r>
              <a:rPr lang="en-US" sz="3100" dirty="0" smtClean="0">
                <a:solidFill>
                  <a:schemeClr val="accent1">
                    <a:lumMod val="50000"/>
                  </a:schemeClr>
                </a:solidFill>
                <a:latin typeface="Comic Sans MS" pitchFamily="66" charset="0"/>
              </a:rPr>
              <a:t>allowed to </a:t>
            </a:r>
            <a:r>
              <a:rPr lang="en-US" sz="3100" dirty="0" smtClean="0">
                <a:solidFill>
                  <a:schemeClr val="accent1">
                    <a:lumMod val="50000"/>
                  </a:schemeClr>
                </a:solidFill>
                <a:latin typeface="Comic Sans MS" pitchFamily="66" charset="0"/>
              </a:rPr>
              <a:t>wait.</a:t>
            </a:r>
            <a:endParaRPr lang="en-US" sz="3100" dirty="0" smtClean="0">
              <a:solidFill>
                <a:schemeClr val="accent1">
                  <a:lumMod val="50000"/>
                </a:schemeClr>
              </a:solidFill>
              <a:latin typeface="Comic Sans MS"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Autofit/>
          </a:bodyPr>
          <a:lstStyle/>
          <a:p>
            <a:pPr algn="just">
              <a:lnSpc>
                <a:spcPct val="120000"/>
              </a:lnSpc>
            </a:pPr>
            <a:r>
              <a:rPr lang="en-US" sz="2200" dirty="0" smtClean="0">
                <a:solidFill>
                  <a:schemeClr val="accent1">
                    <a:lumMod val="50000"/>
                  </a:schemeClr>
                </a:solidFill>
                <a:latin typeface="Comic Sans MS" pitchFamily="66" charset="0"/>
              </a:rPr>
              <a:t>Another group of protocols that prevent deadlock do not require timestamps. </a:t>
            </a:r>
            <a:r>
              <a:rPr lang="en-US" sz="2200" dirty="0" smtClean="0">
                <a:solidFill>
                  <a:schemeClr val="accent1">
                    <a:lumMod val="50000"/>
                  </a:schemeClr>
                </a:solidFill>
                <a:latin typeface="Comic Sans MS" pitchFamily="66" charset="0"/>
              </a:rPr>
              <a:t>These include </a:t>
            </a:r>
            <a:r>
              <a:rPr lang="en-US" sz="2200" dirty="0" smtClean="0">
                <a:solidFill>
                  <a:schemeClr val="accent1">
                    <a:lumMod val="50000"/>
                  </a:schemeClr>
                </a:solidFill>
                <a:latin typeface="Comic Sans MS" pitchFamily="66" charset="0"/>
              </a:rPr>
              <a:t>the </a:t>
            </a:r>
            <a:r>
              <a:rPr lang="en-US" sz="2200" b="1" dirty="0" smtClean="0">
                <a:solidFill>
                  <a:schemeClr val="accent1">
                    <a:lumMod val="50000"/>
                  </a:schemeClr>
                </a:solidFill>
                <a:latin typeface="Comic Sans MS" pitchFamily="66" charset="0"/>
              </a:rPr>
              <a:t>no waiting (NW)</a:t>
            </a:r>
            <a:r>
              <a:rPr lang="en-US" sz="2200" dirty="0" smtClean="0">
                <a:solidFill>
                  <a:schemeClr val="accent1">
                    <a:lumMod val="50000"/>
                  </a:schemeClr>
                </a:solidFill>
                <a:latin typeface="Comic Sans MS" pitchFamily="66" charset="0"/>
              </a:rPr>
              <a:t> and </a:t>
            </a:r>
            <a:r>
              <a:rPr lang="en-US" sz="2200" b="1" dirty="0" smtClean="0">
                <a:solidFill>
                  <a:schemeClr val="accent1">
                    <a:lumMod val="50000"/>
                  </a:schemeClr>
                </a:solidFill>
                <a:latin typeface="Comic Sans MS" pitchFamily="66" charset="0"/>
              </a:rPr>
              <a:t>cautious waiting (CW)</a:t>
            </a:r>
            <a:r>
              <a:rPr lang="en-US" sz="2200" dirty="0" smtClean="0">
                <a:solidFill>
                  <a:schemeClr val="accent1">
                    <a:lumMod val="50000"/>
                  </a:schemeClr>
                </a:solidFill>
                <a:latin typeface="Comic Sans MS" pitchFamily="66" charset="0"/>
              </a:rPr>
              <a:t> algorithms. </a:t>
            </a:r>
            <a:endParaRPr lang="en-US" sz="2200" dirty="0" smtClean="0">
              <a:solidFill>
                <a:schemeClr val="accent1">
                  <a:lumMod val="50000"/>
                </a:schemeClr>
              </a:solidFill>
              <a:latin typeface="Comic Sans MS" pitchFamily="66" charset="0"/>
            </a:endParaRPr>
          </a:p>
          <a:p>
            <a:pPr algn="just">
              <a:lnSpc>
                <a:spcPct val="120000"/>
              </a:lnSpc>
            </a:pPr>
            <a:r>
              <a:rPr lang="en-US" sz="2200" dirty="0" smtClean="0">
                <a:solidFill>
                  <a:schemeClr val="accent1">
                    <a:lumMod val="50000"/>
                  </a:schemeClr>
                </a:solidFill>
                <a:latin typeface="Comic Sans MS" pitchFamily="66" charset="0"/>
              </a:rPr>
              <a:t>In </a:t>
            </a:r>
            <a:r>
              <a:rPr lang="en-US" sz="2200" dirty="0" smtClean="0">
                <a:solidFill>
                  <a:schemeClr val="accent1">
                    <a:lumMod val="50000"/>
                  </a:schemeClr>
                </a:solidFill>
                <a:latin typeface="Comic Sans MS" pitchFamily="66" charset="0"/>
              </a:rPr>
              <a:t>the no </a:t>
            </a:r>
            <a:r>
              <a:rPr lang="en-US" sz="2200" dirty="0" smtClean="0">
                <a:solidFill>
                  <a:schemeClr val="accent1">
                    <a:lumMod val="50000"/>
                  </a:schemeClr>
                </a:solidFill>
                <a:latin typeface="Comic Sans MS" pitchFamily="66" charset="0"/>
              </a:rPr>
              <a:t>waiting algorithm</a:t>
            </a:r>
            <a:r>
              <a:rPr lang="en-US" sz="2200" dirty="0" smtClean="0">
                <a:solidFill>
                  <a:schemeClr val="accent1">
                    <a:lumMod val="50000"/>
                  </a:schemeClr>
                </a:solidFill>
                <a:latin typeface="Comic Sans MS" pitchFamily="66" charset="0"/>
              </a:rPr>
              <a:t>, if a transaction is unable to obtain a lock, it is immediately aborted and </a:t>
            </a:r>
            <a:r>
              <a:rPr lang="en-US" sz="2200" dirty="0" smtClean="0">
                <a:solidFill>
                  <a:schemeClr val="accent1">
                    <a:lumMod val="50000"/>
                  </a:schemeClr>
                </a:solidFill>
                <a:latin typeface="Comic Sans MS" pitchFamily="66" charset="0"/>
              </a:rPr>
              <a:t>then restarted </a:t>
            </a:r>
            <a:r>
              <a:rPr lang="en-US" sz="2200" dirty="0" smtClean="0">
                <a:solidFill>
                  <a:schemeClr val="accent1">
                    <a:lumMod val="50000"/>
                  </a:schemeClr>
                </a:solidFill>
                <a:latin typeface="Comic Sans MS" pitchFamily="66" charset="0"/>
              </a:rPr>
              <a:t>after a certain time delay without checking whether a deadlock will actually </a:t>
            </a:r>
            <a:r>
              <a:rPr lang="en-US" sz="2200" dirty="0" smtClean="0">
                <a:solidFill>
                  <a:schemeClr val="accent1">
                    <a:lumMod val="50000"/>
                  </a:schemeClr>
                </a:solidFill>
                <a:latin typeface="Comic Sans MS" pitchFamily="66" charset="0"/>
              </a:rPr>
              <a:t>occur or </a:t>
            </a:r>
            <a:r>
              <a:rPr lang="en-US" sz="2200" dirty="0" smtClean="0">
                <a:solidFill>
                  <a:schemeClr val="accent1">
                    <a:lumMod val="50000"/>
                  </a:schemeClr>
                </a:solidFill>
                <a:latin typeface="Comic Sans MS" pitchFamily="66" charset="0"/>
              </a:rPr>
              <a:t>not. </a:t>
            </a:r>
            <a:endParaRPr lang="en-US" sz="2200" dirty="0" smtClean="0">
              <a:solidFill>
                <a:schemeClr val="accent1">
                  <a:lumMod val="50000"/>
                </a:schemeClr>
              </a:solidFill>
              <a:latin typeface="Comic Sans MS" pitchFamily="66" charset="0"/>
            </a:endParaRPr>
          </a:p>
          <a:p>
            <a:pPr algn="just">
              <a:lnSpc>
                <a:spcPct val="120000"/>
              </a:lnSpc>
            </a:pPr>
            <a:r>
              <a:rPr lang="en-US" sz="2200" dirty="0" smtClean="0">
                <a:solidFill>
                  <a:schemeClr val="accent1">
                    <a:lumMod val="50000"/>
                  </a:schemeClr>
                </a:solidFill>
                <a:latin typeface="Comic Sans MS" pitchFamily="66" charset="0"/>
              </a:rPr>
              <a:t>The </a:t>
            </a:r>
            <a:r>
              <a:rPr lang="en-US" sz="2200" dirty="0" smtClean="0">
                <a:solidFill>
                  <a:schemeClr val="accent1">
                    <a:lumMod val="50000"/>
                  </a:schemeClr>
                </a:solidFill>
                <a:latin typeface="Comic Sans MS" pitchFamily="66" charset="0"/>
              </a:rPr>
              <a:t>cautious </a:t>
            </a:r>
            <a:r>
              <a:rPr lang="en-US" sz="2200" dirty="0" smtClean="0">
                <a:solidFill>
                  <a:schemeClr val="accent1">
                    <a:lumMod val="50000"/>
                  </a:schemeClr>
                </a:solidFill>
                <a:latin typeface="Comic Sans MS" pitchFamily="66" charset="0"/>
              </a:rPr>
              <a:t>waiting algorithm </a:t>
            </a:r>
            <a:r>
              <a:rPr lang="en-US" sz="2200" dirty="0" smtClean="0">
                <a:solidFill>
                  <a:schemeClr val="accent1">
                    <a:lumMod val="50000"/>
                  </a:schemeClr>
                </a:solidFill>
                <a:latin typeface="Comic Sans MS" pitchFamily="66" charset="0"/>
              </a:rPr>
              <a:t>was proposed to try to reduce the number of needless aborts/restarts. </a:t>
            </a:r>
            <a:endParaRPr lang="en-US" sz="2200" dirty="0" smtClean="0">
              <a:solidFill>
                <a:schemeClr val="accent1">
                  <a:lumMod val="50000"/>
                </a:schemeClr>
              </a:solidFill>
              <a:latin typeface="Comic Sans MS" pitchFamily="66" charset="0"/>
            </a:endParaRPr>
          </a:p>
          <a:p>
            <a:pPr algn="just">
              <a:lnSpc>
                <a:spcPct val="120000"/>
              </a:lnSpc>
            </a:pPr>
            <a:r>
              <a:rPr lang="en-US" sz="2200" dirty="0" smtClean="0">
                <a:solidFill>
                  <a:schemeClr val="accent1">
                    <a:lumMod val="50000"/>
                  </a:schemeClr>
                </a:solidFill>
                <a:latin typeface="Comic Sans MS" pitchFamily="66" charset="0"/>
              </a:rPr>
              <a:t>Suppose that </a:t>
            </a:r>
            <a:r>
              <a:rPr lang="en-US" sz="2200" dirty="0" smtClean="0">
                <a:solidFill>
                  <a:schemeClr val="accent1">
                    <a:lumMod val="50000"/>
                  </a:schemeClr>
                </a:solidFill>
                <a:latin typeface="Comic Sans MS" pitchFamily="66" charset="0"/>
              </a:rPr>
              <a:t>transaction Ti tries to lock an item X but is not able to do so because X is locked by </a:t>
            </a:r>
            <a:r>
              <a:rPr lang="en-US" sz="2200" dirty="0" smtClean="0">
                <a:solidFill>
                  <a:schemeClr val="accent1">
                    <a:lumMod val="50000"/>
                  </a:schemeClr>
                </a:solidFill>
                <a:latin typeface="Comic Sans MS" pitchFamily="66" charset="0"/>
              </a:rPr>
              <a:t>some other </a:t>
            </a:r>
            <a:r>
              <a:rPr lang="en-US" sz="2200" dirty="0" smtClean="0">
                <a:solidFill>
                  <a:schemeClr val="accent1">
                    <a:lumMod val="50000"/>
                  </a:schemeClr>
                </a:solidFill>
                <a:latin typeface="Comic Sans MS" pitchFamily="66" charset="0"/>
              </a:rPr>
              <a:t>transaction </a:t>
            </a:r>
            <a:r>
              <a:rPr lang="en-US" sz="2200" dirty="0" err="1" smtClean="0">
                <a:solidFill>
                  <a:schemeClr val="accent1">
                    <a:lumMod val="50000"/>
                  </a:schemeClr>
                </a:solidFill>
                <a:latin typeface="Comic Sans MS" pitchFamily="66" charset="0"/>
              </a:rPr>
              <a:t>Tj</a:t>
            </a:r>
            <a:r>
              <a:rPr lang="en-US" sz="2200" dirty="0" smtClean="0">
                <a:solidFill>
                  <a:schemeClr val="accent1">
                    <a:lumMod val="50000"/>
                  </a:schemeClr>
                </a:solidFill>
                <a:latin typeface="Comic Sans MS" pitchFamily="66" charset="0"/>
              </a:rPr>
              <a:t> with a conflicting lock. The cautious waiting rules are as follows</a:t>
            </a:r>
            <a:r>
              <a:rPr lang="en-US" sz="2200" dirty="0" smtClean="0">
                <a:solidFill>
                  <a:schemeClr val="accent1">
                    <a:lumMod val="50000"/>
                  </a:schemeClr>
                </a:solidFill>
                <a:latin typeface="Comic Sans MS" pitchFamily="66" charset="0"/>
              </a:rPr>
              <a:t>: </a:t>
            </a:r>
            <a:endParaRPr lang="en-US" sz="2200" dirty="0" smtClean="0">
              <a:solidFill>
                <a:schemeClr val="accent1">
                  <a:lumMod val="50000"/>
                </a:schemeClr>
              </a:solidFill>
              <a:latin typeface="Comic Sans MS" pitchFamily="66" charset="0"/>
            </a:endParaRPr>
          </a:p>
          <a:p>
            <a:pPr algn="just">
              <a:lnSpc>
                <a:spcPct val="120000"/>
              </a:lnSpc>
            </a:pPr>
            <a:r>
              <a:rPr lang="en-US" sz="2200" dirty="0" smtClean="0">
                <a:solidFill>
                  <a:schemeClr val="accent1">
                    <a:lumMod val="50000"/>
                  </a:schemeClr>
                </a:solidFill>
                <a:latin typeface="Comic Sans MS" pitchFamily="66" charset="0"/>
              </a:rPr>
              <a:t>If </a:t>
            </a:r>
            <a:r>
              <a:rPr lang="en-US" sz="2200" dirty="0" err="1" smtClean="0">
                <a:solidFill>
                  <a:schemeClr val="accent1">
                    <a:lumMod val="50000"/>
                  </a:schemeClr>
                </a:solidFill>
                <a:latin typeface="Comic Sans MS" pitchFamily="66" charset="0"/>
              </a:rPr>
              <a:t>Tj</a:t>
            </a:r>
            <a:r>
              <a:rPr lang="en-US" sz="2200" dirty="0" smtClean="0">
                <a:solidFill>
                  <a:schemeClr val="accent1">
                    <a:lumMod val="50000"/>
                  </a:schemeClr>
                </a:solidFill>
                <a:latin typeface="Comic Sans MS" pitchFamily="66" charset="0"/>
              </a:rPr>
              <a:t> is not blocked (not waiting for some other locked item), then </a:t>
            </a:r>
            <a:r>
              <a:rPr lang="en-US" sz="2200" dirty="0" smtClean="0">
                <a:solidFill>
                  <a:schemeClr val="accent1">
                    <a:lumMod val="50000"/>
                  </a:schemeClr>
                </a:solidFill>
                <a:latin typeface="Comic Sans MS" pitchFamily="66" charset="0"/>
              </a:rPr>
              <a:t>Ti is </a:t>
            </a:r>
            <a:r>
              <a:rPr lang="en-US" sz="2200" dirty="0" smtClean="0">
                <a:solidFill>
                  <a:schemeClr val="accent1">
                    <a:lumMod val="50000"/>
                  </a:schemeClr>
                </a:solidFill>
                <a:latin typeface="Comic Sans MS" pitchFamily="66" charset="0"/>
              </a:rPr>
              <a:t>blocked and allowed to wait; otherwise abort Ti</a:t>
            </a:r>
            <a:r>
              <a:rPr lang="en-US" sz="2200" dirty="0" smtClean="0">
                <a:solidFill>
                  <a:schemeClr val="accent1">
                    <a:lumMod val="50000"/>
                  </a:schemeClr>
                </a:solidFill>
                <a:latin typeface="Comic Sans MS" pitchFamily="66" charset="0"/>
              </a:rPr>
              <a:t>.</a:t>
            </a:r>
            <a:endParaRPr lang="en-US" sz="2200" dirty="0" smtClean="0">
              <a:solidFill>
                <a:schemeClr val="accent1">
                  <a:lumMod val="50000"/>
                </a:schemeClr>
              </a:solidFill>
              <a:latin typeface="Comic Sans MS" pitchFamily="66"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85000" lnSpcReduction="20000"/>
          </a:bodyPr>
          <a:lstStyle/>
          <a:p>
            <a:pPr algn="just">
              <a:lnSpc>
                <a:spcPct val="120000"/>
              </a:lnSpc>
              <a:buNone/>
            </a:pPr>
            <a:r>
              <a:rPr lang="en-US" sz="4400" b="1" dirty="0" smtClean="0">
                <a:solidFill>
                  <a:schemeClr val="accent6">
                    <a:lumMod val="75000"/>
                  </a:schemeClr>
                </a:solidFill>
                <a:latin typeface="Comic Sans MS" pitchFamily="66" charset="0"/>
              </a:rPr>
              <a:t>Deadlock </a:t>
            </a:r>
            <a:r>
              <a:rPr lang="en-US" sz="4400" b="1" dirty="0" smtClean="0">
                <a:solidFill>
                  <a:schemeClr val="accent6">
                    <a:lumMod val="75000"/>
                  </a:schemeClr>
                </a:solidFill>
                <a:latin typeface="Comic Sans MS" pitchFamily="66" charset="0"/>
              </a:rPr>
              <a:t>Detection</a:t>
            </a:r>
          </a:p>
          <a:p>
            <a:pPr algn="just">
              <a:lnSpc>
                <a:spcPct val="120000"/>
              </a:lnSpc>
            </a:pPr>
            <a:r>
              <a:rPr lang="en-US" sz="3100" dirty="0" smtClean="0">
                <a:solidFill>
                  <a:schemeClr val="accent1">
                    <a:lumMod val="50000"/>
                  </a:schemeClr>
                </a:solidFill>
                <a:latin typeface="Comic Sans MS" pitchFamily="66" charset="0"/>
              </a:rPr>
              <a:t>A simple way </a:t>
            </a:r>
            <a:r>
              <a:rPr lang="en-US" sz="3100" dirty="0" smtClean="0">
                <a:solidFill>
                  <a:schemeClr val="accent1">
                    <a:lumMod val="50000"/>
                  </a:schemeClr>
                </a:solidFill>
                <a:latin typeface="Comic Sans MS" pitchFamily="66" charset="0"/>
              </a:rPr>
              <a:t>to detect a state of deadlock is for the system to construct and maintain a </a:t>
            </a:r>
            <a:r>
              <a:rPr lang="en-US" sz="3100" dirty="0" smtClean="0">
                <a:solidFill>
                  <a:schemeClr val="accent1">
                    <a:lumMod val="50000"/>
                  </a:schemeClr>
                </a:solidFill>
                <a:latin typeface="Comic Sans MS" pitchFamily="66" charset="0"/>
              </a:rPr>
              <a:t>wait-for graph</a:t>
            </a:r>
            <a:r>
              <a:rPr lang="en-US" sz="3100" dirty="0" smtClean="0">
                <a:solidFill>
                  <a:schemeClr val="accent1">
                    <a:lumMod val="50000"/>
                  </a:schemeClr>
                </a:solidFill>
                <a:latin typeface="Comic Sans MS" pitchFamily="66" charset="0"/>
              </a:rPr>
              <a:t>. </a:t>
            </a:r>
            <a:endParaRPr lang="en-US" sz="3100" dirty="0" smtClean="0">
              <a:solidFill>
                <a:schemeClr val="accent1">
                  <a:lumMod val="50000"/>
                </a:schemeClr>
              </a:solidFill>
              <a:latin typeface="Comic Sans MS" pitchFamily="66" charset="0"/>
            </a:endParaRPr>
          </a:p>
          <a:p>
            <a:pPr algn="just">
              <a:lnSpc>
                <a:spcPct val="120000"/>
              </a:lnSpc>
            </a:pPr>
            <a:r>
              <a:rPr lang="en-US" sz="3100" dirty="0" smtClean="0">
                <a:solidFill>
                  <a:schemeClr val="accent1">
                    <a:lumMod val="50000"/>
                  </a:schemeClr>
                </a:solidFill>
                <a:latin typeface="Comic Sans MS" pitchFamily="66" charset="0"/>
              </a:rPr>
              <a:t>One </a:t>
            </a:r>
            <a:r>
              <a:rPr lang="en-US" sz="3100" dirty="0" smtClean="0">
                <a:solidFill>
                  <a:schemeClr val="accent1">
                    <a:lumMod val="50000"/>
                  </a:schemeClr>
                </a:solidFill>
                <a:latin typeface="Comic Sans MS" pitchFamily="66" charset="0"/>
              </a:rPr>
              <a:t>node is created in the wait-for graph for each transaction that is </a:t>
            </a:r>
            <a:r>
              <a:rPr lang="en-US" sz="3100" dirty="0" smtClean="0">
                <a:solidFill>
                  <a:schemeClr val="accent1">
                    <a:lumMod val="50000"/>
                  </a:schemeClr>
                </a:solidFill>
                <a:latin typeface="Comic Sans MS" pitchFamily="66" charset="0"/>
              </a:rPr>
              <a:t>currently executing</a:t>
            </a:r>
            <a:r>
              <a:rPr lang="en-US" sz="3100" dirty="0" smtClean="0">
                <a:solidFill>
                  <a:schemeClr val="accent1">
                    <a:lumMod val="50000"/>
                  </a:schemeClr>
                </a:solidFill>
                <a:latin typeface="Comic Sans MS" pitchFamily="66" charset="0"/>
              </a:rPr>
              <a:t>. </a:t>
            </a:r>
            <a:endParaRPr lang="en-US" sz="3100" dirty="0" smtClean="0">
              <a:solidFill>
                <a:schemeClr val="accent1">
                  <a:lumMod val="50000"/>
                </a:schemeClr>
              </a:solidFill>
              <a:latin typeface="Comic Sans MS" pitchFamily="66" charset="0"/>
            </a:endParaRPr>
          </a:p>
          <a:p>
            <a:pPr algn="just">
              <a:lnSpc>
                <a:spcPct val="120000"/>
              </a:lnSpc>
            </a:pPr>
            <a:r>
              <a:rPr lang="en-US" sz="3100" dirty="0" smtClean="0">
                <a:solidFill>
                  <a:schemeClr val="accent1">
                    <a:lumMod val="50000"/>
                  </a:schemeClr>
                </a:solidFill>
                <a:latin typeface="Comic Sans MS" pitchFamily="66" charset="0"/>
              </a:rPr>
              <a:t>Whenever </a:t>
            </a:r>
            <a:r>
              <a:rPr lang="en-US" sz="3100" dirty="0" smtClean="0">
                <a:solidFill>
                  <a:schemeClr val="accent1">
                    <a:lumMod val="50000"/>
                  </a:schemeClr>
                </a:solidFill>
                <a:latin typeface="Comic Sans MS" pitchFamily="66" charset="0"/>
              </a:rPr>
              <a:t>a transaction Ti is waiting to lock an item X that is currently locked </a:t>
            </a:r>
            <a:r>
              <a:rPr lang="en-US" sz="3100" dirty="0" smtClean="0">
                <a:solidFill>
                  <a:schemeClr val="accent1">
                    <a:lumMod val="50000"/>
                  </a:schemeClr>
                </a:solidFill>
                <a:latin typeface="Comic Sans MS" pitchFamily="66" charset="0"/>
              </a:rPr>
              <a:t>by a </a:t>
            </a:r>
            <a:r>
              <a:rPr lang="en-US" sz="3100" dirty="0" smtClean="0">
                <a:solidFill>
                  <a:schemeClr val="accent1">
                    <a:lumMod val="50000"/>
                  </a:schemeClr>
                </a:solidFill>
                <a:latin typeface="Comic Sans MS" pitchFamily="66" charset="0"/>
              </a:rPr>
              <a:t>transaction </a:t>
            </a:r>
            <a:r>
              <a:rPr lang="en-US" sz="3100" dirty="0" err="1" smtClean="0">
                <a:solidFill>
                  <a:schemeClr val="accent1">
                    <a:lumMod val="50000"/>
                  </a:schemeClr>
                </a:solidFill>
                <a:latin typeface="Comic Sans MS" pitchFamily="66" charset="0"/>
              </a:rPr>
              <a:t>Tj</a:t>
            </a:r>
            <a:r>
              <a:rPr lang="en-US" sz="3100" dirty="0" smtClean="0">
                <a:solidFill>
                  <a:schemeClr val="accent1">
                    <a:lumMod val="50000"/>
                  </a:schemeClr>
                </a:solidFill>
                <a:latin typeface="Comic Sans MS" pitchFamily="66" charset="0"/>
              </a:rPr>
              <a:t>, a directed edge (Ti → </a:t>
            </a:r>
            <a:r>
              <a:rPr lang="en-US" sz="3100" dirty="0" err="1" smtClean="0">
                <a:solidFill>
                  <a:schemeClr val="accent1">
                    <a:lumMod val="50000"/>
                  </a:schemeClr>
                </a:solidFill>
                <a:latin typeface="Comic Sans MS" pitchFamily="66" charset="0"/>
              </a:rPr>
              <a:t>Tj</a:t>
            </a:r>
            <a:r>
              <a:rPr lang="en-US" sz="3100" dirty="0" smtClean="0">
                <a:solidFill>
                  <a:schemeClr val="accent1">
                    <a:lumMod val="50000"/>
                  </a:schemeClr>
                </a:solidFill>
                <a:latin typeface="Comic Sans MS" pitchFamily="66" charset="0"/>
              </a:rPr>
              <a:t>) is created in the wait-for graph. </a:t>
            </a:r>
            <a:endParaRPr lang="en-US" sz="3100" dirty="0" smtClean="0">
              <a:solidFill>
                <a:schemeClr val="accent1">
                  <a:lumMod val="50000"/>
                </a:schemeClr>
              </a:solidFill>
              <a:latin typeface="Comic Sans MS" pitchFamily="66" charset="0"/>
            </a:endParaRPr>
          </a:p>
          <a:p>
            <a:pPr algn="just">
              <a:lnSpc>
                <a:spcPct val="120000"/>
              </a:lnSpc>
            </a:pPr>
            <a:r>
              <a:rPr lang="en-US" sz="3100" dirty="0" smtClean="0">
                <a:solidFill>
                  <a:schemeClr val="accent1">
                    <a:lumMod val="50000"/>
                  </a:schemeClr>
                </a:solidFill>
                <a:latin typeface="Comic Sans MS" pitchFamily="66" charset="0"/>
              </a:rPr>
              <a:t>We </a:t>
            </a:r>
            <a:r>
              <a:rPr lang="en-US" sz="3100" dirty="0" smtClean="0">
                <a:solidFill>
                  <a:schemeClr val="accent1">
                    <a:lumMod val="50000"/>
                  </a:schemeClr>
                </a:solidFill>
                <a:latin typeface="Comic Sans MS" pitchFamily="66" charset="0"/>
              </a:rPr>
              <a:t>have a state </a:t>
            </a:r>
            <a:r>
              <a:rPr lang="en-US" sz="3100" dirty="0" smtClean="0">
                <a:solidFill>
                  <a:schemeClr val="accent1">
                    <a:lumMod val="50000"/>
                  </a:schemeClr>
                </a:solidFill>
                <a:latin typeface="Comic Sans MS" pitchFamily="66" charset="0"/>
              </a:rPr>
              <a:t>of deadlock </a:t>
            </a:r>
            <a:r>
              <a:rPr lang="en-US" sz="3100" dirty="0" smtClean="0">
                <a:solidFill>
                  <a:schemeClr val="accent1">
                    <a:lumMod val="50000"/>
                  </a:schemeClr>
                </a:solidFill>
                <a:latin typeface="Comic Sans MS" pitchFamily="66" charset="0"/>
              </a:rPr>
              <a:t>if and only if the wait-for graph has a cycle. </a:t>
            </a:r>
            <a:endParaRPr lang="en-US" sz="3100" dirty="0" smtClean="0">
              <a:solidFill>
                <a:schemeClr val="accent1">
                  <a:lumMod val="50000"/>
                </a:schemeClr>
              </a:solidFill>
              <a:latin typeface="Comic Sans MS" pitchFamily="66" charset="0"/>
            </a:endParaRPr>
          </a:p>
          <a:p>
            <a:pPr algn="just">
              <a:lnSpc>
                <a:spcPct val="120000"/>
              </a:lnSpc>
            </a:pPr>
            <a:r>
              <a:rPr lang="en-US" sz="3100" dirty="0" smtClean="0">
                <a:solidFill>
                  <a:schemeClr val="accent1">
                    <a:lumMod val="50000"/>
                  </a:schemeClr>
                </a:solidFill>
                <a:latin typeface="Comic Sans MS" pitchFamily="66" charset="0"/>
              </a:rPr>
              <a:t>One </a:t>
            </a:r>
            <a:r>
              <a:rPr lang="en-US" sz="3100" dirty="0" smtClean="0">
                <a:solidFill>
                  <a:schemeClr val="accent1">
                    <a:lumMod val="50000"/>
                  </a:schemeClr>
                </a:solidFill>
                <a:latin typeface="Comic Sans MS" pitchFamily="66" charset="0"/>
              </a:rPr>
              <a:t>problem with this approach is </a:t>
            </a:r>
            <a:r>
              <a:rPr lang="en-US" sz="3100" dirty="0" smtClean="0">
                <a:solidFill>
                  <a:schemeClr val="accent1">
                    <a:lumMod val="50000"/>
                  </a:schemeClr>
                </a:solidFill>
                <a:latin typeface="Comic Sans MS" pitchFamily="66" charset="0"/>
              </a:rPr>
              <a:t>the matter </a:t>
            </a:r>
            <a:r>
              <a:rPr lang="en-US" sz="3100" dirty="0" smtClean="0">
                <a:solidFill>
                  <a:schemeClr val="accent1">
                    <a:lumMod val="50000"/>
                  </a:schemeClr>
                </a:solidFill>
                <a:latin typeface="Comic Sans MS" pitchFamily="66" charset="0"/>
              </a:rPr>
              <a:t>of determining when the system should check for a deadlock. </a:t>
            </a:r>
            <a:endParaRPr lang="en-US" sz="3100" dirty="0" smtClean="0">
              <a:solidFill>
                <a:schemeClr val="accent1">
                  <a:lumMod val="50000"/>
                </a:schemeClr>
              </a:solidFill>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3714776"/>
          </a:xfrm>
        </p:spPr>
        <p:txBody>
          <a:bodyPr>
            <a:normAutofit fontScale="77500" lnSpcReduction="20000"/>
          </a:bodyPr>
          <a:lstStyle/>
          <a:p>
            <a:pPr algn="just">
              <a:lnSpc>
                <a:spcPct val="120000"/>
              </a:lnSpc>
              <a:buNone/>
            </a:pPr>
            <a:r>
              <a:rPr lang="en-US" sz="3400" b="1" dirty="0" smtClean="0">
                <a:solidFill>
                  <a:schemeClr val="accent6">
                    <a:lumMod val="75000"/>
                  </a:schemeClr>
                </a:solidFill>
                <a:latin typeface="Comic Sans MS" pitchFamily="66" charset="0"/>
              </a:rPr>
              <a:t>The Lost Update Problem.</a:t>
            </a:r>
            <a:r>
              <a:rPr lang="en-US" sz="3400" b="1" dirty="0" smtClean="0">
                <a:solidFill>
                  <a:schemeClr val="accent1">
                    <a:lumMod val="50000"/>
                  </a:schemeClr>
                </a:solidFill>
                <a:latin typeface="Comic Sans MS" pitchFamily="66" charset="0"/>
              </a:rPr>
              <a:t> </a:t>
            </a:r>
          </a:p>
          <a:p>
            <a:pPr algn="just">
              <a:lnSpc>
                <a:spcPct val="120000"/>
              </a:lnSpc>
            </a:pPr>
            <a:r>
              <a:rPr lang="en-US" dirty="0" smtClean="0">
                <a:solidFill>
                  <a:schemeClr val="accent1">
                    <a:lumMod val="50000"/>
                  </a:schemeClr>
                </a:solidFill>
                <a:latin typeface="Comic Sans MS" pitchFamily="66" charset="0"/>
              </a:rPr>
              <a:t>Suppose that transactions T1 and T2 are submitted at approximately the same time, and suppose that their operations are interleaved as shown in Figure below; </a:t>
            </a:r>
          </a:p>
          <a:p>
            <a:pPr algn="just">
              <a:lnSpc>
                <a:spcPct val="120000"/>
              </a:lnSpc>
            </a:pPr>
            <a:r>
              <a:rPr lang="en-US" dirty="0" smtClean="0">
                <a:solidFill>
                  <a:schemeClr val="accent1">
                    <a:lumMod val="50000"/>
                  </a:schemeClr>
                </a:solidFill>
                <a:latin typeface="Comic Sans MS" pitchFamily="66" charset="0"/>
              </a:rPr>
              <a:t>Then the final value of item X is incorrect because T2 reads the value of X before T1 changes it in the database, and hence the updated value resulting from T1 is lost. </a:t>
            </a:r>
          </a:p>
        </p:txBody>
      </p:sp>
      <p:pic>
        <p:nvPicPr>
          <p:cNvPr id="4" name="Picture 2"/>
          <p:cNvPicPr>
            <a:picLocks noChangeAspect="1" noChangeArrowheads="1"/>
          </p:cNvPicPr>
          <p:nvPr/>
        </p:nvPicPr>
        <p:blipFill>
          <a:blip r:embed="rId2"/>
          <a:srcRect/>
          <a:stretch>
            <a:fillRect/>
          </a:stretch>
        </p:blipFill>
        <p:spPr bwMode="auto">
          <a:xfrm>
            <a:off x="2570166" y="3500438"/>
            <a:ext cx="4787916" cy="3300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357982"/>
          </a:xfrm>
        </p:spPr>
        <p:txBody>
          <a:bodyPr>
            <a:noAutofit/>
          </a:bodyPr>
          <a:lstStyle/>
          <a:p>
            <a:pPr algn="just">
              <a:lnSpc>
                <a:spcPct val="120000"/>
              </a:lnSpc>
              <a:buNone/>
            </a:pPr>
            <a:r>
              <a:rPr lang="en-US" sz="2800" b="1" dirty="0" smtClean="0">
                <a:solidFill>
                  <a:schemeClr val="accent6">
                    <a:lumMod val="75000"/>
                  </a:schemeClr>
                </a:solidFill>
                <a:latin typeface="Comic Sans MS" pitchFamily="66" charset="0"/>
              </a:rPr>
              <a:t>Timeouts</a:t>
            </a:r>
          </a:p>
          <a:p>
            <a:pPr algn="just">
              <a:lnSpc>
                <a:spcPct val="120000"/>
              </a:lnSpc>
            </a:pPr>
            <a:r>
              <a:rPr lang="en-US" sz="2200" dirty="0" smtClean="0">
                <a:solidFill>
                  <a:schemeClr val="accent1">
                    <a:lumMod val="50000"/>
                  </a:schemeClr>
                </a:solidFill>
                <a:latin typeface="Comic Sans MS" pitchFamily="66" charset="0"/>
              </a:rPr>
              <a:t>Another </a:t>
            </a:r>
            <a:r>
              <a:rPr lang="en-US" sz="2200" dirty="0" smtClean="0">
                <a:solidFill>
                  <a:schemeClr val="accent1">
                    <a:lumMod val="50000"/>
                  </a:schemeClr>
                </a:solidFill>
                <a:latin typeface="Comic Sans MS" pitchFamily="66" charset="0"/>
              </a:rPr>
              <a:t>simple scheme to deal with deadlock is the use of timeouts. </a:t>
            </a:r>
            <a:r>
              <a:rPr lang="en-US" sz="2200" dirty="0" smtClean="0">
                <a:solidFill>
                  <a:schemeClr val="accent1">
                    <a:lumMod val="50000"/>
                  </a:schemeClr>
                </a:solidFill>
                <a:latin typeface="Comic Sans MS" pitchFamily="66" charset="0"/>
              </a:rPr>
              <a:t>In </a:t>
            </a:r>
            <a:r>
              <a:rPr lang="en-US" sz="2200" dirty="0" smtClean="0">
                <a:solidFill>
                  <a:schemeClr val="accent1">
                    <a:lumMod val="50000"/>
                  </a:schemeClr>
                </a:solidFill>
                <a:latin typeface="Comic Sans MS" pitchFamily="66" charset="0"/>
              </a:rPr>
              <a:t>this method, if a transaction </a:t>
            </a:r>
            <a:r>
              <a:rPr lang="en-US" sz="2200" dirty="0" smtClean="0">
                <a:solidFill>
                  <a:schemeClr val="accent1">
                    <a:lumMod val="50000"/>
                  </a:schemeClr>
                </a:solidFill>
                <a:latin typeface="Comic Sans MS" pitchFamily="66" charset="0"/>
              </a:rPr>
              <a:t>waits for </a:t>
            </a:r>
            <a:r>
              <a:rPr lang="en-US" sz="2200" dirty="0" smtClean="0">
                <a:solidFill>
                  <a:schemeClr val="accent1">
                    <a:lumMod val="50000"/>
                  </a:schemeClr>
                </a:solidFill>
                <a:latin typeface="Comic Sans MS" pitchFamily="66" charset="0"/>
              </a:rPr>
              <a:t>a period longer than a system-defined timeout period, the system assumes that </a:t>
            </a:r>
            <a:r>
              <a:rPr lang="en-US" sz="2200" dirty="0" smtClean="0">
                <a:solidFill>
                  <a:schemeClr val="accent1">
                    <a:lumMod val="50000"/>
                  </a:schemeClr>
                </a:solidFill>
                <a:latin typeface="Comic Sans MS" pitchFamily="66" charset="0"/>
              </a:rPr>
              <a:t>the transaction </a:t>
            </a:r>
            <a:r>
              <a:rPr lang="en-US" sz="2200" dirty="0" smtClean="0">
                <a:solidFill>
                  <a:schemeClr val="accent1">
                    <a:lumMod val="50000"/>
                  </a:schemeClr>
                </a:solidFill>
                <a:latin typeface="Comic Sans MS" pitchFamily="66" charset="0"/>
              </a:rPr>
              <a:t>may be deadlocked and aborts it—regardless of whether a deadlock </a:t>
            </a:r>
            <a:r>
              <a:rPr lang="en-US" sz="2200" dirty="0" smtClean="0">
                <a:solidFill>
                  <a:schemeClr val="accent1">
                    <a:lumMod val="50000"/>
                  </a:schemeClr>
                </a:solidFill>
                <a:latin typeface="Comic Sans MS" pitchFamily="66" charset="0"/>
              </a:rPr>
              <a:t>actually exists </a:t>
            </a:r>
            <a:r>
              <a:rPr lang="en-US" sz="2200" dirty="0" smtClean="0">
                <a:solidFill>
                  <a:schemeClr val="accent1">
                    <a:lumMod val="50000"/>
                  </a:schemeClr>
                </a:solidFill>
                <a:latin typeface="Comic Sans MS" pitchFamily="66" charset="0"/>
              </a:rPr>
              <a:t>or not.</a:t>
            </a:r>
          </a:p>
          <a:p>
            <a:pPr algn="just">
              <a:lnSpc>
                <a:spcPct val="120000"/>
              </a:lnSpc>
              <a:buNone/>
            </a:pPr>
            <a:r>
              <a:rPr lang="en-US" sz="2800" b="1" dirty="0" smtClean="0">
                <a:solidFill>
                  <a:schemeClr val="accent6">
                    <a:lumMod val="75000"/>
                  </a:schemeClr>
                </a:solidFill>
                <a:latin typeface="Comic Sans MS" pitchFamily="66" charset="0"/>
              </a:rPr>
              <a:t>Starvation</a:t>
            </a:r>
          </a:p>
          <a:p>
            <a:pPr algn="just">
              <a:lnSpc>
                <a:spcPct val="120000"/>
              </a:lnSpc>
            </a:pPr>
            <a:r>
              <a:rPr lang="en-US" sz="2200" dirty="0" smtClean="0">
                <a:solidFill>
                  <a:schemeClr val="accent1">
                    <a:lumMod val="50000"/>
                  </a:schemeClr>
                </a:solidFill>
                <a:latin typeface="Comic Sans MS" pitchFamily="66" charset="0"/>
              </a:rPr>
              <a:t>Another </a:t>
            </a:r>
            <a:r>
              <a:rPr lang="en-US" sz="2200" dirty="0" smtClean="0">
                <a:solidFill>
                  <a:schemeClr val="accent1">
                    <a:lumMod val="50000"/>
                  </a:schemeClr>
                </a:solidFill>
                <a:latin typeface="Comic Sans MS" pitchFamily="66" charset="0"/>
              </a:rPr>
              <a:t>problem that may occur when we use locking is starvation, </a:t>
            </a:r>
            <a:r>
              <a:rPr lang="en-US" sz="2200" dirty="0" smtClean="0">
                <a:solidFill>
                  <a:schemeClr val="accent1">
                    <a:lumMod val="50000"/>
                  </a:schemeClr>
                </a:solidFill>
                <a:latin typeface="Comic Sans MS" pitchFamily="66" charset="0"/>
              </a:rPr>
              <a:t>which occurs </a:t>
            </a:r>
            <a:r>
              <a:rPr lang="en-US" sz="2200" dirty="0" smtClean="0">
                <a:solidFill>
                  <a:schemeClr val="accent1">
                    <a:lumMod val="50000"/>
                  </a:schemeClr>
                </a:solidFill>
                <a:latin typeface="Comic Sans MS" pitchFamily="66" charset="0"/>
              </a:rPr>
              <a:t>when a transaction cannot proceed for an indefinite period of </a:t>
            </a:r>
            <a:r>
              <a:rPr lang="en-US" sz="2200" dirty="0" smtClean="0">
                <a:solidFill>
                  <a:schemeClr val="accent1">
                    <a:lumMod val="50000"/>
                  </a:schemeClr>
                </a:solidFill>
                <a:latin typeface="Comic Sans MS" pitchFamily="66" charset="0"/>
              </a:rPr>
              <a:t>time </a:t>
            </a:r>
          </a:p>
          <a:p>
            <a:pPr algn="just">
              <a:lnSpc>
                <a:spcPct val="120000"/>
              </a:lnSpc>
            </a:pPr>
            <a:r>
              <a:rPr lang="en-US" sz="2200" dirty="0" smtClean="0">
                <a:solidFill>
                  <a:schemeClr val="accent1">
                    <a:lumMod val="50000"/>
                  </a:schemeClr>
                </a:solidFill>
                <a:latin typeface="Comic Sans MS" pitchFamily="66" charset="0"/>
              </a:rPr>
              <a:t>while other transactions in the system continue normally. This may occur if the waiting scheme for locked items is unfair, giving priority to some transactions over others. </a:t>
            </a:r>
            <a:endParaRPr lang="en-US" sz="2200" dirty="0">
              <a:solidFill>
                <a:schemeClr val="accent1">
                  <a:lumMod val="50000"/>
                </a:schemeClr>
              </a:solidFill>
              <a:latin typeface="Comic Sans MS"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3500461"/>
          </a:xfrm>
        </p:spPr>
        <p:txBody>
          <a:bodyPr>
            <a:normAutofit fontScale="77500" lnSpcReduction="20000"/>
          </a:bodyPr>
          <a:lstStyle/>
          <a:p>
            <a:pPr algn="just">
              <a:lnSpc>
                <a:spcPct val="120000"/>
              </a:lnSpc>
              <a:buNone/>
            </a:pPr>
            <a:r>
              <a:rPr lang="en-US" sz="3800" b="1" dirty="0" smtClean="0">
                <a:solidFill>
                  <a:schemeClr val="accent6">
                    <a:lumMod val="75000"/>
                  </a:schemeClr>
                </a:solidFill>
                <a:latin typeface="Comic Sans MS" pitchFamily="66" charset="0"/>
              </a:rPr>
              <a:t>The Temporary Update (or Dirty Read) Problem</a:t>
            </a:r>
            <a:r>
              <a:rPr lang="en-US" b="1" dirty="0" smtClean="0">
                <a:solidFill>
                  <a:schemeClr val="accent1">
                    <a:lumMod val="50000"/>
                  </a:schemeClr>
                </a:solidFill>
                <a:latin typeface="Comic Sans MS" pitchFamily="66" charset="0"/>
              </a:rPr>
              <a:t> </a:t>
            </a:r>
          </a:p>
          <a:p>
            <a:pPr algn="just">
              <a:lnSpc>
                <a:spcPct val="120000"/>
              </a:lnSpc>
            </a:pPr>
            <a:r>
              <a:rPr lang="en-US" dirty="0" smtClean="0">
                <a:solidFill>
                  <a:schemeClr val="accent1">
                    <a:lumMod val="50000"/>
                  </a:schemeClr>
                </a:solidFill>
                <a:latin typeface="Comic Sans MS" pitchFamily="66" charset="0"/>
              </a:rPr>
              <a:t>This problem occurs when one transaction updates a database item and then the transaction fails for some reason. </a:t>
            </a:r>
          </a:p>
          <a:p>
            <a:pPr algn="just">
              <a:lnSpc>
                <a:spcPct val="120000"/>
              </a:lnSpc>
            </a:pPr>
            <a:r>
              <a:rPr lang="en-US" dirty="0" smtClean="0">
                <a:solidFill>
                  <a:schemeClr val="accent1">
                    <a:lumMod val="50000"/>
                  </a:schemeClr>
                </a:solidFill>
                <a:latin typeface="Comic Sans MS" pitchFamily="66" charset="0"/>
              </a:rPr>
              <a:t>Meanwhile, the updated item is accessed (read) by another transaction before it is changed back to its original value. </a:t>
            </a:r>
          </a:p>
        </p:txBody>
      </p:sp>
      <p:pic>
        <p:nvPicPr>
          <p:cNvPr id="1027" name="Picture 3"/>
          <p:cNvPicPr>
            <a:picLocks noChangeAspect="1" noChangeArrowheads="1"/>
          </p:cNvPicPr>
          <p:nvPr/>
        </p:nvPicPr>
        <p:blipFill>
          <a:blip r:embed="rId2"/>
          <a:srcRect/>
          <a:stretch>
            <a:fillRect/>
          </a:stretch>
        </p:blipFill>
        <p:spPr bwMode="auto">
          <a:xfrm>
            <a:off x="3309938" y="3296913"/>
            <a:ext cx="4927228" cy="33467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1"/>
            <a:ext cx="8715436" cy="2571768"/>
          </a:xfrm>
        </p:spPr>
        <p:txBody>
          <a:bodyPr>
            <a:normAutofit fontScale="77500" lnSpcReduction="20000"/>
          </a:bodyPr>
          <a:lstStyle/>
          <a:p>
            <a:pPr algn="just">
              <a:lnSpc>
                <a:spcPct val="120000"/>
              </a:lnSpc>
              <a:buNone/>
            </a:pPr>
            <a:r>
              <a:rPr lang="en-US" sz="3800" b="1" dirty="0" smtClean="0">
                <a:solidFill>
                  <a:schemeClr val="accent6">
                    <a:lumMod val="75000"/>
                  </a:schemeClr>
                </a:solidFill>
                <a:latin typeface="Comic Sans MS" pitchFamily="66" charset="0"/>
              </a:rPr>
              <a:t>The Incorrect Summary Problem.</a:t>
            </a:r>
            <a:r>
              <a:rPr lang="en-US" sz="3800" dirty="0" smtClean="0">
                <a:solidFill>
                  <a:schemeClr val="accent1">
                    <a:lumMod val="50000"/>
                  </a:schemeClr>
                </a:solidFill>
                <a:latin typeface="Comic Sans MS" pitchFamily="66" charset="0"/>
              </a:rPr>
              <a:t> </a:t>
            </a:r>
          </a:p>
          <a:p>
            <a:pPr algn="just">
              <a:lnSpc>
                <a:spcPct val="120000"/>
              </a:lnSpc>
            </a:pPr>
            <a:r>
              <a:rPr lang="en-US" dirty="0" smtClean="0">
                <a:solidFill>
                  <a:schemeClr val="accent1">
                    <a:lumMod val="50000"/>
                  </a:schemeClr>
                </a:solidFill>
                <a:latin typeface="Comic Sans MS" pitchFamily="66" charset="0"/>
              </a:rPr>
              <a:t>If one transaction is calculating an aggregate summary function on a number of database items while other transactions are updating some of these items, the aggregate function may calculate some values before they are updated and others after they are updated. </a:t>
            </a:r>
          </a:p>
        </p:txBody>
      </p:sp>
      <p:pic>
        <p:nvPicPr>
          <p:cNvPr id="2050" name="Picture 2"/>
          <p:cNvPicPr>
            <a:picLocks noChangeAspect="1" noChangeArrowheads="1"/>
          </p:cNvPicPr>
          <p:nvPr/>
        </p:nvPicPr>
        <p:blipFill>
          <a:blip r:embed="rId2"/>
          <a:srcRect/>
          <a:stretch>
            <a:fillRect/>
          </a:stretch>
        </p:blipFill>
        <p:spPr bwMode="auto">
          <a:xfrm>
            <a:off x="4357686" y="2786058"/>
            <a:ext cx="3304120" cy="4000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6072230"/>
          </a:xfrm>
        </p:spPr>
        <p:txBody>
          <a:bodyPr>
            <a:normAutofit fontScale="85000" lnSpcReduction="20000"/>
          </a:bodyPr>
          <a:lstStyle/>
          <a:p>
            <a:pPr algn="just">
              <a:lnSpc>
                <a:spcPct val="120000"/>
              </a:lnSpc>
              <a:buNone/>
            </a:pPr>
            <a:r>
              <a:rPr lang="en-US" sz="3800" b="1" dirty="0" smtClean="0">
                <a:solidFill>
                  <a:schemeClr val="accent6">
                    <a:lumMod val="75000"/>
                  </a:schemeClr>
                </a:solidFill>
                <a:latin typeface="Comic Sans MS" pitchFamily="66" charset="0"/>
              </a:rPr>
              <a:t>The Unrepeatable Read Problem</a:t>
            </a:r>
            <a:r>
              <a:rPr lang="en-US" sz="3800" dirty="0" smtClean="0">
                <a:solidFill>
                  <a:schemeClr val="accent1">
                    <a:lumMod val="50000"/>
                  </a:schemeClr>
                </a:solidFill>
                <a:latin typeface="Comic Sans MS" pitchFamily="66" charset="0"/>
              </a:rPr>
              <a:t>. </a:t>
            </a:r>
          </a:p>
          <a:p>
            <a:pPr algn="just">
              <a:lnSpc>
                <a:spcPct val="120000"/>
              </a:lnSpc>
            </a:pPr>
            <a:r>
              <a:rPr lang="en-US" dirty="0" smtClean="0">
                <a:solidFill>
                  <a:schemeClr val="accent1">
                    <a:lumMod val="50000"/>
                  </a:schemeClr>
                </a:solidFill>
                <a:latin typeface="Comic Sans MS" pitchFamily="66" charset="0"/>
              </a:rPr>
              <a:t>Another problem that may occur is called unrepeatable read, where a transaction T reads the same item twice and the item is changed by another transaction T</a:t>
            </a:r>
            <a:r>
              <a:rPr lang="en-US" baseline="-25000" dirty="0" smtClean="0">
                <a:solidFill>
                  <a:schemeClr val="accent1">
                    <a:lumMod val="50000"/>
                  </a:schemeClr>
                </a:solidFill>
                <a:latin typeface="Comic Sans MS" pitchFamily="66" charset="0"/>
              </a:rPr>
              <a:t>Ј</a:t>
            </a:r>
            <a:r>
              <a:rPr lang="en-US" dirty="0" smtClean="0">
                <a:solidFill>
                  <a:schemeClr val="accent1">
                    <a:lumMod val="50000"/>
                  </a:schemeClr>
                </a:solidFill>
                <a:latin typeface="Comic Sans MS" pitchFamily="66" charset="0"/>
              </a:rPr>
              <a:t> between the two reads. </a:t>
            </a:r>
          </a:p>
          <a:p>
            <a:pPr algn="just">
              <a:lnSpc>
                <a:spcPct val="120000"/>
              </a:lnSpc>
            </a:pPr>
            <a:r>
              <a:rPr lang="en-US" dirty="0" smtClean="0">
                <a:solidFill>
                  <a:schemeClr val="accent1">
                    <a:lumMod val="50000"/>
                  </a:schemeClr>
                </a:solidFill>
                <a:latin typeface="Comic Sans MS" pitchFamily="66" charset="0"/>
              </a:rPr>
              <a:t>This may occur, for example, if during an airline reservation transaction, a customer inquires about seat availability on several flights. </a:t>
            </a:r>
          </a:p>
          <a:p>
            <a:pPr algn="just">
              <a:lnSpc>
                <a:spcPct val="120000"/>
              </a:lnSpc>
            </a:pPr>
            <a:r>
              <a:rPr lang="en-US" dirty="0" smtClean="0">
                <a:solidFill>
                  <a:schemeClr val="accent1">
                    <a:lumMod val="50000"/>
                  </a:schemeClr>
                </a:solidFill>
                <a:latin typeface="Comic Sans MS" pitchFamily="66" charset="0"/>
              </a:rPr>
              <a:t>When the customer decides on a particular flight, the transaction then reads the number of seats on that flight a second time before completing the reservation, and it may end up reading a different value for the item.</a:t>
            </a:r>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Autofit/>
          </a:bodyPr>
          <a:lstStyle/>
          <a:p>
            <a:pPr algn="just">
              <a:lnSpc>
                <a:spcPct val="120000"/>
              </a:lnSpc>
              <a:buNone/>
            </a:pPr>
            <a:r>
              <a:rPr lang="en-US" sz="2200" b="1" dirty="0" smtClean="0">
                <a:solidFill>
                  <a:schemeClr val="accent6">
                    <a:lumMod val="75000"/>
                  </a:schemeClr>
                </a:solidFill>
                <a:latin typeface="Comic Sans MS" pitchFamily="66" charset="0"/>
              </a:rPr>
              <a:t>Desirable Properties of Transactions</a:t>
            </a:r>
          </a:p>
          <a:p>
            <a:pPr algn="just">
              <a:lnSpc>
                <a:spcPct val="120000"/>
              </a:lnSpc>
            </a:pPr>
            <a:r>
              <a:rPr lang="en-US" sz="2200" dirty="0" smtClean="0">
                <a:solidFill>
                  <a:schemeClr val="accent1">
                    <a:lumMod val="50000"/>
                  </a:schemeClr>
                </a:solidFill>
                <a:latin typeface="Comic Sans MS" pitchFamily="66" charset="0"/>
              </a:rPr>
              <a:t>Transactions should possess several properties, often called the ACID properties; The following are the ACID properties:</a:t>
            </a:r>
          </a:p>
          <a:p>
            <a:pPr algn="just">
              <a:lnSpc>
                <a:spcPct val="120000"/>
              </a:lnSpc>
            </a:pPr>
            <a:r>
              <a:rPr lang="en-US" sz="2200" dirty="0" smtClean="0">
                <a:solidFill>
                  <a:schemeClr val="accent1">
                    <a:lumMod val="50000"/>
                  </a:schemeClr>
                </a:solidFill>
                <a:latin typeface="Comic Sans MS" pitchFamily="66" charset="0"/>
              </a:rPr>
              <a:t>The atomicity property requires that we execute a transaction to completion. A database program should be written in a way that guarantees that, if the database is in a consistent state before executing the transaction, it will be in a consistent state after the complete execution of the transaction.</a:t>
            </a:r>
          </a:p>
          <a:p>
            <a:pPr algn="just">
              <a:lnSpc>
                <a:spcPct val="120000"/>
              </a:lnSpc>
            </a:pPr>
            <a:r>
              <a:rPr lang="en-US" sz="2200" dirty="0" smtClean="0">
                <a:solidFill>
                  <a:schemeClr val="accent1">
                    <a:lumMod val="50000"/>
                  </a:schemeClr>
                </a:solidFill>
                <a:latin typeface="Comic Sans MS" pitchFamily="66" charset="0"/>
              </a:rPr>
              <a:t>The isolation property is enforced by the concurrency control subsystem of the DBMS. If every transaction does not make its updates (write operations) visible to other transactions until it is committed.</a:t>
            </a:r>
          </a:p>
          <a:p>
            <a:pPr algn="just">
              <a:lnSpc>
                <a:spcPct val="120000"/>
              </a:lnSpc>
            </a:pPr>
            <a:r>
              <a:rPr lang="en-US" sz="2200" dirty="0" smtClean="0">
                <a:solidFill>
                  <a:schemeClr val="accent1">
                    <a:lumMod val="50000"/>
                  </a:schemeClr>
                </a:solidFill>
                <a:latin typeface="Comic Sans MS" pitchFamily="66" charset="0"/>
              </a:rPr>
              <a:t>And last, the durability property is the responsibility of the recovery subsystem of the DBMS.</a:t>
            </a:r>
            <a:endParaRPr lang="en-US" sz="22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3786214"/>
          </a:xfrm>
        </p:spPr>
        <p:txBody>
          <a:bodyPr>
            <a:normAutofit fontScale="55000" lnSpcReduction="20000"/>
          </a:bodyPr>
          <a:lstStyle/>
          <a:p>
            <a:pPr algn="just">
              <a:lnSpc>
                <a:spcPct val="120000"/>
              </a:lnSpc>
              <a:buNone/>
            </a:pPr>
            <a:r>
              <a:rPr lang="en-US" sz="4400" b="1" dirty="0" smtClean="0">
                <a:solidFill>
                  <a:schemeClr val="accent6">
                    <a:lumMod val="75000"/>
                  </a:schemeClr>
                </a:solidFill>
                <a:latin typeface="Comic Sans MS" pitchFamily="66" charset="0"/>
              </a:rPr>
              <a:t>Characterizing Schedules Based on Serializability</a:t>
            </a:r>
          </a:p>
          <a:p>
            <a:pPr algn="just">
              <a:lnSpc>
                <a:spcPct val="120000"/>
              </a:lnSpc>
            </a:pPr>
            <a:r>
              <a:rPr lang="en-US" sz="3600" dirty="0" smtClean="0">
                <a:solidFill>
                  <a:schemeClr val="accent1">
                    <a:lumMod val="50000"/>
                  </a:schemeClr>
                </a:solidFill>
                <a:latin typeface="Comic Sans MS" pitchFamily="66" charset="0"/>
              </a:rPr>
              <a:t>Suppose that two users—for example, two airline reservations agents—submit to the DBMS transactions T1 and T2 at approximately the same time. If no interleaving of operations is permitted, there are only two possible outcomes:</a:t>
            </a:r>
          </a:p>
          <a:p>
            <a:pPr marL="514350" indent="-514350" algn="just">
              <a:lnSpc>
                <a:spcPct val="120000"/>
              </a:lnSpc>
              <a:buFont typeface="+mj-lt"/>
              <a:buAutoNum type="arabicPeriod"/>
            </a:pPr>
            <a:r>
              <a:rPr lang="en-US" sz="3600" dirty="0" smtClean="0">
                <a:solidFill>
                  <a:schemeClr val="accent1">
                    <a:lumMod val="50000"/>
                  </a:schemeClr>
                </a:solidFill>
                <a:latin typeface="Comic Sans MS" pitchFamily="66" charset="0"/>
              </a:rPr>
              <a:t>Execute all the operations of transaction T1(in sequence) followed by all the operations of transaction T2 (in sequence).</a:t>
            </a:r>
          </a:p>
          <a:p>
            <a:pPr marL="514350" indent="-514350" algn="just">
              <a:lnSpc>
                <a:spcPct val="120000"/>
              </a:lnSpc>
              <a:buFont typeface="+mj-lt"/>
              <a:buAutoNum type="arabicPeriod"/>
            </a:pPr>
            <a:r>
              <a:rPr lang="en-US" sz="3600" dirty="0" smtClean="0">
                <a:solidFill>
                  <a:schemeClr val="accent1">
                    <a:lumMod val="50000"/>
                  </a:schemeClr>
                </a:solidFill>
                <a:latin typeface="Comic Sans MS" pitchFamily="66" charset="0"/>
              </a:rPr>
              <a:t>Execute all the operations of transaction T2(in sequence) followed by all the operations of transaction T1(in sequence).</a:t>
            </a:r>
          </a:p>
          <a:p>
            <a:pPr algn="just">
              <a:lnSpc>
                <a:spcPct val="120000"/>
              </a:lnSpc>
            </a:pPr>
            <a:r>
              <a:rPr lang="en-US" sz="3600" dirty="0" smtClean="0">
                <a:solidFill>
                  <a:schemeClr val="accent1">
                    <a:lumMod val="50000"/>
                  </a:schemeClr>
                </a:solidFill>
                <a:latin typeface="Comic Sans MS" pitchFamily="66" charset="0"/>
              </a:rPr>
              <a:t>These two schedules—called serial schedules—are shown in Figure (a) and (b) below, respectively. </a:t>
            </a:r>
          </a:p>
        </p:txBody>
      </p:sp>
      <p:pic>
        <p:nvPicPr>
          <p:cNvPr id="4" name="Picture 2"/>
          <p:cNvPicPr>
            <a:picLocks noChangeAspect="1" noChangeArrowheads="1"/>
          </p:cNvPicPr>
          <p:nvPr/>
        </p:nvPicPr>
        <p:blipFill>
          <a:blip r:embed="rId2"/>
          <a:srcRect/>
          <a:stretch>
            <a:fillRect/>
          </a:stretch>
        </p:blipFill>
        <p:spPr bwMode="auto">
          <a:xfrm>
            <a:off x="785786" y="4048149"/>
            <a:ext cx="7610475" cy="280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3714776"/>
          </a:xfrm>
        </p:spPr>
        <p:txBody>
          <a:bodyPr>
            <a:normAutofit fontScale="70000" lnSpcReduction="20000"/>
          </a:bodyPr>
          <a:lstStyle/>
          <a:p>
            <a:pPr algn="just">
              <a:lnSpc>
                <a:spcPct val="120000"/>
              </a:lnSpc>
              <a:buNone/>
            </a:pPr>
            <a:r>
              <a:rPr lang="en-US" sz="3400" b="1" dirty="0" smtClean="0">
                <a:solidFill>
                  <a:schemeClr val="accent6">
                    <a:lumMod val="75000"/>
                  </a:schemeClr>
                </a:solidFill>
                <a:latin typeface="Comic Sans MS" pitchFamily="66" charset="0"/>
              </a:rPr>
              <a:t>Serial, </a:t>
            </a:r>
            <a:r>
              <a:rPr lang="en-US" sz="3400" b="1" dirty="0" err="1" smtClean="0">
                <a:solidFill>
                  <a:schemeClr val="accent6">
                    <a:lumMod val="75000"/>
                  </a:schemeClr>
                </a:solidFill>
                <a:latin typeface="Comic Sans MS" pitchFamily="66" charset="0"/>
              </a:rPr>
              <a:t>Nonserial</a:t>
            </a:r>
            <a:r>
              <a:rPr lang="en-US" sz="3400" b="1" dirty="0" smtClean="0">
                <a:solidFill>
                  <a:schemeClr val="accent6">
                    <a:lumMod val="75000"/>
                  </a:schemeClr>
                </a:solidFill>
                <a:latin typeface="Comic Sans MS" pitchFamily="66" charset="0"/>
              </a:rPr>
              <a:t>, and Conflict-</a:t>
            </a:r>
            <a:r>
              <a:rPr lang="en-US" sz="3400" b="1" dirty="0" err="1" smtClean="0">
                <a:solidFill>
                  <a:schemeClr val="accent6">
                    <a:lumMod val="75000"/>
                  </a:schemeClr>
                </a:solidFill>
                <a:latin typeface="Comic Sans MS" pitchFamily="66" charset="0"/>
              </a:rPr>
              <a:t>Serializable</a:t>
            </a:r>
            <a:r>
              <a:rPr lang="en-US" sz="3400" b="1" dirty="0" smtClean="0">
                <a:solidFill>
                  <a:schemeClr val="accent6">
                    <a:lumMod val="75000"/>
                  </a:schemeClr>
                </a:solidFill>
                <a:latin typeface="Comic Sans MS" pitchFamily="66" charset="0"/>
              </a:rPr>
              <a:t> Schedules</a:t>
            </a:r>
          </a:p>
          <a:p>
            <a:pPr algn="just">
              <a:lnSpc>
                <a:spcPct val="120000"/>
              </a:lnSpc>
            </a:pPr>
            <a:r>
              <a:rPr lang="en-US" dirty="0" smtClean="0">
                <a:solidFill>
                  <a:schemeClr val="accent1">
                    <a:lumMod val="50000"/>
                  </a:schemeClr>
                </a:solidFill>
                <a:latin typeface="Comic Sans MS" pitchFamily="66" charset="0"/>
              </a:rPr>
              <a:t>Schedules C and D in Figure (c) are called </a:t>
            </a:r>
            <a:r>
              <a:rPr lang="en-US" dirty="0" err="1" smtClean="0">
                <a:solidFill>
                  <a:schemeClr val="accent1">
                    <a:lumMod val="50000"/>
                  </a:schemeClr>
                </a:solidFill>
                <a:latin typeface="Comic Sans MS" pitchFamily="66" charset="0"/>
              </a:rPr>
              <a:t>nonserial</a:t>
            </a:r>
            <a:r>
              <a:rPr lang="en-US" dirty="0" smtClean="0">
                <a:solidFill>
                  <a:schemeClr val="accent1">
                    <a:lumMod val="50000"/>
                  </a:schemeClr>
                </a:solidFill>
                <a:latin typeface="Comic Sans MS" pitchFamily="66" charset="0"/>
              </a:rPr>
              <a:t> because each sequence interleaves operations from the two transactions. </a:t>
            </a:r>
          </a:p>
          <a:p>
            <a:pPr algn="just">
              <a:lnSpc>
                <a:spcPct val="120000"/>
              </a:lnSpc>
            </a:pPr>
            <a:r>
              <a:rPr lang="en-US" dirty="0" smtClean="0">
                <a:solidFill>
                  <a:schemeClr val="accent1">
                    <a:lumMod val="50000"/>
                  </a:schemeClr>
                </a:solidFill>
                <a:latin typeface="Comic Sans MS" pitchFamily="66" charset="0"/>
              </a:rPr>
              <a:t>The problem with serial schedules is that they limit concurrency by prohibiting interleaving of operations. In a serial schedule, if a transaction waits for an I/O operation to complete, we cannot switch the CPU to another transaction, thus wasting valuable CPU processing time. Hence, serial schedules are considered unacceptable in practice. </a:t>
            </a:r>
          </a:p>
        </p:txBody>
      </p:sp>
      <p:pic>
        <p:nvPicPr>
          <p:cNvPr id="1027" name="Picture 3"/>
          <p:cNvPicPr>
            <a:picLocks noChangeAspect="1" noChangeArrowheads="1"/>
          </p:cNvPicPr>
          <p:nvPr/>
        </p:nvPicPr>
        <p:blipFill>
          <a:blip r:embed="rId2"/>
          <a:srcRect/>
          <a:stretch>
            <a:fillRect/>
          </a:stretch>
        </p:blipFill>
        <p:spPr bwMode="auto">
          <a:xfrm>
            <a:off x="781050" y="3995761"/>
            <a:ext cx="7581900"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2562</Words>
  <Application>Microsoft Office PowerPoint</Application>
  <PresentationFormat>On-screen Show (4:3)</PresentationFormat>
  <Paragraphs>153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Two-Phase Locking Techniques for Concurrency Control</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Transaction Processing</dc:title>
  <dc:creator>Admin</dc:creator>
  <cp:lastModifiedBy>Admin</cp:lastModifiedBy>
  <cp:revision>105</cp:revision>
  <dcterms:created xsi:type="dcterms:W3CDTF">2023-07-18T08:50:45Z</dcterms:created>
  <dcterms:modified xsi:type="dcterms:W3CDTF">2023-07-20T09:17:14Z</dcterms:modified>
</cp:coreProperties>
</file>