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handoutMasterIdLst>
    <p:handoutMasterId r:id="rId18"/>
  </p:handoutMasterIdLst>
  <p:sldIdLst>
    <p:sldId id="256" r:id="rId2"/>
    <p:sldId id="257" r:id="rId3"/>
    <p:sldId id="261" r:id="rId4"/>
    <p:sldId id="258" r:id="rId5"/>
    <p:sldId id="260" r:id="rId6"/>
    <p:sldId id="264" r:id="rId7"/>
    <p:sldId id="262" r:id="rId8"/>
    <p:sldId id="263" r:id="rId9"/>
    <p:sldId id="265" r:id="rId10"/>
    <p:sldId id="266" r:id="rId11"/>
    <p:sldId id="267" r:id="rId12"/>
    <p:sldId id="298" r:id="rId13"/>
    <p:sldId id="269" r:id="rId14"/>
    <p:sldId id="270" r:id="rId15"/>
    <p:sldId id="271" r:id="rId16"/>
    <p:sldId id="29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it-4" id="{DC56D8CB-F847-4882-9142-B086C8D8E123}">
          <p14:sldIdLst>
            <p14:sldId id="256"/>
            <p14:sldId id="257"/>
            <p14:sldId id="261"/>
            <p14:sldId id="258"/>
            <p14:sldId id="260"/>
            <p14:sldId id="264"/>
            <p14:sldId id="262"/>
            <p14:sldId id="263"/>
            <p14:sldId id="265"/>
            <p14:sldId id="266"/>
            <p14:sldId id="267"/>
            <p14:sldId id="298"/>
            <p14:sldId id="269"/>
            <p14:sldId id="270"/>
            <p14:sldId id="271"/>
            <p14:sldId id="2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notesViewPr>
    <p:cSldViewPr snapToGrid="0">
      <p:cViewPr varScale="1">
        <p:scale>
          <a:sx n="48" d="100"/>
          <a:sy n="48" d="100"/>
        </p:scale>
        <p:origin x="2684"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98E31-BC14-B597-1445-C0BEAAE7A5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544076F-AA04-6ED3-0E97-7E1C72FBC9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98FE61-B299-4F85-916E-EBA7FED8CEDA}" type="datetimeFigureOut">
              <a:rPr lang="en-IN" smtClean="0"/>
              <a:t>09-07-2022</a:t>
            </a:fld>
            <a:endParaRPr lang="en-IN"/>
          </a:p>
        </p:txBody>
      </p:sp>
      <p:sp>
        <p:nvSpPr>
          <p:cNvPr id="4" name="Footer Placeholder 3">
            <a:extLst>
              <a:ext uri="{FF2B5EF4-FFF2-40B4-BE49-F238E27FC236}">
                <a16:creationId xmlns:a16="http://schemas.microsoft.com/office/drawing/2014/main" id="{D44C54DC-8B5D-28F6-7442-6A9C2CA3D4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CC44C67-58AF-7BA8-C588-88A1508984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57E4C4-7E60-4B17-AFF1-1A2CD3F9011C}" type="slidenum">
              <a:rPr lang="en-IN" smtClean="0"/>
              <a:t>‹#›</a:t>
            </a:fld>
            <a:endParaRPr lang="en-IN"/>
          </a:p>
        </p:txBody>
      </p:sp>
    </p:spTree>
    <p:extLst>
      <p:ext uri="{BB962C8B-B14F-4D97-AF65-F5344CB8AC3E}">
        <p14:creationId xmlns:p14="http://schemas.microsoft.com/office/powerpoint/2010/main" val="218844343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F16872-7CDE-4214-A897-BECA8B54CA1E}" type="datetimeFigureOut">
              <a:rPr lang="en-IN" smtClean="0"/>
              <a:t>09-07-2022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F61D05C-91A5-4B8A-BA79-6884E04D719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3096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16872-7CDE-4214-A897-BECA8B54CA1E}"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61D05C-91A5-4B8A-BA79-6884E04D719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6962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16872-7CDE-4214-A897-BECA8B54CA1E}"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61D05C-91A5-4B8A-BA79-6884E04D719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015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16872-7CDE-4214-A897-BECA8B54CA1E}"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61D05C-91A5-4B8A-BA79-6884E04D719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267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F16872-7CDE-4214-A897-BECA8B54CA1E}"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61D05C-91A5-4B8A-BA79-6884E04D719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963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F16872-7CDE-4214-A897-BECA8B54CA1E}" type="datetimeFigureOut">
              <a:rPr lang="en-IN" smtClean="0"/>
              <a:t>09-07-2022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61D05C-91A5-4B8A-BA79-6884E04D719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2627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F16872-7CDE-4214-A897-BECA8B54CA1E}" type="datetimeFigureOut">
              <a:rPr lang="en-IN" smtClean="0"/>
              <a:t>09-07-2022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61D05C-91A5-4B8A-BA79-6884E04D719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643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F16872-7CDE-4214-A897-BECA8B54CA1E}" type="datetimeFigureOut">
              <a:rPr lang="en-IN" smtClean="0"/>
              <a:t>09-07-2022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61D05C-91A5-4B8A-BA79-6884E04D719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8327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16872-7CDE-4214-A897-BECA8B54CA1E}" type="datetimeFigureOut">
              <a:rPr lang="en-IN" smtClean="0"/>
              <a:t>09-07-2022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61D05C-91A5-4B8A-BA79-6884E04D7190}" type="slidenum">
              <a:rPr lang="en-IN" smtClean="0"/>
              <a:t>‹#›</a:t>
            </a:fld>
            <a:endParaRPr lang="en-IN"/>
          </a:p>
        </p:txBody>
      </p:sp>
    </p:spTree>
    <p:extLst>
      <p:ext uri="{BB962C8B-B14F-4D97-AF65-F5344CB8AC3E}">
        <p14:creationId xmlns:p14="http://schemas.microsoft.com/office/powerpoint/2010/main" val="4062081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F16872-7CDE-4214-A897-BECA8B54CA1E}" type="datetimeFigureOut">
              <a:rPr lang="en-IN" smtClean="0"/>
              <a:t>09-07-2022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61D05C-91A5-4B8A-BA79-6884E04D719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807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AF16872-7CDE-4214-A897-BECA8B54CA1E}" type="datetimeFigureOut">
              <a:rPr lang="en-IN" smtClean="0"/>
              <a:t>09-07-2022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F61D05C-91A5-4B8A-BA79-6884E04D719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2433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AF16872-7CDE-4214-A897-BECA8B54CA1E}" type="datetimeFigureOut">
              <a:rPr lang="en-IN" smtClean="0"/>
              <a:t>09-07-2022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F61D05C-91A5-4B8A-BA79-6884E04D719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852123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09358-34A4-A45A-448D-FC6E53834486}"/>
              </a:ext>
            </a:extLst>
          </p:cNvPr>
          <p:cNvSpPr>
            <a:spLocks noGrp="1"/>
          </p:cNvSpPr>
          <p:nvPr>
            <p:ph type="ctrTitle"/>
          </p:nvPr>
        </p:nvSpPr>
        <p:spPr/>
        <p:txBody>
          <a:bodyPr/>
          <a:lstStyle/>
          <a:p>
            <a:r>
              <a:rPr lang="en-IN" dirty="0"/>
              <a:t>Unit 4</a:t>
            </a:r>
          </a:p>
        </p:txBody>
      </p:sp>
      <p:sp>
        <p:nvSpPr>
          <p:cNvPr id="3" name="Subtitle 2">
            <a:extLst>
              <a:ext uri="{FF2B5EF4-FFF2-40B4-BE49-F238E27FC236}">
                <a16:creationId xmlns:a16="http://schemas.microsoft.com/office/drawing/2014/main" id="{57DC8334-8C2D-1F6E-52C5-0E797002B15E}"/>
              </a:ext>
            </a:extLst>
          </p:cNvPr>
          <p:cNvSpPr>
            <a:spLocks noGrp="1"/>
          </p:cNvSpPr>
          <p:nvPr>
            <p:ph type="subTitle" idx="1"/>
          </p:nvPr>
        </p:nvSpPr>
        <p:spPr/>
        <p:txBody>
          <a:bodyPr/>
          <a:lstStyle/>
          <a:p>
            <a:r>
              <a:rPr lang="en-IN" dirty="0"/>
              <a:t>Artificial Intelligence</a:t>
            </a:r>
          </a:p>
          <a:p>
            <a:endParaRPr lang="en-IN" dirty="0"/>
          </a:p>
        </p:txBody>
      </p:sp>
    </p:spTree>
    <p:extLst>
      <p:ext uri="{BB962C8B-B14F-4D97-AF65-F5344CB8AC3E}">
        <p14:creationId xmlns:p14="http://schemas.microsoft.com/office/powerpoint/2010/main" val="870905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F145-5671-B15D-8635-5E964A904167}"/>
              </a:ext>
            </a:extLst>
          </p:cNvPr>
          <p:cNvSpPr>
            <a:spLocks noGrp="1"/>
          </p:cNvSpPr>
          <p:nvPr>
            <p:ph type="title"/>
          </p:nvPr>
        </p:nvSpPr>
        <p:spPr/>
        <p:txBody>
          <a:bodyPr/>
          <a:lstStyle/>
          <a:p>
            <a:r>
              <a:rPr lang="en-IN" dirty="0"/>
              <a:t>Hidden Markov Model (HMM)</a:t>
            </a:r>
          </a:p>
        </p:txBody>
      </p:sp>
      <p:sp>
        <p:nvSpPr>
          <p:cNvPr id="3" name="Content Placeholder 2">
            <a:extLst>
              <a:ext uri="{FF2B5EF4-FFF2-40B4-BE49-F238E27FC236}">
                <a16:creationId xmlns:a16="http://schemas.microsoft.com/office/drawing/2014/main" id="{EEAFE107-2CB4-F25D-DE57-6DAD136603E5}"/>
              </a:ext>
            </a:extLst>
          </p:cNvPr>
          <p:cNvSpPr>
            <a:spLocks noGrp="1"/>
          </p:cNvSpPr>
          <p:nvPr>
            <p:ph idx="1"/>
          </p:nvPr>
        </p:nvSpPr>
        <p:spPr/>
        <p:txBody>
          <a:bodyPr/>
          <a:lstStyle/>
          <a:p>
            <a:r>
              <a:rPr lang="en-IN" dirty="0"/>
              <a:t> It is a temporal probabilistic model in which the state of the process is described by a single discrete random variable</a:t>
            </a:r>
          </a:p>
          <a:p>
            <a:r>
              <a:rPr lang="en-IN" dirty="0"/>
              <a:t>The possible values of the variable are the possible states of the world</a:t>
            </a:r>
          </a:p>
          <a:p>
            <a:r>
              <a:rPr lang="en-IN" dirty="0"/>
              <a:t> Umbrella example we have one state variable called Rain(t) Hence it is HMM</a:t>
            </a:r>
          </a:p>
          <a:p>
            <a:r>
              <a:rPr lang="en-IN" dirty="0"/>
              <a:t> Suppose we have a model with two or more state variables, we need to combine the variables into a single “mega variable” whose values are all possible tuples of values of the individual state variable</a:t>
            </a:r>
          </a:p>
        </p:txBody>
      </p:sp>
    </p:spTree>
    <p:extLst>
      <p:ext uri="{BB962C8B-B14F-4D97-AF65-F5344CB8AC3E}">
        <p14:creationId xmlns:p14="http://schemas.microsoft.com/office/powerpoint/2010/main" val="1205981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F145-5671-B15D-8635-5E964A904167}"/>
              </a:ext>
            </a:extLst>
          </p:cNvPr>
          <p:cNvSpPr>
            <a:spLocks noGrp="1"/>
          </p:cNvSpPr>
          <p:nvPr>
            <p:ph type="title"/>
          </p:nvPr>
        </p:nvSpPr>
        <p:spPr/>
        <p:txBody>
          <a:bodyPr/>
          <a:lstStyle/>
          <a:p>
            <a:r>
              <a:rPr lang="en-IN" dirty="0"/>
              <a:t>Applications of Markov model</a:t>
            </a:r>
          </a:p>
        </p:txBody>
      </p:sp>
      <p:sp>
        <p:nvSpPr>
          <p:cNvPr id="3" name="Content Placeholder 2">
            <a:extLst>
              <a:ext uri="{FF2B5EF4-FFF2-40B4-BE49-F238E27FC236}">
                <a16:creationId xmlns:a16="http://schemas.microsoft.com/office/drawing/2014/main" id="{EEAFE107-2CB4-F25D-DE57-6DAD136603E5}"/>
              </a:ext>
            </a:extLst>
          </p:cNvPr>
          <p:cNvSpPr>
            <a:spLocks noGrp="1"/>
          </p:cNvSpPr>
          <p:nvPr>
            <p:ph idx="1"/>
          </p:nvPr>
        </p:nvSpPr>
        <p:spPr/>
        <p:txBody>
          <a:bodyPr/>
          <a:lstStyle/>
          <a:p>
            <a:r>
              <a:rPr lang="en-IN" dirty="0"/>
              <a:t>The benefits of Markov models are that the model is completely general and the generated sequences look like a sample of real usage as long as model captures the operational behaviour</a:t>
            </a:r>
          </a:p>
          <a:p>
            <a:r>
              <a:rPr lang="en-IN" dirty="0"/>
              <a:t> The model is based on a formal stochastic process, for which analytical theory is available </a:t>
            </a:r>
          </a:p>
          <a:p>
            <a:r>
              <a:rPr lang="en-IN" dirty="0"/>
              <a:t> Markov analysis is simple and provides good accuracy on </a:t>
            </a:r>
            <a:r>
              <a:rPr lang="en-IN" dirty="0" err="1"/>
              <a:t>out-of</a:t>
            </a:r>
            <a:r>
              <a:rPr lang="en-IN" dirty="0"/>
              <a:t> sample forecasting</a:t>
            </a:r>
          </a:p>
          <a:p>
            <a:r>
              <a:rPr lang="en-IN" dirty="0"/>
              <a:t> It is useful for financial speculators</a:t>
            </a:r>
          </a:p>
        </p:txBody>
      </p:sp>
    </p:spTree>
    <p:extLst>
      <p:ext uri="{BB962C8B-B14F-4D97-AF65-F5344CB8AC3E}">
        <p14:creationId xmlns:p14="http://schemas.microsoft.com/office/powerpoint/2010/main" val="1387178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F145-5671-B15D-8635-5E964A904167}"/>
              </a:ext>
            </a:extLst>
          </p:cNvPr>
          <p:cNvSpPr>
            <a:spLocks noGrp="1"/>
          </p:cNvSpPr>
          <p:nvPr>
            <p:ph type="title"/>
          </p:nvPr>
        </p:nvSpPr>
        <p:spPr/>
        <p:txBody>
          <a:bodyPr/>
          <a:lstStyle/>
          <a:p>
            <a:r>
              <a:rPr lang="en-US" dirty="0"/>
              <a:t>Kalman filters</a:t>
            </a:r>
            <a:endParaRPr lang="en-IN" dirty="0"/>
          </a:p>
        </p:txBody>
      </p:sp>
      <p:sp>
        <p:nvSpPr>
          <p:cNvPr id="3" name="Content Placeholder 2">
            <a:extLst>
              <a:ext uri="{FF2B5EF4-FFF2-40B4-BE49-F238E27FC236}">
                <a16:creationId xmlns:a16="http://schemas.microsoft.com/office/drawing/2014/main" id="{EEAFE107-2CB4-F25D-DE57-6DAD136603E5}"/>
              </a:ext>
            </a:extLst>
          </p:cNvPr>
          <p:cNvSpPr>
            <a:spLocks noGrp="1"/>
          </p:cNvSpPr>
          <p:nvPr>
            <p:ph idx="1"/>
          </p:nvPr>
        </p:nvSpPr>
        <p:spPr/>
        <p:txBody>
          <a:bodyPr>
            <a:normAutofit fontScale="85000" lnSpcReduction="10000"/>
          </a:bodyPr>
          <a:lstStyle/>
          <a:p>
            <a:pPr algn="just"/>
            <a:r>
              <a:rPr lang="en-US" dirty="0"/>
              <a:t>Most modern systems are equipped with numerous sensors that provide estimation of hidden (unknown) variables based on a series of measurements.</a:t>
            </a:r>
          </a:p>
          <a:p>
            <a:pPr algn="just"/>
            <a:r>
              <a:rPr lang="en-US" dirty="0"/>
              <a:t>Ex: A GPS receiver provides location and velocity estimation,  where location and velocity are the hidden variables and differential time of the satellites signals arrival are the measurements</a:t>
            </a:r>
          </a:p>
          <a:p>
            <a:pPr algn="just"/>
            <a:r>
              <a:rPr lang="en-US" dirty="0"/>
              <a:t> One of the biggest challenge of tracking and control systems is providing accurate and precise estimation of the hidden variables in the presence of uncertainty</a:t>
            </a:r>
          </a:p>
          <a:p>
            <a:pPr algn="just"/>
            <a:r>
              <a:rPr lang="en-US" dirty="0"/>
              <a:t>The Kalman filter is one of the most important and common estimation algorithms.</a:t>
            </a:r>
          </a:p>
          <a:p>
            <a:pPr algn="just"/>
            <a:r>
              <a:rPr lang="en-US" dirty="0"/>
              <a:t>It produces estimates of hidden variables based on inaccurate and uncertain measurements.</a:t>
            </a:r>
          </a:p>
          <a:p>
            <a:pPr algn="just"/>
            <a:r>
              <a:rPr lang="en-US" dirty="0"/>
              <a:t>Also,  the Kalman filter provides a prediction of the future system state based on past estimations</a:t>
            </a:r>
            <a:endParaRPr lang="en-IN" dirty="0"/>
          </a:p>
        </p:txBody>
      </p:sp>
    </p:spTree>
    <p:extLst>
      <p:ext uri="{BB962C8B-B14F-4D97-AF65-F5344CB8AC3E}">
        <p14:creationId xmlns:p14="http://schemas.microsoft.com/office/powerpoint/2010/main" val="222889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F145-5671-B15D-8635-5E964A904167}"/>
              </a:ext>
            </a:extLst>
          </p:cNvPr>
          <p:cNvSpPr>
            <a:spLocks noGrp="1"/>
          </p:cNvSpPr>
          <p:nvPr>
            <p:ph type="title"/>
          </p:nvPr>
        </p:nvSpPr>
        <p:spPr/>
        <p:txBody>
          <a:bodyPr/>
          <a:lstStyle/>
          <a:p>
            <a:r>
              <a:rPr lang="en-IN" dirty="0"/>
              <a:t>Kalman filters applications</a:t>
            </a:r>
          </a:p>
        </p:txBody>
      </p:sp>
      <p:sp>
        <p:nvSpPr>
          <p:cNvPr id="3" name="Content Placeholder 2">
            <a:extLst>
              <a:ext uri="{FF2B5EF4-FFF2-40B4-BE49-F238E27FC236}">
                <a16:creationId xmlns:a16="http://schemas.microsoft.com/office/drawing/2014/main" id="{EEAFE107-2CB4-F25D-DE57-6DAD136603E5}"/>
              </a:ext>
            </a:extLst>
          </p:cNvPr>
          <p:cNvSpPr>
            <a:spLocks noGrp="1"/>
          </p:cNvSpPr>
          <p:nvPr>
            <p:ph idx="1"/>
          </p:nvPr>
        </p:nvSpPr>
        <p:spPr/>
        <p:txBody>
          <a:bodyPr>
            <a:normAutofit fontScale="77500" lnSpcReduction="20000"/>
          </a:bodyPr>
          <a:lstStyle/>
          <a:p>
            <a:pPr algn="just"/>
            <a:r>
              <a:rPr lang="en-US" dirty="0"/>
              <a:t>The Kalman filter and its elaborations are used in a vast array of applications.</a:t>
            </a:r>
          </a:p>
          <a:p>
            <a:pPr algn="just"/>
            <a:r>
              <a:rPr lang="en-US" dirty="0"/>
              <a:t> The “classical” application is in radar tracking of aircraft and missiles. </a:t>
            </a:r>
          </a:p>
          <a:p>
            <a:pPr algn="just"/>
            <a:r>
              <a:rPr lang="en-US" dirty="0"/>
              <a:t>Related applications include acoustic tracking of submarines and ground vehicles and visual tracking of vehicles and people.</a:t>
            </a:r>
          </a:p>
          <a:p>
            <a:pPr algn="just"/>
            <a:r>
              <a:rPr lang="en-US" dirty="0"/>
              <a:t>In a slightly more esoteric vein, Kalman filters are used to reconstruct particle trajectories from bubble-chamber photographs and ocean currents from satellite surface measurements.</a:t>
            </a:r>
          </a:p>
          <a:p>
            <a:pPr algn="just"/>
            <a:r>
              <a:rPr lang="en-US" dirty="0"/>
              <a:t>The range of application is much larger than just the tracking of motion: any system characterized by continuous state variables and noisy measurements will do. Such systems include pulp mills, chemical plants, nuclear reactors, plant ecosystems, and national economies.</a:t>
            </a:r>
          </a:p>
          <a:p>
            <a:r>
              <a:rPr lang="en-US" dirty="0"/>
              <a:t>The fact that Kalman filtering can be applied to a system does not mean that the results will be The assumptions made—a linear Gaussian transition and sensor models—are very strong. </a:t>
            </a:r>
            <a:endParaRPr lang="en-IN" dirty="0"/>
          </a:p>
          <a:p>
            <a:pPr algn="just"/>
            <a:endParaRPr lang="en-US" dirty="0"/>
          </a:p>
        </p:txBody>
      </p:sp>
    </p:spTree>
    <p:extLst>
      <p:ext uri="{BB962C8B-B14F-4D97-AF65-F5344CB8AC3E}">
        <p14:creationId xmlns:p14="http://schemas.microsoft.com/office/powerpoint/2010/main" val="1332437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F145-5671-B15D-8635-5E964A904167}"/>
              </a:ext>
            </a:extLst>
          </p:cNvPr>
          <p:cNvSpPr>
            <a:spLocks noGrp="1"/>
          </p:cNvSpPr>
          <p:nvPr>
            <p:ph type="title"/>
          </p:nvPr>
        </p:nvSpPr>
        <p:spPr/>
        <p:txBody>
          <a:bodyPr/>
          <a:lstStyle/>
          <a:p>
            <a:endParaRPr lang="en-IN" dirty="0">
              <a:solidFill>
                <a:schemeClr val="bg1"/>
              </a:solidFill>
            </a:endParaRPr>
          </a:p>
        </p:txBody>
      </p:sp>
      <p:sp>
        <p:nvSpPr>
          <p:cNvPr id="3" name="Content Placeholder 2">
            <a:extLst>
              <a:ext uri="{FF2B5EF4-FFF2-40B4-BE49-F238E27FC236}">
                <a16:creationId xmlns:a16="http://schemas.microsoft.com/office/drawing/2014/main" id="{EEAFE107-2CB4-F25D-DE57-6DAD136603E5}"/>
              </a:ext>
            </a:extLst>
          </p:cNvPr>
          <p:cNvSpPr>
            <a:spLocks noGrp="1"/>
          </p:cNvSpPr>
          <p:nvPr>
            <p:ph idx="1"/>
          </p:nvPr>
        </p:nvSpPr>
        <p:spPr/>
        <p:txBody>
          <a:bodyPr>
            <a:normAutofit fontScale="92500" lnSpcReduction="10000"/>
          </a:bodyPr>
          <a:lstStyle/>
          <a:p>
            <a:r>
              <a:rPr lang="en-US" dirty="0"/>
              <a:t>This works well for smooth, well-behaved systems and allows the tracker to maintain and update a Gaussian state distribution that is a reasonable approximation to the true posterior</a:t>
            </a:r>
          </a:p>
          <a:p>
            <a:r>
              <a:rPr lang="en-US" dirty="0"/>
              <a:t>Consider the example of trying to track a bird as it flies through the jungle. The bird appears to be heading at high speed straight for a tree trunk. The Kalman filter, whether regular or extended, can make only a Gaussian prediction of the location of the bird, and the mean of this Gaussian will be centered on the trunk, </a:t>
            </a:r>
          </a:p>
          <a:p>
            <a:r>
              <a:rPr lang="en-US" dirty="0"/>
              <a:t>A reasonable model of the bird, on the other hand, would predict evasive action to one side or the other, Such a model is highly nonlinear, because the bird’s decision varies sharply </a:t>
            </a:r>
          </a:p>
          <a:p>
            <a:r>
              <a:rPr lang="en-US" dirty="0"/>
              <a:t>depending on its precise location relative to the trunk.</a:t>
            </a:r>
          </a:p>
          <a:p>
            <a:endParaRPr lang="en-IN" dirty="0"/>
          </a:p>
        </p:txBody>
      </p:sp>
    </p:spTree>
    <p:extLst>
      <p:ext uri="{BB962C8B-B14F-4D97-AF65-F5344CB8AC3E}">
        <p14:creationId xmlns:p14="http://schemas.microsoft.com/office/powerpoint/2010/main" val="2893714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F145-5671-B15D-8635-5E964A904167}"/>
              </a:ext>
            </a:extLst>
          </p:cNvPr>
          <p:cNvSpPr>
            <a:spLocks noGrp="1"/>
          </p:cNvSpPr>
          <p:nvPr>
            <p:ph type="title"/>
          </p:nvPr>
        </p:nvSpPr>
        <p:spPr/>
        <p:txBody>
          <a:bodyPr/>
          <a:lstStyle/>
          <a:p>
            <a:endParaRPr lang="en-IN" dirty="0">
              <a:solidFill>
                <a:schemeClr val="bg1"/>
              </a:solidFill>
            </a:endParaRPr>
          </a:p>
        </p:txBody>
      </p:sp>
      <p:sp>
        <p:nvSpPr>
          <p:cNvPr id="3" name="Content Placeholder 2">
            <a:extLst>
              <a:ext uri="{FF2B5EF4-FFF2-40B4-BE49-F238E27FC236}">
                <a16:creationId xmlns:a16="http://schemas.microsoft.com/office/drawing/2014/main" id="{EEAFE107-2CB4-F25D-DE57-6DAD136603E5}"/>
              </a:ext>
            </a:extLst>
          </p:cNvPr>
          <p:cNvSpPr>
            <a:spLocks noGrp="1"/>
          </p:cNvSpPr>
          <p:nvPr>
            <p:ph idx="1"/>
          </p:nvPr>
        </p:nvSpPr>
        <p:spPr/>
        <p:txBody>
          <a:bodyPr>
            <a:normAutofit/>
          </a:bodyPr>
          <a:lstStyle/>
          <a:p>
            <a:pPr algn="just"/>
            <a:r>
              <a:rPr lang="en-US" dirty="0"/>
              <a:t>To handle examples like these, we clearly need a more expressive language for representing the behavior of the system being modeled. Within the control theory community, for which problems such as evasive maneuvering by aircraft raise the same kinds of difficulties, the standard solution is the switching Kalman filter.</a:t>
            </a:r>
          </a:p>
        </p:txBody>
      </p:sp>
    </p:spTree>
    <p:extLst>
      <p:ext uri="{BB962C8B-B14F-4D97-AF65-F5344CB8AC3E}">
        <p14:creationId xmlns:p14="http://schemas.microsoft.com/office/powerpoint/2010/main" val="1468482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CCD0B-981D-CE11-E51A-F0EEE8F088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748CE1-E37A-73D7-FF81-7526C33F8C61}"/>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a:p>
            <a:pPr marL="0" indent="0" algn="ctr">
              <a:buNone/>
            </a:pPr>
            <a:r>
              <a:rPr lang="en-US" sz="4800" dirty="0"/>
              <a:t>THANK YOU</a:t>
            </a:r>
            <a:endParaRPr lang="en-IN" sz="4800" dirty="0"/>
          </a:p>
        </p:txBody>
      </p:sp>
    </p:spTree>
    <p:extLst>
      <p:ext uri="{BB962C8B-B14F-4D97-AF65-F5344CB8AC3E}">
        <p14:creationId xmlns:p14="http://schemas.microsoft.com/office/powerpoint/2010/main" val="931606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38FF-08A1-A231-87F7-13D094D0A607}"/>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18E7F983-DB29-61B3-C6E1-9BCCCF283EAD}"/>
              </a:ext>
            </a:extLst>
          </p:cNvPr>
          <p:cNvSpPr>
            <a:spLocks noGrp="1"/>
          </p:cNvSpPr>
          <p:nvPr>
            <p:ph idx="1"/>
          </p:nvPr>
        </p:nvSpPr>
        <p:spPr/>
        <p:txBody>
          <a:bodyPr/>
          <a:lstStyle/>
          <a:p>
            <a:r>
              <a:rPr lang="en-IN" dirty="0"/>
              <a:t> Recursive estimation</a:t>
            </a:r>
          </a:p>
          <a:p>
            <a:r>
              <a:rPr lang="en-IN" dirty="0"/>
              <a:t> Smoothing process</a:t>
            </a:r>
          </a:p>
          <a:p>
            <a:r>
              <a:rPr lang="en-IN" dirty="0"/>
              <a:t> Recursive call in smoothening</a:t>
            </a:r>
          </a:p>
          <a:p>
            <a:r>
              <a:rPr lang="en-IN" dirty="0"/>
              <a:t> Forward-Backward algorithm</a:t>
            </a:r>
          </a:p>
          <a:p>
            <a:r>
              <a:rPr lang="en-IN" dirty="0"/>
              <a:t>Hidden Markov models</a:t>
            </a:r>
          </a:p>
          <a:p>
            <a:r>
              <a:rPr lang="en-IN" dirty="0"/>
              <a:t> Advantages of Markov models</a:t>
            </a:r>
          </a:p>
          <a:p>
            <a:r>
              <a:rPr lang="en-IN" dirty="0"/>
              <a:t> Kalman filters and its applications</a:t>
            </a:r>
          </a:p>
          <a:p>
            <a:endParaRPr lang="en-IN" dirty="0"/>
          </a:p>
        </p:txBody>
      </p:sp>
    </p:spTree>
    <p:extLst>
      <p:ext uri="{BB962C8B-B14F-4D97-AF65-F5344CB8AC3E}">
        <p14:creationId xmlns:p14="http://schemas.microsoft.com/office/powerpoint/2010/main" val="132268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F145-5671-B15D-8635-5E964A904167}"/>
              </a:ext>
            </a:extLst>
          </p:cNvPr>
          <p:cNvSpPr>
            <a:spLocks noGrp="1"/>
          </p:cNvSpPr>
          <p:nvPr>
            <p:ph type="title"/>
          </p:nvPr>
        </p:nvSpPr>
        <p:spPr/>
        <p:txBody>
          <a:bodyPr/>
          <a:lstStyle/>
          <a:p>
            <a:r>
              <a:rPr lang="en-IN" dirty="0"/>
              <a:t>Recursive estimation</a:t>
            </a:r>
          </a:p>
        </p:txBody>
      </p:sp>
      <p:sp>
        <p:nvSpPr>
          <p:cNvPr id="3" name="Content Placeholder 2">
            <a:extLst>
              <a:ext uri="{FF2B5EF4-FFF2-40B4-BE49-F238E27FC236}">
                <a16:creationId xmlns:a16="http://schemas.microsoft.com/office/drawing/2014/main" id="{EEAFE107-2CB4-F25D-DE57-6DAD136603E5}"/>
              </a:ext>
            </a:extLst>
          </p:cNvPr>
          <p:cNvSpPr>
            <a:spLocks noGrp="1"/>
          </p:cNvSpPr>
          <p:nvPr>
            <p:ph idx="1"/>
          </p:nvPr>
        </p:nvSpPr>
        <p:spPr/>
        <p:txBody>
          <a:bodyPr>
            <a:normAutofit lnSpcReduction="10000"/>
          </a:bodyPr>
          <a:lstStyle/>
          <a:p>
            <a:pPr algn="just"/>
            <a:r>
              <a:rPr lang="en-IN" dirty="0"/>
              <a:t> Estimation is something we do all the time. We can estimate the time it takes to travel from our home to the grocery store based on experience and how we plan to get there. </a:t>
            </a:r>
          </a:p>
          <a:p>
            <a:pPr algn="just"/>
            <a:r>
              <a:rPr lang="en-IN" dirty="0"/>
              <a:t> In probability statistics, we  refer estimated time as “state” </a:t>
            </a:r>
          </a:p>
          <a:p>
            <a:pPr algn="just"/>
            <a:r>
              <a:rPr lang="en-IN" dirty="0"/>
              <a:t> A state refers to the entities that care about. It could be travel time, the location of an object, the temperature of a person etc.</a:t>
            </a:r>
          </a:p>
          <a:p>
            <a:pPr algn="just"/>
            <a:r>
              <a:rPr lang="en-IN" dirty="0"/>
              <a:t> </a:t>
            </a:r>
            <a:r>
              <a:rPr lang="en-IN" b="1" dirty="0"/>
              <a:t>Hence we define the recursive estimation as the process of estimating the current state based on the previous state.</a:t>
            </a:r>
          </a:p>
          <a:p>
            <a:pPr algn="just"/>
            <a:r>
              <a:rPr lang="en-IN" dirty="0"/>
              <a:t>The new state estimation will become the basis for the subsequent state estimation</a:t>
            </a:r>
          </a:p>
        </p:txBody>
      </p:sp>
    </p:spTree>
    <p:extLst>
      <p:ext uri="{BB962C8B-B14F-4D97-AF65-F5344CB8AC3E}">
        <p14:creationId xmlns:p14="http://schemas.microsoft.com/office/powerpoint/2010/main" val="317496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F145-5671-B15D-8635-5E964A904167}"/>
              </a:ext>
            </a:extLst>
          </p:cNvPr>
          <p:cNvSpPr>
            <a:spLocks noGrp="1"/>
          </p:cNvSpPr>
          <p:nvPr>
            <p:ph type="title"/>
          </p:nvPr>
        </p:nvSpPr>
        <p:spPr/>
        <p:txBody>
          <a:bodyPr/>
          <a:lstStyle/>
          <a:p>
            <a:r>
              <a:rPr lang="en-IN" dirty="0"/>
              <a:t>Recursive Estimation </a:t>
            </a:r>
          </a:p>
        </p:txBody>
      </p:sp>
      <p:sp>
        <p:nvSpPr>
          <p:cNvPr id="3" name="Content Placeholder 2">
            <a:extLst>
              <a:ext uri="{FF2B5EF4-FFF2-40B4-BE49-F238E27FC236}">
                <a16:creationId xmlns:a16="http://schemas.microsoft.com/office/drawing/2014/main" id="{EEAFE107-2CB4-F25D-DE57-6DAD136603E5}"/>
              </a:ext>
            </a:extLst>
          </p:cNvPr>
          <p:cNvSpPr>
            <a:spLocks noGrp="1"/>
          </p:cNvSpPr>
          <p:nvPr>
            <p:ph idx="1"/>
          </p:nvPr>
        </p:nvSpPr>
        <p:spPr/>
        <p:txBody>
          <a:bodyPr>
            <a:normAutofit lnSpcReduction="10000"/>
          </a:bodyPr>
          <a:lstStyle/>
          <a:p>
            <a:pPr algn="just"/>
            <a:r>
              <a:rPr lang="en-IN" dirty="0"/>
              <a:t>A useful filtering algorithm needs to maintain a current state estimate and update it, rather than going back over the entire history of precepts (otherwise, the cost of each update increases as time goes by)</a:t>
            </a:r>
          </a:p>
          <a:p>
            <a:pPr algn="just"/>
            <a:r>
              <a:rPr lang="en-IN" dirty="0"/>
              <a:t> In other words, given the results of filtering up to time t, the agents needs to compute the result for t+1 from the new evidence </a:t>
            </a:r>
          </a:p>
          <a:p>
            <a:pPr algn="just"/>
            <a:r>
              <a:rPr lang="en-IN" dirty="0"/>
              <a:t> </a:t>
            </a:r>
          </a:p>
          <a:p>
            <a:pPr algn="just"/>
            <a:endParaRPr lang="en-IN" dirty="0"/>
          </a:p>
          <a:p>
            <a:pPr algn="just"/>
            <a:r>
              <a:rPr lang="en-IN" dirty="0"/>
              <a:t>For some function f. This process is called recursive estimation</a:t>
            </a:r>
          </a:p>
          <a:p>
            <a:pPr algn="just"/>
            <a:endParaRPr lang="en-IN" dirty="0"/>
          </a:p>
        </p:txBody>
      </p:sp>
      <p:pic>
        <p:nvPicPr>
          <p:cNvPr id="6" name="Picture 5">
            <a:extLst>
              <a:ext uri="{FF2B5EF4-FFF2-40B4-BE49-F238E27FC236}">
                <a16:creationId xmlns:a16="http://schemas.microsoft.com/office/drawing/2014/main" id="{3B6D04A0-F522-E116-D43A-03D7F7889763}"/>
              </a:ext>
            </a:extLst>
          </p:cNvPr>
          <p:cNvPicPr>
            <a:picLocks noChangeAspect="1"/>
          </p:cNvPicPr>
          <p:nvPr/>
        </p:nvPicPr>
        <p:blipFill>
          <a:blip r:embed="rId2"/>
          <a:stretch>
            <a:fillRect/>
          </a:stretch>
        </p:blipFill>
        <p:spPr>
          <a:xfrm>
            <a:off x="9808021" y="4008659"/>
            <a:ext cx="729350" cy="455844"/>
          </a:xfrm>
          <a:prstGeom prst="rect">
            <a:avLst/>
          </a:prstGeom>
        </p:spPr>
      </p:pic>
      <p:pic>
        <p:nvPicPr>
          <p:cNvPr id="8" name="Picture 7">
            <a:extLst>
              <a:ext uri="{FF2B5EF4-FFF2-40B4-BE49-F238E27FC236}">
                <a16:creationId xmlns:a16="http://schemas.microsoft.com/office/drawing/2014/main" id="{E0BE1C13-A58D-5B0C-4DD0-1BA040B9DA45}"/>
              </a:ext>
            </a:extLst>
          </p:cNvPr>
          <p:cNvPicPr>
            <a:picLocks noChangeAspect="1"/>
          </p:cNvPicPr>
          <p:nvPr/>
        </p:nvPicPr>
        <p:blipFill>
          <a:blip r:embed="rId3"/>
          <a:stretch>
            <a:fillRect/>
          </a:stretch>
        </p:blipFill>
        <p:spPr>
          <a:xfrm>
            <a:off x="4001345" y="4837333"/>
            <a:ext cx="4615204" cy="398696"/>
          </a:xfrm>
          <a:prstGeom prst="rect">
            <a:avLst/>
          </a:prstGeom>
        </p:spPr>
      </p:pic>
    </p:spTree>
    <p:extLst>
      <p:ext uri="{BB962C8B-B14F-4D97-AF65-F5344CB8AC3E}">
        <p14:creationId xmlns:p14="http://schemas.microsoft.com/office/powerpoint/2010/main" val="3714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F145-5671-B15D-8635-5E964A904167}"/>
              </a:ext>
            </a:extLst>
          </p:cNvPr>
          <p:cNvSpPr>
            <a:spLocks noGrp="1"/>
          </p:cNvSpPr>
          <p:nvPr>
            <p:ph type="title"/>
          </p:nvPr>
        </p:nvSpPr>
        <p:spPr/>
        <p:txBody>
          <a:bodyPr/>
          <a:lstStyle/>
          <a:p>
            <a:r>
              <a:rPr lang="en-IN" dirty="0"/>
              <a:t>Recursive estimation</a:t>
            </a:r>
          </a:p>
        </p:txBody>
      </p:sp>
      <p:sp>
        <p:nvSpPr>
          <p:cNvPr id="3" name="Content Placeholder 2">
            <a:extLst>
              <a:ext uri="{FF2B5EF4-FFF2-40B4-BE49-F238E27FC236}">
                <a16:creationId xmlns:a16="http://schemas.microsoft.com/office/drawing/2014/main" id="{EEAFE107-2CB4-F25D-DE57-6DAD136603E5}"/>
              </a:ext>
            </a:extLst>
          </p:cNvPr>
          <p:cNvSpPr>
            <a:spLocks noGrp="1"/>
          </p:cNvSpPr>
          <p:nvPr>
            <p:ph idx="1"/>
          </p:nvPr>
        </p:nvSpPr>
        <p:spPr/>
        <p:txBody>
          <a:bodyPr>
            <a:normAutofit fontScale="77500" lnSpcReduction="20000"/>
          </a:bodyPr>
          <a:lstStyle/>
          <a:p>
            <a:r>
              <a:rPr lang="en-IN" dirty="0"/>
              <a:t> It consists of two steps. The current state distribution is projected forward from t to t+1. then it is updated using new evidence et+1</a:t>
            </a:r>
          </a:p>
          <a:p>
            <a:r>
              <a:rPr lang="en-IN" dirty="0"/>
              <a:t> When we re-arrange the formula,</a:t>
            </a:r>
          </a:p>
          <a:p>
            <a:endParaRPr lang="en-IN" dirty="0"/>
          </a:p>
          <a:p>
            <a:endParaRPr lang="en-IN" dirty="0"/>
          </a:p>
          <a:p>
            <a:endParaRPr lang="en-IN" dirty="0"/>
          </a:p>
          <a:p>
            <a:endParaRPr lang="en-IN" dirty="0"/>
          </a:p>
          <a:p>
            <a:r>
              <a:rPr lang="en-IN" dirty="0"/>
              <a:t>Where alpha is a normalizing factor to make the probabilities sum up to 1.</a:t>
            </a:r>
          </a:p>
          <a:p>
            <a:r>
              <a:rPr lang="en-IN" dirty="0"/>
              <a:t>The term P(Xt+1|e1:t) represents a one step prediction of the next state, and the first term updates this with the new evidence </a:t>
            </a:r>
          </a:p>
          <a:p>
            <a:endParaRPr lang="en-IN" dirty="0"/>
          </a:p>
        </p:txBody>
      </p:sp>
      <p:pic>
        <p:nvPicPr>
          <p:cNvPr id="5" name="Picture 4">
            <a:extLst>
              <a:ext uri="{FF2B5EF4-FFF2-40B4-BE49-F238E27FC236}">
                <a16:creationId xmlns:a16="http://schemas.microsoft.com/office/drawing/2014/main" id="{C2BFB366-C188-7414-4D1C-1DDCD1BCF953}"/>
              </a:ext>
            </a:extLst>
          </p:cNvPr>
          <p:cNvPicPr>
            <a:picLocks noChangeAspect="1"/>
          </p:cNvPicPr>
          <p:nvPr/>
        </p:nvPicPr>
        <p:blipFill>
          <a:blip r:embed="rId2"/>
          <a:stretch>
            <a:fillRect/>
          </a:stretch>
        </p:blipFill>
        <p:spPr>
          <a:xfrm>
            <a:off x="1285753" y="3204008"/>
            <a:ext cx="8833590" cy="1324448"/>
          </a:xfrm>
          <a:prstGeom prst="rect">
            <a:avLst/>
          </a:prstGeom>
        </p:spPr>
      </p:pic>
    </p:spTree>
    <p:extLst>
      <p:ext uri="{BB962C8B-B14F-4D97-AF65-F5344CB8AC3E}">
        <p14:creationId xmlns:p14="http://schemas.microsoft.com/office/powerpoint/2010/main" val="3543701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F145-5671-B15D-8635-5E964A904167}"/>
              </a:ext>
            </a:extLst>
          </p:cNvPr>
          <p:cNvSpPr>
            <a:spLocks noGrp="1"/>
          </p:cNvSpPr>
          <p:nvPr>
            <p:ph type="title"/>
          </p:nvPr>
        </p:nvSpPr>
        <p:spPr/>
        <p:txBody>
          <a:bodyPr/>
          <a:lstStyle/>
          <a:p>
            <a:r>
              <a:rPr lang="en-IN" dirty="0"/>
              <a:t>Smoothing process</a:t>
            </a:r>
          </a:p>
        </p:txBody>
      </p:sp>
      <p:sp>
        <p:nvSpPr>
          <p:cNvPr id="3" name="Content Placeholder 2">
            <a:extLst>
              <a:ext uri="{FF2B5EF4-FFF2-40B4-BE49-F238E27FC236}">
                <a16:creationId xmlns:a16="http://schemas.microsoft.com/office/drawing/2014/main" id="{EEAFE107-2CB4-F25D-DE57-6DAD136603E5}"/>
              </a:ext>
            </a:extLst>
          </p:cNvPr>
          <p:cNvSpPr>
            <a:spLocks noGrp="1"/>
          </p:cNvSpPr>
          <p:nvPr>
            <p:ph idx="1"/>
          </p:nvPr>
        </p:nvSpPr>
        <p:spPr/>
        <p:txBody>
          <a:bodyPr/>
          <a:lstStyle/>
          <a:p>
            <a:r>
              <a:rPr lang="en-IN" dirty="0"/>
              <a:t>Process of computing the distribution over past states given evidences up to present</a:t>
            </a:r>
          </a:p>
          <a:p>
            <a:endParaRPr lang="en-IN" dirty="0"/>
          </a:p>
          <a:p>
            <a:endParaRPr lang="en-IN" dirty="0"/>
          </a:p>
        </p:txBody>
      </p:sp>
      <p:pic>
        <p:nvPicPr>
          <p:cNvPr id="5" name="Picture 4">
            <a:extLst>
              <a:ext uri="{FF2B5EF4-FFF2-40B4-BE49-F238E27FC236}">
                <a16:creationId xmlns:a16="http://schemas.microsoft.com/office/drawing/2014/main" id="{92516059-D17C-046A-8814-B6FD2AB3AE98}"/>
              </a:ext>
            </a:extLst>
          </p:cNvPr>
          <p:cNvPicPr>
            <a:picLocks noChangeAspect="1"/>
          </p:cNvPicPr>
          <p:nvPr/>
        </p:nvPicPr>
        <p:blipFill>
          <a:blip r:embed="rId2"/>
          <a:stretch>
            <a:fillRect/>
          </a:stretch>
        </p:blipFill>
        <p:spPr>
          <a:xfrm>
            <a:off x="2141262" y="2630003"/>
            <a:ext cx="6947395" cy="576947"/>
          </a:xfrm>
          <a:prstGeom prst="rect">
            <a:avLst/>
          </a:prstGeom>
        </p:spPr>
      </p:pic>
      <p:pic>
        <p:nvPicPr>
          <p:cNvPr id="6" name="Picture 5">
            <a:extLst>
              <a:ext uri="{FF2B5EF4-FFF2-40B4-BE49-F238E27FC236}">
                <a16:creationId xmlns:a16="http://schemas.microsoft.com/office/drawing/2014/main" id="{CEDB32EB-C587-671D-0B11-BFA045740A69}"/>
              </a:ext>
            </a:extLst>
          </p:cNvPr>
          <p:cNvPicPr>
            <a:picLocks noChangeAspect="1"/>
          </p:cNvPicPr>
          <p:nvPr/>
        </p:nvPicPr>
        <p:blipFill>
          <a:blip r:embed="rId3"/>
          <a:stretch>
            <a:fillRect/>
          </a:stretch>
        </p:blipFill>
        <p:spPr>
          <a:xfrm>
            <a:off x="1725234" y="3544094"/>
            <a:ext cx="7998779" cy="2259395"/>
          </a:xfrm>
          <a:prstGeom prst="rect">
            <a:avLst/>
          </a:prstGeom>
        </p:spPr>
      </p:pic>
    </p:spTree>
    <p:extLst>
      <p:ext uri="{BB962C8B-B14F-4D97-AF65-F5344CB8AC3E}">
        <p14:creationId xmlns:p14="http://schemas.microsoft.com/office/powerpoint/2010/main" val="3052367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F145-5671-B15D-8635-5E964A904167}"/>
              </a:ext>
            </a:extLst>
          </p:cNvPr>
          <p:cNvSpPr>
            <a:spLocks noGrp="1"/>
          </p:cNvSpPr>
          <p:nvPr>
            <p:ph type="title"/>
          </p:nvPr>
        </p:nvSpPr>
        <p:spPr/>
        <p:txBody>
          <a:bodyPr/>
          <a:lstStyle/>
          <a:p>
            <a:r>
              <a:rPr lang="en-IN" dirty="0"/>
              <a:t>Smoothing process</a:t>
            </a:r>
          </a:p>
        </p:txBody>
      </p:sp>
      <p:sp>
        <p:nvSpPr>
          <p:cNvPr id="3" name="Content Placeholder 2">
            <a:extLst>
              <a:ext uri="{FF2B5EF4-FFF2-40B4-BE49-F238E27FC236}">
                <a16:creationId xmlns:a16="http://schemas.microsoft.com/office/drawing/2014/main" id="{EEAFE107-2CB4-F25D-DE57-6DAD136603E5}"/>
              </a:ext>
            </a:extLst>
          </p:cNvPr>
          <p:cNvSpPr>
            <a:spLocks noGrp="1"/>
          </p:cNvSpPr>
          <p:nvPr>
            <p:ph idx="1"/>
          </p:nvPr>
        </p:nvSpPr>
        <p:spPr/>
        <p:txBody>
          <a:bodyPr/>
          <a:lstStyle/>
          <a:p>
            <a:r>
              <a:rPr lang="en-IN" dirty="0"/>
              <a:t>The computation can be split into two parts</a:t>
            </a:r>
          </a:p>
          <a:p>
            <a:pPr marL="514350" indent="-514350">
              <a:buAutoNum type="alphaLcParenR"/>
            </a:pPr>
            <a:r>
              <a:rPr lang="en-IN" dirty="0"/>
              <a:t>Evidence up to k </a:t>
            </a:r>
          </a:p>
          <a:p>
            <a:pPr marL="514350" indent="-514350">
              <a:buAutoNum type="alphaLcParenR"/>
            </a:pPr>
            <a:r>
              <a:rPr lang="en-IN" dirty="0"/>
              <a:t>Evidence after k+1 to t</a:t>
            </a:r>
          </a:p>
          <a:p>
            <a:pPr marL="0" indent="0">
              <a:buNone/>
            </a:pPr>
            <a:endParaRPr lang="en-IN" dirty="0"/>
          </a:p>
          <a:p>
            <a:pPr marL="0" indent="0">
              <a:buNone/>
            </a:pPr>
            <a:r>
              <a:rPr lang="en-IN" dirty="0"/>
              <a:t> </a:t>
            </a:r>
          </a:p>
        </p:txBody>
      </p:sp>
      <p:pic>
        <p:nvPicPr>
          <p:cNvPr id="6" name="Picture 5">
            <a:extLst>
              <a:ext uri="{FF2B5EF4-FFF2-40B4-BE49-F238E27FC236}">
                <a16:creationId xmlns:a16="http://schemas.microsoft.com/office/drawing/2014/main" id="{C5617494-EED9-E91C-DC2D-9BE43321953A}"/>
              </a:ext>
            </a:extLst>
          </p:cNvPr>
          <p:cNvPicPr>
            <a:picLocks noChangeAspect="1"/>
          </p:cNvPicPr>
          <p:nvPr/>
        </p:nvPicPr>
        <p:blipFill>
          <a:blip r:embed="rId2"/>
          <a:stretch>
            <a:fillRect/>
          </a:stretch>
        </p:blipFill>
        <p:spPr>
          <a:xfrm>
            <a:off x="1362839" y="3715631"/>
            <a:ext cx="10422040" cy="1901398"/>
          </a:xfrm>
          <a:prstGeom prst="rect">
            <a:avLst/>
          </a:prstGeom>
        </p:spPr>
      </p:pic>
    </p:spTree>
    <p:extLst>
      <p:ext uri="{BB962C8B-B14F-4D97-AF65-F5344CB8AC3E}">
        <p14:creationId xmlns:p14="http://schemas.microsoft.com/office/powerpoint/2010/main" val="1059624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F145-5671-B15D-8635-5E964A904167}"/>
              </a:ext>
            </a:extLst>
          </p:cNvPr>
          <p:cNvSpPr>
            <a:spLocks noGrp="1"/>
          </p:cNvSpPr>
          <p:nvPr>
            <p:ph type="title"/>
          </p:nvPr>
        </p:nvSpPr>
        <p:spPr/>
        <p:txBody>
          <a:bodyPr/>
          <a:lstStyle/>
          <a:p>
            <a:r>
              <a:rPr lang="en-IN" dirty="0"/>
              <a:t>Smoothing process</a:t>
            </a:r>
          </a:p>
        </p:txBody>
      </p:sp>
      <p:sp>
        <p:nvSpPr>
          <p:cNvPr id="3" name="Content Placeholder 2">
            <a:extLst>
              <a:ext uri="{FF2B5EF4-FFF2-40B4-BE49-F238E27FC236}">
                <a16:creationId xmlns:a16="http://schemas.microsoft.com/office/drawing/2014/main" id="{EEAFE107-2CB4-F25D-DE57-6DAD136603E5}"/>
              </a:ext>
            </a:extLst>
          </p:cNvPr>
          <p:cNvSpPr>
            <a:spLocks noGrp="1"/>
          </p:cNvSpPr>
          <p:nvPr>
            <p:ph idx="1"/>
          </p:nvPr>
        </p:nvSpPr>
        <p:spPr/>
        <p:txBody>
          <a:bodyPr>
            <a:normAutofit/>
          </a:bodyPr>
          <a:lstStyle/>
          <a:p>
            <a:r>
              <a:rPr lang="en-IN" dirty="0"/>
              <a:t>We define a backward message as, </a:t>
            </a:r>
          </a:p>
          <a:p>
            <a:endParaRPr lang="en-IN" dirty="0"/>
          </a:p>
          <a:p>
            <a:endParaRPr lang="en-IN" dirty="0"/>
          </a:p>
          <a:p>
            <a:r>
              <a:rPr lang="en-IN" dirty="0"/>
              <a:t>The forward message can be computed by filtering forward from 1 to k</a:t>
            </a:r>
          </a:p>
          <a:p>
            <a:r>
              <a:rPr lang="en-IN" dirty="0"/>
              <a:t>In umbrella example, </a:t>
            </a:r>
          </a:p>
          <a:p>
            <a:r>
              <a:rPr lang="en-IN" dirty="0"/>
              <a:t>If we want to compute smoothed estimate for the probability of rain at time k=1, given the umbrella observations on day 1 and day 2</a:t>
            </a:r>
          </a:p>
          <a:p>
            <a:pPr marL="0" indent="0">
              <a:buNone/>
            </a:pPr>
            <a:endParaRPr lang="en-IN" dirty="0"/>
          </a:p>
        </p:txBody>
      </p:sp>
      <p:pic>
        <p:nvPicPr>
          <p:cNvPr id="5" name="Picture 4">
            <a:extLst>
              <a:ext uri="{FF2B5EF4-FFF2-40B4-BE49-F238E27FC236}">
                <a16:creationId xmlns:a16="http://schemas.microsoft.com/office/drawing/2014/main" id="{11B15A60-E348-86DA-F2FA-B66498F9D07B}"/>
              </a:ext>
            </a:extLst>
          </p:cNvPr>
          <p:cNvPicPr>
            <a:picLocks noChangeAspect="1"/>
          </p:cNvPicPr>
          <p:nvPr/>
        </p:nvPicPr>
        <p:blipFill>
          <a:blip r:embed="rId2"/>
          <a:stretch>
            <a:fillRect/>
          </a:stretch>
        </p:blipFill>
        <p:spPr>
          <a:xfrm>
            <a:off x="1603728" y="2660191"/>
            <a:ext cx="9880704" cy="529324"/>
          </a:xfrm>
          <a:prstGeom prst="rect">
            <a:avLst/>
          </a:prstGeom>
        </p:spPr>
      </p:pic>
    </p:spTree>
    <p:extLst>
      <p:ext uri="{BB962C8B-B14F-4D97-AF65-F5344CB8AC3E}">
        <p14:creationId xmlns:p14="http://schemas.microsoft.com/office/powerpoint/2010/main" val="1700918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F145-5671-B15D-8635-5E964A904167}"/>
              </a:ext>
            </a:extLst>
          </p:cNvPr>
          <p:cNvSpPr>
            <a:spLocks noGrp="1"/>
          </p:cNvSpPr>
          <p:nvPr>
            <p:ph type="title"/>
          </p:nvPr>
        </p:nvSpPr>
        <p:spPr/>
        <p:txBody>
          <a:bodyPr/>
          <a:lstStyle/>
          <a:p>
            <a:endParaRPr lang="en-IN" dirty="0">
              <a:solidFill>
                <a:schemeClr val="bg1"/>
              </a:solidFill>
            </a:endParaRPr>
          </a:p>
        </p:txBody>
      </p:sp>
      <p:sp>
        <p:nvSpPr>
          <p:cNvPr id="3" name="Content Placeholder 2">
            <a:extLst>
              <a:ext uri="{FF2B5EF4-FFF2-40B4-BE49-F238E27FC236}">
                <a16:creationId xmlns:a16="http://schemas.microsoft.com/office/drawing/2014/main" id="{EEAFE107-2CB4-F25D-DE57-6DAD136603E5}"/>
              </a:ext>
            </a:extLst>
          </p:cNvPr>
          <p:cNvSpPr>
            <a:spLocks noGrp="1"/>
          </p:cNvSpPr>
          <p:nvPr>
            <p:ph idx="1"/>
          </p:nvPr>
        </p:nvSpPr>
        <p:spPr/>
        <p:txBody>
          <a:bodyPr/>
          <a:lstStyle/>
          <a:p>
            <a:endParaRPr lang="en-IN" dirty="0"/>
          </a:p>
          <a:p>
            <a:endParaRPr lang="en-IN" dirty="0"/>
          </a:p>
          <a:p>
            <a:endParaRPr lang="en-IN" dirty="0"/>
          </a:p>
          <a:p>
            <a:endParaRPr lang="en-IN" dirty="0"/>
          </a:p>
          <a:p>
            <a:r>
              <a:rPr lang="en-IN" dirty="0"/>
              <a:t>Hence both computation is together called backward and forward process</a:t>
            </a:r>
          </a:p>
        </p:txBody>
      </p:sp>
      <p:pic>
        <p:nvPicPr>
          <p:cNvPr id="7" name="Picture 6">
            <a:extLst>
              <a:ext uri="{FF2B5EF4-FFF2-40B4-BE49-F238E27FC236}">
                <a16:creationId xmlns:a16="http://schemas.microsoft.com/office/drawing/2014/main" id="{5204FDA6-6C2E-ADF6-8D1B-C7AF560D8EDC}"/>
              </a:ext>
            </a:extLst>
          </p:cNvPr>
          <p:cNvPicPr>
            <a:picLocks noChangeAspect="1"/>
          </p:cNvPicPr>
          <p:nvPr/>
        </p:nvPicPr>
        <p:blipFill>
          <a:blip r:embed="rId2"/>
          <a:stretch>
            <a:fillRect/>
          </a:stretch>
        </p:blipFill>
        <p:spPr>
          <a:xfrm>
            <a:off x="838200" y="2435225"/>
            <a:ext cx="10054610" cy="879481"/>
          </a:xfrm>
          <a:prstGeom prst="rect">
            <a:avLst/>
          </a:prstGeom>
        </p:spPr>
      </p:pic>
    </p:spTree>
    <p:extLst>
      <p:ext uri="{BB962C8B-B14F-4D97-AF65-F5344CB8AC3E}">
        <p14:creationId xmlns:p14="http://schemas.microsoft.com/office/powerpoint/2010/main" val="21125116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476</TotalTime>
  <Words>1074</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MT</vt:lpstr>
      <vt:lpstr>Gallery</vt:lpstr>
      <vt:lpstr>Unit 4</vt:lpstr>
      <vt:lpstr>Contents</vt:lpstr>
      <vt:lpstr>Recursive estimation</vt:lpstr>
      <vt:lpstr>Recursive Estimation </vt:lpstr>
      <vt:lpstr>Recursive estimation</vt:lpstr>
      <vt:lpstr>Smoothing process</vt:lpstr>
      <vt:lpstr>Smoothing process</vt:lpstr>
      <vt:lpstr>Smoothing process</vt:lpstr>
      <vt:lpstr>PowerPoint Presentation</vt:lpstr>
      <vt:lpstr>Hidden Markov Model (HMM)</vt:lpstr>
      <vt:lpstr>Applications of Markov model</vt:lpstr>
      <vt:lpstr>Kalman filters</vt:lpstr>
      <vt:lpstr>Kalman filters applications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Disha DN</dc:creator>
  <cp:lastModifiedBy>Disha DN</cp:lastModifiedBy>
  <cp:revision>79</cp:revision>
  <dcterms:created xsi:type="dcterms:W3CDTF">2022-06-03T07:08:56Z</dcterms:created>
  <dcterms:modified xsi:type="dcterms:W3CDTF">2022-07-09T06:27:41Z</dcterms:modified>
</cp:coreProperties>
</file>