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handoutMasterIdLst>
    <p:handoutMasterId r:id="rId47"/>
  </p:handoutMasterIdLst>
  <p:sldIdLst>
    <p:sldId id="278" r:id="rId2"/>
    <p:sldId id="279" r:id="rId3"/>
    <p:sldId id="280" r:id="rId4"/>
    <p:sldId id="300" r:id="rId5"/>
    <p:sldId id="281" r:id="rId6"/>
    <p:sldId id="301" r:id="rId7"/>
    <p:sldId id="303" r:id="rId8"/>
    <p:sldId id="304" r:id="rId9"/>
    <p:sldId id="305" r:id="rId10"/>
    <p:sldId id="306" r:id="rId11"/>
    <p:sldId id="307" r:id="rId12"/>
    <p:sldId id="308" r:id="rId13"/>
    <p:sldId id="309" r:id="rId14"/>
    <p:sldId id="310" r:id="rId15"/>
    <p:sldId id="311" r:id="rId16"/>
    <p:sldId id="313" r:id="rId17"/>
    <p:sldId id="312" r:id="rId18"/>
    <p:sldId id="316" r:id="rId19"/>
    <p:sldId id="314" r:id="rId20"/>
    <p:sldId id="315" r:id="rId21"/>
    <p:sldId id="317" r:id="rId22"/>
    <p:sldId id="318" r:id="rId23"/>
    <p:sldId id="319" r:id="rId24"/>
    <p:sldId id="320" r:id="rId25"/>
    <p:sldId id="322" r:id="rId26"/>
    <p:sldId id="323" r:id="rId27"/>
    <p:sldId id="321" r:id="rId28"/>
    <p:sldId id="324" r:id="rId29"/>
    <p:sldId id="290" r:id="rId30"/>
    <p:sldId id="325" r:id="rId31"/>
    <p:sldId id="327" r:id="rId32"/>
    <p:sldId id="332" r:id="rId33"/>
    <p:sldId id="333" r:id="rId34"/>
    <p:sldId id="328" r:id="rId35"/>
    <p:sldId id="335" r:id="rId36"/>
    <p:sldId id="334" r:id="rId37"/>
    <p:sldId id="336" r:id="rId38"/>
    <p:sldId id="330" r:id="rId39"/>
    <p:sldId id="337" r:id="rId40"/>
    <p:sldId id="329" r:id="rId41"/>
    <p:sldId id="338" r:id="rId42"/>
    <p:sldId id="331" r:id="rId43"/>
    <p:sldId id="339" r:id="rId44"/>
    <p:sldId id="340" r:id="rId45"/>
    <p:sldId id="34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it 5" id="{98098A7A-6A8D-4E58-B838-643FAB853D54}">
          <p14:sldIdLst>
            <p14:sldId id="278"/>
            <p14:sldId id="279"/>
            <p14:sldId id="280"/>
            <p14:sldId id="300"/>
            <p14:sldId id="281"/>
            <p14:sldId id="301"/>
            <p14:sldId id="303"/>
            <p14:sldId id="304"/>
            <p14:sldId id="305"/>
            <p14:sldId id="306"/>
            <p14:sldId id="307"/>
            <p14:sldId id="308"/>
            <p14:sldId id="309"/>
            <p14:sldId id="310"/>
            <p14:sldId id="311"/>
            <p14:sldId id="313"/>
            <p14:sldId id="312"/>
            <p14:sldId id="316"/>
            <p14:sldId id="314"/>
            <p14:sldId id="315"/>
            <p14:sldId id="317"/>
            <p14:sldId id="318"/>
            <p14:sldId id="319"/>
            <p14:sldId id="320"/>
            <p14:sldId id="322"/>
            <p14:sldId id="323"/>
            <p14:sldId id="321"/>
            <p14:sldId id="324"/>
          </p14:sldIdLst>
        </p14:section>
        <p14:section name="Q-Learning Intution" id="{48C97D36-5502-4F28-ADD6-4507E8697AC7}">
          <p14:sldIdLst>
            <p14:sldId id="290"/>
            <p14:sldId id="325"/>
            <p14:sldId id="327"/>
            <p14:sldId id="332"/>
            <p14:sldId id="333"/>
            <p14:sldId id="328"/>
            <p14:sldId id="335"/>
            <p14:sldId id="334"/>
            <p14:sldId id="336"/>
            <p14:sldId id="330"/>
            <p14:sldId id="337"/>
            <p14:sldId id="329"/>
            <p14:sldId id="338"/>
            <p14:sldId id="331"/>
            <p14:sldId id="339"/>
            <p14:sldId id="340"/>
            <p14:sldId id="3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notesViewPr>
    <p:cSldViewPr snapToGrid="0">
      <p:cViewPr varScale="1">
        <p:scale>
          <a:sx n="48" d="100"/>
          <a:sy n="48" d="100"/>
        </p:scale>
        <p:origin x="2684" y="2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98E31-BC14-B597-1445-C0BEAAE7A5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544076F-AA04-6ED3-0E97-7E1C72FBC9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098FE61-B299-4F85-916E-EBA7FED8CEDA}" type="datetimeFigureOut">
              <a:rPr lang="en-IN" smtClean="0"/>
              <a:t>09-07-2022</a:t>
            </a:fld>
            <a:endParaRPr lang="en-IN"/>
          </a:p>
        </p:txBody>
      </p:sp>
      <p:sp>
        <p:nvSpPr>
          <p:cNvPr id="4" name="Footer Placeholder 3">
            <a:extLst>
              <a:ext uri="{FF2B5EF4-FFF2-40B4-BE49-F238E27FC236}">
                <a16:creationId xmlns:a16="http://schemas.microsoft.com/office/drawing/2014/main" id="{D44C54DC-8B5D-28F6-7442-6A9C2CA3D4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CC44C67-58AF-7BA8-C588-88A1508984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7E4C4-7E60-4B17-AFF1-1A2CD3F9011C}" type="slidenum">
              <a:rPr lang="en-IN" smtClean="0"/>
              <a:t>‹#›</a:t>
            </a:fld>
            <a:endParaRPr lang="en-IN"/>
          </a:p>
        </p:txBody>
      </p:sp>
    </p:spTree>
    <p:extLst>
      <p:ext uri="{BB962C8B-B14F-4D97-AF65-F5344CB8AC3E}">
        <p14:creationId xmlns:p14="http://schemas.microsoft.com/office/powerpoint/2010/main" val="21884434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F61D05C-91A5-4B8A-BA79-6884E04D719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3096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6962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015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67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16872-7CDE-4214-A897-BECA8B54CA1E}" type="datetimeFigureOut">
              <a:rPr lang="en-IN" smtClean="0"/>
              <a:t>09-07-2022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61D05C-91A5-4B8A-BA79-6884E04D719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963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F16872-7CDE-4214-A897-BECA8B54CA1E}"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D05C-91A5-4B8A-BA79-6884E04D719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262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F16872-7CDE-4214-A897-BECA8B54CA1E}" type="datetimeFigureOut">
              <a:rPr lang="en-IN" smtClean="0"/>
              <a:t>09-07-2022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61D05C-91A5-4B8A-BA79-6884E04D719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43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F16872-7CDE-4214-A897-BECA8B54CA1E}" type="datetimeFigureOut">
              <a:rPr lang="en-IN" smtClean="0"/>
              <a:t>09-07-2022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61D05C-91A5-4B8A-BA79-6884E04D719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8327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16872-7CDE-4214-A897-BECA8B54CA1E}" type="datetimeFigureOut">
              <a:rPr lang="en-IN" smtClean="0"/>
              <a:t>09-07-2022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61D05C-91A5-4B8A-BA79-6884E04D7190}" type="slidenum">
              <a:rPr lang="en-IN" smtClean="0"/>
              <a:t>‹#›</a:t>
            </a:fld>
            <a:endParaRPr lang="en-IN"/>
          </a:p>
        </p:txBody>
      </p:sp>
    </p:spTree>
    <p:extLst>
      <p:ext uri="{BB962C8B-B14F-4D97-AF65-F5344CB8AC3E}">
        <p14:creationId xmlns:p14="http://schemas.microsoft.com/office/powerpoint/2010/main" val="4062081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16872-7CDE-4214-A897-BECA8B54CA1E}" type="datetimeFigureOut">
              <a:rPr lang="en-IN" smtClean="0"/>
              <a:t>09-07-2022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61D05C-91A5-4B8A-BA79-6884E04D719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807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F16872-7CDE-4214-A897-BECA8B54CA1E}" type="datetimeFigureOut">
              <a:rPr lang="en-IN" smtClean="0"/>
              <a:t>09-07-2022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F61D05C-91A5-4B8A-BA79-6884E04D719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243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F16872-7CDE-4214-A897-BECA8B54CA1E}" type="datetimeFigureOut">
              <a:rPr lang="en-IN" smtClean="0"/>
              <a:t>09-07-2022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F61D05C-91A5-4B8A-BA79-6884E04D719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52123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EBA827-CDC9-83ED-6B0C-FB1AE626590A}"/>
              </a:ext>
            </a:extLst>
          </p:cNvPr>
          <p:cNvSpPr>
            <a:spLocks noGrp="1"/>
          </p:cNvSpPr>
          <p:nvPr>
            <p:ph type="ctrTitle"/>
          </p:nvPr>
        </p:nvSpPr>
        <p:spPr/>
        <p:txBody>
          <a:bodyPr/>
          <a:lstStyle/>
          <a:p>
            <a:r>
              <a:rPr lang="en-IN" dirty="0"/>
              <a:t>Unit-5</a:t>
            </a:r>
          </a:p>
        </p:txBody>
      </p:sp>
      <p:sp>
        <p:nvSpPr>
          <p:cNvPr id="5" name="Subtitle 4">
            <a:extLst>
              <a:ext uri="{FF2B5EF4-FFF2-40B4-BE49-F238E27FC236}">
                <a16:creationId xmlns:a16="http://schemas.microsoft.com/office/drawing/2014/main" id="{ED4021F9-B172-E9AF-B63F-E6ADF0E195C4}"/>
              </a:ext>
            </a:extLst>
          </p:cNvPr>
          <p:cNvSpPr>
            <a:spLocks noGrp="1"/>
          </p:cNvSpPr>
          <p:nvPr>
            <p:ph type="subTitle" idx="1"/>
          </p:nvPr>
        </p:nvSpPr>
        <p:spPr/>
        <p:txBody>
          <a:bodyPr/>
          <a:lstStyle/>
          <a:p>
            <a:r>
              <a:rPr lang="en-IN" dirty="0"/>
              <a:t>Reinforcement Learning</a:t>
            </a:r>
          </a:p>
        </p:txBody>
      </p:sp>
    </p:spTree>
    <p:extLst>
      <p:ext uri="{BB962C8B-B14F-4D97-AF65-F5344CB8AC3E}">
        <p14:creationId xmlns:p14="http://schemas.microsoft.com/office/powerpoint/2010/main" val="2976162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286E0-F4D4-08D8-7948-6124C570AC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CC4F3C-776F-81CA-3DE9-DEFA27F092AB}"/>
              </a:ext>
            </a:extLst>
          </p:cNvPr>
          <p:cNvSpPr>
            <a:spLocks noGrp="1"/>
          </p:cNvSpPr>
          <p:nvPr>
            <p:ph idx="1"/>
          </p:nvPr>
        </p:nvSpPr>
        <p:spPr/>
        <p:txBody>
          <a:bodyPr/>
          <a:lstStyle/>
          <a:p>
            <a:r>
              <a:rPr lang="en-US" b="0" i="0" dirty="0">
                <a:solidFill>
                  <a:srgbClr val="333333"/>
                </a:solidFill>
                <a:effectLst/>
                <a:latin typeface="inter-regular"/>
              </a:rPr>
              <a:t>The model is used for planning, which means it provides a way to take a course of action by considering all future situations before actually experiencing those situations. The approaches for solving the RL problems </a:t>
            </a:r>
            <a:r>
              <a:rPr lang="en-US" b="1" i="0" dirty="0">
                <a:solidFill>
                  <a:srgbClr val="333333"/>
                </a:solidFill>
                <a:effectLst/>
                <a:latin typeface="inter-bold"/>
              </a:rPr>
              <a:t>with the help of the model</a:t>
            </a:r>
            <a:r>
              <a:rPr lang="en-US" b="0" i="0" dirty="0">
                <a:solidFill>
                  <a:srgbClr val="333333"/>
                </a:solidFill>
                <a:effectLst/>
                <a:latin typeface="inter-regular"/>
              </a:rPr>
              <a:t> are termed as the </a:t>
            </a:r>
            <a:r>
              <a:rPr lang="en-US" b="1" i="0" dirty="0">
                <a:solidFill>
                  <a:srgbClr val="333333"/>
                </a:solidFill>
                <a:effectLst/>
                <a:latin typeface="inter-bold"/>
              </a:rPr>
              <a:t>model-based approach</a:t>
            </a:r>
            <a:r>
              <a:rPr lang="en-US" b="0" i="0" dirty="0">
                <a:solidFill>
                  <a:srgbClr val="333333"/>
                </a:solidFill>
                <a:effectLst/>
                <a:latin typeface="inter-regular"/>
              </a:rPr>
              <a:t>. Comparatively, an approach </a:t>
            </a:r>
            <a:r>
              <a:rPr lang="en-US" b="1" i="0" dirty="0">
                <a:solidFill>
                  <a:srgbClr val="333333"/>
                </a:solidFill>
                <a:effectLst/>
                <a:latin typeface="inter-bold"/>
              </a:rPr>
              <a:t>without using a model</a:t>
            </a:r>
            <a:r>
              <a:rPr lang="en-US" b="0" i="0" dirty="0">
                <a:solidFill>
                  <a:srgbClr val="333333"/>
                </a:solidFill>
                <a:effectLst/>
                <a:latin typeface="inter-regular"/>
              </a:rPr>
              <a:t> is called a </a:t>
            </a:r>
            <a:r>
              <a:rPr lang="en-US" b="1" i="0" dirty="0">
                <a:solidFill>
                  <a:srgbClr val="333333"/>
                </a:solidFill>
                <a:effectLst/>
                <a:latin typeface="inter-bold"/>
              </a:rPr>
              <a:t>model-free approach</a:t>
            </a:r>
            <a:r>
              <a:rPr lang="en-US" b="0" i="0" dirty="0">
                <a:solidFill>
                  <a:srgbClr val="333333"/>
                </a:solidFill>
                <a:effectLst/>
                <a:latin typeface="inter-regular"/>
              </a:rPr>
              <a:t>.</a:t>
            </a:r>
            <a:endParaRPr lang="en-IN" dirty="0"/>
          </a:p>
        </p:txBody>
      </p:sp>
    </p:spTree>
    <p:extLst>
      <p:ext uri="{BB962C8B-B14F-4D97-AF65-F5344CB8AC3E}">
        <p14:creationId xmlns:p14="http://schemas.microsoft.com/office/powerpoint/2010/main" val="2488268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FBB6-1895-06C8-B935-7898AC72FC5D}"/>
              </a:ext>
            </a:extLst>
          </p:cNvPr>
          <p:cNvSpPr>
            <a:spLocks noGrp="1"/>
          </p:cNvSpPr>
          <p:nvPr>
            <p:ph type="title"/>
          </p:nvPr>
        </p:nvSpPr>
        <p:spPr/>
        <p:txBody>
          <a:bodyPr/>
          <a:lstStyle/>
          <a:p>
            <a:r>
              <a:rPr lang="en-IN" dirty="0"/>
              <a:t>Types of reinforcement learning</a:t>
            </a:r>
          </a:p>
        </p:txBody>
      </p:sp>
      <p:sp>
        <p:nvSpPr>
          <p:cNvPr id="3" name="Content Placeholder 2">
            <a:extLst>
              <a:ext uri="{FF2B5EF4-FFF2-40B4-BE49-F238E27FC236}">
                <a16:creationId xmlns:a16="http://schemas.microsoft.com/office/drawing/2014/main" id="{26586C13-43DA-6526-1F94-632BA6833A66}"/>
              </a:ext>
            </a:extLst>
          </p:cNvPr>
          <p:cNvSpPr>
            <a:spLocks noGrp="1"/>
          </p:cNvSpPr>
          <p:nvPr>
            <p:ph idx="1"/>
          </p:nvPr>
        </p:nvSpPr>
        <p:spPr/>
        <p:txBody>
          <a:bodyPr/>
          <a:lstStyle/>
          <a:p>
            <a:r>
              <a:rPr lang="en-IN" dirty="0"/>
              <a:t> There are mainly two types of reinforcement learning</a:t>
            </a:r>
          </a:p>
          <a:p>
            <a:pPr lvl="1" algn="just"/>
            <a:r>
              <a:rPr lang="en-IN" b="1" i="0" dirty="0">
                <a:solidFill>
                  <a:srgbClr val="000000"/>
                </a:solidFill>
                <a:effectLst/>
                <a:latin typeface="inter-bold"/>
              </a:rPr>
              <a:t>Positive Reinforcement</a:t>
            </a:r>
            <a:endParaRPr lang="en-IN" b="0" i="0" dirty="0">
              <a:solidFill>
                <a:srgbClr val="000000"/>
              </a:solidFill>
              <a:effectLst/>
              <a:latin typeface="inter-regular"/>
            </a:endParaRPr>
          </a:p>
          <a:p>
            <a:pPr lvl="1" algn="just"/>
            <a:r>
              <a:rPr lang="en-IN" b="1" i="0" dirty="0">
                <a:solidFill>
                  <a:srgbClr val="000000"/>
                </a:solidFill>
                <a:effectLst/>
                <a:latin typeface="inter-bold"/>
              </a:rPr>
              <a:t>Negative Reinforcement</a:t>
            </a:r>
            <a:endParaRPr lang="en-IN" b="0" i="0" dirty="0">
              <a:solidFill>
                <a:srgbClr val="000000"/>
              </a:solidFill>
              <a:effectLst/>
              <a:latin typeface="inter-regular"/>
            </a:endParaRPr>
          </a:p>
          <a:p>
            <a:r>
              <a:rPr lang="en-IN" dirty="0"/>
              <a:t>Positive Reinforcement: </a:t>
            </a:r>
            <a:r>
              <a:rPr lang="en-US" b="0" i="0" dirty="0">
                <a:solidFill>
                  <a:srgbClr val="333333"/>
                </a:solidFill>
                <a:effectLst/>
                <a:latin typeface="inter-regular"/>
              </a:rPr>
              <a:t>The positive reinforcement learning means adding something to increase the tendency that expected behavior would occur again. It impacts positively on the behavior of the agent and increases the strength of the behavior. </a:t>
            </a:r>
          </a:p>
          <a:p>
            <a:r>
              <a:rPr lang="en-US" b="0" i="0" dirty="0">
                <a:solidFill>
                  <a:srgbClr val="333333"/>
                </a:solidFill>
                <a:effectLst/>
                <a:latin typeface="inter-regular"/>
              </a:rPr>
              <a:t>This type of reinforcement can sustain the changes for a long time, but too much positive reinforcement may lead to an overload of states that can reduce the consequences.</a:t>
            </a:r>
            <a:endParaRPr lang="en-IN" dirty="0"/>
          </a:p>
        </p:txBody>
      </p:sp>
    </p:spTree>
    <p:extLst>
      <p:ext uri="{BB962C8B-B14F-4D97-AF65-F5344CB8AC3E}">
        <p14:creationId xmlns:p14="http://schemas.microsoft.com/office/powerpoint/2010/main" val="411307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A272C-6748-4FDE-8A40-09818D00F4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352A46-CDFD-6C02-B1A9-9204A2A44064}"/>
              </a:ext>
            </a:extLst>
          </p:cNvPr>
          <p:cNvSpPr>
            <a:spLocks noGrp="1"/>
          </p:cNvSpPr>
          <p:nvPr>
            <p:ph idx="1"/>
          </p:nvPr>
        </p:nvSpPr>
        <p:spPr/>
        <p:txBody>
          <a:bodyPr/>
          <a:lstStyle/>
          <a:p>
            <a:pPr algn="just"/>
            <a:r>
              <a:rPr lang="en-IN" dirty="0"/>
              <a:t>Negative Reinforcement:  </a:t>
            </a:r>
            <a:r>
              <a:rPr lang="en-US" b="0" i="0" dirty="0">
                <a:solidFill>
                  <a:srgbClr val="333333"/>
                </a:solidFill>
                <a:effectLst/>
                <a:latin typeface="inter-regular"/>
              </a:rPr>
              <a:t>The negative reinforcement learning is opposite to the positive reinforcement as it increases the tendency that the specific behavior will occur again by avoiding the negative condition.</a:t>
            </a:r>
          </a:p>
          <a:p>
            <a:pPr algn="just"/>
            <a:r>
              <a:rPr lang="en-US" b="0" i="0" dirty="0">
                <a:solidFill>
                  <a:srgbClr val="333333"/>
                </a:solidFill>
                <a:effectLst/>
                <a:latin typeface="inter-regular"/>
              </a:rPr>
              <a:t>It can be more effective than the positive reinforcement depending on situation and behavior, but it provides reinforcement only to meet minimum behavior.</a:t>
            </a:r>
          </a:p>
          <a:p>
            <a:endParaRPr lang="en-IN" dirty="0"/>
          </a:p>
        </p:txBody>
      </p:sp>
    </p:spTree>
    <p:extLst>
      <p:ext uri="{BB962C8B-B14F-4D97-AF65-F5344CB8AC3E}">
        <p14:creationId xmlns:p14="http://schemas.microsoft.com/office/powerpoint/2010/main" val="123503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2846-4574-178C-D85B-CCC415CAD96D}"/>
              </a:ext>
            </a:extLst>
          </p:cNvPr>
          <p:cNvSpPr>
            <a:spLocks noGrp="1"/>
          </p:cNvSpPr>
          <p:nvPr>
            <p:ph type="title"/>
          </p:nvPr>
        </p:nvSpPr>
        <p:spPr/>
        <p:txBody>
          <a:bodyPr/>
          <a:lstStyle/>
          <a:p>
            <a:r>
              <a:rPr lang="en-IN" dirty="0"/>
              <a:t>Passive reinforcement learning</a:t>
            </a:r>
          </a:p>
        </p:txBody>
      </p:sp>
      <p:sp>
        <p:nvSpPr>
          <p:cNvPr id="3" name="Content Placeholder 2">
            <a:extLst>
              <a:ext uri="{FF2B5EF4-FFF2-40B4-BE49-F238E27FC236}">
                <a16:creationId xmlns:a16="http://schemas.microsoft.com/office/drawing/2014/main" id="{8EF8D445-4090-FEA8-AF0B-79A5CE42C732}"/>
              </a:ext>
            </a:extLst>
          </p:cNvPr>
          <p:cNvSpPr>
            <a:spLocks noGrp="1"/>
          </p:cNvSpPr>
          <p:nvPr>
            <p:ph idx="1"/>
          </p:nvPr>
        </p:nvSpPr>
        <p:spPr/>
        <p:txBody>
          <a:bodyPr>
            <a:normAutofit fontScale="85000" lnSpcReduction="10000"/>
          </a:bodyPr>
          <a:lstStyle/>
          <a:p>
            <a:r>
              <a:rPr lang="en-IN" dirty="0"/>
              <a:t> In case of passive reinforcement learning, the agent’s policy is fixed. It means that the agent is told what to do</a:t>
            </a:r>
          </a:p>
          <a:p>
            <a:r>
              <a:rPr lang="en-IN" dirty="0"/>
              <a:t>As the goal of the agent is to evaluate how good an optimal policy is, the agent needs to learn the expected utility          for each state s. This can be done in three ways.</a:t>
            </a:r>
          </a:p>
          <a:p>
            <a:pPr marL="457200" indent="-457200">
              <a:buAutoNum type="alphaLcParenR"/>
            </a:pPr>
            <a:r>
              <a:rPr lang="en-IN" dirty="0"/>
              <a:t>Direct Utility estimation: In this method, the agent executes a sequence of trials or runs </a:t>
            </a:r>
            <a:r>
              <a:rPr lang="en-US" b="0" i="0" dirty="0">
                <a:solidFill>
                  <a:srgbClr val="292929"/>
                </a:solidFill>
                <a:effectLst/>
                <a:latin typeface="charter"/>
              </a:rPr>
              <a:t>(sequences of states-actions transitions that continue until the agent reaches the terminal state).</a:t>
            </a:r>
          </a:p>
          <a:p>
            <a:r>
              <a:rPr lang="en-US" b="0" i="0" dirty="0">
                <a:solidFill>
                  <a:srgbClr val="292929"/>
                </a:solidFill>
                <a:effectLst/>
                <a:latin typeface="charter"/>
              </a:rPr>
              <a:t> Each trial gives a sample value and the agent estimates the utility based on the sample values</a:t>
            </a:r>
          </a:p>
          <a:p>
            <a:r>
              <a:rPr lang="en-US" dirty="0">
                <a:solidFill>
                  <a:srgbClr val="292929"/>
                </a:solidFill>
                <a:latin typeface="charter"/>
              </a:rPr>
              <a:t> But, the main drawback is that this method makes a wrong assumption that state utilities are independent, while in reality they are </a:t>
            </a:r>
            <a:r>
              <a:rPr lang="en-US" dirty="0" err="1">
                <a:solidFill>
                  <a:srgbClr val="292929"/>
                </a:solidFill>
                <a:latin typeface="charter"/>
              </a:rPr>
              <a:t>markovian</a:t>
            </a:r>
            <a:r>
              <a:rPr lang="en-US" dirty="0">
                <a:solidFill>
                  <a:srgbClr val="292929"/>
                </a:solidFill>
                <a:latin typeface="charter"/>
              </a:rPr>
              <a:t>.</a:t>
            </a:r>
            <a:endParaRPr lang="en-IN" b="0" i="0" dirty="0">
              <a:solidFill>
                <a:srgbClr val="292929"/>
              </a:solidFill>
              <a:effectLst/>
              <a:latin typeface="charter"/>
            </a:endParaRPr>
          </a:p>
          <a:p>
            <a:endParaRPr lang="en-IN" dirty="0"/>
          </a:p>
          <a:p>
            <a:endParaRPr lang="en-IN" dirty="0"/>
          </a:p>
        </p:txBody>
      </p:sp>
      <p:pic>
        <p:nvPicPr>
          <p:cNvPr id="5" name="Picture 4">
            <a:extLst>
              <a:ext uri="{FF2B5EF4-FFF2-40B4-BE49-F238E27FC236}">
                <a16:creationId xmlns:a16="http://schemas.microsoft.com/office/drawing/2014/main" id="{05CC256B-2EE2-8DF3-6960-FFD39AD9B4E3}"/>
              </a:ext>
            </a:extLst>
          </p:cNvPr>
          <p:cNvPicPr>
            <a:picLocks noChangeAspect="1"/>
          </p:cNvPicPr>
          <p:nvPr/>
        </p:nvPicPr>
        <p:blipFill>
          <a:blip r:embed="rId2"/>
          <a:stretch>
            <a:fillRect/>
          </a:stretch>
        </p:blipFill>
        <p:spPr>
          <a:xfrm>
            <a:off x="3120104" y="3064311"/>
            <a:ext cx="552478" cy="342918"/>
          </a:xfrm>
          <a:prstGeom prst="rect">
            <a:avLst/>
          </a:prstGeom>
        </p:spPr>
      </p:pic>
    </p:spTree>
    <p:extLst>
      <p:ext uri="{BB962C8B-B14F-4D97-AF65-F5344CB8AC3E}">
        <p14:creationId xmlns:p14="http://schemas.microsoft.com/office/powerpoint/2010/main" val="179285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1140-BA1A-4260-8858-E02A8FDD8D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D7510C-7E64-8D36-4731-8EF7F2FDBB06}"/>
              </a:ext>
            </a:extLst>
          </p:cNvPr>
          <p:cNvSpPr>
            <a:spLocks noGrp="1"/>
          </p:cNvSpPr>
          <p:nvPr>
            <p:ph idx="1"/>
          </p:nvPr>
        </p:nvSpPr>
        <p:spPr/>
        <p:txBody>
          <a:bodyPr/>
          <a:lstStyle/>
          <a:p>
            <a:pPr marL="0" indent="0">
              <a:buNone/>
            </a:pPr>
            <a:r>
              <a:rPr lang="en-IN" dirty="0"/>
              <a:t>b) Adaptive Dynamic Programming (ADP) : </a:t>
            </a:r>
            <a:r>
              <a:rPr lang="en-US" b="0" i="0" dirty="0">
                <a:solidFill>
                  <a:srgbClr val="292929"/>
                </a:solidFill>
                <a:effectLst/>
                <a:latin typeface="charter"/>
              </a:rPr>
              <a:t>ADP is a smarter method than Direct Utility Estimation as it runs trials to learn the model of the environment by estimating the utility of a state as a sum of reward for being in that state and the expected discounted reward of being in the next state.</a:t>
            </a:r>
          </a:p>
          <a:p>
            <a:pPr marL="0" indent="0">
              <a:buNone/>
            </a:pPr>
            <a:endParaRPr lang="en-IN" dirty="0"/>
          </a:p>
        </p:txBody>
      </p:sp>
      <p:pic>
        <p:nvPicPr>
          <p:cNvPr id="5" name="Picture 4">
            <a:extLst>
              <a:ext uri="{FF2B5EF4-FFF2-40B4-BE49-F238E27FC236}">
                <a16:creationId xmlns:a16="http://schemas.microsoft.com/office/drawing/2014/main" id="{2DDE8273-CAA1-F134-86CC-B8EB92222697}"/>
              </a:ext>
            </a:extLst>
          </p:cNvPr>
          <p:cNvPicPr>
            <a:picLocks noChangeAspect="1"/>
          </p:cNvPicPr>
          <p:nvPr/>
        </p:nvPicPr>
        <p:blipFill>
          <a:blip r:embed="rId2"/>
          <a:stretch>
            <a:fillRect/>
          </a:stretch>
        </p:blipFill>
        <p:spPr>
          <a:xfrm>
            <a:off x="1557351" y="3783509"/>
            <a:ext cx="8293526" cy="1682836"/>
          </a:xfrm>
          <a:prstGeom prst="rect">
            <a:avLst/>
          </a:prstGeom>
        </p:spPr>
      </p:pic>
    </p:spTree>
    <p:extLst>
      <p:ext uri="{BB962C8B-B14F-4D97-AF65-F5344CB8AC3E}">
        <p14:creationId xmlns:p14="http://schemas.microsoft.com/office/powerpoint/2010/main" val="3367705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53DB-3C3F-EA80-AAC2-5315D51D3A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9C90E5-93F2-E5A9-A369-52770F2C8524}"/>
              </a:ext>
            </a:extLst>
          </p:cNvPr>
          <p:cNvSpPr>
            <a:spLocks noGrp="1"/>
          </p:cNvSpPr>
          <p:nvPr>
            <p:ph idx="1"/>
          </p:nvPr>
        </p:nvSpPr>
        <p:spPr/>
        <p:txBody>
          <a:bodyPr/>
          <a:lstStyle/>
          <a:p>
            <a:r>
              <a:rPr lang="en-IN" dirty="0"/>
              <a:t>c) Temporal Difference Learning (TD): </a:t>
            </a:r>
            <a:r>
              <a:rPr lang="en-US" b="0" i="0" dirty="0">
                <a:solidFill>
                  <a:srgbClr val="292929"/>
                </a:solidFill>
                <a:effectLst/>
                <a:latin typeface="charter"/>
              </a:rPr>
              <a:t>TD learning does not require the agent to learn the transition model. The update occurs between successive states and agent only updates states that are directly affected.</a:t>
            </a:r>
            <a:endParaRPr lang="en-IN" b="0" i="0" dirty="0">
              <a:solidFill>
                <a:srgbClr val="292929"/>
              </a:solidFill>
              <a:effectLst/>
              <a:latin typeface="charter"/>
            </a:endParaRPr>
          </a:p>
          <a:p>
            <a:pPr marL="0" indent="0">
              <a:buNone/>
            </a:pPr>
            <a:endParaRPr lang="en-IN" dirty="0"/>
          </a:p>
        </p:txBody>
      </p:sp>
      <p:pic>
        <p:nvPicPr>
          <p:cNvPr id="5" name="Picture 4">
            <a:extLst>
              <a:ext uri="{FF2B5EF4-FFF2-40B4-BE49-F238E27FC236}">
                <a16:creationId xmlns:a16="http://schemas.microsoft.com/office/drawing/2014/main" id="{F3B8F893-AD1B-7552-1737-BC6EA71FF99F}"/>
              </a:ext>
            </a:extLst>
          </p:cNvPr>
          <p:cNvPicPr>
            <a:picLocks noChangeAspect="1"/>
          </p:cNvPicPr>
          <p:nvPr/>
        </p:nvPicPr>
        <p:blipFill>
          <a:blip r:embed="rId2"/>
          <a:stretch>
            <a:fillRect/>
          </a:stretch>
        </p:blipFill>
        <p:spPr>
          <a:xfrm>
            <a:off x="1723816" y="3185356"/>
            <a:ext cx="8134768" cy="2991004"/>
          </a:xfrm>
          <a:prstGeom prst="rect">
            <a:avLst/>
          </a:prstGeom>
        </p:spPr>
      </p:pic>
    </p:spTree>
    <p:extLst>
      <p:ext uri="{BB962C8B-B14F-4D97-AF65-F5344CB8AC3E}">
        <p14:creationId xmlns:p14="http://schemas.microsoft.com/office/powerpoint/2010/main" val="41300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C71A8-F184-3A72-C3AC-4ABE25F90D84}"/>
              </a:ext>
            </a:extLst>
          </p:cNvPr>
          <p:cNvSpPr>
            <a:spLocks noGrp="1"/>
          </p:cNvSpPr>
          <p:nvPr>
            <p:ph type="title"/>
          </p:nvPr>
        </p:nvSpPr>
        <p:spPr/>
        <p:txBody>
          <a:bodyPr/>
          <a:lstStyle/>
          <a:p>
            <a:r>
              <a:rPr lang="en-IN" dirty="0"/>
              <a:t>Active Learning</a:t>
            </a:r>
          </a:p>
        </p:txBody>
      </p:sp>
      <p:sp>
        <p:nvSpPr>
          <p:cNvPr id="3" name="Content Placeholder 2">
            <a:extLst>
              <a:ext uri="{FF2B5EF4-FFF2-40B4-BE49-F238E27FC236}">
                <a16:creationId xmlns:a16="http://schemas.microsoft.com/office/drawing/2014/main" id="{0D280534-B003-5E37-90AB-DAB5AB8DA71F}"/>
              </a:ext>
            </a:extLst>
          </p:cNvPr>
          <p:cNvSpPr>
            <a:spLocks noGrp="1"/>
          </p:cNvSpPr>
          <p:nvPr>
            <p:ph idx="1"/>
          </p:nvPr>
        </p:nvSpPr>
        <p:spPr/>
        <p:txBody>
          <a:bodyPr/>
          <a:lstStyle/>
          <a:p>
            <a:r>
              <a:rPr lang="en-US" b="0" i="0" dirty="0">
                <a:solidFill>
                  <a:srgbClr val="292929"/>
                </a:solidFill>
                <a:effectLst/>
                <a:latin typeface="charter"/>
              </a:rPr>
              <a:t>As the goal of an active agent is to learn an optimal policy, the agent needs to learn the expected utility of each state and update its policy. Can be done using a passive ADP agent and then using value or policy iteration it can learn optimal actions. But this approach results into a greedy agent. </a:t>
            </a:r>
            <a:r>
              <a:rPr lang="en-US" b="1" i="1" dirty="0">
                <a:solidFill>
                  <a:srgbClr val="292929"/>
                </a:solidFill>
                <a:effectLst/>
                <a:latin typeface="charter"/>
              </a:rPr>
              <a:t>Hence, we use an approach that gives higher weights to unexplored actions and lower weights to actions with lower utilities.</a:t>
            </a:r>
            <a:endParaRPr lang="en-IN" dirty="0"/>
          </a:p>
        </p:txBody>
      </p:sp>
      <p:pic>
        <p:nvPicPr>
          <p:cNvPr id="3074" name="Picture 2">
            <a:extLst>
              <a:ext uri="{FF2B5EF4-FFF2-40B4-BE49-F238E27FC236}">
                <a16:creationId xmlns:a16="http://schemas.microsoft.com/office/drawing/2014/main" id="{F88E4730-5104-7FB2-1DCE-A39660C41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59691"/>
            <a:ext cx="12192000" cy="128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33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B49C-0425-9A93-3C77-6E2DA2FCE4FD}"/>
              </a:ext>
            </a:extLst>
          </p:cNvPr>
          <p:cNvSpPr>
            <a:spLocks noGrp="1"/>
          </p:cNvSpPr>
          <p:nvPr>
            <p:ph type="title"/>
          </p:nvPr>
        </p:nvSpPr>
        <p:spPr/>
        <p:txBody>
          <a:bodyPr/>
          <a:lstStyle/>
          <a:p>
            <a:r>
              <a:rPr lang="en-IN" dirty="0"/>
              <a:t>ACTIVE LEARNING</a:t>
            </a:r>
          </a:p>
        </p:txBody>
      </p:sp>
      <p:pic>
        <p:nvPicPr>
          <p:cNvPr id="6" name="Content Placeholder 5">
            <a:extLst>
              <a:ext uri="{FF2B5EF4-FFF2-40B4-BE49-F238E27FC236}">
                <a16:creationId xmlns:a16="http://schemas.microsoft.com/office/drawing/2014/main" id="{252A9065-18CE-3058-8862-F8BE1EBB75C2}"/>
              </a:ext>
            </a:extLst>
          </p:cNvPr>
          <p:cNvPicPr>
            <a:picLocks noGrp="1" noChangeAspect="1"/>
          </p:cNvPicPr>
          <p:nvPr>
            <p:ph idx="1"/>
          </p:nvPr>
        </p:nvPicPr>
        <p:blipFill>
          <a:blip r:embed="rId2"/>
          <a:stretch>
            <a:fillRect/>
          </a:stretch>
        </p:blipFill>
        <p:spPr>
          <a:xfrm>
            <a:off x="2515121" y="2016125"/>
            <a:ext cx="7476082" cy="3449638"/>
          </a:xfrm>
        </p:spPr>
      </p:pic>
    </p:spTree>
    <p:extLst>
      <p:ext uri="{BB962C8B-B14F-4D97-AF65-F5344CB8AC3E}">
        <p14:creationId xmlns:p14="http://schemas.microsoft.com/office/powerpoint/2010/main" val="4124106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7E25-A541-411C-2BE7-6E94B7F512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1A23A3-BBC2-AE9D-56C1-B91CEFFAF538}"/>
              </a:ext>
            </a:extLst>
          </p:cNvPr>
          <p:cNvSpPr>
            <a:spLocks noGrp="1"/>
          </p:cNvSpPr>
          <p:nvPr>
            <p:ph idx="1"/>
          </p:nvPr>
        </p:nvSpPr>
        <p:spPr/>
        <p:txBody>
          <a:bodyPr/>
          <a:lstStyle/>
          <a:p>
            <a:r>
              <a:rPr lang="en-US" dirty="0"/>
              <a:t>An active RL agent is an extension of a passive one, e.g. the passive ADP agent, and adds I Needs to learn a complete transition model for all actions (not just π), using passive ADP learning I Utilities need to reflect the optimal policy π ∗ , as expressed by the Bellman equations I Equations can be solved by VI or PI methods described before I Action to be selected as the optimal/maximizing one</a:t>
            </a:r>
            <a:endParaRPr lang="en-IN" dirty="0"/>
          </a:p>
        </p:txBody>
      </p:sp>
    </p:spTree>
    <p:extLst>
      <p:ext uri="{BB962C8B-B14F-4D97-AF65-F5344CB8AC3E}">
        <p14:creationId xmlns:p14="http://schemas.microsoft.com/office/powerpoint/2010/main" val="2321871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53B7-7044-5A99-C002-1214AB4F7746}"/>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9E379CDF-1933-C212-E998-905CC80381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0975" y="2528816"/>
            <a:ext cx="9604375" cy="2424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75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r>
              <a:rPr lang="en-IN" dirty="0"/>
              <a:t> Reinforcement learning</a:t>
            </a:r>
          </a:p>
          <a:p>
            <a:r>
              <a:rPr lang="en-IN" dirty="0"/>
              <a:t> Active reinforcement and passive reinforcement learning</a:t>
            </a:r>
          </a:p>
          <a:p>
            <a:r>
              <a:rPr lang="en-IN" dirty="0"/>
              <a:t> Adaptive dynamic learning</a:t>
            </a:r>
          </a:p>
          <a:p>
            <a:r>
              <a:rPr lang="en-IN" dirty="0"/>
              <a:t> Temporal difference learning</a:t>
            </a:r>
          </a:p>
          <a:p>
            <a:r>
              <a:rPr lang="en-IN" dirty="0"/>
              <a:t> Function approximation</a:t>
            </a:r>
          </a:p>
          <a:p>
            <a:r>
              <a:rPr lang="en-IN" dirty="0"/>
              <a:t> Generalization in reinforcement learning</a:t>
            </a:r>
          </a:p>
          <a:p>
            <a:r>
              <a:rPr lang="en-IN" dirty="0"/>
              <a:t>Application of reinforcement learning</a:t>
            </a:r>
          </a:p>
          <a:p>
            <a:endParaRPr lang="en-IN" dirty="0"/>
          </a:p>
        </p:txBody>
      </p:sp>
    </p:spTree>
    <p:extLst>
      <p:ext uri="{BB962C8B-B14F-4D97-AF65-F5344CB8AC3E}">
        <p14:creationId xmlns:p14="http://schemas.microsoft.com/office/powerpoint/2010/main" val="668737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E77AD-1F3D-C513-9159-E77FF4BDBF65}"/>
              </a:ext>
            </a:extLst>
          </p:cNvPr>
          <p:cNvSpPr>
            <a:spLocks noGrp="1"/>
          </p:cNvSpPr>
          <p:nvPr>
            <p:ph type="title"/>
          </p:nvPr>
        </p:nvSpPr>
        <p:spPr/>
        <p:txBody>
          <a:bodyPr/>
          <a:lstStyle/>
          <a:p>
            <a:r>
              <a:rPr lang="en-IN" dirty="0"/>
              <a:t>Differences between reinforcement learning and supervised learning</a:t>
            </a:r>
          </a:p>
        </p:txBody>
      </p:sp>
      <p:pic>
        <p:nvPicPr>
          <p:cNvPr id="5" name="Content Placeholder 4">
            <a:extLst>
              <a:ext uri="{FF2B5EF4-FFF2-40B4-BE49-F238E27FC236}">
                <a16:creationId xmlns:a16="http://schemas.microsoft.com/office/drawing/2014/main" id="{E577DC45-2B89-24D2-C5EC-FC4A23057C12}"/>
              </a:ext>
            </a:extLst>
          </p:cNvPr>
          <p:cNvPicPr>
            <a:picLocks noGrp="1" noChangeAspect="1"/>
          </p:cNvPicPr>
          <p:nvPr>
            <p:ph idx="1"/>
          </p:nvPr>
        </p:nvPicPr>
        <p:blipFill>
          <a:blip r:embed="rId2"/>
          <a:stretch>
            <a:fillRect/>
          </a:stretch>
        </p:blipFill>
        <p:spPr>
          <a:xfrm>
            <a:off x="1948543" y="2016125"/>
            <a:ext cx="8077200" cy="3449638"/>
          </a:xfrm>
        </p:spPr>
      </p:pic>
    </p:spTree>
    <p:extLst>
      <p:ext uri="{BB962C8B-B14F-4D97-AF65-F5344CB8AC3E}">
        <p14:creationId xmlns:p14="http://schemas.microsoft.com/office/powerpoint/2010/main" val="412158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A603-76C3-12C5-F7E0-DF3D88F3FA37}"/>
              </a:ext>
            </a:extLst>
          </p:cNvPr>
          <p:cNvSpPr>
            <a:spLocks noGrp="1"/>
          </p:cNvSpPr>
          <p:nvPr>
            <p:ph type="title"/>
          </p:nvPr>
        </p:nvSpPr>
        <p:spPr/>
        <p:txBody>
          <a:bodyPr/>
          <a:lstStyle/>
          <a:p>
            <a:r>
              <a:rPr lang="en-IN" dirty="0"/>
              <a:t>Applications of reinforcement learning</a:t>
            </a:r>
          </a:p>
        </p:txBody>
      </p:sp>
      <p:pic>
        <p:nvPicPr>
          <p:cNvPr id="1026" name="Picture 2" descr="Reinforcement Learning Applications">
            <a:extLst>
              <a:ext uri="{FF2B5EF4-FFF2-40B4-BE49-F238E27FC236}">
                <a16:creationId xmlns:a16="http://schemas.microsoft.com/office/drawing/2014/main" id="{20040661-981F-2E2C-0428-902A03F67E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54086" y="2016125"/>
            <a:ext cx="5251492"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510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1FE04-5E9B-F403-FF6E-A57334C351AF}"/>
              </a:ext>
            </a:extLst>
          </p:cNvPr>
          <p:cNvSpPr>
            <a:spLocks noGrp="1"/>
          </p:cNvSpPr>
          <p:nvPr>
            <p:ph idx="4294967295"/>
          </p:nvPr>
        </p:nvSpPr>
        <p:spPr>
          <a:xfrm>
            <a:off x="421368" y="274410"/>
            <a:ext cx="11422289" cy="5669190"/>
          </a:xfrm>
        </p:spPr>
        <p:txBody>
          <a:bodyPr>
            <a:normAutofit fontScale="92500" lnSpcReduction="20000"/>
          </a:bodyPr>
          <a:lstStyle/>
          <a:p>
            <a:pPr algn="just">
              <a:buFont typeface="+mj-lt"/>
              <a:buAutoNum type="arabicPeriod"/>
            </a:pPr>
            <a:r>
              <a:rPr lang="en-US" b="1" i="0" dirty="0">
                <a:solidFill>
                  <a:srgbClr val="000000"/>
                </a:solidFill>
                <a:effectLst/>
                <a:latin typeface="inter-bold"/>
              </a:rPr>
              <a:t>Robotics:</a:t>
            </a:r>
            <a:endParaRPr lang="en-US" b="0" i="0" dirty="0">
              <a:solidFill>
                <a:srgbClr val="000000"/>
              </a:solidFill>
              <a:effectLst/>
              <a:latin typeface="inter-regular"/>
            </a:endParaRPr>
          </a:p>
          <a:p>
            <a:pPr marL="742950" lvl="1" indent="-285750" algn="just">
              <a:buFont typeface="+mj-lt"/>
              <a:buAutoNum type="arabicPeriod"/>
            </a:pPr>
            <a:r>
              <a:rPr lang="en-US" b="0" i="0" dirty="0">
                <a:solidFill>
                  <a:srgbClr val="000000"/>
                </a:solidFill>
                <a:effectLst/>
                <a:latin typeface="inter-regular"/>
              </a:rPr>
              <a:t>RL is used in </a:t>
            </a:r>
            <a:r>
              <a:rPr lang="en-US" b="1" i="0" dirty="0">
                <a:solidFill>
                  <a:srgbClr val="000000"/>
                </a:solidFill>
                <a:effectLst/>
                <a:latin typeface="inter-bold"/>
              </a:rPr>
              <a:t>Robot navigation, Robo-soccer, walking, juggling</a:t>
            </a:r>
            <a:r>
              <a:rPr lang="en-US" b="0" i="0" dirty="0">
                <a:solidFill>
                  <a:srgbClr val="000000"/>
                </a:solidFill>
                <a:effectLst/>
                <a:latin typeface="inter-regular"/>
              </a:rPr>
              <a:t>, etc.</a:t>
            </a:r>
          </a:p>
          <a:p>
            <a:pPr algn="just">
              <a:buFont typeface="+mj-lt"/>
              <a:buAutoNum type="arabicPeriod"/>
            </a:pPr>
            <a:r>
              <a:rPr lang="en-US" b="1" i="0" dirty="0">
                <a:solidFill>
                  <a:srgbClr val="000000"/>
                </a:solidFill>
                <a:effectLst/>
                <a:latin typeface="inter-bold"/>
              </a:rPr>
              <a:t>Control:</a:t>
            </a:r>
            <a:endParaRPr lang="en-US" b="0" i="0" dirty="0">
              <a:solidFill>
                <a:srgbClr val="000000"/>
              </a:solidFill>
              <a:effectLst/>
              <a:latin typeface="inter-regular"/>
            </a:endParaRPr>
          </a:p>
          <a:p>
            <a:pPr marL="742950" lvl="1" indent="-285750" algn="just">
              <a:buFont typeface="+mj-lt"/>
              <a:buAutoNum type="arabicPeriod"/>
            </a:pPr>
            <a:r>
              <a:rPr lang="en-US" b="0" i="0" dirty="0">
                <a:solidFill>
                  <a:srgbClr val="000000"/>
                </a:solidFill>
                <a:effectLst/>
                <a:latin typeface="inter-regular"/>
              </a:rPr>
              <a:t>RL can be used for </a:t>
            </a:r>
            <a:r>
              <a:rPr lang="en-US" b="1" i="0" dirty="0">
                <a:solidFill>
                  <a:srgbClr val="000000"/>
                </a:solidFill>
                <a:effectLst/>
                <a:latin typeface="inter-bold"/>
              </a:rPr>
              <a:t>adaptive control</a:t>
            </a:r>
            <a:r>
              <a:rPr lang="en-US" b="0" i="0" dirty="0">
                <a:solidFill>
                  <a:srgbClr val="000000"/>
                </a:solidFill>
                <a:effectLst/>
                <a:latin typeface="inter-regular"/>
              </a:rPr>
              <a:t> such as Factory processes, admission control in telecommunication, and Helicopter pilot is an example of reinforcement learning.</a:t>
            </a:r>
          </a:p>
          <a:p>
            <a:pPr algn="just">
              <a:buFont typeface="+mj-lt"/>
              <a:buAutoNum type="arabicPeriod"/>
            </a:pPr>
            <a:r>
              <a:rPr lang="en-US" b="1" i="0" dirty="0">
                <a:solidFill>
                  <a:srgbClr val="000000"/>
                </a:solidFill>
                <a:effectLst/>
                <a:latin typeface="inter-bold"/>
              </a:rPr>
              <a:t>Game Playing:</a:t>
            </a:r>
            <a:endParaRPr lang="en-US" b="0" i="0" dirty="0">
              <a:solidFill>
                <a:srgbClr val="000000"/>
              </a:solidFill>
              <a:effectLst/>
              <a:latin typeface="inter-regular"/>
            </a:endParaRPr>
          </a:p>
          <a:p>
            <a:pPr marL="742950" lvl="1" indent="-285750" algn="just">
              <a:buFont typeface="+mj-lt"/>
              <a:buAutoNum type="arabicPeriod"/>
            </a:pPr>
            <a:r>
              <a:rPr lang="en-US" b="0" i="0" dirty="0">
                <a:solidFill>
                  <a:srgbClr val="000000"/>
                </a:solidFill>
                <a:effectLst/>
                <a:latin typeface="inter-regular"/>
              </a:rPr>
              <a:t>RL can be used in </a:t>
            </a:r>
            <a:r>
              <a:rPr lang="en-US" b="1" i="0" dirty="0">
                <a:solidFill>
                  <a:srgbClr val="000000"/>
                </a:solidFill>
                <a:effectLst/>
                <a:latin typeface="inter-bold"/>
              </a:rPr>
              <a:t>Game playing</a:t>
            </a:r>
            <a:r>
              <a:rPr lang="en-US" b="0" i="0" dirty="0">
                <a:solidFill>
                  <a:srgbClr val="000000"/>
                </a:solidFill>
                <a:effectLst/>
                <a:latin typeface="inter-regular"/>
              </a:rPr>
              <a:t> such as tic-tac-toe, chess, etc.</a:t>
            </a:r>
          </a:p>
          <a:p>
            <a:pPr algn="just">
              <a:buFont typeface="+mj-lt"/>
              <a:buAutoNum type="arabicPeriod"/>
            </a:pPr>
            <a:r>
              <a:rPr lang="en-US" b="1" i="0" dirty="0">
                <a:solidFill>
                  <a:srgbClr val="000000"/>
                </a:solidFill>
                <a:effectLst/>
                <a:latin typeface="inter-bold"/>
              </a:rPr>
              <a:t>Chemistry:</a:t>
            </a:r>
            <a:endParaRPr lang="en-US" b="0" i="0" dirty="0">
              <a:solidFill>
                <a:srgbClr val="000000"/>
              </a:solidFill>
              <a:effectLst/>
              <a:latin typeface="inter-regular"/>
            </a:endParaRPr>
          </a:p>
          <a:p>
            <a:pPr marL="742950" lvl="1" indent="-285750" algn="just">
              <a:buFont typeface="+mj-lt"/>
              <a:buAutoNum type="arabicPeriod"/>
            </a:pPr>
            <a:r>
              <a:rPr lang="en-US" b="0" i="0" dirty="0">
                <a:solidFill>
                  <a:srgbClr val="000000"/>
                </a:solidFill>
                <a:effectLst/>
                <a:latin typeface="inter-regular"/>
              </a:rPr>
              <a:t>RL can be used for optimizing the chemical reactions.</a:t>
            </a:r>
          </a:p>
          <a:p>
            <a:pPr algn="just">
              <a:buFont typeface="+mj-lt"/>
              <a:buAutoNum type="arabicPeriod"/>
            </a:pPr>
            <a:r>
              <a:rPr lang="en-US" b="1" i="0" dirty="0">
                <a:solidFill>
                  <a:srgbClr val="000000"/>
                </a:solidFill>
                <a:effectLst/>
                <a:latin typeface="inter-bold"/>
              </a:rPr>
              <a:t>Business:</a:t>
            </a:r>
            <a:endParaRPr lang="en-US" b="0" i="0" dirty="0">
              <a:solidFill>
                <a:srgbClr val="000000"/>
              </a:solidFill>
              <a:effectLst/>
              <a:latin typeface="inter-regular"/>
            </a:endParaRPr>
          </a:p>
          <a:p>
            <a:pPr marL="742950" lvl="1" indent="-285750" algn="just">
              <a:buFont typeface="+mj-lt"/>
              <a:buAutoNum type="arabicPeriod"/>
            </a:pPr>
            <a:r>
              <a:rPr lang="en-US" b="0" i="0" dirty="0">
                <a:solidFill>
                  <a:srgbClr val="000000"/>
                </a:solidFill>
                <a:effectLst/>
                <a:latin typeface="inter-regular"/>
              </a:rPr>
              <a:t>RL is now used for business strategy planning.</a:t>
            </a:r>
          </a:p>
          <a:p>
            <a:pPr algn="just">
              <a:buFont typeface="+mj-lt"/>
              <a:buAutoNum type="arabicPeriod"/>
            </a:pPr>
            <a:r>
              <a:rPr lang="en-US" b="1" i="0" dirty="0">
                <a:solidFill>
                  <a:srgbClr val="000000"/>
                </a:solidFill>
                <a:effectLst/>
                <a:latin typeface="inter-bold"/>
              </a:rPr>
              <a:t>Manufacturing:</a:t>
            </a:r>
            <a:endParaRPr lang="en-US" b="0" i="0" dirty="0">
              <a:solidFill>
                <a:srgbClr val="000000"/>
              </a:solidFill>
              <a:effectLst/>
              <a:latin typeface="inter-regular"/>
            </a:endParaRPr>
          </a:p>
          <a:p>
            <a:pPr marL="742950" lvl="1" indent="-285750" algn="just">
              <a:buFont typeface="+mj-lt"/>
              <a:buAutoNum type="arabicPeriod"/>
            </a:pPr>
            <a:r>
              <a:rPr lang="en-US" b="0" i="0" dirty="0">
                <a:solidFill>
                  <a:srgbClr val="000000"/>
                </a:solidFill>
                <a:effectLst/>
                <a:latin typeface="inter-regular"/>
              </a:rPr>
              <a:t>In various automobile manufacturing companies, the robots use deep reinforcement learning to pick goods and put them in some containers.</a:t>
            </a:r>
          </a:p>
          <a:p>
            <a:pPr algn="just">
              <a:buFont typeface="+mj-lt"/>
              <a:buAutoNum type="arabicPeriod"/>
            </a:pPr>
            <a:r>
              <a:rPr lang="en-US" b="1" i="0" dirty="0">
                <a:solidFill>
                  <a:srgbClr val="000000"/>
                </a:solidFill>
                <a:effectLst/>
                <a:latin typeface="inter-bold"/>
              </a:rPr>
              <a:t>Finance Sector:</a:t>
            </a:r>
            <a:endParaRPr lang="en-US" b="0" i="0" dirty="0">
              <a:solidFill>
                <a:srgbClr val="000000"/>
              </a:solidFill>
              <a:effectLst/>
              <a:latin typeface="inter-regular"/>
            </a:endParaRPr>
          </a:p>
          <a:p>
            <a:pPr marL="742950" lvl="1" indent="-285750" algn="just">
              <a:buFont typeface="+mj-lt"/>
              <a:buAutoNum type="arabicPeriod"/>
            </a:pPr>
            <a:r>
              <a:rPr lang="en-US" b="0" i="0" dirty="0">
                <a:solidFill>
                  <a:srgbClr val="000000"/>
                </a:solidFill>
                <a:effectLst/>
                <a:latin typeface="inter-regular"/>
              </a:rPr>
              <a:t>The RL is currently used in the finance sector for evaluating trading strategies.</a:t>
            </a:r>
          </a:p>
          <a:p>
            <a:endParaRPr lang="en-IN" dirty="0"/>
          </a:p>
        </p:txBody>
      </p:sp>
    </p:spTree>
    <p:extLst>
      <p:ext uri="{BB962C8B-B14F-4D97-AF65-F5344CB8AC3E}">
        <p14:creationId xmlns:p14="http://schemas.microsoft.com/office/powerpoint/2010/main" val="59560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DC54-E675-A39E-6D28-5F50FA976FC0}"/>
              </a:ext>
            </a:extLst>
          </p:cNvPr>
          <p:cNvSpPr>
            <a:spLocks noGrp="1"/>
          </p:cNvSpPr>
          <p:nvPr>
            <p:ph type="title"/>
          </p:nvPr>
        </p:nvSpPr>
        <p:spPr/>
        <p:txBody>
          <a:bodyPr/>
          <a:lstStyle/>
          <a:p>
            <a:pPr algn="ctr"/>
            <a:br>
              <a:rPr lang="en-IN" dirty="0"/>
            </a:br>
            <a:r>
              <a:rPr lang="en-IN" dirty="0"/>
              <a:t>ADAPTIVE DYNAMIC LEARNING</a:t>
            </a:r>
          </a:p>
        </p:txBody>
      </p:sp>
      <p:sp>
        <p:nvSpPr>
          <p:cNvPr id="3" name="Content Placeholder 2">
            <a:extLst>
              <a:ext uri="{FF2B5EF4-FFF2-40B4-BE49-F238E27FC236}">
                <a16:creationId xmlns:a16="http://schemas.microsoft.com/office/drawing/2014/main" id="{22702556-EAC9-3927-9889-AF51C329C680}"/>
              </a:ext>
            </a:extLst>
          </p:cNvPr>
          <p:cNvSpPr>
            <a:spLocks noGrp="1"/>
          </p:cNvSpPr>
          <p:nvPr>
            <p:ph idx="1"/>
          </p:nvPr>
        </p:nvSpPr>
        <p:spPr/>
        <p:txBody>
          <a:bodyPr/>
          <a:lstStyle/>
          <a:p>
            <a:pPr algn="just"/>
            <a:r>
              <a:rPr lang="en-US" dirty="0"/>
              <a:t>An adaptive dynamic programming (or ADP) agent takes advantage of the constraints among the utilities of states by learning the transition model that connects them and solving the corresponding Markov decision process using a dynamic programming method</a:t>
            </a:r>
          </a:p>
          <a:p>
            <a:pPr algn="just"/>
            <a:r>
              <a:rPr lang="en-US" dirty="0"/>
              <a:t>The process of learning the model itself is easy, because the environment is fully observable. This means that we have a supervised learning task where the input is a state–action pair and the output is the resulting state.</a:t>
            </a:r>
            <a:endParaRPr lang="en-IN" dirty="0"/>
          </a:p>
        </p:txBody>
      </p:sp>
    </p:spTree>
    <p:extLst>
      <p:ext uri="{BB962C8B-B14F-4D97-AF65-F5344CB8AC3E}">
        <p14:creationId xmlns:p14="http://schemas.microsoft.com/office/powerpoint/2010/main" val="1590831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841A-A946-2B4B-5AE7-38A4AEEA156F}"/>
              </a:ext>
            </a:extLst>
          </p:cNvPr>
          <p:cNvSpPr>
            <a:spLocks noGrp="1"/>
          </p:cNvSpPr>
          <p:nvPr>
            <p:ph type="title"/>
          </p:nvPr>
        </p:nvSpPr>
        <p:spPr/>
        <p:txBody>
          <a:bodyPr/>
          <a:lstStyle/>
          <a:p>
            <a:r>
              <a:rPr lang="en-US" dirty="0"/>
              <a:t>Why function approximation is required</a:t>
            </a:r>
            <a:endParaRPr lang="en-IN" dirty="0"/>
          </a:p>
        </p:txBody>
      </p:sp>
      <p:sp>
        <p:nvSpPr>
          <p:cNvPr id="3" name="Content Placeholder 2">
            <a:extLst>
              <a:ext uri="{FF2B5EF4-FFF2-40B4-BE49-F238E27FC236}">
                <a16:creationId xmlns:a16="http://schemas.microsoft.com/office/drawing/2014/main" id="{7115222B-098D-A7BB-0D33-E21538EE6359}"/>
              </a:ext>
            </a:extLst>
          </p:cNvPr>
          <p:cNvSpPr>
            <a:spLocks noGrp="1"/>
          </p:cNvSpPr>
          <p:nvPr>
            <p:ph idx="1"/>
          </p:nvPr>
        </p:nvSpPr>
        <p:spPr/>
        <p:txBody>
          <a:bodyPr>
            <a:normAutofit fontScale="92500" lnSpcReduction="20000"/>
          </a:bodyPr>
          <a:lstStyle/>
          <a:p>
            <a:r>
              <a:rPr lang="en-US" b="0" i="0" dirty="0">
                <a:solidFill>
                  <a:srgbClr val="292929"/>
                </a:solidFill>
                <a:effectLst/>
                <a:latin typeface="charter"/>
              </a:rPr>
              <a:t>A state is the combination of observable features or variables. Which means every time a feature or a variable has a new value, it results in a </a:t>
            </a:r>
            <a:r>
              <a:rPr lang="en-US" b="0" i="0" dirty="0" err="1">
                <a:solidFill>
                  <a:srgbClr val="292929"/>
                </a:solidFill>
                <a:effectLst/>
                <a:latin typeface="charter"/>
              </a:rPr>
              <a:t>a</a:t>
            </a:r>
            <a:r>
              <a:rPr lang="en-US" b="0" i="0" dirty="0">
                <a:solidFill>
                  <a:srgbClr val="292929"/>
                </a:solidFill>
                <a:effectLst/>
                <a:latin typeface="charter"/>
              </a:rPr>
              <a:t> new state.</a:t>
            </a:r>
          </a:p>
          <a:p>
            <a:r>
              <a:rPr lang="en-US" b="0" i="0" dirty="0">
                <a:solidFill>
                  <a:srgbClr val="292929"/>
                </a:solidFill>
                <a:effectLst/>
                <a:latin typeface="charter"/>
              </a:rPr>
              <a:t>let’s take a concrete example. Suppose an agent is in a 4x4 grid, so the location of the of the agent on the grid is a feature. This gives 16 different locations meaning 16 different states.</a:t>
            </a:r>
          </a:p>
          <a:p>
            <a:r>
              <a:rPr lang="en-US" b="0" i="0" dirty="0">
                <a:solidFill>
                  <a:srgbClr val="292929"/>
                </a:solidFill>
                <a:effectLst/>
                <a:latin typeface="charter"/>
              </a:rPr>
              <a:t>But that’s not all, suppose the orientation (north, south, east, west) is also a feature. This gives 4 possibilities for each location, which makes the number of states to 16*4 = 64. Furthermore if the agent has the possibility of using 5 different tools (including “no tool” case), this will grow the number of states to 64 * 5 = 320.</a:t>
            </a:r>
          </a:p>
          <a:p>
            <a:r>
              <a:rPr lang="en-US" dirty="0">
                <a:solidFill>
                  <a:srgbClr val="292929"/>
                </a:solidFill>
                <a:latin typeface="charter"/>
              </a:rPr>
              <a:t>Hence this may results in infinitely more number of states with changes in the value of feature</a:t>
            </a:r>
            <a:endParaRPr lang="en-IN" dirty="0"/>
          </a:p>
        </p:txBody>
      </p:sp>
    </p:spTree>
    <p:extLst>
      <p:ext uri="{BB962C8B-B14F-4D97-AF65-F5344CB8AC3E}">
        <p14:creationId xmlns:p14="http://schemas.microsoft.com/office/powerpoint/2010/main" val="1813290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8332C-6DE1-2A83-37D9-C78C0FF142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CA57F7-2AFC-F1A7-92BA-23D69DFD9FFE}"/>
              </a:ext>
            </a:extLst>
          </p:cNvPr>
          <p:cNvSpPr>
            <a:spLocks noGrp="1"/>
          </p:cNvSpPr>
          <p:nvPr>
            <p:ph idx="1"/>
          </p:nvPr>
        </p:nvSpPr>
        <p:spPr/>
        <p:txBody>
          <a:bodyPr>
            <a:normAutofit fontScale="92500"/>
          </a:bodyPr>
          <a:lstStyle/>
          <a:p>
            <a:r>
              <a:rPr lang="en-US" b="0" i="0" dirty="0">
                <a:solidFill>
                  <a:srgbClr val="292929"/>
                </a:solidFill>
                <a:effectLst/>
                <a:latin typeface="charter"/>
              </a:rPr>
              <a:t>One way to represent those states is by creating a multidimensional array such as V[row, column, direction, tool]. Then we either query or compute a state.</a:t>
            </a:r>
          </a:p>
          <a:p>
            <a:r>
              <a:rPr lang="en-US" b="0" i="0" dirty="0">
                <a:solidFill>
                  <a:srgbClr val="292929"/>
                </a:solidFill>
                <a:effectLst/>
                <a:latin typeface="charter"/>
              </a:rPr>
              <a:t>For example V[1, 2, north, torch] represents the state where the agent is at row 1, column 2, looking north and holding a torch. The value inside this array cell tells how valuable this state is.</a:t>
            </a:r>
            <a:endParaRPr lang="en-US" dirty="0">
              <a:solidFill>
                <a:srgbClr val="292929"/>
              </a:solidFill>
              <a:latin typeface="charter"/>
            </a:endParaRPr>
          </a:p>
          <a:p>
            <a:r>
              <a:rPr lang="en-US" b="0" i="0" dirty="0">
                <a:solidFill>
                  <a:srgbClr val="292929"/>
                </a:solidFill>
                <a:effectLst/>
                <a:latin typeface="charter"/>
              </a:rPr>
              <a:t>So once we have the set of states we can assign a value-state function for each state.</a:t>
            </a:r>
          </a:p>
          <a:p>
            <a:r>
              <a:rPr lang="en-US" b="0" i="0" dirty="0">
                <a:solidFill>
                  <a:srgbClr val="292929"/>
                </a:solidFill>
                <a:effectLst/>
                <a:latin typeface="charter"/>
              </a:rPr>
              <a:t>Needless to say that the amount of memory needed to accommodate the number of state is huge and the amount to time needed to compute the value of each state is also prohibitive.</a:t>
            </a:r>
            <a:endParaRPr lang="en-IN" dirty="0"/>
          </a:p>
        </p:txBody>
      </p:sp>
    </p:spTree>
    <p:extLst>
      <p:ext uri="{BB962C8B-B14F-4D97-AF65-F5344CB8AC3E}">
        <p14:creationId xmlns:p14="http://schemas.microsoft.com/office/powerpoint/2010/main" val="1104228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97D4D-19CC-06C2-FC18-A92494F3D146}"/>
              </a:ext>
            </a:extLst>
          </p:cNvPr>
          <p:cNvSpPr>
            <a:spLocks noGrp="1"/>
          </p:cNvSpPr>
          <p:nvPr>
            <p:ph idx="4294967295"/>
          </p:nvPr>
        </p:nvSpPr>
        <p:spPr>
          <a:xfrm>
            <a:off x="497568" y="206149"/>
            <a:ext cx="11389632" cy="5204051"/>
          </a:xfrm>
        </p:spPr>
        <p:txBody>
          <a:bodyPr>
            <a:normAutofit fontScale="92500"/>
          </a:bodyPr>
          <a:lstStyle/>
          <a:p>
            <a:pPr marL="0" indent="0" algn="l">
              <a:buNone/>
            </a:pPr>
            <a:r>
              <a:rPr lang="en-US" b="1" i="0" dirty="0">
                <a:solidFill>
                  <a:srgbClr val="292929"/>
                </a:solidFill>
                <a:effectLst/>
                <a:latin typeface="sohne"/>
              </a:rPr>
              <a:t>Solutions</a:t>
            </a:r>
          </a:p>
          <a:p>
            <a:pPr algn="l"/>
            <a:r>
              <a:rPr lang="en-US" b="0" i="0" dirty="0">
                <a:solidFill>
                  <a:srgbClr val="292929"/>
                </a:solidFill>
                <a:effectLst/>
                <a:latin typeface="charter"/>
              </a:rPr>
              <a:t>It is always useful to keep in mind what we are trying to do, because with all the details we might lose sight.</a:t>
            </a:r>
            <a:br>
              <a:rPr lang="en-US" b="0" i="0" dirty="0">
                <a:solidFill>
                  <a:srgbClr val="292929"/>
                </a:solidFill>
                <a:effectLst/>
                <a:latin typeface="charter"/>
              </a:rPr>
            </a:br>
            <a:r>
              <a:rPr lang="en-US" b="0" i="0" dirty="0">
                <a:solidFill>
                  <a:srgbClr val="292929"/>
                </a:solidFill>
                <a:effectLst/>
                <a:latin typeface="charter"/>
              </a:rPr>
              <a:t>The idea is that we want to find the value of each state/action, in an environment, so that the agent follows the optimum path that collects the maximum rewards.</a:t>
            </a:r>
          </a:p>
          <a:p>
            <a:r>
              <a:rPr lang="en-US" b="0" i="0" dirty="0">
                <a:solidFill>
                  <a:srgbClr val="292929"/>
                </a:solidFill>
                <a:effectLst/>
                <a:latin typeface="charter"/>
              </a:rPr>
              <a:t>In order to address this shortcoming, we can adopt a new approach based on the features of each state. </a:t>
            </a:r>
          </a:p>
          <a:p>
            <a:r>
              <a:rPr lang="en-US" b="0" i="0" dirty="0">
                <a:solidFill>
                  <a:srgbClr val="292929"/>
                </a:solidFill>
                <a:effectLst/>
                <a:latin typeface="charter"/>
              </a:rPr>
              <a:t>The aim is to use these set of features to generalize the </a:t>
            </a:r>
            <a:r>
              <a:rPr lang="en-US" b="1" i="0" dirty="0">
                <a:solidFill>
                  <a:srgbClr val="292929"/>
                </a:solidFill>
                <a:effectLst/>
                <a:latin typeface="charter"/>
              </a:rPr>
              <a:t>estimation</a:t>
            </a:r>
            <a:r>
              <a:rPr lang="en-US" b="0" i="0" dirty="0">
                <a:solidFill>
                  <a:srgbClr val="292929"/>
                </a:solidFill>
                <a:effectLst/>
                <a:latin typeface="charter"/>
              </a:rPr>
              <a:t> of the value at states that have similar features.</a:t>
            </a:r>
          </a:p>
          <a:p>
            <a:r>
              <a:rPr lang="en-US" b="0" i="0" dirty="0">
                <a:solidFill>
                  <a:srgbClr val="292929"/>
                </a:solidFill>
                <a:effectLst/>
                <a:latin typeface="charter"/>
              </a:rPr>
              <a:t>We used the word </a:t>
            </a:r>
            <a:r>
              <a:rPr lang="en-US" b="1" i="0" dirty="0">
                <a:solidFill>
                  <a:srgbClr val="292929"/>
                </a:solidFill>
                <a:effectLst/>
                <a:latin typeface="charter"/>
              </a:rPr>
              <a:t>estimation </a:t>
            </a:r>
            <a:r>
              <a:rPr lang="en-US" b="0" i="0" dirty="0">
                <a:solidFill>
                  <a:srgbClr val="292929"/>
                </a:solidFill>
                <a:effectLst/>
                <a:latin typeface="charter"/>
              </a:rPr>
              <a:t>to indicate that this approach will never find the true value of a state, but an approximation of it.</a:t>
            </a:r>
          </a:p>
          <a:p>
            <a:pPr algn="l"/>
            <a:r>
              <a:rPr lang="en-US" b="0" i="0" dirty="0">
                <a:solidFill>
                  <a:srgbClr val="292929"/>
                </a:solidFill>
                <a:effectLst/>
                <a:latin typeface="charter"/>
              </a:rPr>
              <a:t>Despite this seemingly inconvenient result, however this will achieve faster computation and much more </a:t>
            </a:r>
            <a:r>
              <a:rPr lang="en-US" b="0" i="0" dirty="0" err="1">
                <a:solidFill>
                  <a:srgbClr val="292929"/>
                </a:solidFill>
                <a:effectLst/>
                <a:latin typeface="charter"/>
              </a:rPr>
              <a:t>generalisations</a:t>
            </a:r>
            <a:r>
              <a:rPr lang="en-US" b="0" i="0" dirty="0">
                <a:solidFill>
                  <a:srgbClr val="292929"/>
                </a:solidFill>
                <a:effectLst/>
                <a:latin typeface="charter"/>
              </a:rPr>
              <a:t>.</a:t>
            </a:r>
          </a:p>
          <a:p>
            <a:pPr algn="l"/>
            <a:r>
              <a:rPr lang="en-US" b="0" i="0" dirty="0">
                <a:solidFill>
                  <a:srgbClr val="292929"/>
                </a:solidFill>
                <a:effectLst/>
                <a:latin typeface="charter"/>
              </a:rPr>
              <a:t>The methods that compute these approximations are called </a:t>
            </a:r>
            <a:r>
              <a:rPr lang="en-US" b="1" i="0" dirty="0">
                <a:solidFill>
                  <a:srgbClr val="292929"/>
                </a:solidFill>
                <a:effectLst/>
                <a:latin typeface="charter"/>
              </a:rPr>
              <a:t>Function Approximators</a:t>
            </a:r>
            <a:r>
              <a:rPr lang="en-US" b="0" i="0" dirty="0">
                <a:solidFill>
                  <a:srgbClr val="292929"/>
                </a:solidFill>
                <a:effectLst/>
                <a:latin typeface="charter"/>
              </a:rPr>
              <a:t>.</a:t>
            </a:r>
          </a:p>
          <a:p>
            <a:endParaRPr lang="en-IN" dirty="0"/>
          </a:p>
        </p:txBody>
      </p:sp>
    </p:spTree>
    <p:extLst>
      <p:ext uri="{BB962C8B-B14F-4D97-AF65-F5344CB8AC3E}">
        <p14:creationId xmlns:p14="http://schemas.microsoft.com/office/powerpoint/2010/main" val="4113964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6EF3-222E-8B2D-4340-B7C6AD3E7BFE}"/>
              </a:ext>
            </a:extLst>
          </p:cNvPr>
          <p:cNvSpPr>
            <a:spLocks noGrp="1"/>
          </p:cNvSpPr>
          <p:nvPr>
            <p:ph type="title"/>
          </p:nvPr>
        </p:nvSpPr>
        <p:spPr/>
        <p:txBody>
          <a:bodyPr/>
          <a:lstStyle/>
          <a:p>
            <a:r>
              <a:rPr lang="en-US" dirty="0"/>
              <a:t>temporal difference learning (TD)</a:t>
            </a:r>
            <a:endParaRPr lang="en-IN" dirty="0"/>
          </a:p>
        </p:txBody>
      </p:sp>
      <p:sp>
        <p:nvSpPr>
          <p:cNvPr id="3" name="Content Placeholder 2">
            <a:extLst>
              <a:ext uri="{FF2B5EF4-FFF2-40B4-BE49-F238E27FC236}">
                <a16:creationId xmlns:a16="http://schemas.microsoft.com/office/drawing/2014/main" id="{3E5D957B-DFA5-A2DA-9242-BEF861C04531}"/>
              </a:ext>
            </a:extLst>
          </p:cNvPr>
          <p:cNvSpPr>
            <a:spLocks noGrp="1"/>
          </p:cNvSpPr>
          <p:nvPr>
            <p:ph idx="1"/>
          </p:nvPr>
        </p:nvSpPr>
        <p:spPr/>
        <p:txBody>
          <a:bodyPr/>
          <a:lstStyle/>
          <a:p>
            <a:pPr algn="just"/>
            <a:r>
              <a:rPr lang="en-US" b="0" i="0" dirty="0">
                <a:solidFill>
                  <a:srgbClr val="292929"/>
                </a:solidFill>
                <a:effectLst/>
                <a:latin typeface="charter"/>
              </a:rPr>
              <a:t>One of the problems with the environment is that rewards usually are not immediately observable. For example, in tic-tac-toe or others, we only know the reward(s) on the final move (terminal state). All other moves will have 0 immediate rewards.</a:t>
            </a:r>
          </a:p>
          <a:p>
            <a:pPr algn="just"/>
            <a:r>
              <a:rPr lang="en-US" b="0" i="0" dirty="0">
                <a:solidFill>
                  <a:srgbClr val="292929"/>
                </a:solidFill>
                <a:effectLst/>
                <a:latin typeface="charter"/>
              </a:rPr>
              <a:t>TD learning is an unsupervised technique to predict a variable's expected value in a sequence of states. TD uses a mathematical trick to replace complex reasoning about the future with a simple learning procedure that can produce the same results. </a:t>
            </a:r>
          </a:p>
          <a:p>
            <a:pPr algn="just"/>
            <a:r>
              <a:rPr lang="en-US" b="0" i="0" dirty="0">
                <a:solidFill>
                  <a:srgbClr val="292929"/>
                </a:solidFill>
                <a:effectLst/>
                <a:latin typeface="charter"/>
              </a:rPr>
              <a:t>Instead of calculating the total future reward, TD tries to predict the combination of immediate reward and its own reward prediction at the next moment in time.</a:t>
            </a:r>
            <a:endParaRPr lang="en-IN" dirty="0"/>
          </a:p>
        </p:txBody>
      </p:sp>
    </p:spTree>
    <p:extLst>
      <p:ext uri="{BB962C8B-B14F-4D97-AF65-F5344CB8AC3E}">
        <p14:creationId xmlns:p14="http://schemas.microsoft.com/office/powerpoint/2010/main" val="181803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ED0C-531E-654A-38C2-0F0A67C09E41}"/>
              </a:ext>
            </a:extLst>
          </p:cNvPr>
          <p:cNvSpPr>
            <a:spLocks noGrp="1"/>
          </p:cNvSpPr>
          <p:nvPr>
            <p:ph type="title"/>
          </p:nvPr>
        </p:nvSpPr>
        <p:spPr/>
        <p:txBody>
          <a:bodyPr/>
          <a:lstStyle/>
          <a:p>
            <a:r>
              <a:rPr lang="en-IN" dirty="0"/>
              <a:t>Temporal Difference Learning-TD</a:t>
            </a:r>
          </a:p>
        </p:txBody>
      </p:sp>
      <p:sp>
        <p:nvSpPr>
          <p:cNvPr id="3" name="Content Placeholder 2">
            <a:extLst>
              <a:ext uri="{FF2B5EF4-FFF2-40B4-BE49-F238E27FC236}">
                <a16:creationId xmlns:a16="http://schemas.microsoft.com/office/drawing/2014/main" id="{6F5EF195-381C-CA25-79FB-1FF41B63A476}"/>
              </a:ext>
            </a:extLst>
          </p:cNvPr>
          <p:cNvSpPr>
            <a:spLocks noGrp="1"/>
          </p:cNvSpPr>
          <p:nvPr>
            <p:ph idx="1"/>
          </p:nvPr>
        </p:nvSpPr>
        <p:spPr/>
        <p:txBody>
          <a:bodyPr>
            <a:normAutofit fontScale="92500" lnSpcReduction="20000"/>
          </a:bodyPr>
          <a:lstStyle/>
          <a:p>
            <a:pPr algn="l"/>
            <a:r>
              <a:rPr lang="en-US" b="0" i="0" dirty="0">
                <a:solidFill>
                  <a:srgbClr val="292929"/>
                </a:solidFill>
                <a:effectLst/>
                <a:latin typeface="charter"/>
              </a:rPr>
              <a:t>Mathematically, the key concept of TD learning is the discounted return:</a:t>
            </a:r>
          </a:p>
          <a:p>
            <a:pPr algn="l"/>
            <a:endParaRPr lang="en-US" dirty="0">
              <a:solidFill>
                <a:srgbClr val="292929"/>
              </a:solidFill>
              <a:latin typeface="charter"/>
            </a:endParaRPr>
          </a:p>
          <a:p>
            <a:pPr algn="l"/>
            <a:endParaRPr lang="en-US" b="0" i="0" dirty="0">
              <a:solidFill>
                <a:srgbClr val="292929"/>
              </a:solidFill>
              <a:effectLst/>
              <a:latin typeface="charter"/>
            </a:endParaRPr>
          </a:p>
          <a:p>
            <a:pPr algn="l"/>
            <a:endParaRPr lang="en-US" dirty="0">
              <a:solidFill>
                <a:srgbClr val="292929"/>
              </a:solidFill>
              <a:latin typeface="charter"/>
            </a:endParaRPr>
          </a:p>
          <a:p>
            <a:pPr algn="l"/>
            <a:endParaRPr lang="en-US" b="0" i="0" dirty="0">
              <a:solidFill>
                <a:srgbClr val="292929"/>
              </a:solidFill>
              <a:effectLst/>
              <a:latin typeface="charter"/>
            </a:endParaRPr>
          </a:p>
          <a:p>
            <a:pPr algn="l"/>
            <a:r>
              <a:rPr lang="en-US" b="0" i="0" dirty="0">
                <a:solidFill>
                  <a:srgbClr val="292929"/>
                </a:solidFill>
                <a:effectLst/>
                <a:latin typeface="charter"/>
              </a:rPr>
              <a:t>Where the reward at time </a:t>
            </a:r>
            <a:r>
              <a:rPr lang="en-US" b="1" i="0" dirty="0">
                <a:solidFill>
                  <a:srgbClr val="292929"/>
                </a:solidFill>
                <a:effectLst/>
                <a:latin typeface="charter"/>
              </a:rPr>
              <a:t>t</a:t>
            </a:r>
            <a:r>
              <a:rPr lang="en-US" b="0" i="0" dirty="0">
                <a:solidFill>
                  <a:srgbClr val="292929"/>
                </a:solidFill>
                <a:effectLst/>
                <a:latin typeface="charter"/>
              </a:rPr>
              <a:t> is the combination of </a:t>
            </a:r>
            <a:r>
              <a:rPr lang="en-US" b="1" i="0" dirty="0">
                <a:solidFill>
                  <a:srgbClr val="292929"/>
                </a:solidFill>
                <a:effectLst/>
                <a:latin typeface="charter"/>
              </a:rPr>
              <a:t>discounted rewards</a:t>
            </a:r>
            <a:r>
              <a:rPr lang="en-US" b="0" i="0" dirty="0">
                <a:solidFill>
                  <a:srgbClr val="292929"/>
                </a:solidFill>
                <a:effectLst/>
                <a:latin typeface="charter"/>
              </a:rPr>
              <a:t> in the future. It implies that future rewards are valued less. The </a:t>
            </a:r>
            <a:r>
              <a:rPr lang="en-US" b="1" i="0" dirty="0">
                <a:solidFill>
                  <a:srgbClr val="292929"/>
                </a:solidFill>
                <a:effectLst/>
                <a:latin typeface="charter"/>
              </a:rPr>
              <a:t>TD Error </a:t>
            </a:r>
            <a:r>
              <a:rPr lang="en-US" b="0" i="0" dirty="0">
                <a:solidFill>
                  <a:srgbClr val="292929"/>
                </a:solidFill>
                <a:effectLst/>
                <a:latin typeface="charter"/>
              </a:rPr>
              <a:t>is the difference between the ultimate correct reward (V*_t) and our current prediction (</a:t>
            </a:r>
            <a:r>
              <a:rPr lang="en-US" b="0" i="0" dirty="0" err="1">
                <a:solidFill>
                  <a:srgbClr val="292929"/>
                </a:solidFill>
                <a:effectLst/>
                <a:latin typeface="charter"/>
              </a:rPr>
              <a:t>V_t</a:t>
            </a:r>
            <a:r>
              <a:rPr lang="en-US" b="0" i="0" dirty="0">
                <a:solidFill>
                  <a:srgbClr val="292929"/>
                </a:solidFill>
                <a:effectLst/>
                <a:latin typeface="charter"/>
              </a:rPr>
              <a:t>).</a:t>
            </a:r>
            <a:br>
              <a:rPr lang="en-US" dirty="0"/>
            </a:br>
            <a:endParaRPr lang="en-IN" dirty="0"/>
          </a:p>
        </p:txBody>
      </p:sp>
      <p:pic>
        <p:nvPicPr>
          <p:cNvPr id="1026" name="Picture 2">
            <a:extLst>
              <a:ext uri="{FF2B5EF4-FFF2-40B4-BE49-F238E27FC236}">
                <a16:creationId xmlns:a16="http://schemas.microsoft.com/office/drawing/2014/main" id="{BE3917C9-EA93-D5D3-6B81-458B9EAA1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9167" y="2658155"/>
            <a:ext cx="3895725"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73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r>
              <a:rPr lang="en-IN" dirty="0"/>
              <a:t> Plan of Attack</a:t>
            </a:r>
          </a:p>
          <a:p>
            <a:r>
              <a:rPr lang="en-IN" dirty="0"/>
              <a:t> Bellman ford equation</a:t>
            </a:r>
          </a:p>
          <a:p>
            <a:r>
              <a:rPr lang="en-IN" dirty="0"/>
              <a:t> Markov decision process </a:t>
            </a:r>
          </a:p>
          <a:p>
            <a:r>
              <a:rPr lang="en-IN" dirty="0"/>
              <a:t> Policy vs plan</a:t>
            </a:r>
          </a:p>
          <a:p>
            <a:r>
              <a:rPr lang="en-IN" dirty="0"/>
              <a:t> Living penalty </a:t>
            </a:r>
          </a:p>
          <a:p>
            <a:r>
              <a:rPr lang="en-IN" dirty="0"/>
              <a:t> Temporal difference </a:t>
            </a:r>
          </a:p>
        </p:txBody>
      </p:sp>
    </p:spTree>
    <p:extLst>
      <p:ext uri="{BB962C8B-B14F-4D97-AF65-F5344CB8AC3E}">
        <p14:creationId xmlns:p14="http://schemas.microsoft.com/office/powerpoint/2010/main" val="27446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Reinforcement learning</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lstStyle/>
          <a:p>
            <a:pPr algn="just"/>
            <a:r>
              <a:rPr lang="en-US" dirty="0"/>
              <a:t>Reinforcement Learning is a feedback-based Machine learning technique in which an agent learns to behave in an environment by performing the actions and seeing the results of actions. </a:t>
            </a:r>
          </a:p>
          <a:p>
            <a:pPr algn="just"/>
            <a:r>
              <a:rPr lang="en-US" dirty="0"/>
              <a:t>For each good action, the agent gets positive feedback, and for each bad action, the agent gets negative feedback or penalty.</a:t>
            </a:r>
          </a:p>
          <a:p>
            <a:pPr algn="just"/>
            <a:r>
              <a:rPr lang="en-US" dirty="0"/>
              <a:t>In Reinforcement Learning, the agent learns automatically using feedbacks without any labeled data, unlike supervised learning.</a:t>
            </a:r>
          </a:p>
          <a:p>
            <a:pPr algn="just"/>
            <a:r>
              <a:rPr lang="en-US" dirty="0"/>
              <a:t>Since there is no labeled data, so the agent is bound to learn by its experience only.</a:t>
            </a:r>
            <a:endParaRPr lang="en-IN" dirty="0"/>
          </a:p>
        </p:txBody>
      </p:sp>
    </p:spTree>
    <p:extLst>
      <p:ext uri="{BB962C8B-B14F-4D97-AF65-F5344CB8AC3E}">
        <p14:creationId xmlns:p14="http://schemas.microsoft.com/office/powerpoint/2010/main" val="3046261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BF9E-B605-3F17-D616-C4040A6AF26E}"/>
              </a:ext>
            </a:extLst>
          </p:cNvPr>
          <p:cNvSpPr>
            <a:spLocks noGrp="1"/>
          </p:cNvSpPr>
          <p:nvPr>
            <p:ph type="title"/>
          </p:nvPr>
        </p:nvSpPr>
        <p:spPr/>
        <p:txBody>
          <a:bodyPr/>
          <a:lstStyle/>
          <a:p>
            <a:r>
              <a:rPr lang="en-IN" dirty="0"/>
              <a:t>Q-Learning</a:t>
            </a:r>
          </a:p>
        </p:txBody>
      </p:sp>
      <p:sp>
        <p:nvSpPr>
          <p:cNvPr id="3" name="Content Placeholder 2">
            <a:extLst>
              <a:ext uri="{FF2B5EF4-FFF2-40B4-BE49-F238E27FC236}">
                <a16:creationId xmlns:a16="http://schemas.microsoft.com/office/drawing/2014/main" id="{40B455D0-F07E-71B2-FCBE-5F142E51E81B}"/>
              </a:ext>
            </a:extLst>
          </p:cNvPr>
          <p:cNvSpPr>
            <a:spLocks noGrp="1"/>
          </p:cNvSpPr>
          <p:nvPr>
            <p:ph idx="1"/>
          </p:nvPr>
        </p:nvSpPr>
        <p:spPr/>
        <p:txBody>
          <a:bodyPr>
            <a:normAutofit/>
          </a:bodyPr>
          <a:lstStyle/>
          <a:p>
            <a:r>
              <a:rPr lang="en-US" b="0" i="0" dirty="0">
                <a:solidFill>
                  <a:srgbClr val="000000"/>
                </a:solidFill>
                <a:effectLst/>
                <a:latin typeface="inter-regular"/>
              </a:rPr>
              <a:t>Q-learning is a popular model-free reinforcement learning algorithm based on the Bellman equation.</a:t>
            </a:r>
          </a:p>
          <a:p>
            <a:pPr algn="just">
              <a:buFont typeface="Arial" panose="020B0604020202020204" pitchFamily="34" charset="0"/>
              <a:buChar char="•"/>
            </a:pPr>
            <a:r>
              <a:rPr lang="en-US" b="1" i="0" dirty="0">
                <a:solidFill>
                  <a:srgbClr val="000000"/>
                </a:solidFill>
                <a:effectLst/>
                <a:latin typeface="inter-bold"/>
              </a:rPr>
              <a:t>The main objective of Q-learning is to learn the policy which can inform the agent that what actions should be taken for maximizing the reward under what circumstances.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It is an </a:t>
            </a:r>
            <a:r>
              <a:rPr lang="en-US" b="1" i="0" dirty="0">
                <a:solidFill>
                  <a:srgbClr val="000000"/>
                </a:solidFill>
                <a:effectLst/>
                <a:latin typeface="inter-bold"/>
              </a:rPr>
              <a:t>off-policy RL</a:t>
            </a:r>
            <a:r>
              <a:rPr lang="en-US" b="0" i="0" dirty="0">
                <a:solidFill>
                  <a:srgbClr val="000000"/>
                </a:solidFill>
                <a:effectLst/>
                <a:latin typeface="inter-regular"/>
              </a:rPr>
              <a:t> that attempts to find the best action to take at a current state.</a:t>
            </a:r>
          </a:p>
          <a:p>
            <a:pPr algn="just">
              <a:buFont typeface="Arial" panose="020B0604020202020204" pitchFamily="34" charset="0"/>
              <a:buChar char="•"/>
            </a:pPr>
            <a:r>
              <a:rPr lang="en-US" b="0" i="0" dirty="0">
                <a:solidFill>
                  <a:srgbClr val="000000"/>
                </a:solidFill>
                <a:effectLst/>
                <a:latin typeface="inter-regular"/>
              </a:rPr>
              <a:t>The goal of the agent in Q-learning is to maximize the value of Q.</a:t>
            </a:r>
          </a:p>
          <a:p>
            <a:pPr algn="just">
              <a:buFont typeface="Arial" panose="020B0604020202020204" pitchFamily="34" charset="0"/>
              <a:buChar char="•"/>
            </a:pPr>
            <a:r>
              <a:rPr lang="en-US" b="0" i="0" dirty="0">
                <a:solidFill>
                  <a:srgbClr val="000000"/>
                </a:solidFill>
                <a:effectLst/>
                <a:latin typeface="inter-regular"/>
              </a:rPr>
              <a:t>The value of Q-learning can be derived from the Bellman equation.</a:t>
            </a:r>
          </a:p>
          <a:p>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504699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3D41-276A-D058-7185-80CF72EDE06D}"/>
              </a:ext>
            </a:extLst>
          </p:cNvPr>
          <p:cNvSpPr>
            <a:spLocks noGrp="1"/>
          </p:cNvSpPr>
          <p:nvPr>
            <p:ph type="title"/>
          </p:nvPr>
        </p:nvSpPr>
        <p:spPr/>
        <p:txBody>
          <a:bodyPr/>
          <a:lstStyle/>
          <a:p>
            <a:r>
              <a:rPr lang="en-IN" dirty="0"/>
              <a:t>Bellman-ford equation</a:t>
            </a:r>
          </a:p>
        </p:txBody>
      </p:sp>
      <p:sp>
        <p:nvSpPr>
          <p:cNvPr id="3" name="Content Placeholder 2">
            <a:extLst>
              <a:ext uri="{FF2B5EF4-FFF2-40B4-BE49-F238E27FC236}">
                <a16:creationId xmlns:a16="http://schemas.microsoft.com/office/drawing/2014/main" id="{EFCB09BA-5F4C-BE04-8624-F09FBA79EA5D}"/>
              </a:ext>
            </a:extLst>
          </p:cNvPr>
          <p:cNvSpPr>
            <a:spLocks noGrp="1"/>
          </p:cNvSpPr>
          <p:nvPr>
            <p:ph idx="1"/>
          </p:nvPr>
        </p:nvSpPr>
        <p:spPr/>
        <p:txBody>
          <a:bodyPr/>
          <a:lstStyle/>
          <a:p>
            <a:pPr algn="just"/>
            <a:r>
              <a:rPr lang="en-US" b="0" i="0" dirty="0">
                <a:solidFill>
                  <a:srgbClr val="333333"/>
                </a:solidFill>
                <a:effectLst/>
                <a:latin typeface="inter-regular"/>
              </a:rPr>
              <a:t>The Bellman equation was introduced by the Mathematician </a:t>
            </a:r>
            <a:r>
              <a:rPr lang="en-US" b="1" i="0" dirty="0">
                <a:solidFill>
                  <a:srgbClr val="333333"/>
                </a:solidFill>
                <a:effectLst/>
                <a:latin typeface="inter-bold"/>
              </a:rPr>
              <a:t>Richard Ernest Bellman in the year 1953</a:t>
            </a:r>
            <a:r>
              <a:rPr lang="en-US" b="0" i="0" dirty="0">
                <a:solidFill>
                  <a:srgbClr val="333333"/>
                </a:solidFill>
                <a:effectLst/>
                <a:latin typeface="inter-regular"/>
              </a:rPr>
              <a:t>, and hence it is called as a Bellman equation. It is associated with dynamic programming and used to calculate the values of a decision problem at a certain point by including the values of previous states.</a:t>
            </a:r>
          </a:p>
          <a:p>
            <a:pPr algn="just"/>
            <a:r>
              <a:rPr lang="en-US" b="0" i="0" dirty="0">
                <a:solidFill>
                  <a:srgbClr val="333333"/>
                </a:solidFill>
                <a:effectLst/>
                <a:latin typeface="inter-regular"/>
              </a:rPr>
              <a:t>It is a way of calculating the value functions in dynamic programming or environment that leads to modern reinforcement learning.</a:t>
            </a:r>
          </a:p>
          <a:p>
            <a:pPr algn="just"/>
            <a:r>
              <a:rPr lang="en-US" b="0" i="0" dirty="0">
                <a:solidFill>
                  <a:srgbClr val="333333"/>
                </a:solidFill>
                <a:effectLst/>
                <a:latin typeface="inter-regular"/>
              </a:rPr>
              <a:t>The key-elements used in Bellman equations are:</a:t>
            </a:r>
          </a:p>
          <a:p>
            <a:endParaRPr lang="en-IN" dirty="0"/>
          </a:p>
        </p:txBody>
      </p:sp>
    </p:spTree>
    <p:extLst>
      <p:ext uri="{BB962C8B-B14F-4D97-AF65-F5344CB8AC3E}">
        <p14:creationId xmlns:p14="http://schemas.microsoft.com/office/powerpoint/2010/main" val="3598436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BCB4B-5BF2-A8A1-CC8C-67FFE720C0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CA133C-643C-2A33-F7A7-E4FFCF1731B3}"/>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Action performed by the agent is referred to as "a"</a:t>
            </a:r>
          </a:p>
          <a:p>
            <a:pPr algn="just">
              <a:buFont typeface="Arial" panose="020B0604020202020204" pitchFamily="34" charset="0"/>
              <a:buChar char="•"/>
            </a:pPr>
            <a:r>
              <a:rPr lang="en-US" b="0" i="0" dirty="0">
                <a:solidFill>
                  <a:srgbClr val="000000"/>
                </a:solidFill>
                <a:effectLst/>
                <a:latin typeface="inter-regular"/>
              </a:rPr>
              <a:t>State occurred by performing the action is "s."</a:t>
            </a:r>
          </a:p>
          <a:p>
            <a:pPr algn="just">
              <a:buFont typeface="Arial" panose="020B0604020202020204" pitchFamily="34" charset="0"/>
              <a:buChar char="•"/>
            </a:pPr>
            <a:r>
              <a:rPr lang="en-US" b="0" i="0" dirty="0">
                <a:solidFill>
                  <a:srgbClr val="000000"/>
                </a:solidFill>
                <a:effectLst/>
                <a:latin typeface="inter-regular"/>
              </a:rPr>
              <a:t>The reward/feedback obtained for each good and bad action is "R."</a:t>
            </a:r>
          </a:p>
          <a:p>
            <a:pPr algn="just">
              <a:buFont typeface="Arial" panose="020B0604020202020204" pitchFamily="34" charset="0"/>
              <a:buChar char="•"/>
            </a:pPr>
            <a:r>
              <a:rPr lang="en-US" b="0" i="0" dirty="0">
                <a:solidFill>
                  <a:srgbClr val="000000"/>
                </a:solidFill>
                <a:effectLst/>
                <a:latin typeface="inter-regular"/>
              </a:rPr>
              <a:t>A discount factor is Gamma "γ."</a:t>
            </a:r>
          </a:p>
          <a:p>
            <a:r>
              <a:rPr lang="en-US" b="0" i="0" dirty="0">
                <a:solidFill>
                  <a:srgbClr val="333333"/>
                </a:solidFill>
                <a:effectLst/>
                <a:latin typeface="inter-regular"/>
              </a:rPr>
              <a:t>The Bellman equation can be written as:</a:t>
            </a:r>
          </a:p>
          <a:p>
            <a:r>
              <a:rPr lang="pt-BR" b="0" i="0" dirty="0">
                <a:solidFill>
                  <a:srgbClr val="000000"/>
                </a:solidFill>
                <a:effectLst/>
                <a:latin typeface="inter-regular"/>
              </a:rPr>
              <a:t>V(s) = max [R(s,a) + γV(s`)]  </a:t>
            </a:r>
          </a:p>
          <a:p>
            <a:endParaRPr lang="en-IN" dirty="0"/>
          </a:p>
        </p:txBody>
      </p:sp>
    </p:spTree>
    <p:extLst>
      <p:ext uri="{BB962C8B-B14F-4D97-AF65-F5344CB8AC3E}">
        <p14:creationId xmlns:p14="http://schemas.microsoft.com/office/powerpoint/2010/main" val="3203788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7DB6-9807-461F-36B3-A03FFDD5F9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484256-F414-04E2-7B78-1BEE5AC6FA9A}"/>
              </a:ext>
            </a:extLst>
          </p:cNvPr>
          <p:cNvSpPr>
            <a:spLocks noGrp="1"/>
          </p:cNvSpPr>
          <p:nvPr>
            <p:ph idx="1"/>
          </p:nvPr>
        </p:nvSpPr>
        <p:spPr/>
        <p:txBody>
          <a:bodyPr>
            <a:normAutofit/>
          </a:bodyPr>
          <a:lstStyle/>
          <a:p>
            <a:pPr algn="just"/>
            <a:r>
              <a:rPr lang="en-US" b="0" i="0" dirty="0">
                <a:solidFill>
                  <a:srgbClr val="333333"/>
                </a:solidFill>
                <a:effectLst/>
                <a:latin typeface="inter-regular"/>
              </a:rPr>
              <a:t>Where,</a:t>
            </a:r>
          </a:p>
          <a:p>
            <a:pPr algn="just"/>
            <a:r>
              <a:rPr lang="en-US" b="1" i="0" dirty="0">
                <a:solidFill>
                  <a:srgbClr val="333333"/>
                </a:solidFill>
                <a:effectLst/>
                <a:latin typeface="inter-bold"/>
              </a:rPr>
              <a:t>V(s)= value calculated at a particular point.</a:t>
            </a:r>
            <a:endParaRPr lang="en-US" b="0" i="0" dirty="0">
              <a:solidFill>
                <a:srgbClr val="333333"/>
              </a:solidFill>
              <a:effectLst/>
              <a:latin typeface="inter-regular"/>
            </a:endParaRPr>
          </a:p>
          <a:p>
            <a:pPr algn="just"/>
            <a:r>
              <a:rPr lang="en-US" b="1" i="0" dirty="0">
                <a:solidFill>
                  <a:srgbClr val="333333"/>
                </a:solidFill>
                <a:effectLst/>
                <a:latin typeface="inter-bold"/>
              </a:rPr>
              <a:t>R(</a:t>
            </a:r>
            <a:r>
              <a:rPr lang="en-US" b="1" i="0" dirty="0" err="1">
                <a:solidFill>
                  <a:srgbClr val="333333"/>
                </a:solidFill>
                <a:effectLst/>
                <a:latin typeface="inter-bold"/>
              </a:rPr>
              <a:t>s,a</a:t>
            </a:r>
            <a:r>
              <a:rPr lang="en-US" b="1" i="0" dirty="0">
                <a:solidFill>
                  <a:srgbClr val="333333"/>
                </a:solidFill>
                <a:effectLst/>
                <a:latin typeface="inter-bold"/>
              </a:rPr>
              <a:t>) = Reward at a particular state s by performing an action.</a:t>
            </a:r>
            <a:endParaRPr lang="en-US" b="0" i="0" dirty="0">
              <a:solidFill>
                <a:srgbClr val="333333"/>
              </a:solidFill>
              <a:effectLst/>
              <a:latin typeface="inter-regular"/>
            </a:endParaRPr>
          </a:p>
          <a:p>
            <a:pPr algn="just"/>
            <a:r>
              <a:rPr lang="en-US" b="1" i="0" dirty="0">
                <a:solidFill>
                  <a:srgbClr val="333333"/>
                </a:solidFill>
                <a:effectLst/>
                <a:latin typeface="inter-bold"/>
              </a:rPr>
              <a:t>γ = Discount factor</a:t>
            </a:r>
            <a:endParaRPr lang="en-US" b="0" i="0" dirty="0">
              <a:solidFill>
                <a:srgbClr val="333333"/>
              </a:solidFill>
              <a:effectLst/>
              <a:latin typeface="inter-regular"/>
            </a:endParaRPr>
          </a:p>
          <a:p>
            <a:pPr algn="just"/>
            <a:r>
              <a:rPr lang="en-US" b="1" i="0" dirty="0">
                <a:solidFill>
                  <a:srgbClr val="333333"/>
                </a:solidFill>
                <a:effectLst/>
                <a:latin typeface="inter-bold"/>
              </a:rPr>
              <a:t>V(s`) = The value at the previous state.</a:t>
            </a:r>
            <a:endParaRPr lang="en-US" b="0" i="0" dirty="0">
              <a:solidFill>
                <a:srgbClr val="333333"/>
              </a:solidFill>
              <a:effectLst/>
              <a:latin typeface="inter-regular"/>
            </a:endParaRPr>
          </a:p>
          <a:p>
            <a:pPr algn="just"/>
            <a:r>
              <a:rPr lang="en-US" b="0" i="0" dirty="0">
                <a:solidFill>
                  <a:srgbClr val="333333"/>
                </a:solidFill>
                <a:effectLst/>
                <a:latin typeface="inter-regular"/>
              </a:rPr>
              <a:t>In the above equation, we are taking the max of the complete values because the agent tries to find the optimal solution always.</a:t>
            </a:r>
          </a:p>
          <a:p>
            <a:pPr marL="0" indent="0" algn="just">
              <a:buNone/>
            </a:pPr>
            <a:endParaRPr lang="en-US"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14572567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1E54-A9E6-FA61-CF3A-DBD64100110D}"/>
              </a:ext>
            </a:extLst>
          </p:cNvPr>
          <p:cNvSpPr>
            <a:spLocks noGrp="1"/>
          </p:cNvSpPr>
          <p:nvPr>
            <p:ph type="title"/>
          </p:nvPr>
        </p:nvSpPr>
        <p:spPr/>
        <p:txBody>
          <a:bodyPr/>
          <a:lstStyle/>
          <a:p>
            <a:r>
              <a:rPr lang="en-IN" dirty="0"/>
              <a:t>Markov decision process (MDP)</a:t>
            </a:r>
          </a:p>
        </p:txBody>
      </p:sp>
      <p:sp>
        <p:nvSpPr>
          <p:cNvPr id="3" name="Content Placeholder 2">
            <a:extLst>
              <a:ext uri="{FF2B5EF4-FFF2-40B4-BE49-F238E27FC236}">
                <a16:creationId xmlns:a16="http://schemas.microsoft.com/office/drawing/2014/main" id="{6FBB8451-C0E9-936C-07B4-4B7396AD29E0}"/>
              </a:ext>
            </a:extLst>
          </p:cNvPr>
          <p:cNvSpPr>
            <a:spLocks noGrp="1"/>
          </p:cNvSpPr>
          <p:nvPr>
            <p:ph idx="1"/>
          </p:nvPr>
        </p:nvSpPr>
        <p:spPr>
          <a:xfrm>
            <a:off x="802215" y="2006252"/>
            <a:ext cx="10252640" cy="3460093"/>
          </a:xfrm>
        </p:spPr>
        <p:txBody>
          <a:bodyPr/>
          <a:lstStyle/>
          <a:p>
            <a:r>
              <a:rPr lang="en-US" b="0" i="0" dirty="0">
                <a:solidFill>
                  <a:srgbClr val="333333"/>
                </a:solidFill>
                <a:effectLst/>
                <a:latin typeface="inter-regular"/>
              </a:rPr>
              <a:t>Markov Decision Process or MDP, is used to </a:t>
            </a:r>
            <a:r>
              <a:rPr lang="en-US" b="1" i="0" dirty="0">
                <a:solidFill>
                  <a:srgbClr val="333333"/>
                </a:solidFill>
                <a:effectLst/>
                <a:latin typeface="inter-bold"/>
              </a:rPr>
              <a:t>formalize the reinforcement learning problems</a:t>
            </a:r>
            <a:r>
              <a:rPr lang="en-US" b="0" i="0" dirty="0">
                <a:solidFill>
                  <a:srgbClr val="333333"/>
                </a:solidFill>
                <a:effectLst/>
                <a:latin typeface="inter-regular"/>
              </a:rPr>
              <a:t>. If the environment is completely observable, then its dynamic can be modeled as a </a:t>
            </a:r>
            <a:r>
              <a:rPr lang="en-US" b="1" i="0" dirty="0">
                <a:solidFill>
                  <a:srgbClr val="333333"/>
                </a:solidFill>
                <a:effectLst/>
                <a:latin typeface="inter-bold"/>
              </a:rPr>
              <a:t>Markov Process</a:t>
            </a:r>
            <a:r>
              <a:rPr lang="en-US" b="0" i="0" dirty="0">
                <a:solidFill>
                  <a:srgbClr val="333333"/>
                </a:solidFill>
                <a:effectLst/>
                <a:latin typeface="inter-regular"/>
              </a:rPr>
              <a:t>. In MDP, the agent constantly interacts with the environment and performs actions; at each action, the environment responds and generates a new state.</a:t>
            </a:r>
          </a:p>
          <a:p>
            <a:r>
              <a:rPr lang="en-IN" dirty="0"/>
              <a:t> </a:t>
            </a:r>
          </a:p>
        </p:txBody>
      </p:sp>
      <p:pic>
        <p:nvPicPr>
          <p:cNvPr id="2052" name="Picture 4" descr="Markov Decision Process">
            <a:extLst>
              <a:ext uri="{FF2B5EF4-FFF2-40B4-BE49-F238E27FC236}">
                <a16:creationId xmlns:a16="http://schemas.microsoft.com/office/drawing/2014/main" id="{C6AF72CC-B5A0-CA5C-1FED-AF96E5D00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110" y="3614057"/>
            <a:ext cx="4127780" cy="2439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280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A7E8-458C-B0AB-BE12-952E2E6FA31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E9D05C-4621-4A57-686A-C0D1567CA5F2}"/>
              </a:ext>
            </a:extLst>
          </p:cNvPr>
          <p:cNvSpPr>
            <a:spLocks noGrp="1"/>
          </p:cNvSpPr>
          <p:nvPr>
            <p:ph idx="1"/>
          </p:nvPr>
        </p:nvSpPr>
        <p:spPr/>
        <p:txBody>
          <a:bodyPr>
            <a:normAutofit fontScale="92500" lnSpcReduction="10000"/>
          </a:bodyPr>
          <a:lstStyle/>
          <a:p>
            <a:pPr algn="just"/>
            <a:r>
              <a:rPr lang="en-US" b="0" i="0" dirty="0">
                <a:solidFill>
                  <a:srgbClr val="333333"/>
                </a:solidFill>
                <a:effectLst/>
                <a:latin typeface="inter-regular"/>
              </a:rPr>
              <a:t>MDP uses </a:t>
            </a:r>
            <a:r>
              <a:rPr lang="en-US" b="1" i="0" dirty="0">
                <a:solidFill>
                  <a:srgbClr val="333333"/>
                </a:solidFill>
                <a:effectLst/>
                <a:latin typeface="inter-bold"/>
              </a:rPr>
              <a:t>Markov property</a:t>
            </a:r>
            <a:r>
              <a:rPr lang="en-US" b="0" i="0" dirty="0">
                <a:solidFill>
                  <a:srgbClr val="333333"/>
                </a:solidFill>
                <a:effectLst/>
                <a:latin typeface="inter-regular"/>
              </a:rPr>
              <a:t>, and to better understand the MDP, we need to learn about it.</a:t>
            </a:r>
          </a:p>
          <a:p>
            <a:pPr algn="just"/>
            <a:r>
              <a:rPr lang="en-US" b="0" i="0" dirty="0">
                <a:solidFill>
                  <a:srgbClr val="610B4B"/>
                </a:solidFill>
                <a:effectLst/>
                <a:latin typeface="erdana"/>
              </a:rPr>
              <a:t>Markov Property:</a:t>
            </a:r>
          </a:p>
          <a:p>
            <a:pPr algn="just"/>
            <a:r>
              <a:rPr lang="en-US" b="0" i="0" dirty="0">
                <a:solidFill>
                  <a:srgbClr val="333333"/>
                </a:solidFill>
                <a:effectLst/>
                <a:latin typeface="inter-regular"/>
              </a:rPr>
              <a:t>It says that </a:t>
            </a:r>
            <a:r>
              <a:rPr lang="en-US" b="1" i="1" dirty="0">
                <a:solidFill>
                  <a:srgbClr val="333333"/>
                </a:solidFill>
                <a:effectLst/>
                <a:latin typeface="inter-bold"/>
              </a:rPr>
              <a:t>"If the agent is present in the current state S1, performs an action a1 and move to the state s2, then the state transition from s1 to s2 only depends on the current state and future action and states do not depend on past actions, rewards, or states."</a:t>
            </a:r>
            <a:endParaRPr lang="en-US" b="0" i="0" dirty="0">
              <a:solidFill>
                <a:srgbClr val="333333"/>
              </a:solidFill>
              <a:effectLst/>
              <a:latin typeface="inter-regular"/>
            </a:endParaRPr>
          </a:p>
          <a:p>
            <a:pPr algn="just"/>
            <a:r>
              <a:rPr lang="en-US" b="0" i="0" dirty="0">
                <a:solidFill>
                  <a:srgbClr val="333333"/>
                </a:solidFill>
                <a:effectLst/>
                <a:latin typeface="inter-regular"/>
              </a:rPr>
              <a:t>Or, in other words, as per Markov Property, the current state transition does not depend on any past action or state. Hence, MDP is an RL problem that satisfies the Markov property. Such as in a </a:t>
            </a:r>
            <a:r>
              <a:rPr lang="en-US" b="1" i="0" dirty="0">
                <a:solidFill>
                  <a:srgbClr val="333333"/>
                </a:solidFill>
                <a:effectLst/>
                <a:latin typeface="inter-bold"/>
              </a:rPr>
              <a:t>Chess game, the players only focus on the current state and do not need to remember past actions or states</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334304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D2B4B-7E1B-9331-70F7-12337A1C6E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6C232A-FAC9-EF4A-1100-B603F82B90BC}"/>
              </a:ext>
            </a:extLst>
          </p:cNvPr>
          <p:cNvSpPr>
            <a:spLocks noGrp="1"/>
          </p:cNvSpPr>
          <p:nvPr>
            <p:ph idx="1"/>
          </p:nvPr>
        </p:nvSpPr>
        <p:spPr/>
        <p:txBody>
          <a:bodyPr/>
          <a:lstStyle/>
          <a:p>
            <a:pPr algn="just"/>
            <a:r>
              <a:rPr lang="en-US" b="0" i="0" dirty="0">
                <a:solidFill>
                  <a:srgbClr val="333333"/>
                </a:solidFill>
                <a:effectLst/>
                <a:latin typeface="inter-regular"/>
              </a:rPr>
              <a:t>MDP is used to describe the environment for the RL, and almost all the RL problem can be formalized using MDP.</a:t>
            </a:r>
          </a:p>
          <a:p>
            <a:pPr algn="just"/>
            <a:r>
              <a:rPr lang="en-US" b="0" i="0" dirty="0">
                <a:solidFill>
                  <a:srgbClr val="333333"/>
                </a:solidFill>
                <a:effectLst/>
                <a:latin typeface="inter-regular"/>
              </a:rPr>
              <a:t>MDP contains a tuple of four elements (S, A, P</a:t>
            </a:r>
            <a:r>
              <a:rPr lang="en-US" b="0" i="0" baseline="-25000" dirty="0">
                <a:solidFill>
                  <a:srgbClr val="333333"/>
                </a:solidFill>
                <a:effectLst/>
                <a:latin typeface="inter-regular"/>
              </a:rPr>
              <a:t>a</a:t>
            </a:r>
            <a:r>
              <a:rPr lang="en-US" b="0" i="0" dirty="0">
                <a:solidFill>
                  <a:srgbClr val="333333"/>
                </a:solidFill>
                <a:effectLst/>
                <a:latin typeface="inter-regular"/>
              </a:rPr>
              <a:t>, R</a:t>
            </a:r>
            <a:r>
              <a:rPr lang="en-US" b="0" i="0" baseline="-25000" dirty="0">
                <a:solidFill>
                  <a:srgbClr val="333333"/>
                </a:solidFill>
                <a:effectLst/>
                <a:latin typeface="inter-regular"/>
              </a:rPr>
              <a:t>a</a:t>
            </a:r>
            <a:r>
              <a:rPr lang="en-US" b="0" i="0" dirty="0">
                <a:solidFill>
                  <a:srgbClr val="333333"/>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A set of finite States S</a:t>
            </a:r>
          </a:p>
          <a:p>
            <a:pPr algn="just">
              <a:buFont typeface="Arial" panose="020B0604020202020204" pitchFamily="34" charset="0"/>
              <a:buChar char="•"/>
            </a:pPr>
            <a:r>
              <a:rPr lang="en-US" b="0" i="0" dirty="0">
                <a:solidFill>
                  <a:srgbClr val="000000"/>
                </a:solidFill>
                <a:effectLst/>
                <a:latin typeface="inter-regular"/>
              </a:rPr>
              <a:t>A set of finite Actions A</a:t>
            </a:r>
          </a:p>
          <a:p>
            <a:pPr algn="just">
              <a:buFont typeface="Arial" panose="020B0604020202020204" pitchFamily="34" charset="0"/>
              <a:buChar char="•"/>
            </a:pPr>
            <a:r>
              <a:rPr lang="en-US" b="0" i="0" dirty="0">
                <a:solidFill>
                  <a:srgbClr val="000000"/>
                </a:solidFill>
                <a:effectLst/>
                <a:latin typeface="inter-regular"/>
              </a:rPr>
              <a:t>Rewards received after transitioning from state S to state S', due to action a.</a:t>
            </a:r>
          </a:p>
          <a:p>
            <a:pPr algn="just">
              <a:buFont typeface="Arial" panose="020B0604020202020204" pitchFamily="34" charset="0"/>
              <a:buChar char="•"/>
            </a:pPr>
            <a:r>
              <a:rPr lang="en-US" b="0" i="0" dirty="0">
                <a:solidFill>
                  <a:srgbClr val="000000"/>
                </a:solidFill>
                <a:effectLst/>
                <a:latin typeface="inter-regular"/>
              </a:rPr>
              <a:t>Probability P</a:t>
            </a:r>
            <a:r>
              <a:rPr lang="en-US" b="0" i="0" baseline="-25000" dirty="0">
                <a:solidFill>
                  <a:srgbClr val="000000"/>
                </a:solidFill>
                <a:effectLst/>
                <a:latin typeface="inter-regular"/>
              </a:rPr>
              <a:t>a</a:t>
            </a:r>
            <a:r>
              <a:rPr lang="en-US" b="0" i="0" dirty="0">
                <a:solidFill>
                  <a:srgbClr val="000000"/>
                </a:solidFill>
                <a:effectLst/>
                <a:latin typeface="inter-regular"/>
              </a:rPr>
              <a:t>.</a:t>
            </a:r>
          </a:p>
          <a:p>
            <a:endParaRPr lang="en-IN" dirty="0"/>
          </a:p>
        </p:txBody>
      </p:sp>
    </p:spTree>
    <p:extLst>
      <p:ext uri="{BB962C8B-B14F-4D97-AF65-F5344CB8AC3E}">
        <p14:creationId xmlns:p14="http://schemas.microsoft.com/office/powerpoint/2010/main" val="3310097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8720-C34D-5A24-E50C-5861FF0E40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944CDF-DE08-893E-8AA1-D5A4A69C7166}"/>
              </a:ext>
            </a:extLst>
          </p:cNvPr>
          <p:cNvSpPr>
            <a:spLocks noGrp="1"/>
          </p:cNvSpPr>
          <p:nvPr>
            <p:ph idx="1"/>
          </p:nvPr>
        </p:nvSpPr>
        <p:spPr/>
        <p:txBody>
          <a:bodyPr/>
          <a:lstStyle/>
          <a:p>
            <a:pPr algn="just"/>
            <a:r>
              <a:rPr lang="en-US" b="1" i="0" dirty="0">
                <a:solidFill>
                  <a:srgbClr val="333333"/>
                </a:solidFill>
                <a:effectLst/>
                <a:latin typeface="inter-bold"/>
              </a:rPr>
              <a:t>Finite MDP:</a:t>
            </a:r>
            <a:endParaRPr lang="en-US" b="0" i="0" dirty="0">
              <a:solidFill>
                <a:srgbClr val="333333"/>
              </a:solidFill>
              <a:effectLst/>
              <a:latin typeface="inter-regular"/>
            </a:endParaRPr>
          </a:p>
          <a:p>
            <a:pPr algn="just"/>
            <a:r>
              <a:rPr lang="en-US" b="0" i="0" dirty="0">
                <a:solidFill>
                  <a:srgbClr val="333333"/>
                </a:solidFill>
                <a:effectLst/>
                <a:latin typeface="inter-regular"/>
              </a:rPr>
              <a:t>A finite MDP is when there are finite states, finite rewards, and finite actions. In RL, we consider only the finite MDP.</a:t>
            </a:r>
          </a:p>
          <a:p>
            <a:pPr algn="just"/>
            <a:r>
              <a:rPr lang="en-US" b="0" i="0" dirty="0">
                <a:solidFill>
                  <a:srgbClr val="610B4B"/>
                </a:solidFill>
                <a:effectLst/>
                <a:latin typeface="erdana"/>
              </a:rPr>
              <a:t>Markov Process:</a:t>
            </a:r>
          </a:p>
          <a:p>
            <a:pPr algn="just"/>
            <a:r>
              <a:rPr lang="en-US" b="0" i="0" dirty="0">
                <a:solidFill>
                  <a:srgbClr val="333333"/>
                </a:solidFill>
                <a:effectLst/>
                <a:latin typeface="inter-regular"/>
              </a:rPr>
              <a:t>Markov Process is a memoryless process with a sequence of random states S</a:t>
            </a:r>
            <a:r>
              <a:rPr lang="en-US" b="0" i="0" baseline="-25000" dirty="0">
                <a:solidFill>
                  <a:srgbClr val="333333"/>
                </a:solidFill>
                <a:effectLst/>
                <a:latin typeface="inter-regular"/>
              </a:rPr>
              <a:t>1</a:t>
            </a:r>
            <a:r>
              <a:rPr lang="en-US" b="0" i="0" dirty="0">
                <a:solidFill>
                  <a:srgbClr val="333333"/>
                </a:solidFill>
                <a:effectLst/>
                <a:latin typeface="inter-regular"/>
              </a:rPr>
              <a:t>, S</a:t>
            </a:r>
            <a:r>
              <a:rPr lang="en-US" b="0" i="0" baseline="-25000" dirty="0">
                <a:solidFill>
                  <a:srgbClr val="333333"/>
                </a:solidFill>
                <a:effectLst/>
                <a:latin typeface="inter-regular"/>
              </a:rPr>
              <a:t>2</a:t>
            </a:r>
            <a:r>
              <a:rPr lang="en-US" b="0" i="0" dirty="0">
                <a:solidFill>
                  <a:srgbClr val="333333"/>
                </a:solidFill>
                <a:effectLst/>
                <a:latin typeface="inter-regular"/>
              </a:rPr>
              <a:t>, ....., S</a:t>
            </a:r>
            <a:r>
              <a:rPr lang="en-US" b="0" i="0" baseline="-25000" dirty="0">
                <a:solidFill>
                  <a:srgbClr val="333333"/>
                </a:solidFill>
                <a:effectLst/>
                <a:latin typeface="inter-regular"/>
              </a:rPr>
              <a:t>t</a:t>
            </a:r>
            <a:r>
              <a:rPr lang="en-US" b="0" i="0" dirty="0">
                <a:solidFill>
                  <a:srgbClr val="333333"/>
                </a:solidFill>
                <a:effectLst/>
                <a:latin typeface="inter-regular"/>
              </a:rPr>
              <a:t> that uses the Markov Property. Markov process is also known as Markov chain, which is a tuple (S, P) on state S and transition function P. These two components (S and P) can define the dynamics of the system.</a:t>
            </a:r>
          </a:p>
          <a:p>
            <a:endParaRPr lang="en-IN" dirty="0"/>
          </a:p>
        </p:txBody>
      </p:sp>
    </p:spTree>
    <p:extLst>
      <p:ext uri="{BB962C8B-B14F-4D97-AF65-F5344CB8AC3E}">
        <p14:creationId xmlns:p14="http://schemas.microsoft.com/office/powerpoint/2010/main" val="1468578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39405-D416-75DB-F0EC-C06499D39C21}"/>
              </a:ext>
            </a:extLst>
          </p:cNvPr>
          <p:cNvSpPr>
            <a:spLocks noGrp="1"/>
          </p:cNvSpPr>
          <p:nvPr>
            <p:ph type="title"/>
          </p:nvPr>
        </p:nvSpPr>
        <p:spPr/>
        <p:txBody>
          <a:bodyPr/>
          <a:lstStyle/>
          <a:p>
            <a:r>
              <a:rPr lang="en-IN" dirty="0"/>
              <a:t>Policy vs plan</a:t>
            </a:r>
          </a:p>
        </p:txBody>
      </p:sp>
      <p:sp>
        <p:nvSpPr>
          <p:cNvPr id="3" name="Content Placeholder 2">
            <a:extLst>
              <a:ext uri="{FF2B5EF4-FFF2-40B4-BE49-F238E27FC236}">
                <a16:creationId xmlns:a16="http://schemas.microsoft.com/office/drawing/2014/main" id="{C230C54A-2162-A317-219A-30A68597A573}"/>
              </a:ext>
            </a:extLst>
          </p:cNvPr>
          <p:cNvSpPr>
            <a:spLocks noGrp="1"/>
          </p:cNvSpPr>
          <p:nvPr>
            <p:ph idx="1"/>
          </p:nvPr>
        </p:nvSpPr>
        <p:spPr/>
        <p:txBody>
          <a:bodyPr>
            <a:normAutofit fontScale="77500" lnSpcReduction="20000"/>
          </a:bodyPr>
          <a:lstStyle/>
          <a:p>
            <a:r>
              <a:rPr lang="en-US" b="0" i="0" dirty="0">
                <a:solidFill>
                  <a:srgbClr val="202124"/>
                </a:solidFill>
                <a:effectLst/>
                <a:latin typeface="arial" panose="020B0604020202020204" pitchFamily="34" charset="0"/>
              </a:rPr>
              <a:t>A policy </a:t>
            </a:r>
            <a:r>
              <a:rPr lang="en-US" b="1" i="0" dirty="0">
                <a:solidFill>
                  <a:srgbClr val="202124"/>
                </a:solidFill>
                <a:effectLst/>
                <a:latin typeface="arial" panose="020B0604020202020204" pitchFamily="34" charset="0"/>
              </a:rPr>
              <a:t>defines the learning agent's way of behaving at a given time</a:t>
            </a:r>
            <a:r>
              <a:rPr lang="en-US" b="0" i="0" dirty="0">
                <a:solidFill>
                  <a:srgbClr val="202124"/>
                </a:solidFill>
                <a:effectLst/>
                <a:latin typeface="arial" panose="020B0604020202020204" pitchFamily="34" charset="0"/>
              </a:rPr>
              <a:t>. Roughly speaking, a policy is a mapping from perceived states of the environment to actions to be taken when in those states.</a:t>
            </a:r>
          </a:p>
          <a:p>
            <a:pPr algn="l" fontAlgn="base"/>
            <a:r>
              <a:rPr lang="en-US" b="0" i="0" dirty="0">
                <a:solidFill>
                  <a:srgbClr val="232629"/>
                </a:solidFill>
                <a:effectLst/>
                <a:latin typeface="-apple-system"/>
              </a:rPr>
              <a:t>In general (as the name suggests), planning consists in creating a "plan" which you will use to reach a "goal". The goal depends on the context or problem. For example, in robotics, you can use a "planning algorithm" (e.g. Dijkstra's algorithm) in order to find the path between two points on a map (given e.g. the map as a graph).</a:t>
            </a:r>
          </a:p>
          <a:p>
            <a:pPr algn="l" fontAlgn="base"/>
            <a:r>
              <a:rPr lang="en-US" b="0" i="0" dirty="0">
                <a:solidFill>
                  <a:srgbClr val="232629"/>
                </a:solidFill>
                <a:effectLst/>
                <a:latin typeface="-apple-system"/>
              </a:rPr>
              <a:t>In RL, planning usually refers to the use of a model of the environment in order to find a policy that hopefully will help the agent to behave optimally (that is, obtain the highest amount of return or "future cumulative discounted reward").</a:t>
            </a:r>
          </a:p>
          <a:p>
            <a:pPr algn="l" fontAlgn="base"/>
            <a:r>
              <a:rPr lang="en-US" b="0" i="0" dirty="0">
                <a:solidFill>
                  <a:srgbClr val="232629"/>
                </a:solidFill>
                <a:effectLst/>
                <a:latin typeface="-apple-system"/>
              </a:rPr>
              <a:t>In RL, the problem (or environment) is usually represented as a Markov Decision Process (MDP). The "model" of the environment (or MDP) refers to the </a:t>
            </a:r>
            <a:r>
              <a:rPr lang="en-US" b="0" i="1" dirty="0">
                <a:solidFill>
                  <a:srgbClr val="232629"/>
                </a:solidFill>
                <a:effectLst/>
                <a:latin typeface="inherit"/>
              </a:rPr>
              <a:t>transition probability distribution</a:t>
            </a:r>
            <a:r>
              <a:rPr lang="en-US" b="0" i="0" dirty="0">
                <a:solidFill>
                  <a:srgbClr val="232629"/>
                </a:solidFill>
                <a:effectLst/>
                <a:latin typeface="-apple-system"/>
              </a:rPr>
              <a:t> (and </a:t>
            </a:r>
            <a:r>
              <a:rPr lang="en-US" b="0" i="1" dirty="0">
                <a:solidFill>
                  <a:srgbClr val="232629"/>
                </a:solidFill>
                <a:effectLst/>
                <a:latin typeface="inherit"/>
              </a:rPr>
              <a:t>reward function</a:t>
            </a:r>
            <a:r>
              <a:rPr lang="en-US" b="0" i="0" dirty="0">
                <a:solidFill>
                  <a:srgbClr val="232629"/>
                </a:solidFill>
                <a:effectLst/>
                <a:latin typeface="-apple-system"/>
              </a:rPr>
              <a:t>) associated with the MDP. If the transition model (and reward function) is known, you can use an algorithm that exploits it to (directly or indirectly) find a policy. This is the usual meaning of planning in RL</a:t>
            </a:r>
            <a:endParaRPr lang="en-IN" dirty="0"/>
          </a:p>
        </p:txBody>
      </p:sp>
    </p:spTree>
    <p:extLst>
      <p:ext uri="{BB962C8B-B14F-4D97-AF65-F5344CB8AC3E}">
        <p14:creationId xmlns:p14="http://schemas.microsoft.com/office/powerpoint/2010/main" val="1421364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E0A8-5D48-221D-369E-FF8ABFE471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A41A06-8B4E-C576-9F62-E422FCBB5EFA}"/>
              </a:ext>
            </a:extLst>
          </p:cNvPr>
          <p:cNvSpPr>
            <a:spLocks noGrp="1"/>
          </p:cNvSpPr>
          <p:nvPr>
            <p:ph idx="1"/>
          </p:nvPr>
        </p:nvSpPr>
        <p:spPr/>
        <p:txBody>
          <a:bodyPr>
            <a:normAutofit fontScale="92500" lnSpcReduction="10000"/>
          </a:bodyPr>
          <a:lstStyle/>
          <a:p>
            <a:r>
              <a:rPr lang="en-IN" dirty="0"/>
              <a:t> </a:t>
            </a:r>
            <a:r>
              <a:rPr lang="en-US" b="0" i="0" dirty="0">
                <a:solidFill>
                  <a:srgbClr val="232629"/>
                </a:solidFill>
                <a:effectLst/>
                <a:latin typeface="-apple-system"/>
              </a:rPr>
              <a:t>Planning is often performed "offline", that is, you "plan" before executing. While you're executing the "plan", you often do not change it.</a:t>
            </a:r>
          </a:p>
          <a:p>
            <a:r>
              <a:rPr lang="en-US" b="0" i="0" dirty="0">
                <a:solidFill>
                  <a:srgbClr val="232629"/>
                </a:solidFill>
                <a:effectLst/>
                <a:latin typeface="-apple-system"/>
              </a:rPr>
              <a:t>However, often this is not desirable, given that you might need to change the plan because the environment might also have changed. </a:t>
            </a:r>
          </a:p>
          <a:p>
            <a:r>
              <a:rPr lang="en-US" b="0" i="0" dirty="0">
                <a:solidFill>
                  <a:srgbClr val="232629"/>
                </a:solidFill>
                <a:effectLst/>
                <a:latin typeface="-apple-system"/>
              </a:rPr>
              <a:t>Furthermore, the authors also point out that planning algorithms often have a few limitations: in the case of RL, a "model" of the environment is required to plan.</a:t>
            </a:r>
          </a:p>
          <a:p>
            <a:r>
              <a:rPr lang="en-US" b="0" i="0" dirty="0">
                <a:solidFill>
                  <a:srgbClr val="202124"/>
                </a:solidFill>
                <a:effectLst/>
                <a:latin typeface="arial" panose="020B0604020202020204" pitchFamily="34" charset="0"/>
              </a:rPr>
              <a:t>In policy-based methods, </a:t>
            </a:r>
            <a:r>
              <a:rPr lang="en-US" b="1" i="0" dirty="0">
                <a:solidFill>
                  <a:srgbClr val="202124"/>
                </a:solidFill>
                <a:effectLst/>
                <a:latin typeface="arial" panose="020B0604020202020204" pitchFamily="34" charset="0"/>
              </a:rPr>
              <a:t>instead of learning a value function that tells us what is the expected sum of rewards given a state and an action, we learn directly the policy function that maps state to action</a:t>
            </a:r>
            <a:r>
              <a:rPr lang="en-US" b="0" i="0" dirty="0">
                <a:solidFill>
                  <a:srgbClr val="202124"/>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1912466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1A299-F88E-7475-7649-66E3A244C93F}"/>
              </a:ext>
            </a:extLst>
          </p:cNvPr>
          <p:cNvSpPr>
            <a:spLocks noGrp="1"/>
          </p:cNvSpPr>
          <p:nvPr>
            <p:ph type="title"/>
          </p:nvPr>
        </p:nvSpPr>
        <p:spPr/>
        <p:txBody>
          <a:bodyPr/>
          <a:lstStyle/>
          <a:p>
            <a:r>
              <a:rPr lang="en-IN" dirty="0"/>
              <a:t>Reinforcement learning</a:t>
            </a:r>
          </a:p>
        </p:txBody>
      </p:sp>
      <p:sp>
        <p:nvSpPr>
          <p:cNvPr id="3" name="Content Placeholder 2">
            <a:extLst>
              <a:ext uri="{FF2B5EF4-FFF2-40B4-BE49-F238E27FC236}">
                <a16:creationId xmlns:a16="http://schemas.microsoft.com/office/drawing/2014/main" id="{A08CD10A-CD14-AFF2-05ED-D0C72AC17461}"/>
              </a:ext>
            </a:extLst>
          </p:cNvPr>
          <p:cNvSpPr>
            <a:spLocks noGrp="1"/>
          </p:cNvSpPr>
          <p:nvPr>
            <p:ph idx="1"/>
          </p:nvPr>
        </p:nvSpPr>
        <p:spPr/>
        <p:txBody>
          <a:bodyPr/>
          <a:lstStyle/>
          <a:p>
            <a:pPr algn="just"/>
            <a:r>
              <a:rPr lang="en-US" dirty="0"/>
              <a:t>RL solves a specific type of problem where decision making is sequential, and the goal is long-term, such as game-playing, robotics, etc.</a:t>
            </a:r>
          </a:p>
          <a:p>
            <a:pPr algn="just"/>
            <a:r>
              <a:rPr lang="en-US" dirty="0"/>
              <a:t>The agent interacts with the environment and explores it by itself. The primary goal of an agent in reinforcement learning is to improve the performance by getting the maximum positive rewards.</a:t>
            </a:r>
          </a:p>
          <a:p>
            <a:pPr algn="just"/>
            <a:r>
              <a:rPr lang="en-IN" dirty="0"/>
              <a:t>Ex: </a:t>
            </a:r>
            <a:r>
              <a:rPr lang="en-US" dirty="0"/>
              <a:t>How a Robotic dog learns the movement of his arms is an example of Reinforcement learning.</a:t>
            </a:r>
            <a:endParaRPr lang="en-IN" dirty="0"/>
          </a:p>
        </p:txBody>
      </p:sp>
    </p:spTree>
    <p:extLst>
      <p:ext uri="{BB962C8B-B14F-4D97-AF65-F5344CB8AC3E}">
        <p14:creationId xmlns:p14="http://schemas.microsoft.com/office/powerpoint/2010/main" val="3094198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9CCF-9B53-0824-FC50-3C4AFE61C794}"/>
              </a:ext>
            </a:extLst>
          </p:cNvPr>
          <p:cNvSpPr>
            <a:spLocks noGrp="1"/>
          </p:cNvSpPr>
          <p:nvPr>
            <p:ph type="title"/>
          </p:nvPr>
        </p:nvSpPr>
        <p:spPr/>
        <p:txBody>
          <a:bodyPr/>
          <a:lstStyle/>
          <a:p>
            <a:r>
              <a:rPr lang="en-IN" dirty="0"/>
              <a:t>Living penalty</a:t>
            </a:r>
          </a:p>
        </p:txBody>
      </p:sp>
      <p:sp>
        <p:nvSpPr>
          <p:cNvPr id="3" name="Content Placeholder 2">
            <a:extLst>
              <a:ext uri="{FF2B5EF4-FFF2-40B4-BE49-F238E27FC236}">
                <a16:creationId xmlns:a16="http://schemas.microsoft.com/office/drawing/2014/main" id="{737C03AC-A9A5-7F2B-B5A2-38638F60618E}"/>
              </a:ext>
            </a:extLst>
          </p:cNvPr>
          <p:cNvSpPr>
            <a:spLocks noGrp="1"/>
          </p:cNvSpPr>
          <p:nvPr>
            <p:ph idx="1"/>
          </p:nvPr>
        </p:nvSpPr>
        <p:spPr/>
        <p:txBody>
          <a:bodyPr>
            <a:normAutofit lnSpcReduction="10000"/>
          </a:bodyPr>
          <a:lstStyle/>
          <a:p>
            <a:r>
              <a:rPr lang="en-US" b="0" i="0" dirty="0">
                <a:solidFill>
                  <a:srgbClr val="3C3C3B"/>
                </a:solidFill>
                <a:effectLst/>
                <a:latin typeface="IBM Plex Sans" panose="020B0604020202020204" pitchFamily="34" charset="0"/>
              </a:rPr>
              <a:t>In </a:t>
            </a:r>
            <a:r>
              <a:rPr lang="en-US" b="1" i="0" dirty="0">
                <a:solidFill>
                  <a:srgbClr val="3C3C3B"/>
                </a:solidFill>
                <a:effectLst/>
                <a:latin typeface="IBM Plex Sans" panose="020B0604020202020204" pitchFamily="34" charset="0"/>
              </a:rPr>
              <a:t>Reinforcement Learning (RL)</a:t>
            </a:r>
            <a:r>
              <a:rPr lang="en-US" b="0" i="0" dirty="0">
                <a:solidFill>
                  <a:srgbClr val="3C3C3B"/>
                </a:solidFill>
                <a:effectLst/>
                <a:latin typeface="IBM Plex Sans" panose="020B0604020202020204" pitchFamily="34" charset="0"/>
              </a:rPr>
              <a:t>, agents are trained on a </a:t>
            </a:r>
            <a:r>
              <a:rPr lang="en-US" b="1" i="0" dirty="0">
                <a:solidFill>
                  <a:srgbClr val="3C3C3B"/>
                </a:solidFill>
                <a:effectLst/>
                <a:latin typeface="IBM Plex Sans" panose="020B0604020202020204" pitchFamily="34" charset="0"/>
              </a:rPr>
              <a:t>reward</a:t>
            </a:r>
            <a:r>
              <a:rPr lang="en-US" b="0" i="0" dirty="0">
                <a:solidFill>
                  <a:srgbClr val="3C3C3B"/>
                </a:solidFill>
                <a:effectLst/>
                <a:latin typeface="IBM Plex Sans" panose="020B0604020202020204" pitchFamily="34" charset="0"/>
              </a:rPr>
              <a:t> and </a:t>
            </a:r>
            <a:r>
              <a:rPr lang="en-US" b="1" i="0" dirty="0">
                <a:solidFill>
                  <a:srgbClr val="3C3C3B"/>
                </a:solidFill>
                <a:effectLst/>
                <a:latin typeface="IBM Plex Sans" panose="020B0604020202020204" pitchFamily="34" charset="0"/>
              </a:rPr>
              <a:t>punishment</a:t>
            </a:r>
            <a:r>
              <a:rPr lang="en-US" b="0" i="0" dirty="0">
                <a:solidFill>
                  <a:srgbClr val="3C3C3B"/>
                </a:solidFill>
                <a:effectLst/>
                <a:latin typeface="IBM Plex Sans" panose="020B0604020202020204" pitchFamily="34" charset="0"/>
              </a:rPr>
              <a:t> mechanism. The </a:t>
            </a:r>
            <a:r>
              <a:rPr lang="en-US" b="1" i="0" dirty="0">
                <a:solidFill>
                  <a:srgbClr val="3C3C3B"/>
                </a:solidFill>
                <a:effectLst/>
                <a:latin typeface="IBM Plex Sans" panose="020B0604020202020204" pitchFamily="34" charset="0"/>
              </a:rPr>
              <a:t>agent</a:t>
            </a:r>
            <a:r>
              <a:rPr lang="en-US" b="0" i="0" dirty="0">
                <a:solidFill>
                  <a:srgbClr val="3C3C3B"/>
                </a:solidFill>
                <a:effectLst/>
                <a:latin typeface="IBM Plex Sans" panose="020B0604020202020204" pitchFamily="34" charset="0"/>
              </a:rPr>
              <a:t> is rewarded for correct moves and punished for the wrong ones. In doing so, the agent tries to minimize wrong moves and maximize the right ones.</a:t>
            </a:r>
          </a:p>
          <a:p>
            <a:r>
              <a:rPr lang="en-US" b="0" i="0" dirty="0">
                <a:solidFill>
                  <a:srgbClr val="222222"/>
                </a:solidFill>
                <a:effectLst/>
                <a:latin typeface="guardian-text-oreilly"/>
              </a:rPr>
              <a:t>When an agent takes an action in a state, it receives a reward. Here the term “reward” is an abstract concept that describes feedback from the environment. A reward can be positive or negative. When the reward is positive, it is corresponding to our normal meaning of reward. When the reward is negative, it is corresponding to what we usually call “punishment.”</a:t>
            </a:r>
            <a:r>
              <a:rPr lang="en-US" b="0" i="0" dirty="0">
                <a:solidFill>
                  <a:srgbClr val="3C3C3B"/>
                </a:solidFill>
                <a:effectLst/>
                <a:latin typeface="IBM Plex Sans" panose="020B0604020202020204" pitchFamily="34" charset="0"/>
              </a:rPr>
              <a:t>  </a:t>
            </a:r>
            <a:endParaRPr lang="en-IN" dirty="0"/>
          </a:p>
        </p:txBody>
      </p:sp>
    </p:spTree>
    <p:extLst>
      <p:ext uri="{BB962C8B-B14F-4D97-AF65-F5344CB8AC3E}">
        <p14:creationId xmlns:p14="http://schemas.microsoft.com/office/powerpoint/2010/main" val="2089452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E4984-C7D3-7D65-9989-946CC2E713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484477-F2E6-2C67-1405-57C6FFBE3DE3}"/>
              </a:ext>
            </a:extLst>
          </p:cNvPr>
          <p:cNvSpPr>
            <a:spLocks noGrp="1"/>
          </p:cNvSpPr>
          <p:nvPr>
            <p:ph idx="1"/>
          </p:nvPr>
        </p:nvSpPr>
        <p:spPr/>
        <p:txBody>
          <a:bodyPr/>
          <a:lstStyle/>
          <a:p>
            <a:r>
              <a:rPr lang="en-IN" dirty="0"/>
              <a:t>When the agent is awarded a reward for both positive and negative actions, it forces the agent to do the actions correctly in-order to reach the goal with minimal wastage of time in the environment.  This process is called as adding living penalty .This process helps to achieve the higher efficiency</a:t>
            </a:r>
          </a:p>
          <a:p>
            <a:r>
              <a:rPr lang="en-IN" dirty="0"/>
              <a:t>Ex: In a maze of 4*4 environment, suppose the agent performs two different actions: </a:t>
            </a:r>
            <a:r>
              <a:rPr lang="en-IN" dirty="0" err="1"/>
              <a:t>MoveUP</a:t>
            </a:r>
            <a:r>
              <a:rPr lang="en-IN" dirty="0"/>
              <a:t> and </a:t>
            </a:r>
            <a:r>
              <a:rPr lang="en-IN" dirty="0" err="1"/>
              <a:t>MoveDown</a:t>
            </a:r>
            <a:r>
              <a:rPr lang="en-IN" dirty="0"/>
              <a:t>, for each right action -0.01 reward and for wrong action -0.5 reward is given. Hence it forces the agent to reach the goal as for positive actions also negative reward is awarded.</a:t>
            </a:r>
          </a:p>
          <a:p>
            <a:endParaRPr lang="en-IN" dirty="0"/>
          </a:p>
        </p:txBody>
      </p:sp>
    </p:spTree>
    <p:extLst>
      <p:ext uri="{BB962C8B-B14F-4D97-AF65-F5344CB8AC3E}">
        <p14:creationId xmlns:p14="http://schemas.microsoft.com/office/powerpoint/2010/main" val="30651599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DF18-1797-81EE-B194-0162C3359B70}"/>
              </a:ext>
            </a:extLst>
          </p:cNvPr>
          <p:cNvSpPr>
            <a:spLocks noGrp="1"/>
          </p:cNvSpPr>
          <p:nvPr>
            <p:ph type="title"/>
          </p:nvPr>
        </p:nvSpPr>
        <p:spPr/>
        <p:txBody>
          <a:bodyPr/>
          <a:lstStyle/>
          <a:p>
            <a:r>
              <a:rPr lang="en-IN" dirty="0"/>
              <a:t>Temporal Difference</a:t>
            </a:r>
          </a:p>
        </p:txBody>
      </p:sp>
      <p:sp>
        <p:nvSpPr>
          <p:cNvPr id="3" name="Content Placeholder 2">
            <a:extLst>
              <a:ext uri="{FF2B5EF4-FFF2-40B4-BE49-F238E27FC236}">
                <a16:creationId xmlns:a16="http://schemas.microsoft.com/office/drawing/2014/main" id="{15291001-C54E-80FB-2FA9-CBBAC6BB4770}"/>
              </a:ext>
            </a:extLst>
          </p:cNvPr>
          <p:cNvSpPr>
            <a:spLocks noGrp="1"/>
          </p:cNvSpPr>
          <p:nvPr>
            <p:ph idx="1"/>
          </p:nvPr>
        </p:nvSpPr>
        <p:spPr/>
        <p:txBody>
          <a:bodyPr/>
          <a:lstStyle/>
          <a:p>
            <a:r>
              <a:rPr lang="en-US" b="0" i="0" dirty="0">
                <a:solidFill>
                  <a:srgbClr val="000000"/>
                </a:solidFill>
                <a:effectLst/>
                <a:latin typeface="Source Sans Pro" panose="020B0503030403020204" pitchFamily="34" charset="0"/>
              </a:rPr>
              <a:t>Temporal Difference Learning is an unsupervised learning technique that is very commonly used in </a:t>
            </a:r>
            <a:r>
              <a:rPr lang="en-US" b="0" i="0" u="none" strike="noStrike" dirty="0">
                <a:solidFill>
                  <a:srgbClr val="AE1536"/>
                </a:solidFill>
                <a:effectLst/>
                <a:latin typeface="Source Sans Pro" panose="020B0503030403020204" pitchFamily="34" charset="0"/>
              </a:rPr>
              <a:t>reinforcement learning</a:t>
            </a:r>
            <a:r>
              <a:rPr lang="en-US" b="0" i="0" dirty="0">
                <a:solidFill>
                  <a:srgbClr val="000000"/>
                </a:solidFill>
                <a:effectLst/>
                <a:latin typeface="Source Sans Pro" panose="020B0503030403020204" pitchFamily="34" charset="0"/>
              </a:rPr>
              <a:t> for the purpose of predicting the total reward expected over the future.</a:t>
            </a:r>
          </a:p>
          <a:p>
            <a:r>
              <a:rPr lang="en-US" b="0" i="0" dirty="0">
                <a:solidFill>
                  <a:srgbClr val="000000"/>
                </a:solidFill>
                <a:effectLst/>
                <a:latin typeface="Source Sans Pro" panose="020B0503030403020204" pitchFamily="34" charset="0"/>
              </a:rPr>
              <a:t>They can, however, be used to predict other quantities as well. It is essentially a way to learn how to predict a quantity that is dependent on the future values of a given signal. </a:t>
            </a:r>
            <a:endParaRPr lang="en-US" dirty="0">
              <a:solidFill>
                <a:srgbClr val="000000"/>
              </a:solidFill>
              <a:latin typeface="Source Sans Pro" panose="020B0503030403020204" pitchFamily="34" charset="0"/>
            </a:endParaRPr>
          </a:p>
          <a:p>
            <a:r>
              <a:rPr lang="en-US" b="0" i="0" dirty="0">
                <a:solidFill>
                  <a:srgbClr val="000000"/>
                </a:solidFill>
                <a:effectLst/>
                <a:latin typeface="Source Sans Pro" panose="020B0503030403020204" pitchFamily="34" charset="0"/>
              </a:rPr>
              <a:t> Temporal difference learning is a method that is used to compute the long-term utility of a pattern of </a:t>
            </a:r>
            <a:r>
              <a:rPr lang="en-US" b="0" i="0" dirty="0" err="1">
                <a:solidFill>
                  <a:srgbClr val="000000"/>
                </a:solidFill>
                <a:effectLst/>
                <a:latin typeface="Source Sans Pro" panose="020B0503030403020204" pitchFamily="34" charset="0"/>
              </a:rPr>
              <a:t>behaviour</a:t>
            </a:r>
            <a:r>
              <a:rPr lang="en-US" b="0" i="0" dirty="0">
                <a:solidFill>
                  <a:srgbClr val="000000"/>
                </a:solidFill>
                <a:effectLst/>
                <a:latin typeface="Source Sans Pro" panose="020B0503030403020204" pitchFamily="34" charset="0"/>
              </a:rPr>
              <a:t> from a series of intermediate rewards.</a:t>
            </a:r>
            <a:endParaRPr lang="en-IN" dirty="0"/>
          </a:p>
        </p:txBody>
      </p:sp>
    </p:spTree>
    <p:extLst>
      <p:ext uri="{BB962C8B-B14F-4D97-AF65-F5344CB8AC3E}">
        <p14:creationId xmlns:p14="http://schemas.microsoft.com/office/powerpoint/2010/main" val="27773999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5F80-E5A2-3DA2-FA95-FB2ED549F5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21620E-3E88-1F19-AADA-9D6C3CE215D4}"/>
              </a:ext>
            </a:extLst>
          </p:cNvPr>
          <p:cNvSpPr>
            <a:spLocks noGrp="1"/>
          </p:cNvSpPr>
          <p:nvPr>
            <p:ph idx="1"/>
          </p:nvPr>
        </p:nvSpPr>
        <p:spPr/>
        <p:txBody>
          <a:bodyPr>
            <a:normAutofit fontScale="85000" lnSpcReduction="20000"/>
          </a:bodyPr>
          <a:lstStyle/>
          <a:p>
            <a:pPr algn="just"/>
            <a:r>
              <a:rPr lang="en-US" b="0" i="0" dirty="0">
                <a:solidFill>
                  <a:srgbClr val="000000"/>
                </a:solidFill>
                <a:effectLst/>
                <a:latin typeface="Source Sans Pro" panose="020B0503030403020204" pitchFamily="34" charset="0"/>
              </a:rPr>
              <a:t>Essentially, TD Learning focuses on predicting a variable's future value in a sequence of states. Temporal difference learning was a major breakthrough in solving the problem of reward prediction.</a:t>
            </a:r>
          </a:p>
          <a:p>
            <a:pPr algn="just"/>
            <a:r>
              <a:rPr lang="en-US" dirty="0">
                <a:solidFill>
                  <a:srgbClr val="000000"/>
                </a:solidFill>
                <a:latin typeface="Source Sans Pro" panose="020B0503030403020204" pitchFamily="34" charset="0"/>
              </a:rPr>
              <a:t>You</a:t>
            </a:r>
            <a:r>
              <a:rPr lang="en-US" b="0" i="0" dirty="0">
                <a:solidFill>
                  <a:srgbClr val="000000"/>
                </a:solidFill>
                <a:effectLst/>
                <a:latin typeface="Source Sans Pro" panose="020B0503030403020204" pitchFamily="34" charset="0"/>
              </a:rPr>
              <a:t> could say that, it employs a mathematical trick that allows it to replace complicated reasoning with a simple learning procedure that can be used to generate the very same results. </a:t>
            </a:r>
            <a:br>
              <a:rPr lang="en-US" b="0" i="0" dirty="0">
                <a:solidFill>
                  <a:srgbClr val="000000"/>
                </a:solidFill>
                <a:effectLst/>
                <a:latin typeface="Source Sans Pro" panose="020B0503030403020204" pitchFamily="34" charset="0"/>
              </a:rPr>
            </a:br>
            <a:endParaRPr lang="en-US" b="0" i="0" dirty="0">
              <a:solidFill>
                <a:srgbClr val="000000"/>
              </a:solidFill>
              <a:effectLst/>
              <a:latin typeface="Source Sans Pro" panose="020B0503030403020204" pitchFamily="34" charset="0"/>
            </a:endParaRPr>
          </a:p>
          <a:p>
            <a:pPr algn="just"/>
            <a:r>
              <a:rPr lang="en-US" b="0" i="0" dirty="0">
                <a:solidFill>
                  <a:srgbClr val="000000"/>
                </a:solidFill>
                <a:effectLst/>
                <a:latin typeface="Source Sans Pro" panose="020B0503030403020204" pitchFamily="34" charset="0"/>
              </a:rPr>
              <a:t>The trick is that rather than attempting to calculate the total future reward, temporal difference learning just attempts to predict the combination of immediate reward and its own reward prediction at the next moment in time. Now when the next moment comes and brings fresh information with it, the new prediction is compared with the expected prediction. If these two predictions are different from each other, the TD algorithm will calculate how different the predictions are from each other and make use of this temporal difference to adjust the old prediction toward the new prediction. </a:t>
            </a:r>
          </a:p>
          <a:p>
            <a:pPr algn="just"/>
            <a:endParaRPr lang="en-IN" dirty="0"/>
          </a:p>
        </p:txBody>
      </p:sp>
    </p:spTree>
    <p:extLst>
      <p:ext uri="{BB962C8B-B14F-4D97-AF65-F5344CB8AC3E}">
        <p14:creationId xmlns:p14="http://schemas.microsoft.com/office/powerpoint/2010/main" val="3354295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C80C-5469-AFAC-3BFD-DE0BC5D1A75A}"/>
              </a:ext>
            </a:extLst>
          </p:cNvPr>
          <p:cNvSpPr>
            <a:spLocks noGrp="1"/>
          </p:cNvSpPr>
          <p:nvPr>
            <p:ph type="title"/>
          </p:nvPr>
        </p:nvSpPr>
        <p:spPr/>
        <p:txBody>
          <a:bodyPr/>
          <a:lstStyle/>
          <a:p>
            <a:r>
              <a:rPr lang="en-IN" dirty="0"/>
              <a:t>Parameters used in temporal difference</a:t>
            </a:r>
          </a:p>
        </p:txBody>
      </p:sp>
      <p:sp>
        <p:nvSpPr>
          <p:cNvPr id="3" name="Content Placeholder 2">
            <a:extLst>
              <a:ext uri="{FF2B5EF4-FFF2-40B4-BE49-F238E27FC236}">
                <a16:creationId xmlns:a16="http://schemas.microsoft.com/office/drawing/2014/main" id="{FF421598-A320-C924-0A11-4670B046D362}"/>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dirty="0"/>
              <a:t> </a:t>
            </a:r>
            <a:r>
              <a:rPr lang="en-US" b="0" i="0" dirty="0">
                <a:solidFill>
                  <a:srgbClr val="000000"/>
                </a:solidFill>
                <a:effectLst/>
                <a:latin typeface="Source Sans Pro" panose="020B0503030403020204" pitchFamily="34" charset="0"/>
              </a:rPr>
              <a:t>Alpha (α): learning rate</a:t>
            </a:r>
            <a:br>
              <a:rPr lang="en-US" b="0" i="0" dirty="0">
                <a:solidFill>
                  <a:srgbClr val="000000"/>
                </a:solidFill>
                <a:effectLst/>
                <a:latin typeface="Source Sans Pro" panose="020B0503030403020204" pitchFamily="34" charset="0"/>
              </a:rPr>
            </a:br>
            <a:r>
              <a:rPr lang="en-US" b="0" i="0" dirty="0">
                <a:solidFill>
                  <a:srgbClr val="000000"/>
                </a:solidFill>
                <a:effectLst/>
                <a:latin typeface="Source Sans Pro" panose="020B0503030403020204" pitchFamily="34" charset="0"/>
              </a:rPr>
              <a:t>It shows how much our estimates should be adjusted, based on the error. This rate varies between 0 and 1.</a:t>
            </a:r>
          </a:p>
          <a:p>
            <a:pPr algn="l">
              <a:buFont typeface="Arial" panose="020B0604020202020204" pitchFamily="34" charset="0"/>
              <a:buChar char="•"/>
            </a:pPr>
            <a:r>
              <a:rPr lang="en-US" b="0" i="0" dirty="0">
                <a:solidFill>
                  <a:srgbClr val="000000"/>
                </a:solidFill>
                <a:effectLst/>
                <a:latin typeface="Source Sans Pro" panose="020B0503030403020204" pitchFamily="34" charset="0"/>
              </a:rPr>
              <a:t>Gamma (γ): the discount rate</a:t>
            </a:r>
            <a:br>
              <a:rPr lang="en-US" b="0" i="0" dirty="0">
                <a:solidFill>
                  <a:srgbClr val="000000"/>
                </a:solidFill>
                <a:effectLst/>
                <a:latin typeface="Source Sans Pro" panose="020B0503030403020204" pitchFamily="34" charset="0"/>
              </a:rPr>
            </a:br>
            <a:r>
              <a:rPr lang="en-US" b="0" i="0" dirty="0">
                <a:solidFill>
                  <a:srgbClr val="000000"/>
                </a:solidFill>
                <a:effectLst/>
                <a:latin typeface="Source Sans Pro" panose="020B0503030403020204" pitchFamily="34" charset="0"/>
              </a:rPr>
              <a:t>This indicates how much future rewards are valued. A larger discount rate signifies that future rewards are valued to a greater extent. The discount rate also varies between 0 and 1.</a:t>
            </a:r>
          </a:p>
          <a:p>
            <a:pPr algn="l">
              <a:buFont typeface="Arial" panose="020B0604020202020204" pitchFamily="34" charset="0"/>
              <a:buChar char="•"/>
            </a:pPr>
            <a:r>
              <a:rPr lang="en-US" b="0" i="1" dirty="0">
                <a:solidFill>
                  <a:srgbClr val="000000"/>
                </a:solidFill>
                <a:effectLst/>
                <a:latin typeface="Source Sans Pro" panose="020B0503030403020204" pitchFamily="34" charset="0"/>
              </a:rPr>
              <a:t>e</a:t>
            </a:r>
            <a:r>
              <a:rPr lang="en-US" b="0" i="0" dirty="0">
                <a:solidFill>
                  <a:srgbClr val="000000"/>
                </a:solidFill>
                <a:effectLst/>
                <a:latin typeface="Source Sans Pro" panose="020B0503030403020204" pitchFamily="34" charset="0"/>
              </a:rPr>
              <a:t>: the ratio reflective of exploration vs. exploitation.</a:t>
            </a:r>
            <a:br>
              <a:rPr lang="en-US" b="0" i="0" dirty="0">
                <a:solidFill>
                  <a:srgbClr val="000000"/>
                </a:solidFill>
                <a:effectLst/>
                <a:latin typeface="Source Sans Pro" panose="020B0503030403020204" pitchFamily="34" charset="0"/>
              </a:rPr>
            </a:br>
            <a:r>
              <a:rPr lang="en-US" b="0" i="0" dirty="0">
                <a:solidFill>
                  <a:srgbClr val="000000"/>
                </a:solidFill>
                <a:effectLst/>
                <a:latin typeface="Source Sans Pro" panose="020B0503030403020204" pitchFamily="34" charset="0"/>
              </a:rPr>
              <a:t>This involves exploring new options with probability e and staying at the current max with probability </a:t>
            </a:r>
            <a:r>
              <a:rPr lang="en-US" b="0" i="1" dirty="0">
                <a:solidFill>
                  <a:srgbClr val="000000"/>
                </a:solidFill>
                <a:effectLst/>
                <a:latin typeface="Source Sans Pro" panose="020B0503030403020204" pitchFamily="34" charset="0"/>
              </a:rPr>
              <a:t>1-e</a:t>
            </a:r>
            <a:r>
              <a:rPr lang="en-US" b="0" i="0" dirty="0">
                <a:solidFill>
                  <a:srgbClr val="000000"/>
                </a:solidFill>
                <a:effectLst/>
                <a:latin typeface="Source Sans Pro" panose="020B0503030403020204" pitchFamily="34" charset="0"/>
              </a:rPr>
              <a:t>. A larger </a:t>
            </a:r>
            <a:r>
              <a:rPr lang="en-US" b="0" i="1" dirty="0">
                <a:solidFill>
                  <a:srgbClr val="000000"/>
                </a:solidFill>
                <a:effectLst/>
                <a:latin typeface="Source Sans Pro" panose="020B0503030403020204" pitchFamily="34" charset="0"/>
              </a:rPr>
              <a:t>e</a:t>
            </a:r>
            <a:r>
              <a:rPr lang="en-US" b="0" i="0" dirty="0">
                <a:solidFill>
                  <a:srgbClr val="000000"/>
                </a:solidFill>
                <a:effectLst/>
                <a:latin typeface="Source Sans Pro" panose="020B0503030403020204" pitchFamily="34" charset="0"/>
              </a:rPr>
              <a:t> signifies that more exploration is carried out during training</a:t>
            </a:r>
          </a:p>
          <a:p>
            <a:endParaRPr lang="en-IN" dirty="0"/>
          </a:p>
        </p:txBody>
      </p:sp>
    </p:spTree>
    <p:extLst>
      <p:ext uri="{BB962C8B-B14F-4D97-AF65-F5344CB8AC3E}">
        <p14:creationId xmlns:p14="http://schemas.microsoft.com/office/powerpoint/2010/main" val="1486763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4B78-82F8-A39F-D8B7-5EC10C8F26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CE6F4C-3B79-BB06-31EC-A923EEB02AAF}"/>
              </a:ext>
            </a:extLst>
          </p:cNvPr>
          <p:cNvSpPr>
            <a:spLocks noGrp="1"/>
          </p:cNvSpPr>
          <p:nvPr>
            <p:ph idx="1"/>
          </p:nvPr>
        </p:nvSpPr>
        <p:spPr/>
        <p:txBody>
          <a:bodyPr>
            <a:normAutofit/>
          </a:bodyPr>
          <a:lstStyle/>
          <a:p>
            <a:pPr marL="0" indent="0" algn="ctr">
              <a:buNone/>
            </a:pPr>
            <a:endParaRPr lang="en-IN" sz="4800" dirty="0"/>
          </a:p>
          <a:p>
            <a:pPr marL="0" indent="0" algn="ctr">
              <a:buNone/>
            </a:pPr>
            <a:r>
              <a:rPr lang="en-IN" sz="4800" dirty="0"/>
              <a:t>Thank You</a:t>
            </a:r>
          </a:p>
        </p:txBody>
      </p:sp>
    </p:spTree>
    <p:extLst>
      <p:ext uri="{BB962C8B-B14F-4D97-AF65-F5344CB8AC3E}">
        <p14:creationId xmlns:p14="http://schemas.microsoft.com/office/powerpoint/2010/main" val="244974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2F145-5671-B15D-8635-5E964A904167}"/>
              </a:ext>
            </a:extLst>
          </p:cNvPr>
          <p:cNvSpPr>
            <a:spLocks noGrp="1"/>
          </p:cNvSpPr>
          <p:nvPr>
            <p:ph type="title"/>
          </p:nvPr>
        </p:nvSpPr>
        <p:spPr/>
        <p:txBody>
          <a:bodyPr/>
          <a:lstStyle/>
          <a:p>
            <a:r>
              <a:rPr lang="en-IN" dirty="0"/>
              <a:t>Reinforcement learning-Example</a:t>
            </a:r>
          </a:p>
        </p:txBody>
      </p:sp>
      <p:sp>
        <p:nvSpPr>
          <p:cNvPr id="3" name="Content Placeholder 2">
            <a:extLst>
              <a:ext uri="{FF2B5EF4-FFF2-40B4-BE49-F238E27FC236}">
                <a16:creationId xmlns:a16="http://schemas.microsoft.com/office/drawing/2014/main" id="{EEAFE107-2CB4-F25D-DE57-6DAD136603E5}"/>
              </a:ext>
            </a:extLst>
          </p:cNvPr>
          <p:cNvSpPr>
            <a:spLocks noGrp="1"/>
          </p:cNvSpPr>
          <p:nvPr>
            <p:ph idx="1"/>
          </p:nvPr>
        </p:nvSpPr>
        <p:spPr/>
        <p:txBody>
          <a:bodyPr>
            <a:normAutofit fontScale="92500" lnSpcReduction="20000"/>
          </a:bodyPr>
          <a:lstStyle/>
          <a:p>
            <a:pPr algn="just"/>
            <a:r>
              <a:rPr lang="en-US" b="1" i="0" dirty="0">
                <a:effectLst/>
                <a:latin typeface="inter-bold"/>
              </a:rPr>
              <a:t>Example:</a:t>
            </a:r>
            <a:r>
              <a:rPr lang="en-US" b="0" i="0" dirty="0">
                <a:effectLst/>
                <a:latin typeface="inter-regular"/>
              </a:rPr>
              <a:t> Suppose there is an AI agent present within a maze environment, and his goal is to find the diamond. The agent interacts with the environment by performing some actions, and based on those actions, the state of the agent gets changed, and it also receives a reward or penalty as feedback.</a:t>
            </a:r>
          </a:p>
          <a:p>
            <a:pPr algn="just"/>
            <a:r>
              <a:rPr lang="en-US" b="0" i="0" dirty="0">
                <a:solidFill>
                  <a:srgbClr val="000000"/>
                </a:solidFill>
                <a:effectLst/>
                <a:latin typeface="inter-regular"/>
              </a:rPr>
              <a:t>The agent continues doing these three things (</a:t>
            </a:r>
            <a:r>
              <a:rPr lang="en-US" b="1" i="0" dirty="0">
                <a:solidFill>
                  <a:srgbClr val="000000"/>
                </a:solidFill>
                <a:effectLst/>
                <a:latin typeface="inter-bold"/>
              </a:rPr>
              <a:t>take action, change state/remain in the same state, and get feedback</a:t>
            </a:r>
            <a:r>
              <a:rPr lang="en-US" b="0" i="0" dirty="0">
                <a:solidFill>
                  <a:srgbClr val="000000"/>
                </a:solidFill>
                <a:effectLst/>
                <a:latin typeface="inter-regular"/>
              </a:rPr>
              <a:t>), and by doing these actions, he learns and explores the environment.</a:t>
            </a:r>
          </a:p>
          <a:p>
            <a:pPr algn="just"/>
            <a:r>
              <a:rPr lang="en-US" b="0" i="0" dirty="0">
                <a:solidFill>
                  <a:srgbClr val="000000"/>
                </a:solidFill>
                <a:effectLst/>
                <a:latin typeface="inter-regular"/>
              </a:rPr>
              <a:t>The agent learns that what actions lead to positive feedback or rewards and what actions lead to negative feedback penalty. As a positive reward, the agent gets a positive point, and as a penalty, it gets a negative point.</a:t>
            </a:r>
          </a:p>
          <a:p>
            <a:pPr algn="just"/>
            <a:endParaRPr lang="en-IN" dirty="0"/>
          </a:p>
        </p:txBody>
      </p:sp>
    </p:spTree>
    <p:extLst>
      <p:ext uri="{BB962C8B-B14F-4D97-AF65-F5344CB8AC3E}">
        <p14:creationId xmlns:p14="http://schemas.microsoft.com/office/powerpoint/2010/main" val="539591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EF46-26E6-3461-BBFA-26611DF52FCD}"/>
              </a:ext>
            </a:extLst>
          </p:cNvPr>
          <p:cNvSpPr>
            <a:spLocks noGrp="1"/>
          </p:cNvSpPr>
          <p:nvPr>
            <p:ph type="title"/>
          </p:nvPr>
        </p:nvSpPr>
        <p:spPr/>
        <p:txBody>
          <a:bodyPr/>
          <a:lstStyle/>
          <a:p>
            <a:endParaRPr lang="en-IN"/>
          </a:p>
        </p:txBody>
      </p:sp>
      <p:pic>
        <p:nvPicPr>
          <p:cNvPr id="1026" name="Picture 2" descr="What is Reinforcement Learning">
            <a:extLst>
              <a:ext uri="{FF2B5EF4-FFF2-40B4-BE49-F238E27FC236}">
                <a16:creationId xmlns:a16="http://schemas.microsoft.com/office/drawing/2014/main" id="{8C5B25ED-CF9B-0BEA-4DB4-4006E3AE2DA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2057" y="2244725"/>
            <a:ext cx="5238445"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55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10F7-536B-DAB3-D0DF-2A110D544D81}"/>
              </a:ext>
            </a:extLst>
          </p:cNvPr>
          <p:cNvSpPr>
            <a:spLocks noGrp="1"/>
          </p:cNvSpPr>
          <p:nvPr>
            <p:ph type="title"/>
          </p:nvPr>
        </p:nvSpPr>
        <p:spPr/>
        <p:txBody>
          <a:bodyPr/>
          <a:lstStyle/>
          <a:p>
            <a:r>
              <a:rPr lang="en-IN" dirty="0"/>
              <a:t>Elements of reinforcement learning</a:t>
            </a:r>
          </a:p>
        </p:txBody>
      </p:sp>
      <p:sp>
        <p:nvSpPr>
          <p:cNvPr id="3" name="Content Placeholder 2">
            <a:extLst>
              <a:ext uri="{FF2B5EF4-FFF2-40B4-BE49-F238E27FC236}">
                <a16:creationId xmlns:a16="http://schemas.microsoft.com/office/drawing/2014/main" id="{0B39FA9A-7715-0357-8692-BF01EF4AFEFD}"/>
              </a:ext>
            </a:extLst>
          </p:cNvPr>
          <p:cNvSpPr>
            <a:spLocks noGrp="1"/>
          </p:cNvSpPr>
          <p:nvPr>
            <p:ph idx="1"/>
          </p:nvPr>
        </p:nvSpPr>
        <p:spPr/>
        <p:txBody>
          <a:bodyPr/>
          <a:lstStyle/>
          <a:p>
            <a:r>
              <a:rPr lang="en-IN" dirty="0"/>
              <a:t> There are four main elements of reinforcement learning</a:t>
            </a:r>
          </a:p>
          <a:p>
            <a:pPr lvl="1"/>
            <a:r>
              <a:rPr lang="en-IN" dirty="0"/>
              <a:t>Policy</a:t>
            </a:r>
          </a:p>
          <a:p>
            <a:pPr lvl="1"/>
            <a:r>
              <a:rPr lang="en-IN" dirty="0"/>
              <a:t>Reward signal</a:t>
            </a:r>
          </a:p>
          <a:p>
            <a:pPr lvl="1"/>
            <a:r>
              <a:rPr lang="en-IN" dirty="0"/>
              <a:t>Value function</a:t>
            </a:r>
          </a:p>
          <a:p>
            <a:pPr lvl="1"/>
            <a:r>
              <a:rPr lang="en-IN" dirty="0"/>
              <a:t>Model of the environment</a:t>
            </a:r>
          </a:p>
        </p:txBody>
      </p:sp>
    </p:spTree>
    <p:extLst>
      <p:ext uri="{BB962C8B-B14F-4D97-AF65-F5344CB8AC3E}">
        <p14:creationId xmlns:p14="http://schemas.microsoft.com/office/powerpoint/2010/main" val="263334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10F7-536B-DAB3-D0DF-2A110D544D81}"/>
              </a:ext>
            </a:extLst>
          </p:cNvPr>
          <p:cNvSpPr>
            <a:spLocks noGrp="1"/>
          </p:cNvSpPr>
          <p:nvPr>
            <p:ph type="title"/>
          </p:nvPr>
        </p:nvSpPr>
        <p:spPr/>
        <p:txBody>
          <a:bodyPr/>
          <a:lstStyle/>
          <a:p>
            <a:r>
              <a:rPr lang="en-IN" dirty="0"/>
              <a:t>Elements of reinforcement learning</a:t>
            </a:r>
          </a:p>
        </p:txBody>
      </p:sp>
      <p:sp>
        <p:nvSpPr>
          <p:cNvPr id="3" name="Content Placeholder 2">
            <a:extLst>
              <a:ext uri="{FF2B5EF4-FFF2-40B4-BE49-F238E27FC236}">
                <a16:creationId xmlns:a16="http://schemas.microsoft.com/office/drawing/2014/main" id="{0B39FA9A-7715-0357-8692-BF01EF4AFEFD}"/>
              </a:ext>
            </a:extLst>
          </p:cNvPr>
          <p:cNvSpPr>
            <a:spLocks noGrp="1"/>
          </p:cNvSpPr>
          <p:nvPr>
            <p:ph idx="1"/>
          </p:nvPr>
        </p:nvSpPr>
        <p:spPr/>
        <p:txBody>
          <a:bodyPr>
            <a:normAutofit fontScale="92500" lnSpcReduction="20000"/>
          </a:bodyPr>
          <a:lstStyle/>
          <a:p>
            <a:pPr algn="just"/>
            <a:r>
              <a:rPr lang="en-IN" b="1" u="sng" dirty="0"/>
              <a:t> Policy: </a:t>
            </a:r>
            <a:r>
              <a:rPr lang="en-US" b="0" i="0" dirty="0">
                <a:solidFill>
                  <a:srgbClr val="333333"/>
                </a:solidFill>
                <a:effectLst/>
                <a:latin typeface="inter-regular"/>
              </a:rPr>
              <a:t>A policy can be defined as a way how an agent behaves at a given time. perceived states of the environment to the actions taken on those states. A policy is the core element of the RL as it alone can define the behavior of the agent. In some cases, it may be a simple function or a lookup table, whereas, for other cases, it may involve general computation as a search process.</a:t>
            </a:r>
          </a:p>
          <a:p>
            <a:pPr algn="just"/>
            <a:r>
              <a:rPr lang="en-US" b="1" u="sng" dirty="0">
                <a:solidFill>
                  <a:srgbClr val="333333"/>
                </a:solidFill>
                <a:latin typeface="inter-regular"/>
              </a:rPr>
              <a:t> Reward signal: </a:t>
            </a:r>
            <a:r>
              <a:rPr lang="en-US" b="0" i="0" dirty="0">
                <a:solidFill>
                  <a:srgbClr val="333333"/>
                </a:solidFill>
                <a:effectLst/>
                <a:latin typeface="inter-regular"/>
              </a:rPr>
              <a:t>The goal of reinforcement learning is defined by the reward signal. At each state, the environment sends an immediate signal to the learning agent, and this signal is known as a </a:t>
            </a:r>
            <a:r>
              <a:rPr lang="en-US" b="1" i="0" dirty="0">
                <a:solidFill>
                  <a:srgbClr val="333333"/>
                </a:solidFill>
                <a:effectLst/>
                <a:latin typeface="inter-bold"/>
              </a:rPr>
              <a:t>reward signal</a:t>
            </a:r>
            <a:r>
              <a:rPr lang="en-US" b="0" i="0" dirty="0">
                <a:solidFill>
                  <a:srgbClr val="333333"/>
                </a:solidFill>
                <a:effectLst/>
                <a:latin typeface="inter-regular"/>
              </a:rPr>
              <a:t>. These rewards are given according to the good and bad actions taken by the agent. The agent's main objective is to maximize the total number of rewards for good actions. The reward signal can change the policy, such as if an action selected by the agent leads to low reward, then the policy may change to select other actions in the future.</a:t>
            </a:r>
            <a:endParaRPr lang="en-IN" dirty="0"/>
          </a:p>
        </p:txBody>
      </p:sp>
    </p:spTree>
    <p:extLst>
      <p:ext uri="{BB962C8B-B14F-4D97-AF65-F5344CB8AC3E}">
        <p14:creationId xmlns:p14="http://schemas.microsoft.com/office/powerpoint/2010/main" val="23224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D922B-2D59-3FFA-AA41-EBD50777D59E}"/>
              </a:ext>
            </a:extLst>
          </p:cNvPr>
          <p:cNvSpPr>
            <a:spLocks noGrp="1"/>
          </p:cNvSpPr>
          <p:nvPr>
            <p:ph type="title"/>
          </p:nvPr>
        </p:nvSpPr>
        <p:spPr/>
        <p:txBody>
          <a:bodyPr/>
          <a:lstStyle/>
          <a:p>
            <a:r>
              <a:rPr lang="en-IN" dirty="0"/>
              <a:t>Elements of reinforcement learning</a:t>
            </a:r>
          </a:p>
        </p:txBody>
      </p:sp>
      <p:sp>
        <p:nvSpPr>
          <p:cNvPr id="3" name="Content Placeholder 2">
            <a:extLst>
              <a:ext uri="{FF2B5EF4-FFF2-40B4-BE49-F238E27FC236}">
                <a16:creationId xmlns:a16="http://schemas.microsoft.com/office/drawing/2014/main" id="{C40F28E9-EF74-DFF0-D67E-C1ED74E8DDFF}"/>
              </a:ext>
            </a:extLst>
          </p:cNvPr>
          <p:cNvSpPr>
            <a:spLocks noGrp="1"/>
          </p:cNvSpPr>
          <p:nvPr>
            <p:ph idx="1"/>
          </p:nvPr>
        </p:nvSpPr>
        <p:spPr/>
        <p:txBody>
          <a:bodyPr>
            <a:normAutofit fontScale="92500"/>
          </a:bodyPr>
          <a:lstStyle/>
          <a:p>
            <a:r>
              <a:rPr lang="en-IN" dirty="0"/>
              <a:t> </a:t>
            </a:r>
            <a:r>
              <a:rPr lang="en-IN" b="1" u="sng" dirty="0"/>
              <a:t>Value Function: </a:t>
            </a:r>
            <a:r>
              <a:rPr lang="en-US" b="0" i="0" dirty="0">
                <a:solidFill>
                  <a:srgbClr val="333333"/>
                </a:solidFill>
                <a:effectLst/>
                <a:latin typeface="inter-regular"/>
              </a:rPr>
              <a:t>The value function gives information about how good the situation and action are and how much reward an agent can expect. A reward indicates the </a:t>
            </a:r>
            <a:r>
              <a:rPr lang="en-US" b="1" i="0" dirty="0">
                <a:solidFill>
                  <a:srgbClr val="333333"/>
                </a:solidFill>
                <a:effectLst/>
                <a:latin typeface="inter-bold"/>
              </a:rPr>
              <a:t>immediate signal for each good and bad action</a:t>
            </a:r>
            <a:r>
              <a:rPr lang="en-US" b="0" i="0" dirty="0">
                <a:solidFill>
                  <a:srgbClr val="333333"/>
                </a:solidFill>
                <a:effectLst/>
                <a:latin typeface="inter-regular"/>
              </a:rPr>
              <a:t>, whereas a value function specifies </a:t>
            </a:r>
            <a:r>
              <a:rPr lang="en-US" b="1" i="0" dirty="0">
                <a:solidFill>
                  <a:srgbClr val="333333"/>
                </a:solidFill>
                <a:effectLst/>
                <a:latin typeface="inter-bold"/>
              </a:rPr>
              <a:t>the good state and action for the future</a:t>
            </a:r>
            <a:r>
              <a:rPr lang="en-US" b="0" i="0" dirty="0">
                <a:solidFill>
                  <a:srgbClr val="333333"/>
                </a:solidFill>
                <a:effectLst/>
                <a:latin typeface="inter-regular"/>
              </a:rPr>
              <a:t>. The value function depends on the reward as, without reward, there could be no value. The goal of estimating values is to achieve more rewards.</a:t>
            </a:r>
          </a:p>
          <a:p>
            <a:r>
              <a:rPr lang="en-US" b="1" u="sng" dirty="0">
                <a:solidFill>
                  <a:srgbClr val="333333"/>
                </a:solidFill>
                <a:latin typeface="inter-regular"/>
              </a:rPr>
              <a:t> Model : </a:t>
            </a:r>
            <a:r>
              <a:rPr lang="en-US" b="0" i="0" dirty="0">
                <a:solidFill>
                  <a:srgbClr val="333333"/>
                </a:solidFill>
                <a:effectLst/>
                <a:latin typeface="inter-regular"/>
              </a:rPr>
              <a:t>The last element of reinforcement learning is the model, which mimics the behavior of the environment. With the help of the model, one can make inferences about how the environment will behave. Such as, if a state and an action are given, then a model can predict the next state and reward.</a:t>
            </a:r>
            <a:endParaRPr lang="en-IN" b="1" u="sng" dirty="0"/>
          </a:p>
        </p:txBody>
      </p:sp>
    </p:spTree>
    <p:extLst>
      <p:ext uri="{BB962C8B-B14F-4D97-AF65-F5344CB8AC3E}">
        <p14:creationId xmlns:p14="http://schemas.microsoft.com/office/powerpoint/2010/main" val="23994247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476</TotalTime>
  <Words>3928</Words>
  <Application>Microsoft Office PowerPoint</Application>
  <PresentationFormat>Widescreen</PresentationFormat>
  <Paragraphs>175</Paragraphs>
  <Slides>45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45</vt:i4>
      </vt:variant>
    </vt:vector>
  </HeadingPairs>
  <TitlesOfParts>
    <vt:vector size="60" baseType="lpstr">
      <vt:lpstr>-apple-system</vt:lpstr>
      <vt:lpstr>Arial</vt:lpstr>
      <vt:lpstr>Arial</vt:lpstr>
      <vt:lpstr>Calibri</vt:lpstr>
      <vt:lpstr>charter</vt:lpstr>
      <vt:lpstr>erdana</vt:lpstr>
      <vt:lpstr>Gill Sans MT</vt:lpstr>
      <vt:lpstr>guardian-text-oreilly</vt:lpstr>
      <vt:lpstr>IBM Plex Sans</vt:lpstr>
      <vt:lpstr>inherit</vt:lpstr>
      <vt:lpstr>inter-bold</vt:lpstr>
      <vt:lpstr>inter-regular</vt:lpstr>
      <vt:lpstr>sohne</vt:lpstr>
      <vt:lpstr>Source Sans Pro</vt:lpstr>
      <vt:lpstr>Gallery</vt:lpstr>
      <vt:lpstr>Unit-5</vt:lpstr>
      <vt:lpstr>Contents</vt:lpstr>
      <vt:lpstr>Reinforcement learning</vt:lpstr>
      <vt:lpstr>Reinforcement learning</vt:lpstr>
      <vt:lpstr>Reinforcement learning-Example</vt:lpstr>
      <vt:lpstr>PowerPoint Presentation</vt:lpstr>
      <vt:lpstr>Elements of reinforcement learning</vt:lpstr>
      <vt:lpstr>Elements of reinforcement learning</vt:lpstr>
      <vt:lpstr>Elements of reinforcement learning</vt:lpstr>
      <vt:lpstr>PowerPoint Presentation</vt:lpstr>
      <vt:lpstr>Types of reinforcement learning</vt:lpstr>
      <vt:lpstr>PowerPoint Presentation</vt:lpstr>
      <vt:lpstr>Passive reinforcement learning</vt:lpstr>
      <vt:lpstr>PowerPoint Presentation</vt:lpstr>
      <vt:lpstr>PowerPoint Presentation</vt:lpstr>
      <vt:lpstr>Active Learning</vt:lpstr>
      <vt:lpstr>ACTIVE LEARNING</vt:lpstr>
      <vt:lpstr>PowerPoint Presentation</vt:lpstr>
      <vt:lpstr>PowerPoint Presentation</vt:lpstr>
      <vt:lpstr>Differences between reinforcement learning and supervised learning</vt:lpstr>
      <vt:lpstr>Applications of reinforcement learning</vt:lpstr>
      <vt:lpstr>PowerPoint Presentation</vt:lpstr>
      <vt:lpstr> ADAPTIVE DYNAMIC LEARNING</vt:lpstr>
      <vt:lpstr>Why function approximation is required</vt:lpstr>
      <vt:lpstr>PowerPoint Presentation</vt:lpstr>
      <vt:lpstr>PowerPoint Presentation</vt:lpstr>
      <vt:lpstr>temporal difference learning (TD)</vt:lpstr>
      <vt:lpstr>Temporal Difference Learning-TD</vt:lpstr>
      <vt:lpstr>Contents</vt:lpstr>
      <vt:lpstr>Q-Learning</vt:lpstr>
      <vt:lpstr>Bellman-ford equation</vt:lpstr>
      <vt:lpstr>PowerPoint Presentation</vt:lpstr>
      <vt:lpstr>PowerPoint Presentation</vt:lpstr>
      <vt:lpstr>Markov decision process (MDP)</vt:lpstr>
      <vt:lpstr>PowerPoint Presentation</vt:lpstr>
      <vt:lpstr>PowerPoint Presentation</vt:lpstr>
      <vt:lpstr>PowerPoint Presentation</vt:lpstr>
      <vt:lpstr>Policy vs plan</vt:lpstr>
      <vt:lpstr>PowerPoint Presentation</vt:lpstr>
      <vt:lpstr>Living penalty</vt:lpstr>
      <vt:lpstr>PowerPoint Presentation</vt:lpstr>
      <vt:lpstr>Temporal Difference</vt:lpstr>
      <vt:lpstr>PowerPoint Presentation</vt:lpstr>
      <vt:lpstr>Parameters used in temporal difference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Disha DN</dc:creator>
  <cp:lastModifiedBy>Disha DN</cp:lastModifiedBy>
  <cp:revision>79</cp:revision>
  <dcterms:created xsi:type="dcterms:W3CDTF">2022-06-03T07:08:56Z</dcterms:created>
  <dcterms:modified xsi:type="dcterms:W3CDTF">2022-07-09T06:28:31Z</dcterms:modified>
</cp:coreProperties>
</file>