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21"/>
  </p:notesMasterIdLst>
  <p:sldIdLst>
    <p:sldId id="256" r:id="rId2"/>
    <p:sldId id="257" r:id="rId3"/>
    <p:sldId id="259" r:id="rId4"/>
    <p:sldId id="260" r:id="rId5"/>
    <p:sldId id="262" r:id="rId6"/>
    <p:sldId id="261" r:id="rId7"/>
    <p:sldId id="263" r:id="rId8"/>
    <p:sldId id="265" r:id="rId9"/>
    <p:sldId id="266" r:id="rId10"/>
    <p:sldId id="267" r:id="rId11"/>
    <p:sldId id="268" r:id="rId12"/>
    <p:sldId id="269" r:id="rId13"/>
    <p:sldId id="270"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59A5AD-938F-4CF6-BD16-DC5D331360E2}" type="datetimeFigureOut">
              <a:rPr lang="en-IN" smtClean="0"/>
              <a:t>03-03-2023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DA4DF8-35E2-46EA-B5A4-0ECFFB8D8C6B}" type="slidenum">
              <a:rPr lang="en-IN" smtClean="0"/>
              <a:t>‹#›</a:t>
            </a:fld>
            <a:endParaRPr lang="en-IN"/>
          </a:p>
        </p:txBody>
      </p:sp>
    </p:spTree>
    <p:extLst>
      <p:ext uri="{BB962C8B-B14F-4D97-AF65-F5344CB8AC3E}">
        <p14:creationId xmlns:p14="http://schemas.microsoft.com/office/powerpoint/2010/main" val="3464162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CA14DA-0DBB-487F-9FC8-50EB421616A2}" type="datetime1">
              <a:rPr lang="en-IN" smtClean="0"/>
              <a:t>03-03-2023</a:t>
            </a:fld>
            <a:endParaRPr lang="en-IN"/>
          </a:p>
        </p:txBody>
      </p:sp>
      <p:sp>
        <p:nvSpPr>
          <p:cNvPr id="5" name="Footer Placeholder 4"/>
          <p:cNvSpPr>
            <a:spLocks noGrp="1"/>
          </p:cNvSpPr>
          <p:nvPr>
            <p:ph type="ftr" sz="quarter" idx="11"/>
          </p:nvPr>
        </p:nvSpPr>
        <p:spPr/>
        <p:txBody>
          <a:bodyPr/>
          <a:lstStyle/>
          <a:p>
            <a:r>
              <a:rPr lang="en-IN"/>
              <a:t>Disha D N</a:t>
            </a:r>
          </a:p>
        </p:txBody>
      </p:sp>
      <p:sp>
        <p:nvSpPr>
          <p:cNvPr id="6" name="Slide Number Placeholder 5"/>
          <p:cNvSpPr>
            <a:spLocks noGrp="1"/>
          </p:cNvSpPr>
          <p:nvPr>
            <p:ph type="sldNum" sz="quarter" idx="12"/>
          </p:nvPr>
        </p:nvSpPr>
        <p:spPr/>
        <p:txBody>
          <a:bodyPr/>
          <a:lstStyle/>
          <a:p>
            <a:fld id="{3FF858C7-C1ED-4B96-910C-59AAD7DFF90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57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FB33A-726F-42FF-A21F-DEE72E443EAA}" type="datetime1">
              <a:rPr lang="en-IN" smtClean="0"/>
              <a:t>03-03-2023</a:t>
            </a:fld>
            <a:endParaRPr lang="en-IN"/>
          </a:p>
        </p:txBody>
      </p:sp>
      <p:sp>
        <p:nvSpPr>
          <p:cNvPr id="5" name="Footer Placeholder 4"/>
          <p:cNvSpPr>
            <a:spLocks noGrp="1"/>
          </p:cNvSpPr>
          <p:nvPr>
            <p:ph type="ftr" sz="quarter" idx="11"/>
          </p:nvPr>
        </p:nvSpPr>
        <p:spPr/>
        <p:txBody>
          <a:bodyPr/>
          <a:lstStyle/>
          <a:p>
            <a:r>
              <a:rPr lang="en-IN"/>
              <a:t>Disha D N</a:t>
            </a:r>
          </a:p>
        </p:txBody>
      </p:sp>
      <p:sp>
        <p:nvSpPr>
          <p:cNvPr id="6" name="Slide Number Placeholder 5"/>
          <p:cNvSpPr>
            <a:spLocks noGrp="1"/>
          </p:cNvSpPr>
          <p:nvPr>
            <p:ph type="sldNum" sz="quarter" idx="12"/>
          </p:nvPr>
        </p:nvSpPr>
        <p:spPr/>
        <p:txBody>
          <a:bodyPr/>
          <a:lstStyle/>
          <a:p>
            <a:fld id="{3FF858C7-C1ED-4B96-910C-59AAD7DFF904}" type="slidenum">
              <a:rPr lang="en-IN" smtClean="0"/>
              <a:t>‹#›</a:t>
            </a:fld>
            <a:endParaRPr lang="en-IN"/>
          </a:p>
        </p:txBody>
      </p:sp>
    </p:spTree>
    <p:extLst>
      <p:ext uri="{BB962C8B-B14F-4D97-AF65-F5344CB8AC3E}">
        <p14:creationId xmlns:p14="http://schemas.microsoft.com/office/powerpoint/2010/main" val="344135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98B7C2-16C8-4D2B-9537-C18A7576A6A4}" type="datetime1">
              <a:rPr lang="en-IN" smtClean="0"/>
              <a:t>03-03-2023</a:t>
            </a:fld>
            <a:endParaRPr lang="en-IN"/>
          </a:p>
        </p:txBody>
      </p:sp>
      <p:sp>
        <p:nvSpPr>
          <p:cNvPr id="5" name="Footer Placeholder 4"/>
          <p:cNvSpPr>
            <a:spLocks noGrp="1"/>
          </p:cNvSpPr>
          <p:nvPr>
            <p:ph type="ftr" sz="quarter" idx="11"/>
          </p:nvPr>
        </p:nvSpPr>
        <p:spPr/>
        <p:txBody>
          <a:bodyPr/>
          <a:lstStyle/>
          <a:p>
            <a:r>
              <a:rPr lang="en-IN"/>
              <a:t>Disha D N</a:t>
            </a:r>
          </a:p>
        </p:txBody>
      </p:sp>
      <p:sp>
        <p:nvSpPr>
          <p:cNvPr id="6" name="Slide Number Placeholder 5"/>
          <p:cNvSpPr>
            <a:spLocks noGrp="1"/>
          </p:cNvSpPr>
          <p:nvPr>
            <p:ph type="sldNum" sz="quarter" idx="12"/>
          </p:nvPr>
        </p:nvSpPr>
        <p:spPr/>
        <p:txBody>
          <a:bodyPr/>
          <a:lstStyle/>
          <a:p>
            <a:fld id="{3FF858C7-C1ED-4B96-910C-59AAD7DFF904}" type="slidenum">
              <a:rPr lang="en-IN" smtClean="0"/>
              <a:t>‹#›</a:t>
            </a:fld>
            <a:endParaRPr lang="en-IN"/>
          </a:p>
        </p:txBody>
      </p:sp>
    </p:spTree>
    <p:extLst>
      <p:ext uri="{BB962C8B-B14F-4D97-AF65-F5344CB8AC3E}">
        <p14:creationId xmlns:p14="http://schemas.microsoft.com/office/powerpoint/2010/main" val="344313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F3A375-3A88-4A75-9409-44AB511652D5}" type="datetime1">
              <a:rPr lang="en-IN" smtClean="0"/>
              <a:t>03-03-2023</a:t>
            </a:fld>
            <a:endParaRPr lang="en-IN"/>
          </a:p>
        </p:txBody>
      </p:sp>
      <p:sp>
        <p:nvSpPr>
          <p:cNvPr id="5" name="Footer Placeholder 4"/>
          <p:cNvSpPr>
            <a:spLocks noGrp="1"/>
          </p:cNvSpPr>
          <p:nvPr>
            <p:ph type="ftr" sz="quarter" idx="11"/>
          </p:nvPr>
        </p:nvSpPr>
        <p:spPr/>
        <p:txBody>
          <a:bodyPr/>
          <a:lstStyle/>
          <a:p>
            <a:r>
              <a:rPr lang="en-IN"/>
              <a:t>Disha D N</a:t>
            </a:r>
          </a:p>
        </p:txBody>
      </p:sp>
      <p:sp>
        <p:nvSpPr>
          <p:cNvPr id="6" name="Slide Number Placeholder 5"/>
          <p:cNvSpPr>
            <a:spLocks noGrp="1"/>
          </p:cNvSpPr>
          <p:nvPr>
            <p:ph type="sldNum" sz="quarter" idx="12"/>
          </p:nvPr>
        </p:nvSpPr>
        <p:spPr/>
        <p:txBody>
          <a:bodyPr/>
          <a:lstStyle/>
          <a:p>
            <a:fld id="{3FF858C7-C1ED-4B96-910C-59AAD7DFF904}" type="slidenum">
              <a:rPr lang="en-IN" smtClean="0"/>
              <a:t>‹#›</a:t>
            </a:fld>
            <a:endParaRPr lang="en-IN"/>
          </a:p>
        </p:txBody>
      </p:sp>
    </p:spTree>
    <p:extLst>
      <p:ext uri="{BB962C8B-B14F-4D97-AF65-F5344CB8AC3E}">
        <p14:creationId xmlns:p14="http://schemas.microsoft.com/office/powerpoint/2010/main" val="291780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07479B-0E13-4D3D-A712-D29599C19FBA}" type="datetime1">
              <a:rPr lang="en-IN" smtClean="0"/>
              <a:t>03-03-2023</a:t>
            </a:fld>
            <a:endParaRPr lang="en-IN"/>
          </a:p>
        </p:txBody>
      </p:sp>
      <p:sp>
        <p:nvSpPr>
          <p:cNvPr id="5" name="Footer Placeholder 4"/>
          <p:cNvSpPr>
            <a:spLocks noGrp="1"/>
          </p:cNvSpPr>
          <p:nvPr>
            <p:ph type="ftr" sz="quarter" idx="11"/>
          </p:nvPr>
        </p:nvSpPr>
        <p:spPr/>
        <p:txBody>
          <a:bodyPr/>
          <a:lstStyle/>
          <a:p>
            <a:r>
              <a:rPr lang="en-IN"/>
              <a:t>Disha D N</a:t>
            </a:r>
          </a:p>
        </p:txBody>
      </p:sp>
      <p:sp>
        <p:nvSpPr>
          <p:cNvPr id="6" name="Slide Number Placeholder 5"/>
          <p:cNvSpPr>
            <a:spLocks noGrp="1"/>
          </p:cNvSpPr>
          <p:nvPr>
            <p:ph type="sldNum" sz="quarter" idx="12"/>
          </p:nvPr>
        </p:nvSpPr>
        <p:spPr/>
        <p:txBody>
          <a:bodyPr/>
          <a:lstStyle/>
          <a:p>
            <a:fld id="{3FF858C7-C1ED-4B96-910C-59AAD7DFF90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39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FC4396-AA5D-4499-B79A-5F2A2DC79190}" type="datetime1">
              <a:rPr lang="en-IN" smtClean="0"/>
              <a:t>03-03-2023</a:t>
            </a:fld>
            <a:endParaRPr lang="en-IN"/>
          </a:p>
        </p:txBody>
      </p:sp>
      <p:sp>
        <p:nvSpPr>
          <p:cNvPr id="6" name="Footer Placeholder 5"/>
          <p:cNvSpPr>
            <a:spLocks noGrp="1"/>
          </p:cNvSpPr>
          <p:nvPr>
            <p:ph type="ftr" sz="quarter" idx="11"/>
          </p:nvPr>
        </p:nvSpPr>
        <p:spPr/>
        <p:txBody>
          <a:bodyPr/>
          <a:lstStyle/>
          <a:p>
            <a:r>
              <a:rPr lang="en-IN"/>
              <a:t>Disha D N</a:t>
            </a:r>
          </a:p>
        </p:txBody>
      </p:sp>
      <p:sp>
        <p:nvSpPr>
          <p:cNvPr id="7" name="Slide Number Placeholder 6"/>
          <p:cNvSpPr>
            <a:spLocks noGrp="1"/>
          </p:cNvSpPr>
          <p:nvPr>
            <p:ph type="sldNum" sz="quarter" idx="12"/>
          </p:nvPr>
        </p:nvSpPr>
        <p:spPr/>
        <p:txBody>
          <a:bodyPr/>
          <a:lstStyle/>
          <a:p>
            <a:fld id="{3FF858C7-C1ED-4B96-910C-59AAD7DFF904}" type="slidenum">
              <a:rPr lang="en-IN" smtClean="0"/>
              <a:t>‹#›</a:t>
            </a:fld>
            <a:endParaRPr lang="en-IN"/>
          </a:p>
        </p:txBody>
      </p:sp>
    </p:spTree>
    <p:extLst>
      <p:ext uri="{BB962C8B-B14F-4D97-AF65-F5344CB8AC3E}">
        <p14:creationId xmlns:p14="http://schemas.microsoft.com/office/powerpoint/2010/main" val="152774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92FF1A-2ED9-4F6E-9113-1B0F88AE62F6}" type="datetime1">
              <a:rPr lang="en-IN" smtClean="0"/>
              <a:t>03-03-2023</a:t>
            </a:fld>
            <a:endParaRPr lang="en-IN"/>
          </a:p>
        </p:txBody>
      </p:sp>
      <p:sp>
        <p:nvSpPr>
          <p:cNvPr id="8" name="Footer Placeholder 7"/>
          <p:cNvSpPr>
            <a:spLocks noGrp="1"/>
          </p:cNvSpPr>
          <p:nvPr>
            <p:ph type="ftr" sz="quarter" idx="11"/>
          </p:nvPr>
        </p:nvSpPr>
        <p:spPr/>
        <p:txBody>
          <a:bodyPr/>
          <a:lstStyle/>
          <a:p>
            <a:r>
              <a:rPr lang="en-IN"/>
              <a:t>Disha D N</a:t>
            </a:r>
          </a:p>
        </p:txBody>
      </p:sp>
      <p:sp>
        <p:nvSpPr>
          <p:cNvPr id="9" name="Slide Number Placeholder 8"/>
          <p:cNvSpPr>
            <a:spLocks noGrp="1"/>
          </p:cNvSpPr>
          <p:nvPr>
            <p:ph type="sldNum" sz="quarter" idx="12"/>
          </p:nvPr>
        </p:nvSpPr>
        <p:spPr/>
        <p:txBody>
          <a:bodyPr/>
          <a:lstStyle/>
          <a:p>
            <a:fld id="{3FF858C7-C1ED-4B96-910C-59AAD7DFF904}" type="slidenum">
              <a:rPr lang="en-IN" smtClean="0"/>
              <a:t>‹#›</a:t>
            </a:fld>
            <a:endParaRPr lang="en-IN"/>
          </a:p>
        </p:txBody>
      </p:sp>
    </p:spTree>
    <p:extLst>
      <p:ext uri="{BB962C8B-B14F-4D97-AF65-F5344CB8AC3E}">
        <p14:creationId xmlns:p14="http://schemas.microsoft.com/office/powerpoint/2010/main" val="3124495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FB9D24-A6ED-4C43-8361-E54AD336AD55}" type="datetime1">
              <a:rPr lang="en-IN" smtClean="0"/>
              <a:t>03-03-2023</a:t>
            </a:fld>
            <a:endParaRPr lang="en-IN"/>
          </a:p>
        </p:txBody>
      </p:sp>
      <p:sp>
        <p:nvSpPr>
          <p:cNvPr id="4" name="Footer Placeholder 3"/>
          <p:cNvSpPr>
            <a:spLocks noGrp="1"/>
          </p:cNvSpPr>
          <p:nvPr>
            <p:ph type="ftr" sz="quarter" idx="11"/>
          </p:nvPr>
        </p:nvSpPr>
        <p:spPr/>
        <p:txBody>
          <a:bodyPr/>
          <a:lstStyle/>
          <a:p>
            <a:r>
              <a:rPr lang="en-IN"/>
              <a:t>Disha D N</a:t>
            </a:r>
          </a:p>
        </p:txBody>
      </p:sp>
      <p:sp>
        <p:nvSpPr>
          <p:cNvPr id="5" name="Slide Number Placeholder 4"/>
          <p:cNvSpPr>
            <a:spLocks noGrp="1"/>
          </p:cNvSpPr>
          <p:nvPr>
            <p:ph type="sldNum" sz="quarter" idx="12"/>
          </p:nvPr>
        </p:nvSpPr>
        <p:spPr/>
        <p:txBody>
          <a:bodyPr/>
          <a:lstStyle/>
          <a:p>
            <a:fld id="{3FF858C7-C1ED-4B96-910C-59AAD7DFF904}" type="slidenum">
              <a:rPr lang="en-IN" smtClean="0"/>
              <a:t>‹#›</a:t>
            </a:fld>
            <a:endParaRPr lang="en-IN"/>
          </a:p>
        </p:txBody>
      </p:sp>
    </p:spTree>
    <p:extLst>
      <p:ext uri="{BB962C8B-B14F-4D97-AF65-F5344CB8AC3E}">
        <p14:creationId xmlns:p14="http://schemas.microsoft.com/office/powerpoint/2010/main" val="3943733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7FF01E6-AE06-44DB-A068-36984E0273E1}" type="datetime1">
              <a:rPr lang="en-IN" smtClean="0"/>
              <a:t>03-03-2023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Disha D N</a:t>
            </a:r>
          </a:p>
        </p:txBody>
      </p:sp>
      <p:sp>
        <p:nvSpPr>
          <p:cNvPr id="9" name="Slide Number Placeholder 8"/>
          <p:cNvSpPr>
            <a:spLocks noGrp="1"/>
          </p:cNvSpPr>
          <p:nvPr>
            <p:ph type="sldNum" sz="quarter" idx="12"/>
          </p:nvPr>
        </p:nvSpPr>
        <p:spPr/>
        <p:txBody>
          <a:bodyPr/>
          <a:lstStyle/>
          <a:p>
            <a:fld id="{3FF858C7-C1ED-4B96-910C-59AAD7DFF904}" type="slidenum">
              <a:rPr lang="en-IN" smtClean="0"/>
              <a:t>‹#›</a:t>
            </a:fld>
            <a:endParaRPr lang="en-IN"/>
          </a:p>
        </p:txBody>
      </p:sp>
    </p:spTree>
    <p:extLst>
      <p:ext uri="{BB962C8B-B14F-4D97-AF65-F5344CB8AC3E}">
        <p14:creationId xmlns:p14="http://schemas.microsoft.com/office/powerpoint/2010/main" val="2340119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2FC26C-42AE-4A5C-895D-58AA2ED0E851}" type="datetime1">
              <a:rPr lang="en-IN" smtClean="0"/>
              <a:t>03-03-2023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Disha D 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F858C7-C1ED-4B96-910C-59AAD7DFF904}" type="slidenum">
              <a:rPr lang="en-IN" smtClean="0"/>
              <a:t>‹#›</a:t>
            </a:fld>
            <a:endParaRPr lang="en-IN"/>
          </a:p>
        </p:txBody>
      </p:sp>
    </p:spTree>
    <p:extLst>
      <p:ext uri="{BB962C8B-B14F-4D97-AF65-F5344CB8AC3E}">
        <p14:creationId xmlns:p14="http://schemas.microsoft.com/office/powerpoint/2010/main" val="2615038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E93D5A-D414-4295-BE8F-7BD310A4FC79}" type="datetime1">
              <a:rPr lang="en-IN" smtClean="0"/>
              <a:t>03-03-2023</a:t>
            </a:fld>
            <a:endParaRPr lang="en-IN"/>
          </a:p>
        </p:txBody>
      </p:sp>
      <p:sp>
        <p:nvSpPr>
          <p:cNvPr id="6" name="Footer Placeholder 5"/>
          <p:cNvSpPr>
            <a:spLocks noGrp="1"/>
          </p:cNvSpPr>
          <p:nvPr>
            <p:ph type="ftr" sz="quarter" idx="11"/>
          </p:nvPr>
        </p:nvSpPr>
        <p:spPr/>
        <p:txBody>
          <a:bodyPr/>
          <a:lstStyle/>
          <a:p>
            <a:r>
              <a:rPr lang="en-IN"/>
              <a:t>Disha D N</a:t>
            </a:r>
          </a:p>
        </p:txBody>
      </p:sp>
      <p:sp>
        <p:nvSpPr>
          <p:cNvPr id="7" name="Slide Number Placeholder 6"/>
          <p:cNvSpPr>
            <a:spLocks noGrp="1"/>
          </p:cNvSpPr>
          <p:nvPr>
            <p:ph type="sldNum" sz="quarter" idx="12"/>
          </p:nvPr>
        </p:nvSpPr>
        <p:spPr/>
        <p:txBody>
          <a:bodyPr/>
          <a:lstStyle/>
          <a:p>
            <a:fld id="{3FF858C7-C1ED-4B96-910C-59AAD7DFF904}" type="slidenum">
              <a:rPr lang="en-IN" smtClean="0"/>
              <a:t>‹#›</a:t>
            </a:fld>
            <a:endParaRPr lang="en-IN"/>
          </a:p>
        </p:txBody>
      </p:sp>
    </p:spTree>
    <p:extLst>
      <p:ext uri="{BB962C8B-B14F-4D97-AF65-F5344CB8AC3E}">
        <p14:creationId xmlns:p14="http://schemas.microsoft.com/office/powerpoint/2010/main" val="779210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9D3D5E9-5D9C-4BA0-9D2F-3832EF74D6F4}" type="datetime1">
              <a:rPr lang="en-IN" smtClean="0"/>
              <a:t>03-03-2023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Disha D N</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F858C7-C1ED-4B96-910C-59AAD7DFF90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5956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D54C-B44B-328C-448C-8495309B09F9}"/>
              </a:ext>
            </a:extLst>
          </p:cNvPr>
          <p:cNvSpPr>
            <a:spLocks noGrp="1"/>
          </p:cNvSpPr>
          <p:nvPr>
            <p:ph type="ctrTitle"/>
          </p:nvPr>
        </p:nvSpPr>
        <p:spPr/>
        <p:txBody>
          <a:bodyPr>
            <a:normAutofit/>
          </a:bodyPr>
          <a:lstStyle/>
          <a:p>
            <a:r>
              <a:rPr lang="en-IN" dirty="0"/>
              <a:t>Introduction to Artificial Neural networks</a:t>
            </a:r>
          </a:p>
        </p:txBody>
      </p:sp>
      <p:sp>
        <p:nvSpPr>
          <p:cNvPr id="3" name="Subtitle 2">
            <a:extLst>
              <a:ext uri="{FF2B5EF4-FFF2-40B4-BE49-F238E27FC236}">
                <a16:creationId xmlns:a16="http://schemas.microsoft.com/office/drawing/2014/main" id="{8AC81D5E-6A59-3569-F41B-E450760D8805}"/>
              </a:ext>
            </a:extLst>
          </p:cNvPr>
          <p:cNvSpPr>
            <a:spLocks noGrp="1"/>
          </p:cNvSpPr>
          <p:nvPr>
            <p:ph type="subTitle" idx="1"/>
          </p:nvPr>
        </p:nvSpPr>
        <p:spPr/>
        <p:txBody>
          <a:bodyPr/>
          <a:lstStyle/>
          <a:p>
            <a:r>
              <a:rPr lang="en-IN" dirty="0"/>
              <a:t>Chapter 1</a:t>
            </a:r>
          </a:p>
        </p:txBody>
      </p:sp>
    </p:spTree>
    <p:extLst>
      <p:ext uri="{BB962C8B-B14F-4D97-AF65-F5344CB8AC3E}">
        <p14:creationId xmlns:p14="http://schemas.microsoft.com/office/powerpoint/2010/main" val="2880969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B26AE31-E441-2A25-5E6E-84E3DD761307}"/>
              </a:ext>
            </a:extLst>
          </p:cNvPr>
          <p:cNvSpPr>
            <a:spLocks noGrp="1"/>
          </p:cNvSpPr>
          <p:nvPr>
            <p:ph type="ftr" sz="quarter" idx="11"/>
          </p:nvPr>
        </p:nvSpPr>
        <p:spPr/>
        <p:txBody>
          <a:bodyPr/>
          <a:lstStyle/>
          <a:p>
            <a:r>
              <a:rPr lang="en-IN"/>
              <a:t>Disha D N</a:t>
            </a:r>
          </a:p>
        </p:txBody>
      </p:sp>
      <p:sp>
        <p:nvSpPr>
          <p:cNvPr id="5" name="Slide Number Placeholder 4">
            <a:extLst>
              <a:ext uri="{FF2B5EF4-FFF2-40B4-BE49-F238E27FC236}">
                <a16:creationId xmlns:a16="http://schemas.microsoft.com/office/drawing/2014/main" id="{4EF10A7B-1E2F-4064-3870-38E1DD3EB06A}"/>
              </a:ext>
            </a:extLst>
          </p:cNvPr>
          <p:cNvSpPr>
            <a:spLocks noGrp="1"/>
          </p:cNvSpPr>
          <p:nvPr>
            <p:ph type="sldNum" sz="quarter" idx="12"/>
          </p:nvPr>
        </p:nvSpPr>
        <p:spPr/>
        <p:txBody>
          <a:bodyPr/>
          <a:lstStyle/>
          <a:p>
            <a:fld id="{3FF858C7-C1ED-4B96-910C-59AAD7DFF904}" type="slidenum">
              <a:rPr lang="en-IN" smtClean="0"/>
              <a:t>10</a:t>
            </a:fld>
            <a:endParaRPr lang="en-IN"/>
          </a:p>
        </p:txBody>
      </p:sp>
      <p:pic>
        <p:nvPicPr>
          <p:cNvPr id="6" name="Content Placeholder 4">
            <a:extLst>
              <a:ext uri="{FF2B5EF4-FFF2-40B4-BE49-F238E27FC236}">
                <a16:creationId xmlns:a16="http://schemas.microsoft.com/office/drawing/2014/main" id="{9340E632-695E-C39E-3C45-2D16B3736033}"/>
              </a:ext>
            </a:extLst>
          </p:cNvPr>
          <p:cNvPicPr>
            <a:picLocks noGrp="1" noChangeAspect="1"/>
          </p:cNvPicPr>
          <p:nvPr>
            <p:ph idx="1"/>
          </p:nvPr>
        </p:nvPicPr>
        <p:blipFill>
          <a:blip r:embed="rId2"/>
          <a:stretch>
            <a:fillRect/>
          </a:stretch>
        </p:blipFill>
        <p:spPr>
          <a:xfrm>
            <a:off x="1926772" y="1856571"/>
            <a:ext cx="7973686" cy="3799543"/>
          </a:xfrm>
        </p:spPr>
      </p:pic>
    </p:spTree>
    <p:extLst>
      <p:ext uri="{BB962C8B-B14F-4D97-AF65-F5344CB8AC3E}">
        <p14:creationId xmlns:p14="http://schemas.microsoft.com/office/powerpoint/2010/main" val="1985641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88DE8-EA28-66A6-0FE1-225A33E69EE1}"/>
              </a:ext>
            </a:extLst>
          </p:cNvPr>
          <p:cNvSpPr>
            <a:spLocks noGrp="1"/>
          </p:cNvSpPr>
          <p:nvPr>
            <p:ph type="title"/>
          </p:nvPr>
        </p:nvSpPr>
        <p:spPr/>
        <p:txBody>
          <a:bodyPr/>
          <a:lstStyle/>
          <a:p>
            <a:pPr algn="ctr"/>
            <a:r>
              <a:rPr lang="en-IN" dirty="0">
                <a:solidFill>
                  <a:srgbClr val="00B0F0"/>
                </a:solidFill>
              </a:rPr>
              <a:t>Artificial Neuron</a:t>
            </a:r>
          </a:p>
        </p:txBody>
      </p:sp>
      <p:sp>
        <p:nvSpPr>
          <p:cNvPr id="3" name="Content Placeholder 2">
            <a:extLst>
              <a:ext uri="{FF2B5EF4-FFF2-40B4-BE49-F238E27FC236}">
                <a16:creationId xmlns:a16="http://schemas.microsoft.com/office/drawing/2014/main" id="{03C4AA22-A345-4A89-CAFF-69F663C1E486}"/>
              </a:ext>
            </a:extLst>
          </p:cNvPr>
          <p:cNvSpPr>
            <a:spLocks noGrp="1"/>
          </p:cNvSpPr>
          <p:nvPr>
            <p:ph idx="1"/>
          </p:nvPr>
        </p:nvSpPr>
        <p:spPr/>
        <p:txBody>
          <a:bodyPr/>
          <a:lstStyle/>
          <a:p>
            <a:pPr algn="just"/>
            <a:r>
              <a:rPr lang="en-US" b="0" i="0" dirty="0">
                <a:solidFill>
                  <a:srgbClr val="00B0F0"/>
                </a:solidFill>
                <a:effectLst/>
                <a:latin typeface="Roboto" panose="020B0604020202020204" pitchFamily="2" charset="0"/>
              </a:rPr>
              <a:t>An artificial neuron </a:t>
            </a:r>
            <a:r>
              <a:rPr lang="en-US" b="0" i="0" dirty="0">
                <a:solidFill>
                  <a:srgbClr val="51565E"/>
                </a:solidFill>
                <a:effectLst/>
                <a:latin typeface="Roboto" panose="020B0604020202020204" pitchFamily="2" charset="0"/>
              </a:rPr>
              <a:t>is a mathematical function based on a model of biological neurons, where each neuron takes inputs, weighs them separately, sums them up and passes this sum through a nonlinear function to produce output.</a:t>
            </a:r>
          </a:p>
          <a:p>
            <a:pPr algn="just"/>
            <a:endParaRPr lang="en-US" b="1" i="0" dirty="0">
              <a:solidFill>
                <a:srgbClr val="00B0F0"/>
              </a:solidFill>
              <a:effectLst/>
              <a:latin typeface="IBM Plex Sans" panose="020B0503050203000203" pitchFamily="34" charset="0"/>
            </a:endParaRPr>
          </a:p>
          <a:p>
            <a:pPr algn="just"/>
            <a:r>
              <a:rPr lang="en-US" b="1" i="0" dirty="0">
                <a:solidFill>
                  <a:srgbClr val="00B0F0"/>
                </a:solidFill>
                <a:effectLst/>
                <a:latin typeface="IBM Plex Sans" panose="020B0503050203000203" pitchFamily="34" charset="0"/>
              </a:rPr>
              <a:t> </a:t>
            </a:r>
            <a:endParaRPr lang="en-IN" b="1" dirty="0">
              <a:solidFill>
                <a:srgbClr val="00B0F0"/>
              </a:solidFill>
            </a:endParaRPr>
          </a:p>
        </p:txBody>
      </p:sp>
      <p:sp>
        <p:nvSpPr>
          <p:cNvPr id="4" name="Footer Placeholder 3">
            <a:extLst>
              <a:ext uri="{FF2B5EF4-FFF2-40B4-BE49-F238E27FC236}">
                <a16:creationId xmlns:a16="http://schemas.microsoft.com/office/drawing/2014/main" id="{85311EAD-E299-57EF-438A-2AF896E4FE46}"/>
              </a:ext>
            </a:extLst>
          </p:cNvPr>
          <p:cNvSpPr>
            <a:spLocks noGrp="1"/>
          </p:cNvSpPr>
          <p:nvPr>
            <p:ph type="ftr" sz="quarter" idx="11"/>
          </p:nvPr>
        </p:nvSpPr>
        <p:spPr/>
        <p:txBody>
          <a:bodyPr/>
          <a:lstStyle/>
          <a:p>
            <a:r>
              <a:rPr lang="en-IN"/>
              <a:t>Disha D N</a:t>
            </a:r>
          </a:p>
        </p:txBody>
      </p:sp>
      <p:sp>
        <p:nvSpPr>
          <p:cNvPr id="5" name="Slide Number Placeholder 4">
            <a:extLst>
              <a:ext uri="{FF2B5EF4-FFF2-40B4-BE49-F238E27FC236}">
                <a16:creationId xmlns:a16="http://schemas.microsoft.com/office/drawing/2014/main" id="{37BE75D1-906D-6D93-1D00-CD07E0B59A55}"/>
              </a:ext>
            </a:extLst>
          </p:cNvPr>
          <p:cNvSpPr>
            <a:spLocks noGrp="1"/>
          </p:cNvSpPr>
          <p:nvPr>
            <p:ph type="sldNum" sz="quarter" idx="12"/>
          </p:nvPr>
        </p:nvSpPr>
        <p:spPr/>
        <p:txBody>
          <a:bodyPr/>
          <a:lstStyle/>
          <a:p>
            <a:fld id="{3FF858C7-C1ED-4B96-910C-59AAD7DFF904}" type="slidenum">
              <a:rPr lang="en-IN" smtClean="0"/>
              <a:t>11</a:t>
            </a:fld>
            <a:endParaRPr lang="en-IN"/>
          </a:p>
        </p:txBody>
      </p:sp>
      <p:pic>
        <p:nvPicPr>
          <p:cNvPr id="3074" name="Picture 2" descr="diagram-for-general-view-of-artificial-neuron_2.">
            <a:extLst>
              <a:ext uri="{FF2B5EF4-FFF2-40B4-BE49-F238E27FC236}">
                <a16:creationId xmlns:a16="http://schemas.microsoft.com/office/drawing/2014/main" id="{BBC20155-E95A-781A-5985-9BF8A13FDC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761570"/>
            <a:ext cx="5334000"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433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4CFE-E437-5398-5ED7-9A25C1DA97AD}"/>
              </a:ext>
            </a:extLst>
          </p:cNvPr>
          <p:cNvSpPr>
            <a:spLocks noGrp="1"/>
          </p:cNvSpPr>
          <p:nvPr>
            <p:ph type="title"/>
          </p:nvPr>
        </p:nvSpPr>
        <p:spPr/>
        <p:txBody>
          <a:bodyPr/>
          <a:lstStyle/>
          <a:p>
            <a:r>
              <a:rPr lang="en-IN" dirty="0">
                <a:solidFill>
                  <a:srgbClr val="00B0F0"/>
                </a:solidFill>
              </a:rPr>
              <a:t>Characteristics of artificial neurons</a:t>
            </a:r>
          </a:p>
        </p:txBody>
      </p:sp>
      <p:sp>
        <p:nvSpPr>
          <p:cNvPr id="3" name="Content Placeholder 2">
            <a:extLst>
              <a:ext uri="{FF2B5EF4-FFF2-40B4-BE49-F238E27FC236}">
                <a16:creationId xmlns:a16="http://schemas.microsoft.com/office/drawing/2014/main" id="{B22ADEA2-830F-9B50-AB1B-F578D5E67597}"/>
              </a:ext>
            </a:extLst>
          </p:cNvPr>
          <p:cNvSpPr>
            <a:spLocks noGrp="1"/>
          </p:cNvSpPr>
          <p:nvPr>
            <p:ph idx="1"/>
          </p:nvPr>
        </p:nvSpPr>
        <p:spPr/>
        <p:txBody>
          <a:bodyPr/>
          <a:lstStyle/>
          <a:p>
            <a:pPr algn="just">
              <a:buFont typeface="Wingdings" panose="05000000000000000000" pitchFamily="2" charset="2"/>
              <a:buChar char="§"/>
            </a:pPr>
            <a:r>
              <a:rPr lang="en-US" b="0" i="0" dirty="0">
                <a:solidFill>
                  <a:srgbClr val="51565E"/>
                </a:solidFill>
                <a:effectLst/>
                <a:latin typeface="Roboto" panose="02000000000000000000" pitchFamily="2" charset="0"/>
              </a:rPr>
              <a:t>A neuron is a mathematical function modeled on the working of biological neurons</a:t>
            </a:r>
          </a:p>
          <a:p>
            <a:pPr algn="just">
              <a:buFont typeface="Wingdings" panose="05000000000000000000" pitchFamily="2" charset="2"/>
              <a:buChar char="§"/>
            </a:pPr>
            <a:r>
              <a:rPr lang="en-US" b="0" i="0" dirty="0">
                <a:solidFill>
                  <a:srgbClr val="51565E"/>
                </a:solidFill>
                <a:effectLst/>
                <a:latin typeface="Roboto" panose="02000000000000000000" pitchFamily="2" charset="0"/>
              </a:rPr>
              <a:t>It is an elementary unit in an artificial neural network</a:t>
            </a:r>
          </a:p>
          <a:p>
            <a:pPr algn="just">
              <a:buFont typeface="Wingdings" panose="05000000000000000000" pitchFamily="2" charset="2"/>
              <a:buChar char="§"/>
            </a:pPr>
            <a:r>
              <a:rPr lang="en-US" b="0" i="0" dirty="0">
                <a:solidFill>
                  <a:srgbClr val="51565E"/>
                </a:solidFill>
                <a:effectLst/>
                <a:latin typeface="Roboto" panose="02000000000000000000" pitchFamily="2" charset="0"/>
              </a:rPr>
              <a:t>One or more inputs are separately weighted</a:t>
            </a:r>
          </a:p>
          <a:p>
            <a:pPr algn="just">
              <a:buFont typeface="Wingdings" panose="05000000000000000000" pitchFamily="2" charset="2"/>
              <a:buChar char="§"/>
            </a:pPr>
            <a:r>
              <a:rPr lang="en-US" b="0" i="0" dirty="0">
                <a:solidFill>
                  <a:srgbClr val="51565E"/>
                </a:solidFill>
                <a:effectLst/>
                <a:latin typeface="Roboto" panose="02000000000000000000" pitchFamily="2" charset="0"/>
              </a:rPr>
              <a:t>Inputs are summed and passed through a nonlinear function to produce output</a:t>
            </a:r>
          </a:p>
          <a:p>
            <a:pPr algn="just">
              <a:buFont typeface="Wingdings" panose="05000000000000000000" pitchFamily="2" charset="2"/>
              <a:buChar char="§"/>
            </a:pPr>
            <a:r>
              <a:rPr lang="en-US" b="0" i="0" dirty="0">
                <a:solidFill>
                  <a:srgbClr val="51565E"/>
                </a:solidFill>
                <a:effectLst/>
                <a:latin typeface="Roboto" panose="02000000000000000000" pitchFamily="2" charset="0"/>
              </a:rPr>
              <a:t>Every neuron holds an internal state called activation signal</a:t>
            </a:r>
          </a:p>
          <a:p>
            <a:endParaRPr lang="en-IN" dirty="0"/>
          </a:p>
        </p:txBody>
      </p:sp>
      <p:sp>
        <p:nvSpPr>
          <p:cNvPr id="4" name="Footer Placeholder 3">
            <a:extLst>
              <a:ext uri="{FF2B5EF4-FFF2-40B4-BE49-F238E27FC236}">
                <a16:creationId xmlns:a16="http://schemas.microsoft.com/office/drawing/2014/main" id="{04D5A1FD-F63D-C67D-AFCD-29CE8B0BA08B}"/>
              </a:ext>
            </a:extLst>
          </p:cNvPr>
          <p:cNvSpPr>
            <a:spLocks noGrp="1"/>
          </p:cNvSpPr>
          <p:nvPr>
            <p:ph type="ftr" sz="quarter" idx="11"/>
          </p:nvPr>
        </p:nvSpPr>
        <p:spPr/>
        <p:txBody>
          <a:bodyPr/>
          <a:lstStyle/>
          <a:p>
            <a:r>
              <a:rPr lang="en-IN"/>
              <a:t>Disha D N</a:t>
            </a:r>
          </a:p>
        </p:txBody>
      </p:sp>
      <p:sp>
        <p:nvSpPr>
          <p:cNvPr id="5" name="Slide Number Placeholder 4">
            <a:extLst>
              <a:ext uri="{FF2B5EF4-FFF2-40B4-BE49-F238E27FC236}">
                <a16:creationId xmlns:a16="http://schemas.microsoft.com/office/drawing/2014/main" id="{BCC1D76C-DB94-1B91-5340-8B7F53C77080}"/>
              </a:ext>
            </a:extLst>
          </p:cNvPr>
          <p:cNvSpPr>
            <a:spLocks noGrp="1"/>
          </p:cNvSpPr>
          <p:nvPr>
            <p:ph type="sldNum" sz="quarter" idx="12"/>
          </p:nvPr>
        </p:nvSpPr>
        <p:spPr/>
        <p:txBody>
          <a:bodyPr/>
          <a:lstStyle/>
          <a:p>
            <a:fld id="{3FF858C7-C1ED-4B96-910C-59AAD7DFF904}" type="slidenum">
              <a:rPr lang="en-IN" smtClean="0"/>
              <a:t>12</a:t>
            </a:fld>
            <a:endParaRPr lang="en-IN"/>
          </a:p>
        </p:txBody>
      </p:sp>
    </p:spTree>
    <p:extLst>
      <p:ext uri="{BB962C8B-B14F-4D97-AF65-F5344CB8AC3E}">
        <p14:creationId xmlns:p14="http://schemas.microsoft.com/office/powerpoint/2010/main" val="2303880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02AA-E02D-E118-8059-43242FA67504}"/>
              </a:ext>
            </a:extLst>
          </p:cNvPr>
          <p:cNvSpPr>
            <a:spLocks noGrp="1"/>
          </p:cNvSpPr>
          <p:nvPr>
            <p:ph type="title"/>
          </p:nvPr>
        </p:nvSpPr>
        <p:spPr/>
        <p:txBody>
          <a:bodyPr/>
          <a:lstStyle/>
          <a:p>
            <a:r>
              <a:rPr lang="en-IN" dirty="0">
                <a:solidFill>
                  <a:srgbClr val="00B0F0"/>
                </a:solidFill>
              </a:rPr>
              <a:t>What is Perceptron?</a:t>
            </a:r>
          </a:p>
        </p:txBody>
      </p:sp>
      <p:sp>
        <p:nvSpPr>
          <p:cNvPr id="3" name="Content Placeholder 2">
            <a:extLst>
              <a:ext uri="{FF2B5EF4-FFF2-40B4-BE49-F238E27FC236}">
                <a16:creationId xmlns:a16="http://schemas.microsoft.com/office/drawing/2014/main" id="{8B84F29F-1934-123D-31BE-E687F5D4503B}"/>
              </a:ext>
            </a:extLst>
          </p:cNvPr>
          <p:cNvSpPr>
            <a:spLocks noGrp="1"/>
          </p:cNvSpPr>
          <p:nvPr>
            <p:ph idx="1"/>
          </p:nvPr>
        </p:nvSpPr>
        <p:spPr/>
        <p:txBody>
          <a:bodyPr/>
          <a:lstStyle/>
          <a:p>
            <a:r>
              <a:rPr lang="en-IN" dirty="0"/>
              <a:t>Perceptron is a building block of an artificial neural network. It is also understood as an Artificial neuron or neural network unit that helps to detect certain data computations in business intelligence. </a:t>
            </a:r>
          </a:p>
        </p:txBody>
      </p:sp>
      <p:sp>
        <p:nvSpPr>
          <p:cNvPr id="4" name="Footer Placeholder 3">
            <a:extLst>
              <a:ext uri="{FF2B5EF4-FFF2-40B4-BE49-F238E27FC236}">
                <a16:creationId xmlns:a16="http://schemas.microsoft.com/office/drawing/2014/main" id="{B0D6D55E-FA1B-63D2-B401-6C91A0F88419}"/>
              </a:ext>
            </a:extLst>
          </p:cNvPr>
          <p:cNvSpPr>
            <a:spLocks noGrp="1"/>
          </p:cNvSpPr>
          <p:nvPr>
            <p:ph type="ftr" sz="quarter" idx="11"/>
          </p:nvPr>
        </p:nvSpPr>
        <p:spPr/>
        <p:txBody>
          <a:bodyPr/>
          <a:lstStyle/>
          <a:p>
            <a:r>
              <a:rPr lang="en-IN"/>
              <a:t>Disha D N</a:t>
            </a:r>
          </a:p>
        </p:txBody>
      </p:sp>
      <p:sp>
        <p:nvSpPr>
          <p:cNvPr id="5" name="Slide Number Placeholder 4">
            <a:extLst>
              <a:ext uri="{FF2B5EF4-FFF2-40B4-BE49-F238E27FC236}">
                <a16:creationId xmlns:a16="http://schemas.microsoft.com/office/drawing/2014/main" id="{2C8F7DA5-8BEE-CE32-828F-13368FCE9DF2}"/>
              </a:ext>
            </a:extLst>
          </p:cNvPr>
          <p:cNvSpPr>
            <a:spLocks noGrp="1"/>
          </p:cNvSpPr>
          <p:nvPr>
            <p:ph type="sldNum" sz="quarter" idx="12"/>
          </p:nvPr>
        </p:nvSpPr>
        <p:spPr/>
        <p:txBody>
          <a:bodyPr/>
          <a:lstStyle/>
          <a:p>
            <a:fld id="{3FF858C7-C1ED-4B96-910C-59AAD7DFF904}" type="slidenum">
              <a:rPr lang="en-IN" smtClean="0"/>
              <a:t>13</a:t>
            </a:fld>
            <a:endParaRPr lang="en-IN"/>
          </a:p>
        </p:txBody>
      </p:sp>
      <p:pic>
        <p:nvPicPr>
          <p:cNvPr id="4098" name="Picture 2" descr="general-diagram-of-perceptron-for-supervised-learning_4.">
            <a:extLst>
              <a:ext uri="{FF2B5EF4-FFF2-40B4-BE49-F238E27FC236}">
                <a16:creationId xmlns:a16="http://schemas.microsoft.com/office/drawing/2014/main" id="{76FE151E-C17B-7411-BF91-CAB661BF03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327" y="2954444"/>
            <a:ext cx="635317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308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E18A-9D2C-2465-3702-24C8D9AFE894}"/>
              </a:ext>
            </a:extLst>
          </p:cNvPr>
          <p:cNvSpPr>
            <a:spLocks noGrp="1"/>
          </p:cNvSpPr>
          <p:nvPr>
            <p:ph type="title"/>
          </p:nvPr>
        </p:nvSpPr>
        <p:spPr/>
        <p:txBody>
          <a:bodyPr/>
          <a:lstStyle/>
          <a:p>
            <a:r>
              <a:rPr lang="en-IN" dirty="0">
                <a:solidFill>
                  <a:srgbClr val="00B0F0"/>
                </a:solidFill>
              </a:rPr>
              <a:t>Basic Components of Perceptron</a:t>
            </a:r>
          </a:p>
        </p:txBody>
      </p:sp>
      <p:sp>
        <p:nvSpPr>
          <p:cNvPr id="4" name="Footer Placeholder 3">
            <a:extLst>
              <a:ext uri="{FF2B5EF4-FFF2-40B4-BE49-F238E27FC236}">
                <a16:creationId xmlns:a16="http://schemas.microsoft.com/office/drawing/2014/main" id="{2D35E027-FAE3-3F80-7C4C-CE3F033AD12C}"/>
              </a:ext>
            </a:extLst>
          </p:cNvPr>
          <p:cNvSpPr>
            <a:spLocks noGrp="1"/>
          </p:cNvSpPr>
          <p:nvPr>
            <p:ph type="ftr" sz="quarter" idx="11"/>
          </p:nvPr>
        </p:nvSpPr>
        <p:spPr/>
        <p:txBody>
          <a:bodyPr/>
          <a:lstStyle/>
          <a:p>
            <a:r>
              <a:rPr lang="en-IN"/>
              <a:t>Disha D N</a:t>
            </a:r>
          </a:p>
        </p:txBody>
      </p:sp>
      <p:sp>
        <p:nvSpPr>
          <p:cNvPr id="5" name="Slide Number Placeholder 4">
            <a:extLst>
              <a:ext uri="{FF2B5EF4-FFF2-40B4-BE49-F238E27FC236}">
                <a16:creationId xmlns:a16="http://schemas.microsoft.com/office/drawing/2014/main" id="{F62CC0B5-7D5E-1CFC-6990-FCEF07045BFF}"/>
              </a:ext>
            </a:extLst>
          </p:cNvPr>
          <p:cNvSpPr>
            <a:spLocks noGrp="1"/>
          </p:cNvSpPr>
          <p:nvPr>
            <p:ph type="sldNum" sz="quarter" idx="12"/>
          </p:nvPr>
        </p:nvSpPr>
        <p:spPr/>
        <p:txBody>
          <a:bodyPr/>
          <a:lstStyle/>
          <a:p>
            <a:fld id="{3FF858C7-C1ED-4B96-910C-59AAD7DFF904}" type="slidenum">
              <a:rPr lang="en-IN" smtClean="0"/>
              <a:t>14</a:t>
            </a:fld>
            <a:endParaRPr lang="en-IN"/>
          </a:p>
        </p:txBody>
      </p:sp>
      <p:pic>
        <p:nvPicPr>
          <p:cNvPr id="1026" name="Picture 2" descr="Perceptron in Machine Learning">
            <a:extLst>
              <a:ext uri="{FF2B5EF4-FFF2-40B4-BE49-F238E27FC236}">
                <a16:creationId xmlns:a16="http://schemas.microsoft.com/office/drawing/2014/main" id="{5C8DE521-0272-1ADC-6108-3C88EC200F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3713" y="2428875"/>
            <a:ext cx="669471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544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DC9A8E-DB4C-7AEC-56C1-E474D805F2CE}"/>
              </a:ext>
            </a:extLst>
          </p:cNvPr>
          <p:cNvSpPr>
            <a:spLocks noGrp="1"/>
          </p:cNvSpPr>
          <p:nvPr>
            <p:ph idx="1"/>
          </p:nvPr>
        </p:nvSpPr>
        <p:spPr>
          <a:xfrm>
            <a:off x="1097280" y="424543"/>
            <a:ext cx="10058400" cy="5444551"/>
          </a:xfrm>
        </p:spPr>
        <p:txBody>
          <a:bodyPr/>
          <a:lstStyle/>
          <a:p>
            <a:pPr algn="just"/>
            <a:endParaRPr lang="en-IN" dirty="0">
              <a:solidFill>
                <a:srgbClr val="00B0F0"/>
              </a:solidFill>
            </a:endParaRPr>
          </a:p>
          <a:p>
            <a:pPr algn="just"/>
            <a:endParaRPr lang="en-IN" dirty="0">
              <a:solidFill>
                <a:srgbClr val="00B0F0"/>
              </a:solidFill>
            </a:endParaRPr>
          </a:p>
          <a:p>
            <a:pPr algn="just"/>
            <a:endParaRPr lang="en-IN" dirty="0">
              <a:solidFill>
                <a:srgbClr val="00B0F0"/>
              </a:solidFill>
            </a:endParaRPr>
          </a:p>
          <a:p>
            <a:pPr algn="just"/>
            <a:endParaRPr lang="en-IN" dirty="0">
              <a:solidFill>
                <a:srgbClr val="00B0F0"/>
              </a:solidFill>
            </a:endParaRPr>
          </a:p>
          <a:p>
            <a:pPr algn="just"/>
            <a:r>
              <a:rPr lang="en-IN" dirty="0">
                <a:solidFill>
                  <a:srgbClr val="00B0F0"/>
                </a:solidFill>
              </a:rPr>
              <a:t>Input Nodes or Input Layer: </a:t>
            </a:r>
            <a:r>
              <a:rPr lang="en-US" b="0" i="0" dirty="0">
                <a:solidFill>
                  <a:srgbClr val="333333"/>
                </a:solidFill>
                <a:effectLst/>
                <a:latin typeface="inter-regular"/>
              </a:rPr>
              <a:t>This is the primary component of Perceptron which accepts the initial data into the system for further processing.</a:t>
            </a:r>
          </a:p>
          <a:p>
            <a:pPr algn="just"/>
            <a:r>
              <a:rPr lang="en-US" dirty="0">
                <a:solidFill>
                  <a:srgbClr val="00B0F0"/>
                </a:solidFill>
                <a:latin typeface="inter-regular"/>
              </a:rPr>
              <a:t>Weight and Bias: </a:t>
            </a:r>
            <a:r>
              <a:rPr lang="en-US" b="0" i="0" dirty="0">
                <a:solidFill>
                  <a:srgbClr val="333333"/>
                </a:solidFill>
                <a:effectLst/>
                <a:latin typeface="inter-regular"/>
              </a:rPr>
              <a:t>Weight parameter represents the strength of the connection between units</a:t>
            </a:r>
            <a:r>
              <a:rPr lang="en-US" b="0" i="0" dirty="0">
                <a:solidFill>
                  <a:schemeClr val="tx1"/>
                </a:solidFill>
                <a:effectLst/>
                <a:latin typeface="inter-regular"/>
              </a:rPr>
              <a:t>. </a:t>
            </a:r>
            <a:r>
              <a:rPr lang="en-US" b="0" i="0" dirty="0">
                <a:solidFill>
                  <a:srgbClr val="333333"/>
                </a:solidFill>
                <a:effectLst/>
                <a:latin typeface="inter-regular"/>
              </a:rPr>
              <a:t> This is another most important parameter of Perceptron components.</a:t>
            </a:r>
            <a:r>
              <a:rPr lang="en-US" b="0" i="0" dirty="0">
                <a:solidFill>
                  <a:schemeClr val="tx1"/>
                </a:solidFill>
                <a:effectLst/>
                <a:latin typeface="inter-regular"/>
              </a:rPr>
              <a:t> </a:t>
            </a:r>
            <a:r>
              <a:rPr lang="en-US" b="0" i="0" dirty="0">
                <a:solidFill>
                  <a:srgbClr val="333333"/>
                </a:solidFill>
                <a:effectLst/>
                <a:latin typeface="inter-regular"/>
              </a:rPr>
              <a:t>Weight is directly proportional to the strength of the associated input neuron in deciding the output</a:t>
            </a:r>
            <a:r>
              <a:rPr lang="en-US" b="0" i="0" dirty="0">
                <a:solidFill>
                  <a:schemeClr val="tx1"/>
                </a:solidFill>
                <a:effectLst/>
                <a:latin typeface="inter-regular"/>
              </a:rPr>
              <a:t>. </a:t>
            </a:r>
            <a:r>
              <a:rPr lang="en-US" b="0" i="0" dirty="0">
                <a:solidFill>
                  <a:srgbClr val="333333"/>
                </a:solidFill>
                <a:effectLst/>
                <a:latin typeface="inter-regular"/>
              </a:rPr>
              <a:t> Bias can be considered as the line of intercept in a linear equation.</a:t>
            </a:r>
            <a:endParaRPr lang="en-US" b="0" i="0" dirty="0">
              <a:solidFill>
                <a:schemeClr val="tx1"/>
              </a:solidFill>
              <a:effectLst/>
              <a:latin typeface="inter-regular"/>
            </a:endParaRPr>
          </a:p>
          <a:p>
            <a:pPr algn="just"/>
            <a:r>
              <a:rPr lang="en-US" dirty="0">
                <a:solidFill>
                  <a:srgbClr val="00B0F0"/>
                </a:solidFill>
                <a:latin typeface="inter-regular"/>
              </a:rPr>
              <a:t>Activation Function : </a:t>
            </a:r>
            <a:r>
              <a:rPr lang="en-US" b="0" i="0" dirty="0">
                <a:solidFill>
                  <a:srgbClr val="333333"/>
                </a:solidFill>
                <a:effectLst/>
                <a:latin typeface="inter-regular"/>
              </a:rPr>
              <a:t>These are the final and important components that help to determine whether the neuron will fire or not. Activation Function can be considered primarily as a step function.</a:t>
            </a:r>
            <a:endParaRPr lang="en-US" dirty="0">
              <a:solidFill>
                <a:srgbClr val="00B0F0"/>
              </a:solidFill>
              <a:latin typeface="inter-regular"/>
            </a:endParaRPr>
          </a:p>
          <a:p>
            <a:pPr algn="just"/>
            <a:endParaRPr lang="en-IN" dirty="0">
              <a:solidFill>
                <a:srgbClr val="00B0F0"/>
              </a:solidFill>
            </a:endParaRPr>
          </a:p>
        </p:txBody>
      </p:sp>
      <p:sp>
        <p:nvSpPr>
          <p:cNvPr id="4" name="Footer Placeholder 3">
            <a:extLst>
              <a:ext uri="{FF2B5EF4-FFF2-40B4-BE49-F238E27FC236}">
                <a16:creationId xmlns:a16="http://schemas.microsoft.com/office/drawing/2014/main" id="{4D0B3628-2FB9-F15B-CF69-CD823BFB4779}"/>
              </a:ext>
            </a:extLst>
          </p:cNvPr>
          <p:cNvSpPr>
            <a:spLocks noGrp="1"/>
          </p:cNvSpPr>
          <p:nvPr>
            <p:ph type="ftr" sz="quarter" idx="11"/>
          </p:nvPr>
        </p:nvSpPr>
        <p:spPr/>
        <p:txBody>
          <a:bodyPr/>
          <a:lstStyle/>
          <a:p>
            <a:r>
              <a:rPr lang="en-IN"/>
              <a:t>Disha D N</a:t>
            </a:r>
          </a:p>
        </p:txBody>
      </p:sp>
      <p:sp>
        <p:nvSpPr>
          <p:cNvPr id="5" name="Slide Number Placeholder 4">
            <a:extLst>
              <a:ext uri="{FF2B5EF4-FFF2-40B4-BE49-F238E27FC236}">
                <a16:creationId xmlns:a16="http://schemas.microsoft.com/office/drawing/2014/main" id="{C1ED7796-2CC4-CED4-D6E2-A04A1C16BF28}"/>
              </a:ext>
            </a:extLst>
          </p:cNvPr>
          <p:cNvSpPr>
            <a:spLocks noGrp="1"/>
          </p:cNvSpPr>
          <p:nvPr>
            <p:ph type="sldNum" sz="quarter" idx="12"/>
          </p:nvPr>
        </p:nvSpPr>
        <p:spPr/>
        <p:txBody>
          <a:bodyPr/>
          <a:lstStyle/>
          <a:p>
            <a:fld id="{3FF858C7-C1ED-4B96-910C-59AAD7DFF904}" type="slidenum">
              <a:rPr lang="en-IN" smtClean="0"/>
              <a:t>15</a:t>
            </a:fld>
            <a:endParaRPr lang="en-IN"/>
          </a:p>
        </p:txBody>
      </p:sp>
    </p:spTree>
    <p:extLst>
      <p:ext uri="{BB962C8B-B14F-4D97-AF65-F5344CB8AC3E}">
        <p14:creationId xmlns:p14="http://schemas.microsoft.com/office/powerpoint/2010/main" val="3940149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EEDF-FAF8-52DF-B0B9-B78E86F0E851}"/>
              </a:ext>
            </a:extLst>
          </p:cNvPr>
          <p:cNvSpPr>
            <a:spLocks noGrp="1"/>
          </p:cNvSpPr>
          <p:nvPr>
            <p:ph type="title"/>
          </p:nvPr>
        </p:nvSpPr>
        <p:spPr/>
        <p:txBody>
          <a:bodyPr/>
          <a:lstStyle/>
          <a:p>
            <a:pPr algn="ctr"/>
            <a:r>
              <a:rPr lang="en-IN" dirty="0">
                <a:solidFill>
                  <a:srgbClr val="00B0F0"/>
                </a:solidFill>
              </a:rPr>
              <a:t>Working of Perceptron</a:t>
            </a:r>
          </a:p>
        </p:txBody>
      </p:sp>
      <p:sp>
        <p:nvSpPr>
          <p:cNvPr id="3" name="Content Placeholder 2">
            <a:extLst>
              <a:ext uri="{FF2B5EF4-FFF2-40B4-BE49-F238E27FC236}">
                <a16:creationId xmlns:a16="http://schemas.microsoft.com/office/drawing/2014/main" id="{9B62453E-48E9-D0CD-4475-FEDA1AA11CF6}"/>
              </a:ext>
            </a:extLst>
          </p:cNvPr>
          <p:cNvSpPr>
            <a:spLocks noGrp="1"/>
          </p:cNvSpPr>
          <p:nvPr>
            <p:ph idx="1"/>
          </p:nvPr>
        </p:nvSpPr>
        <p:spPr/>
        <p:txBody>
          <a:bodyPr>
            <a:normAutofit/>
          </a:bodyPr>
          <a:lstStyle/>
          <a:p>
            <a:pPr algn="just"/>
            <a:r>
              <a:rPr lang="en-US" sz="1800" b="0" i="0" dirty="0">
                <a:solidFill>
                  <a:srgbClr val="333333"/>
                </a:solidFill>
                <a:effectLst/>
                <a:latin typeface="Times New Roman" panose="02020603050405020304" pitchFamily="18" charset="0"/>
                <a:cs typeface="Times New Roman" panose="02020603050405020304" pitchFamily="18" charset="0"/>
              </a:rPr>
              <a:t>Perceptron is considered as a single-layer neural network that consists of four main parameters named input values (Input nodes), weights and Bias, net sum, and an activation function. </a:t>
            </a:r>
          </a:p>
          <a:p>
            <a:pPr algn="just"/>
            <a:r>
              <a:rPr lang="en-US" sz="1800" b="0" i="0" dirty="0">
                <a:solidFill>
                  <a:srgbClr val="333333"/>
                </a:solidFill>
                <a:effectLst/>
                <a:latin typeface="Times New Roman" panose="02020603050405020304" pitchFamily="18" charset="0"/>
                <a:cs typeface="Times New Roman" panose="02020603050405020304" pitchFamily="18" charset="0"/>
              </a:rPr>
              <a:t>The perceptron model begins with the multiplication of all input values and their weights, then adds these values together to create the weighted sum.</a:t>
            </a:r>
            <a:endParaRPr lang="en-US" sz="1800" dirty="0">
              <a:solidFill>
                <a:srgbClr val="333333"/>
              </a:solidFill>
              <a:latin typeface="Times New Roman" panose="02020603050405020304" pitchFamily="18" charset="0"/>
              <a:cs typeface="Times New Roman" panose="02020603050405020304" pitchFamily="18" charset="0"/>
            </a:endParaRPr>
          </a:p>
          <a:p>
            <a:pPr algn="just"/>
            <a:r>
              <a:rPr lang="en-US" sz="1800" b="0" i="0" dirty="0">
                <a:solidFill>
                  <a:srgbClr val="333333"/>
                </a:solidFill>
                <a:effectLst/>
                <a:latin typeface="Times New Roman" panose="02020603050405020304" pitchFamily="18" charset="0"/>
                <a:cs typeface="Times New Roman" panose="02020603050405020304" pitchFamily="18" charset="0"/>
              </a:rPr>
              <a:t>Then this weighted sum is applied to the activation function 'f' to obtain the desired output.</a:t>
            </a:r>
          </a:p>
          <a:p>
            <a:pPr algn="just"/>
            <a:r>
              <a:rPr lang="en-US" sz="1800" b="0" i="0" dirty="0">
                <a:solidFill>
                  <a:srgbClr val="333333"/>
                </a:solidFill>
                <a:effectLst/>
                <a:latin typeface="Times New Roman" panose="02020603050405020304" pitchFamily="18" charset="0"/>
                <a:cs typeface="Times New Roman" panose="02020603050405020304" pitchFamily="18" charset="0"/>
              </a:rPr>
              <a:t>This activation function is also known as the </a:t>
            </a:r>
            <a:r>
              <a:rPr lang="en-US" sz="1800" b="1" i="0" dirty="0">
                <a:solidFill>
                  <a:srgbClr val="333333"/>
                </a:solidFill>
                <a:effectLst/>
                <a:latin typeface="Times New Roman" panose="02020603050405020304" pitchFamily="18" charset="0"/>
                <a:cs typeface="Times New Roman" panose="02020603050405020304" pitchFamily="18" charset="0"/>
              </a:rPr>
              <a:t>step function</a:t>
            </a:r>
            <a:r>
              <a:rPr lang="en-US" sz="1800" b="0" i="0" dirty="0">
                <a:solidFill>
                  <a:srgbClr val="333333"/>
                </a:solidFill>
                <a:effectLst/>
                <a:latin typeface="Times New Roman" panose="02020603050405020304" pitchFamily="18" charset="0"/>
                <a:cs typeface="Times New Roman" panose="02020603050405020304" pitchFamily="18" charset="0"/>
              </a:rPr>
              <a:t> and is represented by </a:t>
            </a:r>
            <a:r>
              <a:rPr lang="en-US" sz="1800" b="1" i="0" dirty="0">
                <a:solidFill>
                  <a:srgbClr val="333333"/>
                </a:solidFill>
                <a:effectLst/>
                <a:latin typeface="Times New Roman" panose="02020603050405020304" pitchFamily="18" charset="0"/>
                <a:cs typeface="Times New Roman" panose="02020603050405020304" pitchFamily="18" charset="0"/>
              </a:rPr>
              <a:t>'f'</a:t>
            </a:r>
            <a:r>
              <a:rPr lang="en-US" sz="1800" b="0" i="0" dirty="0">
                <a:solidFill>
                  <a:srgbClr val="333333"/>
                </a:solidFill>
                <a:effectLst/>
                <a:latin typeface="Times New Roman" panose="02020603050405020304" pitchFamily="18" charset="0"/>
                <a:cs typeface="Times New Roman" panose="02020603050405020304" pitchFamily="18" charset="0"/>
              </a:rPr>
              <a:t>.</a:t>
            </a:r>
            <a:br>
              <a:rPr lang="en-US" sz="1800" b="0" i="0" dirty="0">
                <a:solidFill>
                  <a:srgbClr val="333333"/>
                </a:solidFill>
                <a:effectLst/>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2BF125A-93E9-64ED-B932-6BC1B41305D9}"/>
              </a:ext>
            </a:extLst>
          </p:cNvPr>
          <p:cNvSpPr>
            <a:spLocks noGrp="1"/>
          </p:cNvSpPr>
          <p:nvPr>
            <p:ph type="ftr" sz="quarter" idx="11"/>
          </p:nvPr>
        </p:nvSpPr>
        <p:spPr/>
        <p:txBody>
          <a:bodyPr/>
          <a:lstStyle/>
          <a:p>
            <a:r>
              <a:rPr lang="en-IN"/>
              <a:t>Disha D N</a:t>
            </a:r>
          </a:p>
        </p:txBody>
      </p:sp>
      <p:sp>
        <p:nvSpPr>
          <p:cNvPr id="5" name="Slide Number Placeholder 4">
            <a:extLst>
              <a:ext uri="{FF2B5EF4-FFF2-40B4-BE49-F238E27FC236}">
                <a16:creationId xmlns:a16="http://schemas.microsoft.com/office/drawing/2014/main" id="{152E130D-FE87-747F-C6A7-1C0235A790E1}"/>
              </a:ext>
            </a:extLst>
          </p:cNvPr>
          <p:cNvSpPr>
            <a:spLocks noGrp="1"/>
          </p:cNvSpPr>
          <p:nvPr>
            <p:ph type="sldNum" sz="quarter" idx="12"/>
          </p:nvPr>
        </p:nvSpPr>
        <p:spPr>
          <a:xfrm>
            <a:off x="9900458" y="6481557"/>
            <a:ext cx="1312025" cy="365125"/>
          </a:xfrm>
        </p:spPr>
        <p:txBody>
          <a:bodyPr/>
          <a:lstStyle/>
          <a:p>
            <a:fld id="{3FF858C7-C1ED-4B96-910C-59AAD7DFF904}" type="slidenum">
              <a:rPr lang="en-IN" smtClean="0"/>
              <a:t>16</a:t>
            </a:fld>
            <a:endParaRPr lang="en-IN"/>
          </a:p>
        </p:txBody>
      </p:sp>
      <p:pic>
        <p:nvPicPr>
          <p:cNvPr id="2050" name="Picture 2" descr="Perceptron in Machine Learning">
            <a:extLst>
              <a:ext uri="{FF2B5EF4-FFF2-40B4-BE49-F238E27FC236}">
                <a16:creationId xmlns:a16="http://schemas.microsoft.com/office/drawing/2014/main" id="{85CE597B-B5B6-832E-26B0-3C13094D87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208" y="3744686"/>
            <a:ext cx="6191250" cy="2608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590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2616F-B896-F635-E9C6-45F3431A6600}"/>
              </a:ext>
            </a:extLst>
          </p:cNvPr>
          <p:cNvSpPr>
            <a:spLocks noGrp="1"/>
          </p:cNvSpPr>
          <p:nvPr>
            <p:ph idx="1"/>
          </p:nvPr>
        </p:nvSpPr>
        <p:spPr>
          <a:xfrm>
            <a:off x="966651" y="332618"/>
            <a:ext cx="10058400" cy="5828695"/>
          </a:xfrm>
        </p:spPr>
        <p:txBody>
          <a:bodyPr/>
          <a:lstStyle/>
          <a:p>
            <a:pPr algn="just"/>
            <a:r>
              <a:rPr lang="en-US" b="0" i="0" dirty="0">
                <a:solidFill>
                  <a:srgbClr val="333333"/>
                </a:solidFill>
                <a:effectLst/>
                <a:latin typeface="inter-regular"/>
              </a:rPr>
              <a:t>This step function or Activation function plays a vital role in ensuring that output is mapped between required values (0,1) or (-1,1). </a:t>
            </a:r>
          </a:p>
          <a:p>
            <a:pPr algn="just"/>
            <a:r>
              <a:rPr lang="en-US" b="0" i="0" dirty="0">
                <a:solidFill>
                  <a:srgbClr val="333333"/>
                </a:solidFill>
                <a:effectLst/>
                <a:latin typeface="inter-regular"/>
              </a:rPr>
              <a:t>It is important to note that the weight of input is indicative of the strength of a node. Similarly, an input's bias value gives the ability to shift the activation function curve up or down.</a:t>
            </a:r>
          </a:p>
          <a:p>
            <a:pPr algn="just"/>
            <a:r>
              <a:rPr lang="en-US" dirty="0">
                <a:solidFill>
                  <a:srgbClr val="00B0F0"/>
                </a:solidFill>
                <a:latin typeface="inter-regular"/>
              </a:rPr>
              <a:t>Step 1: </a:t>
            </a:r>
            <a:r>
              <a:rPr lang="en-US" b="0" i="0" dirty="0">
                <a:solidFill>
                  <a:srgbClr val="333333"/>
                </a:solidFill>
                <a:effectLst/>
                <a:latin typeface="inter-regular"/>
              </a:rPr>
              <a:t>In the first step first, multiply all input values with corresponding weight values and then add them to determine the weighted sum.</a:t>
            </a:r>
          </a:p>
          <a:p>
            <a:pPr algn="just"/>
            <a:r>
              <a:rPr lang="pl-PL" b="0" i="0" dirty="0">
                <a:solidFill>
                  <a:srgbClr val="333333"/>
                </a:solidFill>
                <a:effectLst/>
                <a:latin typeface="inter-regular"/>
              </a:rPr>
              <a:t>∑wi*xi = x1*w1 + x2*w2 +…wn*xn</a:t>
            </a:r>
            <a:endParaRPr lang="en-US" dirty="0">
              <a:solidFill>
                <a:srgbClr val="333333"/>
              </a:solidFill>
              <a:latin typeface="inter-regular"/>
            </a:endParaRPr>
          </a:p>
          <a:p>
            <a:pPr algn="just"/>
            <a:r>
              <a:rPr lang="en-US" b="0" i="0" dirty="0">
                <a:solidFill>
                  <a:srgbClr val="333333"/>
                </a:solidFill>
                <a:effectLst/>
                <a:latin typeface="inter-regular"/>
              </a:rPr>
              <a:t>Add a special term called </a:t>
            </a:r>
            <a:r>
              <a:rPr lang="en-US" b="1" i="0" dirty="0">
                <a:solidFill>
                  <a:srgbClr val="333333"/>
                </a:solidFill>
                <a:effectLst/>
                <a:latin typeface="inter-bold"/>
              </a:rPr>
              <a:t>bias 'b'</a:t>
            </a:r>
            <a:r>
              <a:rPr lang="en-US" b="0" i="0" dirty="0">
                <a:solidFill>
                  <a:srgbClr val="333333"/>
                </a:solidFill>
                <a:effectLst/>
                <a:latin typeface="inter-regular"/>
              </a:rPr>
              <a:t> to this weighted sum to improve the model's performance.</a:t>
            </a:r>
          </a:p>
          <a:p>
            <a:pPr algn="just"/>
            <a:r>
              <a:rPr lang="en-IN" i="0" dirty="0">
                <a:solidFill>
                  <a:srgbClr val="333333"/>
                </a:solidFill>
                <a:effectLst/>
                <a:latin typeface="inter-bold"/>
              </a:rPr>
              <a:t>∑</a:t>
            </a:r>
            <a:r>
              <a:rPr lang="en-IN" i="0" dirty="0" err="1">
                <a:solidFill>
                  <a:srgbClr val="333333"/>
                </a:solidFill>
                <a:effectLst/>
                <a:latin typeface="inter-bold"/>
              </a:rPr>
              <a:t>wi</a:t>
            </a:r>
            <a:r>
              <a:rPr lang="en-IN" i="0" dirty="0">
                <a:solidFill>
                  <a:srgbClr val="333333"/>
                </a:solidFill>
                <a:effectLst/>
                <a:latin typeface="inter-bold"/>
              </a:rPr>
              <a:t>*xi + b</a:t>
            </a:r>
          </a:p>
          <a:p>
            <a:pPr algn="just"/>
            <a:r>
              <a:rPr lang="en-IN" dirty="0">
                <a:solidFill>
                  <a:srgbClr val="00B0F0"/>
                </a:solidFill>
                <a:latin typeface="inter-bold"/>
              </a:rPr>
              <a:t>Step 2: </a:t>
            </a:r>
            <a:r>
              <a:rPr lang="en-US" b="0" i="0" dirty="0">
                <a:solidFill>
                  <a:srgbClr val="333333"/>
                </a:solidFill>
                <a:effectLst/>
                <a:latin typeface="inter-regular"/>
              </a:rPr>
              <a:t>In the second step, an activation function is applied with the above-mentioned weighted sum, which gives us output either in binary form or a continuous value as follows:</a:t>
            </a:r>
          </a:p>
          <a:p>
            <a:pPr algn="just"/>
            <a:r>
              <a:rPr lang="es-ES" i="0" dirty="0">
                <a:solidFill>
                  <a:srgbClr val="333333"/>
                </a:solidFill>
                <a:effectLst/>
                <a:latin typeface="inter-bold"/>
              </a:rPr>
              <a:t>Y = f(∑</a:t>
            </a:r>
            <a:r>
              <a:rPr lang="es-ES" i="0" dirty="0" err="1">
                <a:solidFill>
                  <a:srgbClr val="333333"/>
                </a:solidFill>
                <a:effectLst/>
                <a:latin typeface="inter-bold"/>
              </a:rPr>
              <a:t>wi</a:t>
            </a:r>
            <a:r>
              <a:rPr lang="es-ES" i="0" dirty="0">
                <a:solidFill>
                  <a:srgbClr val="333333"/>
                </a:solidFill>
                <a:effectLst/>
                <a:latin typeface="inter-bold"/>
              </a:rPr>
              <a:t>*xi + b)</a:t>
            </a:r>
            <a:endParaRPr lang="en-IN" dirty="0">
              <a:solidFill>
                <a:srgbClr val="00B0F0"/>
              </a:solidFill>
            </a:endParaRPr>
          </a:p>
        </p:txBody>
      </p:sp>
      <p:sp>
        <p:nvSpPr>
          <p:cNvPr id="4" name="Footer Placeholder 3">
            <a:extLst>
              <a:ext uri="{FF2B5EF4-FFF2-40B4-BE49-F238E27FC236}">
                <a16:creationId xmlns:a16="http://schemas.microsoft.com/office/drawing/2014/main" id="{75D6CBB2-F339-B576-3C73-59B3F5215B21}"/>
              </a:ext>
            </a:extLst>
          </p:cNvPr>
          <p:cNvSpPr>
            <a:spLocks noGrp="1"/>
          </p:cNvSpPr>
          <p:nvPr>
            <p:ph type="ftr" sz="quarter" idx="11"/>
          </p:nvPr>
        </p:nvSpPr>
        <p:spPr/>
        <p:txBody>
          <a:bodyPr/>
          <a:lstStyle/>
          <a:p>
            <a:r>
              <a:rPr lang="en-IN"/>
              <a:t>Disha D N</a:t>
            </a:r>
          </a:p>
        </p:txBody>
      </p:sp>
      <p:sp>
        <p:nvSpPr>
          <p:cNvPr id="5" name="Slide Number Placeholder 4">
            <a:extLst>
              <a:ext uri="{FF2B5EF4-FFF2-40B4-BE49-F238E27FC236}">
                <a16:creationId xmlns:a16="http://schemas.microsoft.com/office/drawing/2014/main" id="{52B715D3-5FE6-08DF-CDD0-22C43FE16BF4}"/>
              </a:ext>
            </a:extLst>
          </p:cNvPr>
          <p:cNvSpPr>
            <a:spLocks noGrp="1"/>
          </p:cNvSpPr>
          <p:nvPr>
            <p:ph type="sldNum" sz="quarter" idx="12"/>
          </p:nvPr>
        </p:nvSpPr>
        <p:spPr/>
        <p:txBody>
          <a:bodyPr/>
          <a:lstStyle/>
          <a:p>
            <a:fld id="{3FF858C7-C1ED-4B96-910C-59AAD7DFF904}" type="slidenum">
              <a:rPr lang="en-IN" smtClean="0"/>
              <a:t>17</a:t>
            </a:fld>
            <a:endParaRPr lang="en-IN"/>
          </a:p>
        </p:txBody>
      </p:sp>
    </p:spTree>
    <p:extLst>
      <p:ext uri="{BB962C8B-B14F-4D97-AF65-F5344CB8AC3E}">
        <p14:creationId xmlns:p14="http://schemas.microsoft.com/office/powerpoint/2010/main" val="2736955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2C92A-706B-F76F-7BB7-CFB57A89F696}"/>
              </a:ext>
            </a:extLst>
          </p:cNvPr>
          <p:cNvSpPr>
            <a:spLocks noGrp="1"/>
          </p:cNvSpPr>
          <p:nvPr>
            <p:ph type="title"/>
          </p:nvPr>
        </p:nvSpPr>
        <p:spPr/>
        <p:txBody>
          <a:bodyPr/>
          <a:lstStyle/>
          <a:p>
            <a:r>
              <a:rPr lang="en-IN" dirty="0">
                <a:solidFill>
                  <a:srgbClr val="00B0F0"/>
                </a:solidFill>
              </a:rPr>
              <a:t>Types of Perceptron Models</a:t>
            </a:r>
          </a:p>
        </p:txBody>
      </p:sp>
      <p:sp>
        <p:nvSpPr>
          <p:cNvPr id="3" name="Content Placeholder 2">
            <a:extLst>
              <a:ext uri="{FF2B5EF4-FFF2-40B4-BE49-F238E27FC236}">
                <a16:creationId xmlns:a16="http://schemas.microsoft.com/office/drawing/2014/main" id="{67912304-691A-8FB1-3031-E6F943C6A7E9}"/>
              </a:ext>
            </a:extLst>
          </p:cNvPr>
          <p:cNvSpPr>
            <a:spLocks noGrp="1"/>
          </p:cNvSpPr>
          <p:nvPr>
            <p:ph idx="1"/>
          </p:nvPr>
        </p:nvSpPr>
        <p:spPr/>
        <p:txBody>
          <a:bodyPr>
            <a:normAutofit fontScale="92500" lnSpcReduction="10000"/>
          </a:bodyPr>
          <a:lstStyle/>
          <a:p>
            <a:pPr algn="just"/>
            <a:r>
              <a:rPr lang="en-US" b="0" i="0" dirty="0">
                <a:solidFill>
                  <a:srgbClr val="333333"/>
                </a:solidFill>
                <a:effectLst/>
                <a:latin typeface="inter-regular"/>
              </a:rPr>
              <a:t>Based on the layers, Perceptron models are divided into two types. These are as follows:</a:t>
            </a:r>
          </a:p>
          <a:p>
            <a:pPr algn="just"/>
            <a:r>
              <a:rPr lang="en-US" dirty="0">
                <a:solidFill>
                  <a:srgbClr val="00B0F0"/>
                </a:solidFill>
                <a:latin typeface="inter-regular"/>
              </a:rPr>
              <a:t>1. Single-layer Perceptron Model : </a:t>
            </a:r>
            <a:r>
              <a:rPr lang="en-US" b="0" i="0" dirty="0">
                <a:solidFill>
                  <a:srgbClr val="333333"/>
                </a:solidFill>
                <a:effectLst/>
                <a:latin typeface="inter-regular"/>
              </a:rPr>
              <a:t>A single-layered perceptron model consists feed-forward network and also includes a threshold transfer function inside the model.</a:t>
            </a:r>
          </a:p>
          <a:p>
            <a:pPr algn="just"/>
            <a:r>
              <a:rPr lang="en-US" b="0" i="0" dirty="0">
                <a:solidFill>
                  <a:srgbClr val="333333"/>
                </a:solidFill>
                <a:effectLst/>
                <a:latin typeface="inter-regular"/>
              </a:rPr>
              <a:t>The main objective of the single-layer perceptron model is to analyze the linearly separable objects with binary outcomes.</a:t>
            </a:r>
          </a:p>
          <a:p>
            <a:pPr algn="just"/>
            <a:r>
              <a:rPr lang="en-US" b="0" i="0" dirty="0">
                <a:solidFill>
                  <a:srgbClr val="333333"/>
                </a:solidFill>
                <a:effectLst/>
                <a:latin typeface="inter-regular"/>
              </a:rPr>
              <a:t>In a single layer perceptron model, its algorithms do not contain recorded data, so it begins with inconstantly allocated input for weight parameters. </a:t>
            </a:r>
          </a:p>
          <a:p>
            <a:pPr algn="just"/>
            <a:r>
              <a:rPr lang="en-US" b="0" i="0" dirty="0">
                <a:solidFill>
                  <a:srgbClr val="333333"/>
                </a:solidFill>
                <a:effectLst/>
                <a:latin typeface="inter-regular"/>
              </a:rPr>
              <a:t>Further, it sums up all inputs (weight). After adding all inputs, if the total sum of all inputs is more than a pre-determined value, the model gets activated and shows the output value as +1.</a:t>
            </a:r>
            <a:r>
              <a:rPr lang="en-US" dirty="0">
                <a:solidFill>
                  <a:srgbClr val="333333"/>
                </a:solidFill>
                <a:latin typeface="inter-regular"/>
              </a:rPr>
              <a:t> </a:t>
            </a:r>
          </a:p>
          <a:p>
            <a:pPr algn="just"/>
            <a:r>
              <a:rPr lang="en-US" b="0" i="0" dirty="0">
                <a:solidFill>
                  <a:srgbClr val="333333"/>
                </a:solidFill>
                <a:effectLst/>
                <a:latin typeface="inter-regular"/>
              </a:rPr>
              <a:t>If the outcome is same as pre-determined or threshold value, then the performance of this model is stated as satisfied, and weight demand does not change.</a:t>
            </a:r>
            <a:endParaRPr lang="en-US" dirty="0">
              <a:solidFill>
                <a:srgbClr val="333333"/>
              </a:solidFill>
              <a:latin typeface="inter-regular"/>
            </a:endParaRPr>
          </a:p>
          <a:p>
            <a:pPr algn="just"/>
            <a:r>
              <a:rPr lang="en-US" b="0" i="1" dirty="0">
                <a:solidFill>
                  <a:srgbClr val="333333"/>
                </a:solidFill>
                <a:effectLst/>
                <a:latin typeface="inter-regular"/>
              </a:rPr>
              <a:t>"Single-layer perceptron can learn only linearly separable patterns."</a:t>
            </a:r>
            <a:endParaRPr lang="en-IN" dirty="0">
              <a:solidFill>
                <a:srgbClr val="00B0F0"/>
              </a:solidFill>
            </a:endParaRPr>
          </a:p>
        </p:txBody>
      </p:sp>
      <p:sp>
        <p:nvSpPr>
          <p:cNvPr id="4" name="Footer Placeholder 3">
            <a:extLst>
              <a:ext uri="{FF2B5EF4-FFF2-40B4-BE49-F238E27FC236}">
                <a16:creationId xmlns:a16="http://schemas.microsoft.com/office/drawing/2014/main" id="{14F9C546-727E-6FFB-D318-B2252DB0B8B3}"/>
              </a:ext>
            </a:extLst>
          </p:cNvPr>
          <p:cNvSpPr>
            <a:spLocks noGrp="1"/>
          </p:cNvSpPr>
          <p:nvPr>
            <p:ph type="ftr" sz="quarter" idx="11"/>
          </p:nvPr>
        </p:nvSpPr>
        <p:spPr/>
        <p:txBody>
          <a:bodyPr/>
          <a:lstStyle/>
          <a:p>
            <a:r>
              <a:rPr lang="en-IN"/>
              <a:t>Disha D N</a:t>
            </a:r>
          </a:p>
        </p:txBody>
      </p:sp>
      <p:sp>
        <p:nvSpPr>
          <p:cNvPr id="5" name="Slide Number Placeholder 4">
            <a:extLst>
              <a:ext uri="{FF2B5EF4-FFF2-40B4-BE49-F238E27FC236}">
                <a16:creationId xmlns:a16="http://schemas.microsoft.com/office/drawing/2014/main" id="{BE4BE71E-A898-2D04-32F4-CD1C8EC834F2}"/>
              </a:ext>
            </a:extLst>
          </p:cNvPr>
          <p:cNvSpPr>
            <a:spLocks noGrp="1"/>
          </p:cNvSpPr>
          <p:nvPr>
            <p:ph type="sldNum" sz="quarter" idx="12"/>
          </p:nvPr>
        </p:nvSpPr>
        <p:spPr/>
        <p:txBody>
          <a:bodyPr/>
          <a:lstStyle/>
          <a:p>
            <a:fld id="{3FF858C7-C1ED-4B96-910C-59AAD7DFF904}" type="slidenum">
              <a:rPr lang="en-IN" smtClean="0"/>
              <a:t>18</a:t>
            </a:fld>
            <a:endParaRPr lang="en-IN"/>
          </a:p>
        </p:txBody>
      </p:sp>
    </p:spTree>
    <p:extLst>
      <p:ext uri="{BB962C8B-B14F-4D97-AF65-F5344CB8AC3E}">
        <p14:creationId xmlns:p14="http://schemas.microsoft.com/office/powerpoint/2010/main" val="976555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6D272-CB05-1F92-BD25-4DDA15B7A54F}"/>
              </a:ext>
            </a:extLst>
          </p:cNvPr>
          <p:cNvSpPr>
            <a:spLocks noGrp="1"/>
          </p:cNvSpPr>
          <p:nvPr>
            <p:ph type="title"/>
          </p:nvPr>
        </p:nvSpPr>
        <p:spPr/>
        <p:txBody>
          <a:bodyPr/>
          <a:lstStyle/>
          <a:p>
            <a:r>
              <a:rPr lang="en-IN" dirty="0">
                <a:solidFill>
                  <a:srgbClr val="00B0F0"/>
                </a:solidFill>
              </a:rPr>
              <a:t>Multi-Layered Perceptron Model</a:t>
            </a:r>
          </a:p>
        </p:txBody>
      </p:sp>
      <p:sp>
        <p:nvSpPr>
          <p:cNvPr id="3" name="Content Placeholder 2">
            <a:extLst>
              <a:ext uri="{FF2B5EF4-FFF2-40B4-BE49-F238E27FC236}">
                <a16:creationId xmlns:a16="http://schemas.microsoft.com/office/drawing/2014/main" id="{2761A529-A7D1-736A-DF8F-349ACDDF3EAF}"/>
              </a:ext>
            </a:extLst>
          </p:cNvPr>
          <p:cNvSpPr>
            <a:spLocks noGrp="1"/>
          </p:cNvSpPr>
          <p:nvPr>
            <p:ph idx="1"/>
          </p:nvPr>
        </p:nvSpPr>
        <p:spPr/>
        <p:txBody>
          <a:bodyPr/>
          <a:lstStyle/>
          <a:p>
            <a:pPr algn="just"/>
            <a:r>
              <a:rPr lang="en-US" b="0" i="0" dirty="0">
                <a:solidFill>
                  <a:srgbClr val="333333"/>
                </a:solidFill>
                <a:effectLst/>
                <a:latin typeface="inter-regular"/>
              </a:rPr>
              <a:t>Like a single-layer perceptron model, a multi-layer perceptron model also has the same model structure but has a greater number of hidden layers.</a:t>
            </a:r>
          </a:p>
          <a:p>
            <a:pPr algn="just"/>
            <a:r>
              <a:rPr lang="en-US" b="0" i="0" dirty="0">
                <a:solidFill>
                  <a:srgbClr val="333333"/>
                </a:solidFill>
                <a:effectLst/>
                <a:latin typeface="inter-regular"/>
              </a:rPr>
              <a:t>The multi-layer perceptron model is also known as the Backpropagation algorithm, which executes in two stages as follows:</a:t>
            </a:r>
            <a:endParaRPr lang="en-US" dirty="0">
              <a:solidFill>
                <a:srgbClr val="333333"/>
              </a:solidFill>
              <a:latin typeface="inter-regular"/>
            </a:endParaRPr>
          </a:p>
          <a:p>
            <a:pPr lvl="1" algn="just">
              <a:buFont typeface="Arial" panose="020B0604020202020204" pitchFamily="34" charset="0"/>
              <a:buChar char="•"/>
            </a:pPr>
            <a:r>
              <a:rPr lang="en-US" b="1" i="0" dirty="0">
                <a:solidFill>
                  <a:srgbClr val="000000"/>
                </a:solidFill>
                <a:effectLst/>
                <a:latin typeface="inter-bold"/>
              </a:rPr>
              <a:t>Forward Stage:</a:t>
            </a:r>
            <a:r>
              <a:rPr lang="en-US" b="0" i="0" dirty="0">
                <a:solidFill>
                  <a:srgbClr val="000000"/>
                </a:solidFill>
                <a:effectLst/>
                <a:latin typeface="inter-regular"/>
              </a:rPr>
              <a:t> Activation functions start from the input layer in the forward stage and terminate on the output layer.</a:t>
            </a:r>
          </a:p>
          <a:p>
            <a:pPr lvl="1" algn="just">
              <a:buFont typeface="Arial" panose="020B0604020202020204" pitchFamily="34" charset="0"/>
              <a:buChar char="•"/>
            </a:pPr>
            <a:r>
              <a:rPr lang="en-US" b="1" i="0" dirty="0">
                <a:solidFill>
                  <a:srgbClr val="000000"/>
                </a:solidFill>
                <a:effectLst/>
                <a:latin typeface="inter-bold"/>
              </a:rPr>
              <a:t>Backward Stage:</a:t>
            </a:r>
            <a:r>
              <a:rPr lang="en-US" b="0" i="0" dirty="0">
                <a:solidFill>
                  <a:srgbClr val="000000"/>
                </a:solidFill>
                <a:effectLst/>
                <a:latin typeface="inter-regular"/>
              </a:rPr>
              <a:t> In the backward stage, weight and bias values are modified as per the model's requirement. In this stage, the error between actual output and demanded originated backward on the output layer and ended on the input layer.</a:t>
            </a:r>
          </a:p>
          <a:p>
            <a:pPr algn="just"/>
            <a:endParaRPr lang="en-IN" dirty="0"/>
          </a:p>
        </p:txBody>
      </p:sp>
      <p:sp>
        <p:nvSpPr>
          <p:cNvPr id="4" name="Footer Placeholder 3">
            <a:extLst>
              <a:ext uri="{FF2B5EF4-FFF2-40B4-BE49-F238E27FC236}">
                <a16:creationId xmlns:a16="http://schemas.microsoft.com/office/drawing/2014/main" id="{E16A8AE0-4868-562E-DD67-444920D5FB5E}"/>
              </a:ext>
            </a:extLst>
          </p:cNvPr>
          <p:cNvSpPr>
            <a:spLocks noGrp="1"/>
          </p:cNvSpPr>
          <p:nvPr>
            <p:ph type="ftr" sz="quarter" idx="11"/>
          </p:nvPr>
        </p:nvSpPr>
        <p:spPr/>
        <p:txBody>
          <a:bodyPr/>
          <a:lstStyle/>
          <a:p>
            <a:r>
              <a:rPr lang="en-IN"/>
              <a:t>Disha D N</a:t>
            </a:r>
          </a:p>
        </p:txBody>
      </p:sp>
      <p:sp>
        <p:nvSpPr>
          <p:cNvPr id="5" name="Slide Number Placeholder 4">
            <a:extLst>
              <a:ext uri="{FF2B5EF4-FFF2-40B4-BE49-F238E27FC236}">
                <a16:creationId xmlns:a16="http://schemas.microsoft.com/office/drawing/2014/main" id="{425E2994-D223-7A1D-2674-9680E630315A}"/>
              </a:ext>
            </a:extLst>
          </p:cNvPr>
          <p:cNvSpPr>
            <a:spLocks noGrp="1"/>
          </p:cNvSpPr>
          <p:nvPr>
            <p:ph type="sldNum" sz="quarter" idx="12"/>
          </p:nvPr>
        </p:nvSpPr>
        <p:spPr/>
        <p:txBody>
          <a:bodyPr/>
          <a:lstStyle/>
          <a:p>
            <a:fld id="{3FF858C7-C1ED-4B96-910C-59AAD7DFF904}" type="slidenum">
              <a:rPr lang="en-IN" smtClean="0"/>
              <a:t>19</a:t>
            </a:fld>
            <a:endParaRPr lang="en-IN"/>
          </a:p>
        </p:txBody>
      </p:sp>
    </p:spTree>
    <p:extLst>
      <p:ext uri="{BB962C8B-B14F-4D97-AF65-F5344CB8AC3E}">
        <p14:creationId xmlns:p14="http://schemas.microsoft.com/office/powerpoint/2010/main" val="3834068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FE701-FBAD-1479-685F-BDA807531298}"/>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F31E66DA-638D-5B41-C274-F3E73C989C99}"/>
              </a:ext>
            </a:extLst>
          </p:cNvPr>
          <p:cNvSpPr>
            <a:spLocks noGrp="1"/>
          </p:cNvSpPr>
          <p:nvPr>
            <p:ph idx="1"/>
          </p:nvPr>
        </p:nvSpPr>
        <p:spPr>
          <a:xfrm>
            <a:off x="1097280" y="1845733"/>
            <a:ext cx="10058400" cy="4293809"/>
          </a:xfrm>
        </p:spPr>
        <p:txBody>
          <a:bodyPr>
            <a:normAutofit fontScale="92500" lnSpcReduction="20000"/>
          </a:bodyPr>
          <a:lstStyle/>
          <a:p>
            <a:pPr>
              <a:buFont typeface="Wingdings" panose="05000000000000000000" pitchFamily="2" charset="2"/>
              <a:buChar char="§"/>
            </a:pPr>
            <a:r>
              <a:rPr lang="en-IN" dirty="0"/>
              <a:t> From biological to artificial neurons</a:t>
            </a:r>
          </a:p>
          <a:p>
            <a:pPr>
              <a:buFont typeface="Wingdings" panose="05000000000000000000" pitchFamily="2" charset="2"/>
              <a:buChar char="§"/>
            </a:pPr>
            <a:r>
              <a:rPr lang="en-IN" dirty="0"/>
              <a:t> The perceptron</a:t>
            </a:r>
          </a:p>
          <a:p>
            <a:pPr>
              <a:buFont typeface="Wingdings" panose="05000000000000000000" pitchFamily="2" charset="2"/>
              <a:buChar char="§"/>
            </a:pPr>
            <a:r>
              <a:rPr lang="en-IN" dirty="0"/>
              <a:t> Multilayer perceptron</a:t>
            </a:r>
          </a:p>
          <a:p>
            <a:pPr>
              <a:buFont typeface="Wingdings" panose="05000000000000000000" pitchFamily="2" charset="2"/>
              <a:buChar char="§"/>
            </a:pPr>
            <a:r>
              <a:rPr lang="en-IN" dirty="0"/>
              <a:t> Activation Functions</a:t>
            </a:r>
          </a:p>
          <a:p>
            <a:pPr>
              <a:buFont typeface="Wingdings" panose="05000000000000000000" pitchFamily="2" charset="2"/>
              <a:buChar char="§"/>
            </a:pPr>
            <a:r>
              <a:rPr lang="en-IN" dirty="0"/>
              <a:t> Feed forward neural networks</a:t>
            </a:r>
          </a:p>
          <a:p>
            <a:pPr>
              <a:buFont typeface="Wingdings" panose="05000000000000000000" pitchFamily="2" charset="2"/>
              <a:buChar char="§"/>
            </a:pPr>
            <a:r>
              <a:rPr lang="en-IN" dirty="0"/>
              <a:t> Back propagation algorithm</a:t>
            </a:r>
          </a:p>
          <a:p>
            <a:pPr>
              <a:buFont typeface="Wingdings" panose="05000000000000000000" pitchFamily="2" charset="2"/>
              <a:buChar char="§"/>
            </a:pPr>
            <a:r>
              <a:rPr lang="en-IN" dirty="0"/>
              <a:t> Fine tuning neural network hyperparameters</a:t>
            </a:r>
          </a:p>
          <a:p>
            <a:pPr>
              <a:buFont typeface="Wingdings" panose="05000000000000000000" pitchFamily="2" charset="2"/>
              <a:buChar char="§"/>
            </a:pPr>
            <a:r>
              <a:rPr lang="en-IN" dirty="0"/>
              <a:t> Number of hidden layers</a:t>
            </a:r>
          </a:p>
          <a:p>
            <a:pPr>
              <a:buFont typeface="Wingdings" panose="05000000000000000000" pitchFamily="2" charset="2"/>
              <a:buChar char="§"/>
            </a:pPr>
            <a:r>
              <a:rPr lang="en-IN" dirty="0"/>
              <a:t> Number of neurons per hidden layer</a:t>
            </a:r>
          </a:p>
          <a:p>
            <a:pPr>
              <a:buFont typeface="Wingdings" panose="05000000000000000000" pitchFamily="2" charset="2"/>
              <a:buChar char="§"/>
            </a:pPr>
            <a:r>
              <a:rPr lang="en-IN" dirty="0"/>
              <a:t> Learning rate</a:t>
            </a:r>
          </a:p>
          <a:p>
            <a:pPr>
              <a:buFont typeface="Wingdings" panose="05000000000000000000" pitchFamily="2" charset="2"/>
              <a:buChar char="§"/>
            </a:pPr>
            <a:r>
              <a:rPr lang="en-IN" dirty="0"/>
              <a:t> Batch size and other hyperparameters</a:t>
            </a:r>
          </a:p>
          <a:p>
            <a:pPr>
              <a:buFont typeface="Wingdings" panose="05000000000000000000" pitchFamily="2" charset="2"/>
              <a:buChar char="§"/>
            </a:pPr>
            <a:endParaRPr lang="en-IN" dirty="0"/>
          </a:p>
        </p:txBody>
      </p:sp>
      <p:sp>
        <p:nvSpPr>
          <p:cNvPr id="4" name="Footer Placeholder 3">
            <a:extLst>
              <a:ext uri="{FF2B5EF4-FFF2-40B4-BE49-F238E27FC236}">
                <a16:creationId xmlns:a16="http://schemas.microsoft.com/office/drawing/2014/main" id="{ECB77111-E193-C6A4-5FA4-9DD783BB2248}"/>
              </a:ext>
            </a:extLst>
          </p:cNvPr>
          <p:cNvSpPr>
            <a:spLocks noGrp="1"/>
          </p:cNvSpPr>
          <p:nvPr>
            <p:ph type="ftr" sz="quarter" idx="11"/>
          </p:nvPr>
        </p:nvSpPr>
        <p:spPr/>
        <p:txBody>
          <a:bodyPr/>
          <a:lstStyle/>
          <a:p>
            <a:r>
              <a:rPr lang="en-IN"/>
              <a:t>Disha D N</a:t>
            </a:r>
          </a:p>
        </p:txBody>
      </p:sp>
      <p:sp>
        <p:nvSpPr>
          <p:cNvPr id="5" name="Slide Number Placeholder 4">
            <a:extLst>
              <a:ext uri="{FF2B5EF4-FFF2-40B4-BE49-F238E27FC236}">
                <a16:creationId xmlns:a16="http://schemas.microsoft.com/office/drawing/2014/main" id="{D29E3920-FC70-502D-92DB-2567B2C66340}"/>
              </a:ext>
            </a:extLst>
          </p:cNvPr>
          <p:cNvSpPr>
            <a:spLocks noGrp="1"/>
          </p:cNvSpPr>
          <p:nvPr>
            <p:ph type="sldNum" sz="quarter" idx="12"/>
          </p:nvPr>
        </p:nvSpPr>
        <p:spPr/>
        <p:txBody>
          <a:bodyPr/>
          <a:lstStyle/>
          <a:p>
            <a:fld id="{3FF858C7-C1ED-4B96-910C-59AAD7DFF904}" type="slidenum">
              <a:rPr lang="en-IN" smtClean="0"/>
              <a:t>2</a:t>
            </a:fld>
            <a:endParaRPr lang="en-IN"/>
          </a:p>
        </p:txBody>
      </p:sp>
    </p:spTree>
    <p:extLst>
      <p:ext uri="{BB962C8B-B14F-4D97-AF65-F5344CB8AC3E}">
        <p14:creationId xmlns:p14="http://schemas.microsoft.com/office/powerpoint/2010/main" val="1980395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4E020-5F00-4567-CB10-58D1D675D277}"/>
              </a:ext>
            </a:extLst>
          </p:cNvPr>
          <p:cNvSpPr>
            <a:spLocks noGrp="1"/>
          </p:cNvSpPr>
          <p:nvPr>
            <p:ph type="title"/>
          </p:nvPr>
        </p:nvSpPr>
        <p:spPr/>
        <p:txBody>
          <a:bodyPr/>
          <a:lstStyle/>
          <a:p>
            <a:pPr algn="ctr"/>
            <a:r>
              <a:rPr lang="en-IN" dirty="0">
                <a:solidFill>
                  <a:srgbClr val="00B0F0"/>
                </a:solidFill>
              </a:rPr>
              <a:t>Introduction-AI, Machine Learning and Deep Learning</a:t>
            </a:r>
          </a:p>
        </p:txBody>
      </p:sp>
      <p:pic>
        <p:nvPicPr>
          <p:cNvPr id="7" name="Content Placeholder 6">
            <a:extLst>
              <a:ext uri="{FF2B5EF4-FFF2-40B4-BE49-F238E27FC236}">
                <a16:creationId xmlns:a16="http://schemas.microsoft.com/office/drawing/2014/main" id="{87102C53-7AD0-E2EE-DDCB-DBF1A4D7483F}"/>
              </a:ext>
            </a:extLst>
          </p:cNvPr>
          <p:cNvPicPr>
            <a:picLocks noGrp="1" noChangeAspect="1"/>
          </p:cNvPicPr>
          <p:nvPr>
            <p:ph idx="1"/>
          </p:nvPr>
        </p:nvPicPr>
        <p:blipFill>
          <a:blip r:embed="rId2"/>
          <a:stretch>
            <a:fillRect/>
          </a:stretch>
        </p:blipFill>
        <p:spPr>
          <a:xfrm>
            <a:off x="1109721" y="2077299"/>
            <a:ext cx="6108749" cy="2745071"/>
          </a:xfrm>
        </p:spPr>
      </p:pic>
      <p:sp>
        <p:nvSpPr>
          <p:cNvPr id="4" name="Footer Placeholder 3">
            <a:extLst>
              <a:ext uri="{FF2B5EF4-FFF2-40B4-BE49-F238E27FC236}">
                <a16:creationId xmlns:a16="http://schemas.microsoft.com/office/drawing/2014/main" id="{40268A78-E1F5-6E81-309F-6CEC1DB75877}"/>
              </a:ext>
            </a:extLst>
          </p:cNvPr>
          <p:cNvSpPr>
            <a:spLocks noGrp="1"/>
          </p:cNvSpPr>
          <p:nvPr>
            <p:ph type="ftr" sz="quarter" idx="11"/>
          </p:nvPr>
        </p:nvSpPr>
        <p:spPr/>
        <p:txBody>
          <a:bodyPr/>
          <a:lstStyle/>
          <a:p>
            <a:r>
              <a:rPr lang="en-IN"/>
              <a:t>Disha D N</a:t>
            </a:r>
          </a:p>
        </p:txBody>
      </p:sp>
      <p:sp>
        <p:nvSpPr>
          <p:cNvPr id="5" name="Slide Number Placeholder 4">
            <a:extLst>
              <a:ext uri="{FF2B5EF4-FFF2-40B4-BE49-F238E27FC236}">
                <a16:creationId xmlns:a16="http://schemas.microsoft.com/office/drawing/2014/main" id="{128857BE-35D1-4662-8823-0501D4580E18}"/>
              </a:ext>
            </a:extLst>
          </p:cNvPr>
          <p:cNvSpPr>
            <a:spLocks noGrp="1"/>
          </p:cNvSpPr>
          <p:nvPr>
            <p:ph type="sldNum" sz="quarter" idx="12"/>
          </p:nvPr>
        </p:nvSpPr>
        <p:spPr/>
        <p:txBody>
          <a:bodyPr/>
          <a:lstStyle/>
          <a:p>
            <a:fld id="{3FF858C7-C1ED-4B96-910C-59AAD7DFF904}" type="slidenum">
              <a:rPr lang="en-IN" smtClean="0"/>
              <a:t>3</a:t>
            </a:fld>
            <a:endParaRPr lang="en-IN"/>
          </a:p>
        </p:txBody>
      </p:sp>
      <p:sp>
        <p:nvSpPr>
          <p:cNvPr id="9" name="TextBox 8">
            <a:extLst>
              <a:ext uri="{FF2B5EF4-FFF2-40B4-BE49-F238E27FC236}">
                <a16:creationId xmlns:a16="http://schemas.microsoft.com/office/drawing/2014/main" id="{C1C8CD59-0CC7-5D8A-D479-49B7B0C89A47}"/>
              </a:ext>
            </a:extLst>
          </p:cNvPr>
          <p:cNvSpPr txBox="1"/>
          <p:nvPr/>
        </p:nvSpPr>
        <p:spPr>
          <a:xfrm>
            <a:off x="7218470" y="2804676"/>
            <a:ext cx="4604657" cy="1477328"/>
          </a:xfrm>
          <a:prstGeom prst="rect">
            <a:avLst/>
          </a:prstGeom>
          <a:noFill/>
        </p:spPr>
        <p:txBody>
          <a:bodyPr wrap="square">
            <a:spAutoFit/>
          </a:bodyPr>
          <a:lstStyle/>
          <a:p>
            <a:r>
              <a:rPr lang="en-US" b="0" i="0" dirty="0">
                <a:solidFill>
                  <a:srgbClr val="3D3D3D"/>
                </a:solidFill>
                <a:effectLst/>
                <a:latin typeface="IBM Plex Sans" panose="020B0503050203000203" pitchFamily="34" charset="0"/>
              </a:rPr>
              <a:t>That is, machine learning is a subfield of artificial intelligence. Deep learning is a subfield of machine learning, and neural networks make up the backbone of deep learning algorithms</a:t>
            </a:r>
            <a:endParaRPr lang="en-IN" dirty="0"/>
          </a:p>
        </p:txBody>
      </p:sp>
    </p:spTree>
    <p:extLst>
      <p:ext uri="{BB962C8B-B14F-4D97-AF65-F5344CB8AC3E}">
        <p14:creationId xmlns:p14="http://schemas.microsoft.com/office/powerpoint/2010/main" val="3669514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8B0B9-301A-5587-E07E-4D635C298DBF}"/>
              </a:ext>
            </a:extLst>
          </p:cNvPr>
          <p:cNvSpPr>
            <a:spLocks noGrp="1"/>
          </p:cNvSpPr>
          <p:nvPr>
            <p:ph type="title"/>
          </p:nvPr>
        </p:nvSpPr>
        <p:spPr/>
        <p:txBody>
          <a:bodyPr/>
          <a:lstStyle/>
          <a:p>
            <a:pPr algn="ctr"/>
            <a:r>
              <a:rPr lang="en-IN" dirty="0">
                <a:solidFill>
                  <a:srgbClr val="00B0F0"/>
                </a:solidFill>
              </a:rPr>
              <a:t>Machine Learning</a:t>
            </a:r>
          </a:p>
        </p:txBody>
      </p:sp>
      <p:sp>
        <p:nvSpPr>
          <p:cNvPr id="3" name="Content Placeholder 2">
            <a:extLst>
              <a:ext uri="{FF2B5EF4-FFF2-40B4-BE49-F238E27FC236}">
                <a16:creationId xmlns:a16="http://schemas.microsoft.com/office/drawing/2014/main" id="{91E7C63B-C2C4-0C7C-F53C-339ABBF25013}"/>
              </a:ext>
            </a:extLst>
          </p:cNvPr>
          <p:cNvSpPr>
            <a:spLocks noGrp="1"/>
          </p:cNvSpPr>
          <p:nvPr>
            <p:ph idx="1"/>
          </p:nvPr>
        </p:nvSpPr>
        <p:spPr/>
        <p:txBody>
          <a:bodyPr/>
          <a:lstStyle/>
          <a:p>
            <a:pPr algn="just">
              <a:buFont typeface="Wingdings" panose="05000000000000000000" pitchFamily="2" charset="2"/>
              <a:buChar char="§"/>
            </a:pPr>
            <a:r>
              <a:rPr lang="en-US" b="0" i="0" dirty="0">
                <a:solidFill>
                  <a:srgbClr val="101820"/>
                </a:solidFill>
                <a:effectLst/>
                <a:latin typeface="Open Sans" panose="020B0606030504020204" pitchFamily="34" charset="0"/>
              </a:rPr>
              <a:t> Machine Learning is a subset of artificial intelligence focusing on a specific goal: setting computers up to be able to perform tasks without the need for explicit programming.</a:t>
            </a:r>
          </a:p>
          <a:p>
            <a:pPr algn="just">
              <a:buFont typeface="Wingdings" panose="05000000000000000000" pitchFamily="2" charset="2"/>
              <a:buChar char="§"/>
            </a:pPr>
            <a:r>
              <a:rPr lang="en-US" b="0" i="0" dirty="0">
                <a:solidFill>
                  <a:srgbClr val="101820"/>
                </a:solidFill>
                <a:effectLst/>
                <a:latin typeface="Open Sans" panose="020B0606030504020204" pitchFamily="34" charset="0"/>
              </a:rPr>
              <a:t> Computers are fed </a:t>
            </a:r>
            <a:r>
              <a:rPr lang="en-US" b="0" i="0" dirty="0">
                <a:solidFill>
                  <a:schemeClr val="tx1"/>
                </a:solidFill>
                <a:effectLst/>
                <a:latin typeface="Open Sans" panose="020B0606030504020204" pitchFamily="34" charset="0"/>
              </a:rPr>
              <a:t>structured data (</a:t>
            </a:r>
            <a:r>
              <a:rPr lang="en-US" b="0" i="0" dirty="0">
                <a:solidFill>
                  <a:srgbClr val="101820"/>
                </a:solidFill>
                <a:effectLst/>
                <a:latin typeface="Open Sans" panose="020B0606030504020204" pitchFamily="34" charset="0"/>
              </a:rPr>
              <a:t>in most cases) and ‘learn’ to become better at evaluating and acting on that data over time.</a:t>
            </a:r>
          </a:p>
          <a:p>
            <a:pPr algn="just">
              <a:buFont typeface="Wingdings" panose="05000000000000000000" pitchFamily="2" charset="2"/>
              <a:buChar char="§"/>
            </a:pPr>
            <a:r>
              <a:rPr lang="en-US" b="0" i="0" dirty="0">
                <a:solidFill>
                  <a:srgbClr val="101820"/>
                </a:solidFill>
                <a:effectLst/>
                <a:latin typeface="Open Sans" panose="020B0606030504020204" pitchFamily="34" charset="0"/>
              </a:rPr>
              <a:t> Machine learning is about computers being able to perform tasks without being explicitly programmed… but the computers still think and act like machines. Their ability to perform some complex tasks — gathering data from an image or video, for example — still falls far short of what humans are capable of. </a:t>
            </a:r>
          </a:p>
          <a:p>
            <a:pPr algn="just">
              <a:buFont typeface="Wingdings" panose="05000000000000000000" pitchFamily="2" charset="2"/>
              <a:buChar char="§"/>
            </a:pPr>
            <a:r>
              <a:rPr lang="en-US" dirty="0">
                <a:solidFill>
                  <a:srgbClr val="101820"/>
                </a:solidFill>
                <a:latin typeface="Open Sans" panose="020B0606030504020204" pitchFamily="34" charset="0"/>
              </a:rPr>
              <a:t> Hence there is a need to build </a:t>
            </a:r>
            <a:r>
              <a:rPr lang="en-US" b="1" dirty="0">
                <a:solidFill>
                  <a:srgbClr val="00B0F0"/>
                </a:solidFill>
                <a:latin typeface="Open Sans" panose="020B0606030504020204" pitchFamily="34" charset="0"/>
              </a:rPr>
              <a:t>“Intelligent Machine”</a:t>
            </a:r>
            <a:endParaRPr lang="en-IN" b="1" dirty="0">
              <a:solidFill>
                <a:srgbClr val="00B0F0"/>
              </a:solidFill>
            </a:endParaRPr>
          </a:p>
        </p:txBody>
      </p:sp>
      <p:sp>
        <p:nvSpPr>
          <p:cNvPr id="4" name="Footer Placeholder 3">
            <a:extLst>
              <a:ext uri="{FF2B5EF4-FFF2-40B4-BE49-F238E27FC236}">
                <a16:creationId xmlns:a16="http://schemas.microsoft.com/office/drawing/2014/main" id="{1E05E9F7-B320-AF45-7F20-E94185FC616D}"/>
              </a:ext>
            </a:extLst>
          </p:cNvPr>
          <p:cNvSpPr>
            <a:spLocks noGrp="1"/>
          </p:cNvSpPr>
          <p:nvPr>
            <p:ph type="ftr" sz="quarter" idx="11"/>
          </p:nvPr>
        </p:nvSpPr>
        <p:spPr/>
        <p:txBody>
          <a:bodyPr/>
          <a:lstStyle/>
          <a:p>
            <a:r>
              <a:rPr lang="en-IN"/>
              <a:t>Disha D N</a:t>
            </a:r>
          </a:p>
        </p:txBody>
      </p:sp>
      <p:sp>
        <p:nvSpPr>
          <p:cNvPr id="5" name="Slide Number Placeholder 4">
            <a:extLst>
              <a:ext uri="{FF2B5EF4-FFF2-40B4-BE49-F238E27FC236}">
                <a16:creationId xmlns:a16="http://schemas.microsoft.com/office/drawing/2014/main" id="{8CFBA035-56B8-99A3-C5A1-E3E6A3454797}"/>
              </a:ext>
            </a:extLst>
          </p:cNvPr>
          <p:cNvSpPr>
            <a:spLocks noGrp="1"/>
          </p:cNvSpPr>
          <p:nvPr>
            <p:ph type="sldNum" sz="quarter" idx="12"/>
          </p:nvPr>
        </p:nvSpPr>
        <p:spPr/>
        <p:txBody>
          <a:bodyPr/>
          <a:lstStyle/>
          <a:p>
            <a:fld id="{3FF858C7-C1ED-4B96-910C-59AAD7DFF904}" type="slidenum">
              <a:rPr lang="en-IN" smtClean="0"/>
              <a:t>4</a:t>
            </a:fld>
            <a:endParaRPr lang="en-IN"/>
          </a:p>
        </p:txBody>
      </p:sp>
    </p:spTree>
    <p:extLst>
      <p:ext uri="{BB962C8B-B14F-4D97-AF65-F5344CB8AC3E}">
        <p14:creationId xmlns:p14="http://schemas.microsoft.com/office/powerpoint/2010/main" val="3861563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981E-4D6B-2BFF-06AA-9E0A12F3CB60}"/>
              </a:ext>
            </a:extLst>
          </p:cNvPr>
          <p:cNvSpPr>
            <a:spLocks noGrp="1"/>
          </p:cNvSpPr>
          <p:nvPr>
            <p:ph type="title"/>
          </p:nvPr>
        </p:nvSpPr>
        <p:spPr/>
        <p:txBody>
          <a:bodyPr/>
          <a:lstStyle/>
          <a:p>
            <a:r>
              <a:rPr lang="en-IN" dirty="0">
                <a:solidFill>
                  <a:srgbClr val="00B0F0"/>
                </a:solidFill>
              </a:rPr>
              <a:t>Problems with Traditional Programming</a:t>
            </a:r>
          </a:p>
        </p:txBody>
      </p:sp>
      <p:sp>
        <p:nvSpPr>
          <p:cNvPr id="3" name="Content Placeholder 2">
            <a:extLst>
              <a:ext uri="{FF2B5EF4-FFF2-40B4-BE49-F238E27FC236}">
                <a16:creationId xmlns:a16="http://schemas.microsoft.com/office/drawing/2014/main" id="{5B2C120D-1DF5-DD80-BA0B-0CCD36BAB701}"/>
              </a:ext>
            </a:extLst>
          </p:cNvPr>
          <p:cNvSpPr>
            <a:spLocks noGrp="1"/>
          </p:cNvSpPr>
          <p:nvPr>
            <p:ph idx="1"/>
          </p:nvPr>
        </p:nvSpPr>
        <p:spPr/>
        <p:txBody>
          <a:bodyPr/>
          <a:lstStyle/>
          <a:p>
            <a:pPr algn="just"/>
            <a:r>
              <a:rPr lang="en-US" dirty="0"/>
              <a:t>Traditional computer programs are designed to be very good at two things</a:t>
            </a:r>
          </a:p>
          <a:p>
            <a:pPr lvl="1" algn="just"/>
            <a:r>
              <a:rPr lang="en-US" dirty="0"/>
              <a:t>Performing arithmetic really fast</a:t>
            </a:r>
          </a:p>
          <a:p>
            <a:pPr lvl="1" algn="just"/>
            <a:r>
              <a:rPr lang="en-US" dirty="0"/>
              <a:t>Explicitly following a list of instructions</a:t>
            </a:r>
          </a:p>
          <a:p>
            <a:pPr marL="0" indent="0" algn="just">
              <a:buNone/>
            </a:pPr>
            <a:r>
              <a:rPr lang="en-IN" b="1" dirty="0"/>
              <a:t>Problems: </a:t>
            </a:r>
          </a:p>
          <a:p>
            <a:pPr marL="0" indent="0" algn="just">
              <a:buNone/>
            </a:pPr>
            <a:r>
              <a:rPr lang="en-IN" dirty="0"/>
              <a:t>We cannot write the list of instructions to recognize a face or to write a instruction to automatically recognize someone’s handwriting</a:t>
            </a:r>
          </a:p>
          <a:p>
            <a:pPr algn="just"/>
            <a:endParaRPr lang="en-IN" dirty="0"/>
          </a:p>
        </p:txBody>
      </p:sp>
      <p:sp>
        <p:nvSpPr>
          <p:cNvPr id="4" name="Footer Placeholder 3">
            <a:extLst>
              <a:ext uri="{FF2B5EF4-FFF2-40B4-BE49-F238E27FC236}">
                <a16:creationId xmlns:a16="http://schemas.microsoft.com/office/drawing/2014/main" id="{B3D4879E-8599-B707-3CA9-C3C98B2DD54B}"/>
              </a:ext>
            </a:extLst>
          </p:cNvPr>
          <p:cNvSpPr>
            <a:spLocks noGrp="1"/>
          </p:cNvSpPr>
          <p:nvPr>
            <p:ph type="ftr" sz="quarter" idx="11"/>
          </p:nvPr>
        </p:nvSpPr>
        <p:spPr/>
        <p:txBody>
          <a:bodyPr/>
          <a:lstStyle/>
          <a:p>
            <a:r>
              <a:rPr lang="en-IN"/>
              <a:t>Disha D N</a:t>
            </a:r>
          </a:p>
        </p:txBody>
      </p:sp>
      <p:sp>
        <p:nvSpPr>
          <p:cNvPr id="5" name="Slide Number Placeholder 4">
            <a:extLst>
              <a:ext uri="{FF2B5EF4-FFF2-40B4-BE49-F238E27FC236}">
                <a16:creationId xmlns:a16="http://schemas.microsoft.com/office/drawing/2014/main" id="{A7DF2464-B364-C574-DD64-0926020D5E34}"/>
              </a:ext>
            </a:extLst>
          </p:cNvPr>
          <p:cNvSpPr>
            <a:spLocks noGrp="1"/>
          </p:cNvSpPr>
          <p:nvPr>
            <p:ph type="sldNum" sz="quarter" idx="12"/>
          </p:nvPr>
        </p:nvSpPr>
        <p:spPr/>
        <p:txBody>
          <a:bodyPr/>
          <a:lstStyle/>
          <a:p>
            <a:fld id="{3FF858C7-C1ED-4B96-910C-59AAD7DFF904}" type="slidenum">
              <a:rPr lang="en-IN" smtClean="0"/>
              <a:t>5</a:t>
            </a:fld>
            <a:endParaRPr lang="en-IN"/>
          </a:p>
        </p:txBody>
      </p:sp>
    </p:spTree>
    <p:extLst>
      <p:ext uri="{BB962C8B-B14F-4D97-AF65-F5344CB8AC3E}">
        <p14:creationId xmlns:p14="http://schemas.microsoft.com/office/powerpoint/2010/main" val="374985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5A17-1556-89B5-8ECE-6194878C8C7D}"/>
              </a:ext>
            </a:extLst>
          </p:cNvPr>
          <p:cNvSpPr>
            <a:spLocks noGrp="1"/>
          </p:cNvSpPr>
          <p:nvPr>
            <p:ph type="title"/>
          </p:nvPr>
        </p:nvSpPr>
        <p:spPr/>
        <p:txBody>
          <a:bodyPr/>
          <a:lstStyle/>
          <a:p>
            <a:pPr algn="ctr"/>
            <a:r>
              <a:rPr lang="en-IN" dirty="0">
                <a:solidFill>
                  <a:srgbClr val="00B0F0"/>
                </a:solidFill>
              </a:rPr>
              <a:t>Building an Intelligent Machine</a:t>
            </a:r>
          </a:p>
        </p:txBody>
      </p:sp>
      <p:sp>
        <p:nvSpPr>
          <p:cNvPr id="3" name="Content Placeholder 2">
            <a:extLst>
              <a:ext uri="{FF2B5EF4-FFF2-40B4-BE49-F238E27FC236}">
                <a16:creationId xmlns:a16="http://schemas.microsoft.com/office/drawing/2014/main" id="{D0CFD9BB-580F-E8DE-FCAC-43B53E88281A}"/>
              </a:ext>
            </a:extLst>
          </p:cNvPr>
          <p:cNvSpPr>
            <a:spLocks noGrp="1"/>
          </p:cNvSpPr>
          <p:nvPr>
            <p:ph idx="1"/>
          </p:nvPr>
        </p:nvSpPr>
        <p:spPr>
          <a:xfrm>
            <a:off x="1097280" y="1845733"/>
            <a:ext cx="10058400" cy="4725663"/>
          </a:xfrm>
        </p:spPr>
        <p:txBody>
          <a:bodyPr>
            <a:normAutofit lnSpcReduction="10000"/>
          </a:bodyPr>
          <a:lstStyle/>
          <a:p>
            <a:pPr algn="just"/>
            <a:r>
              <a:rPr lang="en-IN" sz="1800" dirty="0"/>
              <a:t>Consider the example of an </a:t>
            </a:r>
            <a:r>
              <a:rPr lang="en-IN" sz="1800" b="1" dirty="0">
                <a:solidFill>
                  <a:srgbClr val="00B0F0"/>
                </a:solidFill>
              </a:rPr>
              <a:t>“infant brain”, </a:t>
            </a:r>
            <a:r>
              <a:rPr lang="en-IN" sz="1800" dirty="0">
                <a:solidFill>
                  <a:schemeClr val="tx1"/>
                </a:solidFill>
              </a:rPr>
              <a:t>It weighs a single pound, but somehow it solves problems that even our biggest, most powerful supercomputers find impossible</a:t>
            </a:r>
          </a:p>
          <a:p>
            <a:pPr algn="just"/>
            <a:r>
              <a:rPr lang="en-US" sz="1800" dirty="0"/>
              <a:t>Within a matter of months after birth, infants can recognize the faces of their parents, discern discrete objects from their backgrounds, and even tell apart voices</a:t>
            </a:r>
          </a:p>
          <a:p>
            <a:pPr algn="just"/>
            <a:r>
              <a:rPr lang="en-US" sz="1800" dirty="0"/>
              <a:t>Within a year, they’ve already developed an intuition for natural physics, can track objects even when they become partially or completely blocked, and can associate sounds with specific meanings. </a:t>
            </a:r>
          </a:p>
          <a:p>
            <a:pPr algn="just"/>
            <a:r>
              <a:rPr lang="en-US" sz="1800" dirty="0"/>
              <a:t>And by early childhood, they have a sophisticated understanding of grammar and thousands of words in their vocabularies</a:t>
            </a:r>
            <a:endParaRPr lang="en-IN" sz="1800" dirty="0"/>
          </a:p>
          <a:p>
            <a:pPr algn="just"/>
            <a:r>
              <a:rPr lang="en-US" sz="1800" dirty="0"/>
              <a:t>For decades, we’ve dreamed of building intelligent machines with brains like ours— robotic assistants to clean our homes, cars that drive themselves, microscopes that automatically detect diseases</a:t>
            </a:r>
          </a:p>
          <a:p>
            <a:pPr algn="just"/>
            <a:r>
              <a:rPr lang="en-US" sz="1800" dirty="0"/>
              <a:t>But building these artificially intelligent machines requires us to solve some of the most complex computational problems we have ever grappled with; problems that our brains can already solve in a manner of micro seconds.</a:t>
            </a:r>
            <a:endParaRPr lang="en-IN" sz="1800" dirty="0"/>
          </a:p>
          <a:p>
            <a:pPr algn="just"/>
            <a:endParaRPr lang="en-IN" sz="1800" dirty="0">
              <a:solidFill>
                <a:schemeClr val="tx1"/>
              </a:solidFill>
            </a:endParaRPr>
          </a:p>
          <a:p>
            <a:pPr algn="just"/>
            <a:r>
              <a:rPr lang="en-IN" sz="1800" b="1" dirty="0">
                <a:solidFill>
                  <a:srgbClr val="00B0F0"/>
                </a:solidFill>
              </a:rPr>
              <a:t> </a:t>
            </a:r>
          </a:p>
        </p:txBody>
      </p:sp>
      <p:sp>
        <p:nvSpPr>
          <p:cNvPr id="4" name="Footer Placeholder 3">
            <a:extLst>
              <a:ext uri="{FF2B5EF4-FFF2-40B4-BE49-F238E27FC236}">
                <a16:creationId xmlns:a16="http://schemas.microsoft.com/office/drawing/2014/main" id="{5D4EAD26-7F55-1626-523F-21E3D531F552}"/>
              </a:ext>
            </a:extLst>
          </p:cNvPr>
          <p:cNvSpPr>
            <a:spLocks noGrp="1"/>
          </p:cNvSpPr>
          <p:nvPr>
            <p:ph type="ftr" sz="quarter" idx="11"/>
          </p:nvPr>
        </p:nvSpPr>
        <p:spPr/>
        <p:txBody>
          <a:bodyPr/>
          <a:lstStyle/>
          <a:p>
            <a:r>
              <a:rPr lang="en-IN"/>
              <a:t>Disha D N</a:t>
            </a:r>
          </a:p>
        </p:txBody>
      </p:sp>
      <p:sp>
        <p:nvSpPr>
          <p:cNvPr id="5" name="Slide Number Placeholder 4">
            <a:extLst>
              <a:ext uri="{FF2B5EF4-FFF2-40B4-BE49-F238E27FC236}">
                <a16:creationId xmlns:a16="http://schemas.microsoft.com/office/drawing/2014/main" id="{5816EFD2-9389-F1C8-BCD4-2898A64D5B3E}"/>
              </a:ext>
            </a:extLst>
          </p:cNvPr>
          <p:cNvSpPr>
            <a:spLocks noGrp="1"/>
          </p:cNvSpPr>
          <p:nvPr>
            <p:ph type="sldNum" sz="quarter" idx="12"/>
          </p:nvPr>
        </p:nvSpPr>
        <p:spPr/>
        <p:txBody>
          <a:bodyPr/>
          <a:lstStyle/>
          <a:p>
            <a:fld id="{3FF858C7-C1ED-4B96-910C-59AAD7DFF904}" type="slidenum">
              <a:rPr lang="en-IN" smtClean="0"/>
              <a:t>6</a:t>
            </a:fld>
            <a:endParaRPr lang="en-IN"/>
          </a:p>
        </p:txBody>
      </p:sp>
      <p:pic>
        <p:nvPicPr>
          <p:cNvPr id="1026" name="Picture 2" descr="Baby Brain Training – Activate Your Child's Brain">
            <a:extLst>
              <a:ext uri="{FF2B5EF4-FFF2-40B4-BE49-F238E27FC236}">
                <a16:creationId xmlns:a16="http://schemas.microsoft.com/office/drawing/2014/main" id="{3E35651F-CC24-A36B-FA65-AE700F1CD5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 y="0"/>
            <a:ext cx="2133600" cy="1845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36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A74E-3677-9F0D-C203-7EBCD6C93DB6}"/>
              </a:ext>
            </a:extLst>
          </p:cNvPr>
          <p:cNvSpPr>
            <a:spLocks noGrp="1"/>
          </p:cNvSpPr>
          <p:nvPr>
            <p:ph type="title"/>
          </p:nvPr>
        </p:nvSpPr>
        <p:spPr/>
        <p:txBody>
          <a:bodyPr/>
          <a:lstStyle/>
          <a:p>
            <a:r>
              <a:rPr lang="en-IN" dirty="0">
                <a:solidFill>
                  <a:srgbClr val="00B0F0"/>
                </a:solidFill>
              </a:rPr>
              <a:t>How exactly Identification of objects can be done?</a:t>
            </a:r>
          </a:p>
        </p:txBody>
      </p:sp>
      <p:sp>
        <p:nvSpPr>
          <p:cNvPr id="3" name="Content Placeholder 2">
            <a:extLst>
              <a:ext uri="{FF2B5EF4-FFF2-40B4-BE49-F238E27FC236}">
                <a16:creationId xmlns:a16="http://schemas.microsoft.com/office/drawing/2014/main" id="{2EF922AD-30E3-1DC3-BDC1-AFE19B9D307D}"/>
              </a:ext>
            </a:extLst>
          </p:cNvPr>
          <p:cNvSpPr>
            <a:spLocks noGrp="1"/>
          </p:cNvSpPr>
          <p:nvPr>
            <p:ph idx="1"/>
          </p:nvPr>
        </p:nvSpPr>
        <p:spPr/>
        <p:txBody>
          <a:bodyPr>
            <a:normAutofit lnSpcReduction="10000"/>
          </a:bodyPr>
          <a:lstStyle/>
          <a:p>
            <a:pPr algn="just"/>
            <a:r>
              <a:rPr lang="en-US" dirty="0"/>
              <a:t>For instance, when we were two years old, our parents didn’t teach us how to recognize a dog by measuring the shape of its nose or the contours of its body. </a:t>
            </a:r>
          </a:p>
          <a:p>
            <a:pPr algn="just"/>
            <a:r>
              <a:rPr lang="en-US" dirty="0"/>
              <a:t>We learned to recognize a dog by being shown multiple examples and being corrected when we made the wrong guess. </a:t>
            </a:r>
          </a:p>
          <a:p>
            <a:pPr algn="just"/>
            <a:r>
              <a:rPr lang="en-US" dirty="0"/>
              <a:t>In other words, when we were born, our brains provided us with a model that described how we would be able to see the world.</a:t>
            </a:r>
          </a:p>
          <a:p>
            <a:pPr algn="just"/>
            <a:r>
              <a:rPr lang="en-US" dirty="0"/>
              <a:t>As we grew up, that model would take in our sensory inputs and make a guess about what we were experiencing. </a:t>
            </a:r>
          </a:p>
          <a:p>
            <a:pPr algn="just"/>
            <a:r>
              <a:rPr lang="en-US" dirty="0"/>
              <a:t>If that guess was confirmed by our parents, our model would be rein‐ forced. If our parents said we were wrong, we’d modify our model to incorporate this new information.</a:t>
            </a:r>
          </a:p>
          <a:p>
            <a:pPr algn="just"/>
            <a:r>
              <a:rPr lang="en-US" dirty="0"/>
              <a:t>Over our lifetime, our model becomes more and more accurate as we assimilate more and more examples</a:t>
            </a:r>
          </a:p>
          <a:p>
            <a:endParaRPr lang="en-IN" dirty="0"/>
          </a:p>
        </p:txBody>
      </p:sp>
      <p:sp>
        <p:nvSpPr>
          <p:cNvPr id="4" name="Footer Placeholder 3">
            <a:extLst>
              <a:ext uri="{FF2B5EF4-FFF2-40B4-BE49-F238E27FC236}">
                <a16:creationId xmlns:a16="http://schemas.microsoft.com/office/drawing/2014/main" id="{D8073E61-7F4A-85AE-033B-045A0A24EA98}"/>
              </a:ext>
            </a:extLst>
          </p:cNvPr>
          <p:cNvSpPr>
            <a:spLocks noGrp="1"/>
          </p:cNvSpPr>
          <p:nvPr>
            <p:ph type="ftr" sz="quarter" idx="11"/>
          </p:nvPr>
        </p:nvSpPr>
        <p:spPr/>
        <p:txBody>
          <a:bodyPr/>
          <a:lstStyle/>
          <a:p>
            <a:r>
              <a:rPr lang="en-IN"/>
              <a:t>Disha D N</a:t>
            </a:r>
          </a:p>
        </p:txBody>
      </p:sp>
      <p:sp>
        <p:nvSpPr>
          <p:cNvPr id="5" name="Slide Number Placeholder 4">
            <a:extLst>
              <a:ext uri="{FF2B5EF4-FFF2-40B4-BE49-F238E27FC236}">
                <a16:creationId xmlns:a16="http://schemas.microsoft.com/office/drawing/2014/main" id="{0E2E3320-2F06-565B-20D9-F8A7C3F7E48C}"/>
              </a:ext>
            </a:extLst>
          </p:cNvPr>
          <p:cNvSpPr>
            <a:spLocks noGrp="1"/>
          </p:cNvSpPr>
          <p:nvPr>
            <p:ph type="sldNum" sz="quarter" idx="12"/>
          </p:nvPr>
        </p:nvSpPr>
        <p:spPr/>
        <p:txBody>
          <a:bodyPr/>
          <a:lstStyle/>
          <a:p>
            <a:fld id="{3FF858C7-C1ED-4B96-910C-59AAD7DFF904}" type="slidenum">
              <a:rPr lang="en-IN" smtClean="0"/>
              <a:t>7</a:t>
            </a:fld>
            <a:endParaRPr lang="en-IN"/>
          </a:p>
        </p:txBody>
      </p:sp>
    </p:spTree>
    <p:extLst>
      <p:ext uri="{BB962C8B-B14F-4D97-AF65-F5344CB8AC3E}">
        <p14:creationId xmlns:p14="http://schemas.microsoft.com/office/powerpoint/2010/main" val="4155384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27D0-A28B-944C-3822-009794478E9D}"/>
              </a:ext>
            </a:extLst>
          </p:cNvPr>
          <p:cNvSpPr>
            <a:spLocks noGrp="1"/>
          </p:cNvSpPr>
          <p:nvPr>
            <p:ph type="title"/>
          </p:nvPr>
        </p:nvSpPr>
        <p:spPr/>
        <p:txBody>
          <a:bodyPr/>
          <a:lstStyle/>
          <a:p>
            <a:r>
              <a:rPr lang="en-IN" dirty="0">
                <a:solidFill>
                  <a:srgbClr val="00B0F0"/>
                </a:solidFill>
              </a:rPr>
              <a:t>What is Deep Learning?</a:t>
            </a:r>
          </a:p>
        </p:txBody>
      </p:sp>
      <p:sp>
        <p:nvSpPr>
          <p:cNvPr id="3" name="Content Placeholder 2">
            <a:extLst>
              <a:ext uri="{FF2B5EF4-FFF2-40B4-BE49-F238E27FC236}">
                <a16:creationId xmlns:a16="http://schemas.microsoft.com/office/drawing/2014/main" id="{29416B8D-B6F1-0810-4FC4-116C4712C32B}"/>
              </a:ext>
            </a:extLst>
          </p:cNvPr>
          <p:cNvSpPr>
            <a:spLocks noGrp="1"/>
          </p:cNvSpPr>
          <p:nvPr>
            <p:ph idx="1"/>
          </p:nvPr>
        </p:nvSpPr>
        <p:spPr/>
        <p:txBody>
          <a:bodyPr/>
          <a:lstStyle/>
          <a:p>
            <a:r>
              <a:rPr lang="en-US" dirty="0"/>
              <a:t>Deep learning is a subset of a more general field of artificial intelligence called machine learning, which is predicated on this idea of learning from example.</a:t>
            </a:r>
          </a:p>
          <a:p>
            <a:pPr algn="just"/>
            <a:r>
              <a:rPr lang="en-US" dirty="0"/>
              <a:t>In machine learning, instead of teaching a computer a massive list of rules to solve the problem, we give it a model with which it can evaluate examples, and a small set of instructions to modify the model when it makes a mistake.</a:t>
            </a:r>
          </a:p>
          <a:p>
            <a:pPr algn="just"/>
            <a:r>
              <a:rPr lang="en-US" dirty="0"/>
              <a:t>We expect that, over time, a well-suited model would be able to solve the problem extremely accurately.</a:t>
            </a:r>
            <a:endParaRPr lang="en-IN" dirty="0"/>
          </a:p>
          <a:p>
            <a:endParaRPr lang="en-IN" dirty="0"/>
          </a:p>
        </p:txBody>
      </p:sp>
      <p:sp>
        <p:nvSpPr>
          <p:cNvPr id="4" name="Footer Placeholder 3">
            <a:extLst>
              <a:ext uri="{FF2B5EF4-FFF2-40B4-BE49-F238E27FC236}">
                <a16:creationId xmlns:a16="http://schemas.microsoft.com/office/drawing/2014/main" id="{8CAEA3EC-AAFE-697A-6C7F-CC41B329B595}"/>
              </a:ext>
            </a:extLst>
          </p:cNvPr>
          <p:cNvSpPr>
            <a:spLocks noGrp="1"/>
          </p:cNvSpPr>
          <p:nvPr>
            <p:ph type="ftr" sz="quarter" idx="11"/>
          </p:nvPr>
        </p:nvSpPr>
        <p:spPr/>
        <p:txBody>
          <a:bodyPr/>
          <a:lstStyle/>
          <a:p>
            <a:r>
              <a:rPr lang="en-IN"/>
              <a:t>Disha D N</a:t>
            </a:r>
          </a:p>
        </p:txBody>
      </p:sp>
      <p:sp>
        <p:nvSpPr>
          <p:cNvPr id="5" name="Slide Number Placeholder 4">
            <a:extLst>
              <a:ext uri="{FF2B5EF4-FFF2-40B4-BE49-F238E27FC236}">
                <a16:creationId xmlns:a16="http://schemas.microsoft.com/office/drawing/2014/main" id="{20BC106B-2A45-F077-38B4-6268DB2B1767}"/>
              </a:ext>
            </a:extLst>
          </p:cNvPr>
          <p:cNvSpPr>
            <a:spLocks noGrp="1"/>
          </p:cNvSpPr>
          <p:nvPr>
            <p:ph type="sldNum" sz="quarter" idx="12"/>
          </p:nvPr>
        </p:nvSpPr>
        <p:spPr/>
        <p:txBody>
          <a:bodyPr/>
          <a:lstStyle/>
          <a:p>
            <a:fld id="{3FF858C7-C1ED-4B96-910C-59AAD7DFF904}" type="slidenum">
              <a:rPr lang="en-IN" smtClean="0"/>
              <a:t>8</a:t>
            </a:fld>
            <a:endParaRPr lang="en-IN"/>
          </a:p>
        </p:txBody>
      </p:sp>
      <p:pic>
        <p:nvPicPr>
          <p:cNvPr id="2052" name="Picture 4" descr="What is deep learning? – TechTalks">
            <a:extLst>
              <a:ext uri="{FF2B5EF4-FFF2-40B4-BE49-F238E27FC236}">
                <a16:creationId xmlns:a16="http://schemas.microsoft.com/office/drawing/2014/main" id="{9D8B12F8-AB2A-3FFA-66E6-7169F7AE1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8825" y="-8678"/>
            <a:ext cx="2543175"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962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8FD6-6476-4392-884E-B9FAB6CB2F0E}"/>
              </a:ext>
            </a:extLst>
          </p:cNvPr>
          <p:cNvSpPr>
            <a:spLocks noGrp="1"/>
          </p:cNvSpPr>
          <p:nvPr>
            <p:ph type="title"/>
          </p:nvPr>
        </p:nvSpPr>
        <p:spPr/>
        <p:txBody>
          <a:bodyPr/>
          <a:lstStyle/>
          <a:p>
            <a:r>
              <a:rPr lang="en-IN" dirty="0">
                <a:solidFill>
                  <a:srgbClr val="00B0F0"/>
                </a:solidFill>
              </a:rPr>
              <a:t>The neuron-Human Brain (Analogy for Deep learning)</a:t>
            </a:r>
          </a:p>
        </p:txBody>
      </p:sp>
      <p:sp>
        <p:nvSpPr>
          <p:cNvPr id="3" name="Content Placeholder 2">
            <a:extLst>
              <a:ext uri="{FF2B5EF4-FFF2-40B4-BE49-F238E27FC236}">
                <a16:creationId xmlns:a16="http://schemas.microsoft.com/office/drawing/2014/main" id="{CA5A5241-6F85-8C0F-0667-7B1A631F99A3}"/>
              </a:ext>
            </a:extLst>
          </p:cNvPr>
          <p:cNvSpPr>
            <a:spLocks noGrp="1"/>
          </p:cNvSpPr>
          <p:nvPr>
            <p:ph idx="1"/>
          </p:nvPr>
        </p:nvSpPr>
        <p:spPr/>
        <p:txBody>
          <a:bodyPr/>
          <a:lstStyle/>
          <a:p>
            <a:r>
              <a:rPr lang="en-US" dirty="0">
                <a:solidFill>
                  <a:srgbClr val="FF0000"/>
                </a:solidFill>
              </a:rPr>
              <a:t>The foundational unit of the human brain is the neuron. </a:t>
            </a:r>
          </a:p>
          <a:p>
            <a:pPr algn="just"/>
            <a:r>
              <a:rPr lang="en-US" dirty="0"/>
              <a:t>At its core, the neuron is optimized to receive information from other neurons, process this information in a unique way, and send its result to other cells.</a:t>
            </a:r>
          </a:p>
          <a:p>
            <a:pPr algn="just"/>
            <a:r>
              <a:rPr lang="en-US" dirty="0">
                <a:solidFill>
                  <a:srgbClr val="FF0000"/>
                </a:solidFill>
              </a:rPr>
              <a:t>The neuron receives its inputs along antennae like structures called dendrites.</a:t>
            </a:r>
          </a:p>
          <a:p>
            <a:pPr algn="just"/>
            <a:r>
              <a:rPr lang="en-US" dirty="0"/>
              <a:t>Each of these incoming connections is dynamically strengthened or weakened based on how often it is used.</a:t>
            </a:r>
          </a:p>
          <a:p>
            <a:pPr algn="just"/>
            <a:r>
              <a:rPr lang="en-US" dirty="0">
                <a:solidFill>
                  <a:srgbClr val="FF0000"/>
                </a:solidFill>
              </a:rPr>
              <a:t>After being weighted by the strength of their respective connections, the inputs are summed together in the cell body.</a:t>
            </a:r>
          </a:p>
          <a:p>
            <a:r>
              <a:rPr lang="en-US" dirty="0"/>
              <a:t>This sum is then transformed into a new signal that’s propagated along the </a:t>
            </a:r>
            <a:r>
              <a:rPr lang="en-US" dirty="0">
                <a:solidFill>
                  <a:srgbClr val="FF0000"/>
                </a:solidFill>
              </a:rPr>
              <a:t>cell’s axon </a:t>
            </a:r>
            <a:r>
              <a:rPr lang="en-US" dirty="0"/>
              <a:t>and sent off to other neurons.</a:t>
            </a:r>
            <a:endParaRPr lang="en-IN" dirty="0"/>
          </a:p>
          <a:p>
            <a:endParaRPr lang="en-IN" dirty="0"/>
          </a:p>
        </p:txBody>
      </p:sp>
      <p:sp>
        <p:nvSpPr>
          <p:cNvPr id="4" name="Footer Placeholder 3">
            <a:extLst>
              <a:ext uri="{FF2B5EF4-FFF2-40B4-BE49-F238E27FC236}">
                <a16:creationId xmlns:a16="http://schemas.microsoft.com/office/drawing/2014/main" id="{8945823E-C95C-407C-1438-7AB5718ECC1B}"/>
              </a:ext>
            </a:extLst>
          </p:cNvPr>
          <p:cNvSpPr>
            <a:spLocks noGrp="1"/>
          </p:cNvSpPr>
          <p:nvPr>
            <p:ph type="ftr" sz="quarter" idx="11"/>
          </p:nvPr>
        </p:nvSpPr>
        <p:spPr/>
        <p:txBody>
          <a:bodyPr/>
          <a:lstStyle/>
          <a:p>
            <a:r>
              <a:rPr lang="en-IN"/>
              <a:t>Disha D N</a:t>
            </a:r>
          </a:p>
        </p:txBody>
      </p:sp>
      <p:sp>
        <p:nvSpPr>
          <p:cNvPr id="5" name="Slide Number Placeholder 4">
            <a:extLst>
              <a:ext uri="{FF2B5EF4-FFF2-40B4-BE49-F238E27FC236}">
                <a16:creationId xmlns:a16="http://schemas.microsoft.com/office/drawing/2014/main" id="{454A905C-7F72-273A-7F18-F29D5BE714FE}"/>
              </a:ext>
            </a:extLst>
          </p:cNvPr>
          <p:cNvSpPr>
            <a:spLocks noGrp="1"/>
          </p:cNvSpPr>
          <p:nvPr>
            <p:ph type="sldNum" sz="quarter" idx="12"/>
          </p:nvPr>
        </p:nvSpPr>
        <p:spPr/>
        <p:txBody>
          <a:bodyPr/>
          <a:lstStyle/>
          <a:p>
            <a:fld id="{3FF858C7-C1ED-4B96-910C-59AAD7DFF904}" type="slidenum">
              <a:rPr lang="en-IN" smtClean="0"/>
              <a:t>9</a:t>
            </a:fld>
            <a:endParaRPr lang="en-IN"/>
          </a:p>
        </p:txBody>
      </p:sp>
    </p:spTree>
    <p:extLst>
      <p:ext uri="{BB962C8B-B14F-4D97-AF65-F5344CB8AC3E}">
        <p14:creationId xmlns:p14="http://schemas.microsoft.com/office/powerpoint/2010/main" val="36977084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631</TotalTime>
  <Words>1736</Words>
  <Application>Microsoft Office PowerPoint</Application>
  <PresentationFormat>Widescreen</PresentationFormat>
  <Paragraphs>136</Paragraphs>
  <Slides>19</Slides>
  <Notes>0</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Calibri Light</vt:lpstr>
      <vt:lpstr>IBM Plex Sans</vt:lpstr>
      <vt:lpstr>inter-bold</vt:lpstr>
      <vt:lpstr>inter-regular</vt:lpstr>
      <vt:lpstr>Open Sans</vt:lpstr>
      <vt:lpstr>Roboto</vt:lpstr>
      <vt:lpstr>Times New Roman</vt:lpstr>
      <vt:lpstr>Wingdings</vt:lpstr>
      <vt:lpstr>Retrospect</vt:lpstr>
      <vt:lpstr>Introduction to Artificial Neural networks</vt:lpstr>
      <vt:lpstr>Contents</vt:lpstr>
      <vt:lpstr>Introduction-AI, Machine Learning and Deep Learning</vt:lpstr>
      <vt:lpstr>Machine Learning</vt:lpstr>
      <vt:lpstr>Problems with Traditional Programming</vt:lpstr>
      <vt:lpstr>Building an Intelligent Machine</vt:lpstr>
      <vt:lpstr>How exactly Identification of objects can be done?</vt:lpstr>
      <vt:lpstr>What is Deep Learning?</vt:lpstr>
      <vt:lpstr>The neuron-Human Brain (Analogy for Deep learning)</vt:lpstr>
      <vt:lpstr>PowerPoint Presentation</vt:lpstr>
      <vt:lpstr>Artificial Neuron</vt:lpstr>
      <vt:lpstr>Characteristics of artificial neurons</vt:lpstr>
      <vt:lpstr>What is Perceptron?</vt:lpstr>
      <vt:lpstr>Basic Components of Perceptron</vt:lpstr>
      <vt:lpstr>PowerPoint Presentation</vt:lpstr>
      <vt:lpstr>Working of Perceptron</vt:lpstr>
      <vt:lpstr>PowerPoint Presentation</vt:lpstr>
      <vt:lpstr>Types of Perceptron Models</vt:lpstr>
      <vt:lpstr>Multi-Layered Perceptron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Artificial Neural networks</dc:title>
  <dc:creator>Disha DN</dc:creator>
  <cp:lastModifiedBy>Disha DN</cp:lastModifiedBy>
  <cp:revision>139</cp:revision>
  <dcterms:created xsi:type="dcterms:W3CDTF">2023-01-31T10:30:40Z</dcterms:created>
  <dcterms:modified xsi:type="dcterms:W3CDTF">2023-03-03T04:51:58Z</dcterms:modified>
</cp:coreProperties>
</file>