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C940-0F33-ECB4-02B8-6D27CE1C8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4A36D4-995C-5D8E-9952-4DF65417D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E2FAE5-5A0E-D556-972A-BB26FD69A054}"/>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5" name="Footer Placeholder 4">
            <a:extLst>
              <a:ext uri="{FF2B5EF4-FFF2-40B4-BE49-F238E27FC236}">
                <a16:creationId xmlns:a16="http://schemas.microsoft.com/office/drawing/2014/main" id="{61340512-AF9D-E872-3E3D-7C58AEB4B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2C63E-3095-2199-715E-C0D7B9AC9C89}"/>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206095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2A09-C37A-28C0-DCBD-1760ED17EE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6B1441-1C2D-C662-A068-41E7B73FC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69C8E9-0B79-C883-C0F3-34FFD97371C1}"/>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5" name="Footer Placeholder 4">
            <a:extLst>
              <a:ext uri="{FF2B5EF4-FFF2-40B4-BE49-F238E27FC236}">
                <a16:creationId xmlns:a16="http://schemas.microsoft.com/office/drawing/2014/main" id="{3D727CD4-3B2B-5D61-B70B-66DB1D529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73C14-3786-271B-A718-E222301D5AF4}"/>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310535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23530-C10A-A664-B5DB-9A3F59D250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C9D76-8D17-FB23-E344-0B0AE4D5CE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D4A2C9-92A6-691C-644B-96B7F971F7FD}"/>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5" name="Footer Placeholder 4">
            <a:extLst>
              <a:ext uri="{FF2B5EF4-FFF2-40B4-BE49-F238E27FC236}">
                <a16:creationId xmlns:a16="http://schemas.microsoft.com/office/drawing/2014/main" id="{6FCEC025-ED74-CBD1-3709-F7CE8A4EE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82482-BC2D-869B-E430-B52235D9A28C}"/>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324744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D779-548C-AD32-188C-C41A18D80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4A9BF9-C678-24AE-9B1D-D28AF57FAA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CC8066-5B88-E275-7052-6E176816B9D5}"/>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5" name="Footer Placeholder 4">
            <a:extLst>
              <a:ext uri="{FF2B5EF4-FFF2-40B4-BE49-F238E27FC236}">
                <a16:creationId xmlns:a16="http://schemas.microsoft.com/office/drawing/2014/main" id="{8689C6D3-5FF6-623A-EE88-6120AA947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9C9D4-9391-D786-052E-44444024DD06}"/>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25050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DCDC-92EB-D2A8-6417-E220EC4FD3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08CE66-B810-2A0B-B5BC-4A6A192C12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EB18B-25B7-9A92-26EB-F0DD1054DDCB}"/>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5" name="Footer Placeholder 4">
            <a:extLst>
              <a:ext uri="{FF2B5EF4-FFF2-40B4-BE49-F238E27FC236}">
                <a16:creationId xmlns:a16="http://schemas.microsoft.com/office/drawing/2014/main" id="{E34D984B-A0FB-A815-9E9B-A45A623D8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48A21-0A95-9FBA-7ACA-A5B34222DB87}"/>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128128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7E3F-5F89-F9E8-D2B9-E44BF0520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DA4D7-A377-38D5-8129-D5DD5DDD87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518C9E-2CB7-628C-9DB5-4F8B7E4D5A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AF3F01-8455-7173-79A3-5D867F4A2EC3}"/>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6" name="Footer Placeholder 5">
            <a:extLst>
              <a:ext uri="{FF2B5EF4-FFF2-40B4-BE49-F238E27FC236}">
                <a16:creationId xmlns:a16="http://schemas.microsoft.com/office/drawing/2014/main" id="{39B06A3F-1380-1C22-B530-40C549C3A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8849B7-3CF7-9277-2F11-83240BC44E2C}"/>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76803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A926-7AC9-25CB-4C76-21C622024E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CAFC4F-52AE-9C6F-6436-05F213746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2C5D9A-7C8E-7203-3ADF-CCEDF69F81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8EAF35-7557-5F2A-E794-1E6230EEE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21EDA7-3BB2-DCE3-9EA0-8DF1C83EA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72D3D9-5E7E-7180-C789-8A2E064CD10F}"/>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8" name="Footer Placeholder 7">
            <a:extLst>
              <a:ext uri="{FF2B5EF4-FFF2-40B4-BE49-F238E27FC236}">
                <a16:creationId xmlns:a16="http://schemas.microsoft.com/office/drawing/2014/main" id="{8B302388-C6D7-30ED-A191-5C388D2FC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83AB9F-29DF-B980-2F63-AC62E7120F7A}"/>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390949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DB49-3AD2-BE16-4FD0-4EB1F11524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82B4A7-0D33-AE6C-7B81-B5613BA9FDDF}"/>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4" name="Footer Placeholder 3">
            <a:extLst>
              <a:ext uri="{FF2B5EF4-FFF2-40B4-BE49-F238E27FC236}">
                <a16:creationId xmlns:a16="http://schemas.microsoft.com/office/drawing/2014/main" id="{E06631DB-7F30-6295-B538-B59C3561D3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140986-6930-5F41-4A2B-E612C26C9EEB}"/>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30957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72AAB0-8193-A9A8-4148-402A7E46C6CE}"/>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3" name="Footer Placeholder 2">
            <a:extLst>
              <a:ext uri="{FF2B5EF4-FFF2-40B4-BE49-F238E27FC236}">
                <a16:creationId xmlns:a16="http://schemas.microsoft.com/office/drawing/2014/main" id="{8F0E2E2E-4C22-51EF-3E0E-587257D5D3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1EFA5F-F5E4-B764-81F5-94BC749E224A}"/>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128035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C378-5CCA-46E4-552D-964533FFB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BE1587-DF4A-8B58-C8F8-8B6389BC5A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4F0114-04F7-656C-F1E8-66BADCCE2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3BDE9-4A18-5C51-6412-DAF3BE208338}"/>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6" name="Footer Placeholder 5">
            <a:extLst>
              <a:ext uri="{FF2B5EF4-FFF2-40B4-BE49-F238E27FC236}">
                <a16:creationId xmlns:a16="http://schemas.microsoft.com/office/drawing/2014/main" id="{3D946EE1-67F7-4D4B-DCCD-7D6310098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115225-D789-2DD0-5453-8207556ED74E}"/>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46821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9747-70E6-E23A-FD7A-9E11BC139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BA6FDE-E753-E45E-BB99-946E57CE3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DAF6EC-991A-0204-8614-076C985F7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73C6B-7E5A-7450-FE32-2DF41C633779}"/>
              </a:ext>
            </a:extLst>
          </p:cNvPr>
          <p:cNvSpPr>
            <a:spLocks noGrp="1"/>
          </p:cNvSpPr>
          <p:nvPr>
            <p:ph type="dt" sz="half" idx="10"/>
          </p:nvPr>
        </p:nvSpPr>
        <p:spPr/>
        <p:txBody>
          <a:bodyPr/>
          <a:lstStyle/>
          <a:p>
            <a:fld id="{E747EA5B-F0B6-478A-8388-A69FA2102DEE}" type="datetimeFigureOut">
              <a:rPr lang="en-IN" smtClean="0"/>
              <a:t>31-10-2023</a:t>
            </a:fld>
            <a:endParaRPr lang="en-IN"/>
          </a:p>
        </p:txBody>
      </p:sp>
      <p:sp>
        <p:nvSpPr>
          <p:cNvPr id="6" name="Footer Placeholder 5">
            <a:extLst>
              <a:ext uri="{FF2B5EF4-FFF2-40B4-BE49-F238E27FC236}">
                <a16:creationId xmlns:a16="http://schemas.microsoft.com/office/drawing/2014/main" id="{ACC0125F-DEA6-C8E1-4686-E81B9B793D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4D82F5-F4BA-1F67-FE32-3760161DC6FA}"/>
              </a:ext>
            </a:extLst>
          </p:cNvPr>
          <p:cNvSpPr>
            <a:spLocks noGrp="1"/>
          </p:cNvSpPr>
          <p:nvPr>
            <p:ph type="sldNum" sz="quarter" idx="12"/>
          </p:nvPr>
        </p:nvSpPr>
        <p:spPr/>
        <p:txBody>
          <a:bodyPr/>
          <a:lstStyle/>
          <a:p>
            <a:fld id="{4E5C125D-2E6D-47B4-8653-8A163FEFEFB4}" type="slidenum">
              <a:rPr lang="en-IN" smtClean="0"/>
              <a:t>‹#›</a:t>
            </a:fld>
            <a:endParaRPr lang="en-IN"/>
          </a:p>
        </p:txBody>
      </p:sp>
    </p:spTree>
    <p:extLst>
      <p:ext uri="{BB962C8B-B14F-4D97-AF65-F5344CB8AC3E}">
        <p14:creationId xmlns:p14="http://schemas.microsoft.com/office/powerpoint/2010/main" val="55748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20AEB-0076-FF53-2279-881B312FF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CCDCA-A20B-0346-0A9E-CF985E6EC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823AA-281A-13EC-B9DA-6C785AF68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7EA5B-F0B6-478A-8388-A69FA2102DEE}" type="datetimeFigureOut">
              <a:rPr lang="en-IN" smtClean="0"/>
              <a:t>31-10-2023</a:t>
            </a:fld>
            <a:endParaRPr lang="en-IN"/>
          </a:p>
        </p:txBody>
      </p:sp>
      <p:sp>
        <p:nvSpPr>
          <p:cNvPr id="5" name="Footer Placeholder 4">
            <a:extLst>
              <a:ext uri="{FF2B5EF4-FFF2-40B4-BE49-F238E27FC236}">
                <a16:creationId xmlns:a16="http://schemas.microsoft.com/office/drawing/2014/main" id="{9FD0830A-B094-235A-DB05-4D6D73143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5F92D1-E83C-C8BE-B1AD-B66C647AE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C125D-2E6D-47B4-8653-8A163FEFEFB4}" type="slidenum">
              <a:rPr lang="en-IN" smtClean="0"/>
              <a:t>‹#›</a:t>
            </a:fld>
            <a:endParaRPr lang="en-IN"/>
          </a:p>
        </p:txBody>
      </p:sp>
    </p:spTree>
    <p:extLst>
      <p:ext uri="{BB962C8B-B14F-4D97-AF65-F5344CB8AC3E}">
        <p14:creationId xmlns:p14="http://schemas.microsoft.com/office/powerpoint/2010/main" val="727376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05B8-424D-88AB-C803-D1E26371ED1C}"/>
              </a:ext>
            </a:extLst>
          </p:cNvPr>
          <p:cNvSpPr>
            <a:spLocks noGrp="1"/>
          </p:cNvSpPr>
          <p:nvPr>
            <p:ph type="ctrTitle"/>
          </p:nvPr>
        </p:nvSpPr>
        <p:spPr/>
        <p:txBody>
          <a:bodyPr/>
          <a:lstStyle/>
          <a:p>
            <a:r>
              <a:rPr lang="en-IN" dirty="0"/>
              <a:t>Transfer Learning</a:t>
            </a:r>
          </a:p>
        </p:txBody>
      </p:sp>
      <p:sp>
        <p:nvSpPr>
          <p:cNvPr id="3" name="Subtitle 2">
            <a:extLst>
              <a:ext uri="{FF2B5EF4-FFF2-40B4-BE49-F238E27FC236}">
                <a16:creationId xmlns:a16="http://schemas.microsoft.com/office/drawing/2014/main" id="{EBE6151D-65DF-E019-6F85-55438751E060}"/>
              </a:ext>
            </a:extLst>
          </p:cNvPr>
          <p:cNvSpPr>
            <a:spLocks noGrp="1"/>
          </p:cNvSpPr>
          <p:nvPr>
            <p:ph type="subTitle" idx="1"/>
          </p:nvPr>
        </p:nvSpPr>
        <p:spPr/>
        <p:txBody>
          <a:bodyPr/>
          <a:lstStyle/>
          <a:p>
            <a:r>
              <a:rPr lang="en-IN" dirty="0"/>
              <a:t>Module 2</a:t>
            </a:r>
          </a:p>
        </p:txBody>
      </p:sp>
      <p:sp>
        <p:nvSpPr>
          <p:cNvPr id="6" name="Rectangle 5">
            <a:extLst>
              <a:ext uri="{FF2B5EF4-FFF2-40B4-BE49-F238E27FC236}">
                <a16:creationId xmlns:a16="http://schemas.microsoft.com/office/drawing/2014/main" id="{CA0ED429-7D94-3322-4867-A490A5A0EC8D}"/>
              </a:ext>
            </a:extLst>
          </p:cNvPr>
          <p:cNvSpPr/>
          <p:nvPr/>
        </p:nvSpPr>
        <p:spPr>
          <a:xfrm>
            <a:off x="370114" y="6204857"/>
            <a:ext cx="11625943" cy="2939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334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B3C0-DE48-C556-7D27-8D0E4DF890F1}"/>
              </a:ext>
            </a:extLst>
          </p:cNvPr>
          <p:cNvSpPr>
            <a:spLocks noGrp="1"/>
          </p:cNvSpPr>
          <p:nvPr>
            <p:ph type="title"/>
          </p:nvPr>
        </p:nvSpPr>
        <p:spPr/>
        <p:txBody>
          <a:bodyPr/>
          <a:lstStyle/>
          <a:p>
            <a:r>
              <a:rPr lang="en-IN" dirty="0"/>
              <a:t>Transfer Learning</a:t>
            </a:r>
          </a:p>
        </p:txBody>
      </p:sp>
      <p:sp>
        <p:nvSpPr>
          <p:cNvPr id="3" name="Content Placeholder 2">
            <a:extLst>
              <a:ext uri="{FF2B5EF4-FFF2-40B4-BE49-F238E27FC236}">
                <a16:creationId xmlns:a16="http://schemas.microsoft.com/office/drawing/2014/main" id="{18EB0FF7-3462-5492-1612-C659D042941D}"/>
              </a:ext>
            </a:extLst>
          </p:cNvPr>
          <p:cNvSpPr>
            <a:spLocks noGrp="1"/>
          </p:cNvSpPr>
          <p:nvPr>
            <p:ph idx="1"/>
          </p:nvPr>
        </p:nvSpPr>
        <p:spPr>
          <a:xfrm>
            <a:off x="838200" y="1825625"/>
            <a:ext cx="10515600" cy="4351338"/>
          </a:xfrm>
        </p:spPr>
        <p:txBody>
          <a:bodyPr>
            <a:normAutofit lnSpcReduction="10000"/>
          </a:bodyPr>
          <a:lstStyle/>
          <a:p>
            <a:pPr marL="0" indent="0" algn="just">
              <a:buNone/>
            </a:pP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Transfer learning is a powerful technique used in</a:t>
            </a:r>
            <a:r>
              <a:rPr lang="en-US" b="0" i="0" u="none" strike="noStrike" dirty="0">
                <a:effectLst/>
                <a:latin typeface="Times New Roman" panose="02020603050405020304" pitchFamily="18" charset="0"/>
                <a:cs typeface="Times New Roman" panose="02020603050405020304" pitchFamily="18" charset="0"/>
              </a:rPr>
              <a:t> Deep Learning</a:t>
            </a:r>
            <a:r>
              <a:rPr lang="en-US" b="0" i="0" dirty="0">
                <a:effectLst/>
                <a:latin typeface="Times New Roman" panose="02020603050405020304" pitchFamily="18" charset="0"/>
                <a:cs typeface="Times New Roman" panose="02020603050405020304" pitchFamily="18" charset="0"/>
              </a:rPr>
              <a:t>. By harnessing the ability to reuse existing models and their knowledge of new problems, transfer learning has opened doors to training deep </a:t>
            </a:r>
            <a:r>
              <a:rPr lang="en-US" b="0" i="0" u="none" strike="noStrike" dirty="0">
                <a:effectLst/>
                <a:latin typeface="Times New Roman" panose="02020603050405020304" pitchFamily="18" charset="0"/>
                <a:cs typeface="Times New Roman" panose="02020603050405020304" pitchFamily="18" charset="0"/>
              </a:rPr>
              <a:t>neural networks</a:t>
            </a:r>
            <a:r>
              <a:rPr lang="en-US" b="0" i="0" dirty="0">
                <a:effectLst/>
                <a:latin typeface="Times New Roman" panose="02020603050405020304" pitchFamily="18" charset="0"/>
                <a:cs typeface="Times New Roman" panose="02020603050405020304" pitchFamily="18" charset="0"/>
              </a:rPr>
              <a:t> even with limited data.</a:t>
            </a:r>
          </a:p>
          <a:p>
            <a:pPr algn="just"/>
            <a:r>
              <a:rPr lang="en-US" b="0" i="0" dirty="0">
                <a:effectLst/>
                <a:latin typeface="Times New Roman" panose="02020603050405020304" pitchFamily="18" charset="0"/>
                <a:cs typeface="Times New Roman" panose="02020603050405020304" pitchFamily="18" charset="0"/>
              </a:rPr>
              <a:t>The knowledge of an already trained machine learning model is transferred to a different but closely linked problem throughout transfer learning.</a:t>
            </a:r>
          </a:p>
          <a:p>
            <a:pPr algn="just"/>
            <a:r>
              <a:rPr lang="en-US" b="0" i="0" dirty="0">
                <a:effectLst/>
                <a:latin typeface="Times New Roman" panose="02020603050405020304" pitchFamily="18" charset="0"/>
                <a:cs typeface="Times New Roman" panose="02020603050405020304" pitchFamily="18" charset="0"/>
              </a:rPr>
              <a:t>Because of the massive amount of CPU power required, transfer learning is typically applied in computer vision and natural language processing tasks like sentiment analysis.</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060F15C-5471-1D81-7549-9A58CC90ADB7}"/>
              </a:ext>
            </a:extLst>
          </p:cNvPr>
          <p:cNvSpPr/>
          <p:nvPr/>
        </p:nvSpPr>
        <p:spPr>
          <a:xfrm>
            <a:off x="370114" y="6204857"/>
            <a:ext cx="11625943" cy="2939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7481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ransfer Learning">
            <a:extLst>
              <a:ext uri="{FF2B5EF4-FFF2-40B4-BE49-F238E27FC236}">
                <a16:creationId xmlns:a16="http://schemas.microsoft.com/office/drawing/2014/main" id="{13ED9B83-1F56-20DB-C65B-0F748F8AEB1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24542" y="87086"/>
            <a:ext cx="9470572" cy="68204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9F7DFA8-7BFF-C90A-A3EF-9AA568232282}"/>
              </a:ext>
            </a:extLst>
          </p:cNvPr>
          <p:cNvSpPr/>
          <p:nvPr/>
        </p:nvSpPr>
        <p:spPr>
          <a:xfrm>
            <a:off x="424542" y="6204857"/>
            <a:ext cx="11625943" cy="2939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000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B261-A9ED-3233-3219-22F7A81A92A4}"/>
              </a:ext>
            </a:extLst>
          </p:cNvPr>
          <p:cNvSpPr>
            <a:spLocks noGrp="1"/>
          </p:cNvSpPr>
          <p:nvPr>
            <p:ph type="title"/>
          </p:nvPr>
        </p:nvSpPr>
        <p:spPr/>
        <p:txBody>
          <a:bodyPr/>
          <a:lstStyle/>
          <a:p>
            <a:r>
              <a:rPr lang="en-IN" dirty="0"/>
              <a:t>Pretrained Models –VGG16 and VGG19</a:t>
            </a:r>
          </a:p>
        </p:txBody>
      </p:sp>
      <p:sp>
        <p:nvSpPr>
          <p:cNvPr id="3" name="Content Placeholder 2">
            <a:extLst>
              <a:ext uri="{FF2B5EF4-FFF2-40B4-BE49-F238E27FC236}">
                <a16:creationId xmlns:a16="http://schemas.microsoft.com/office/drawing/2014/main" id="{D959ECEC-5EB3-5C54-3150-C33C3D49183C}"/>
              </a:ext>
            </a:extLst>
          </p:cNvPr>
          <p:cNvSpPr>
            <a:spLocks noGrp="1"/>
          </p:cNvSpPr>
          <p:nvPr>
            <p:ph idx="1"/>
          </p:nvPr>
        </p:nvSpPr>
        <p:spPr/>
        <p:txBody>
          <a:bodyPr/>
          <a:lstStyle/>
          <a:p>
            <a:pPr algn="just"/>
            <a:r>
              <a:rPr lang="en-US" b="0" i="0" dirty="0">
                <a:solidFill>
                  <a:srgbClr val="374151"/>
                </a:solidFill>
                <a:effectLst/>
                <a:latin typeface="Söhne"/>
              </a:rPr>
              <a:t>The VGG (Visual Geometry Group) models, specifically VGG16 and VGG19, were introduced by the Visual Geometry Group at the University of Oxford. These models are known for their simplicity and uniform architecture, making them easy to understand and work with. They are widely used for image classification tasks.</a:t>
            </a:r>
          </a:p>
          <a:p>
            <a:pPr marL="0" indent="0" algn="just">
              <a:buNone/>
            </a:pPr>
            <a:r>
              <a:rPr lang="en-US" b="1" dirty="0">
                <a:solidFill>
                  <a:srgbClr val="374151"/>
                </a:solidFill>
                <a:latin typeface="Söhne"/>
              </a:rPr>
              <a:t>Architecture</a:t>
            </a:r>
          </a:p>
          <a:p>
            <a:pPr algn="l">
              <a:buFont typeface="Arial" panose="020B0604020202020204" pitchFamily="34" charset="0"/>
              <a:buChar char="•"/>
            </a:pPr>
            <a:r>
              <a:rPr lang="en-US" b="0" i="0" dirty="0">
                <a:solidFill>
                  <a:srgbClr val="374151"/>
                </a:solidFill>
                <a:effectLst/>
                <a:latin typeface="Söhne"/>
              </a:rPr>
              <a:t>VGG16: VGG16 consists of 16 layers, including 13 convolutional layers and 3 fully connected layers.</a:t>
            </a:r>
          </a:p>
          <a:p>
            <a:pPr algn="l">
              <a:buFont typeface="Arial" panose="020B0604020202020204" pitchFamily="34" charset="0"/>
              <a:buChar char="•"/>
            </a:pPr>
            <a:r>
              <a:rPr lang="en-US" b="0" i="0" dirty="0">
                <a:solidFill>
                  <a:srgbClr val="374151"/>
                </a:solidFill>
                <a:effectLst/>
                <a:latin typeface="Söhne"/>
              </a:rPr>
              <a:t>VGG19: VGG19 has 19 layers, including 16 convolutional layers and 3 fully connected layers.</a:t>
            </a:r>
          </a:p>
          <a:p>
            <a:pPr marL="0" indent="0" algn="just">
              <a:buNone/>
            </a:pPr>
            <a:endParaRPr lang="en-IN" dirty="0"/>
          </a:p>
        </p:txBody>
      </p:sp>
      <p:sp>
        <p:nvSpPr>
          <p:cNvPr id="4" name="Rectangle 3">
            <a:extLst>
              <a:ext uri="{FF2B5EF4-FFF2-40B4-BE49-F238E27FC236}">
                <a16:creationId xmlns:a16="http://schemas.microsoft.com/office/drawing/2014/main" id="{A3849134-F3D9-1A63-1DFA-9693F65251EE}"/>
              </a:ext>
            </a:extLst>
          </p:cNvPr>
          <p:cNvSpPr/>
          <p:nvPr/>
        </p:nvSpPr>
        <p:spPr>
          <a:xfrm>
            <a:off x="424542" y="6204857"/>
            <a:ext cx="11625943" cy="2939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7660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1950-1D1B-384C-5D81-5A2E61446C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80BEA8-F12C-8DDE-8503-3D8DA182BC32}"/>
              </a:ext>
            </a:extLst>
          </p:cNvPr>
          <p:cNvSpPr>
            <a:spLocks noGrp="1"/>
          </p:cNvSpPr>
          <p:nvPr>
            <p:ph idx="1"/>
          </p:nvPr>
        </p:nvSpPr>
        <p:spPr/>
        <p:txBody>
          <a:bodyPr>
            <a:normAutofit fontScale="92500" lnSpcReduction="10000"/>
          </a:bodyPr>
          <a:lstStyle/>
          <a:p>
            <a:pPr marL="0" indent="0" algn="just">
              <a:buNone/>
            </a:pPr>
            <a:r>
              <a:rPr lang="en-IN" b="1" dirty="0"/>
              <a:t>Convolutional Layer:</a:t>
            </a:r>
          </a:p>
          <a:p>
            <a:pPr algn="just">
              <a:buFont typeface="Arial" panose="020B0604020202020204" pitchFamily="34" charset="0"/>
              <a:buChar char="•"/>
            </a:pPr>
            <a:r>
              <a:rPr lang="en-US" b="0" i="0" dirty="0">
                <a:solidFill>
                  <a:srgbClr val="374151"/>
                </a:solidFill>
                <a:effectLst/>
                <a:latin typeface="Söhne"/>
              </a:rPr>
              <a:t>The convolutional layers in VGG networks use 3x3 filters with a stride of 1 and 'same' padding. This small filter size allows the network to capture fine-grained features.</a:t>
            </a:r>
          </a:p>
          <a:p>
            <a:pPr algn="just">
              <a:buFont typeface="Arial" panose="020B0604020202020204" pitchFamily="34" charset="0"/>
              <a:buChar char="•"/>
            </a:pPr>
            <a:r>
              <a:rPr lang="en-US" b="0" i="0" dirty="0">
                <a:solidFill>
                  <a:srgbClr val="374151"/>
                </a:solidFill>
                <a:effectLst/>
                <a:latin typeface="Söhne"/>
              </a:rPr>
              <a:t>Max-pooling layers with 2x2 filters and a stride of 2 are used to </a:t>
            </a:r>
            <a:r>
              <a:rPr lang="en-US" b="0" i="0" dirty="0" err="1">
                <a:solidFill>
                  <a:srgbClr val="374151"/>
                </a:solidFill>
                <a:effectLst/>
                <a:latin typeface="Söhne"/>
              </a:rPr>
              <a:t>downsample</a:t>
            </a:r>
            <a:r>
              <a:rPr lang="en-US" b="0" i="0" dirty="0">
                <a:solidFill>
                  <a:srgbClr val="374151"/>
                </a:solidFill>
                <a:effectLst/>
                <a:latin typeface="Söhne"/>
              </a:rPr>
              <a:t> the spatial dimensions.</a:t>
            </a:r>
          </a:p>
          <a:p>
            <a:pPr marL="0" indent="0" algn="just">
              <a:buNone/>
            </a:pPr>
            <a:r>
              <a:rPr lang="en-US" b="1" dirty="0">
                <a:solidFill>
                  <a:srgbClr val="374151"/>
                </a:solidFill>
                <a:latin typeface="Söhne"/>
              </a:rPr>
              <a:t>Fully Connected Layers</a:t>
            </a:r>
          </a:p>
          <a:p>
            <a:pPr algn="l">
              <a:buFont typeface="Arial" panose="020B0604020202020204" pitchFamily="34" charset="0"/>
              <a:buChar char="•"/>
            </a:pPr>
            <a:r>
              <a:rPr lang="en-US" b="0" i="0" dirty="0">
                <a:solidFill>
                  <a:srgbClr val="374151"/>
                </a:solidFill>
                <a:effectLst/>
                <a:latin typeface="Söhne"/>
              </a:rPr>
              <a:t>After several convolutional and pooling layers, VGG networks have fully connected layers that serve as a classifier.</a:t>
            </a:r>
          </a:p>
          <a:p>
            <a:pPr algn="l">
              <a:buFont typeface="Arial" panose="020B0604020202020204" pitchFamily="34" charset="0"/>
              <a:buChar char="•"/>
            </a:pPr>
            <a:r>
              <a:rPr lang="en-US" b="0" i="0" dirty="0">
                <a:solidFill>
                  <a:srgbClr val="374151"/>
                </a:solidFill>
                <a:effectLst/>
                <a:latin typeface="Söhne"/>
              </a:rPr>
              <a:t>The final layer has as many neurons as the number of classes in the classification task.</a:t>
            </a:r>
          </a:p>
          <a:p>
            <a:pPr marL="0" indent="0" algn="just">
              <a:buNone/>
            </a:pPr>
            <a:endParaRPr lang="en-US" b="0" i="0" dirty="0">
              <a:solidFill>
                <a:srgbClr val="374151"/>
              </a:solidFill>
              <a:effectLst/>
              <a:latin typeface="Söhne"/>
            </a:endParaRPr>
          </a:p>
          <a:p>
            <a:pPr marL="0" indent="0" algn="just">
              <a:buNone/>
            </a:pPr>
            <a:endParaRPr lang="en-IN" dirty="0"/>
          </a:p>
          <a:p>
            <a:pPr algn="just"/>
            <a:endParaRPr lang="en-IN" dirty="0"/>
          </a:p>
        </p:txBody>
      </p:sp>
      <p:sp>
        <p:nvSpPr>
          <p:cNvPr id="4" name="Rectangle 3">
            <a:extLst>
              <a:ext uri="{FF2B5EF4-FFF2-40B4-BE49-F238E27FC236}">
                <a16:creationId xmlns:a16="http://schemas.microsoft.com/office/drawing/2014/main" id="{E1C98E26-DB2D-784E-21F3-20A72EEDE28A}"/>
              </a:ext>
            </a:extLst>
          </p:cNvPr>
          <p:cNvSpPr/>
          <p:nvPr/>
        </p:nvSpPr>
        <p:spPr>
          <a:xfrm>
            <a:off x="424542" y="6204857"/>
            <a:ext cx="11625943" cy="2939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406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36FC-65E5-AB05-060B-B72BA7E498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C1FBB8-D02C-5734-52AD-82A4344A9229}"/>
              </a:ext>
            </a:extLst>
          </p:cNvPr>
          <p:cNvSpPr>
            <a:spLocks noGrp="1"/>
          </p:cNvSpPr>
          <p:nvPr>
            <p:ph idx="1"/>
          </p:nvPr>
        </p:nvSpPr>
        <p:spPr/>
        <p:txBody>
          <a:bodyPr/>
          <a:lstStyle/>
          <a:p>
            <a:pPr marL="0" indent="0" algn="just">
              <a:buNone/>
            </a:pPr>
            <a:r>
              <a:rPr lang="en-IN" b="1" dirty="0"/>
              <a:t>Activation Function</a:t>
            </a:r>
          </a:p>
          <a:p>
            <a:pPr algn="just"/>
            <a:r>
              <a:rPr lang="en-US" b="0" i="0" dirty="0" err="1">
                <a:solidFill>
                  <a:srgbClr val="374151"/>
                </a:solidFill>
                <a:effectLst/>
                <a:latin typeface="Söhne"/>
              </a:rPr>
              <a:t>ReLU</a:t>
            </a:r>
            <a:r>
              <a:rPr lang="en-US" b="0" i="0" dirty="0">
                <a:solidFill>
                  <a:srgbClr val="374151"/>
                </a:solidFill>
                <a:effectLst/>
                <a:latin typeface="Söhne"/>
              </a:rPr>
              <a:t> (Rectified Linear Unit) is used as the activation function in all layers except the output layer.</a:t>
            </a:r>
          </a:p>
          <a:p>
            <a:pPr marL="0" indent="0" algn="just">
              <a:buNone/>
            </a:pPr>
            <a:r>
              <a:rPr lang="en-US" b="1" dirty="0">
                <a:solidFill>
                  <a:srgbClr val="374151"/>
                </a:solidFill>
                <a:latin typeface="Söhne"/>
              </a:rPr>
              <a:t>Advantages:</a:t>
            </a:r>
          </a:p>
          <a:p>
            <a:pPr algn="just">
              <a:buFont typeface="Arial" panose="020B0604020202020204" pitchFamily="34" charset="0"/>
              <a:buChar char="•"/>
            </a:pPr>
            <a:r>
              <a:rPr lang="en-US" b="0" i="0" dirty="0">
                <a:solidFill>
                  <a:srgbClr val="374151"/>
                </a:solidFill>
                <a:effectLst/>
                <a:latin typeface="Söhne"/>
              </a:rPr>
              <a:t>VGG networks are known for their high performance on image classification tasks, especially when large amounts of labeled data are available.</a:t>
            </a:r>
          </a:p>
          <a:p>
            <a:pPr algn="just">
              <a:buFont typeface="Arial" panose="020B0604020202020204" pitchFamily="34" charset="0"/>
              <a:buChar char="•"/>
            </a:pPr>
            <a:r>
              <a:rPr lang="en-US" b="0" i="0" dirty="0">
                <a:solidFill>
                  <a:srgbClr val="374151"/>
                </a:solidFill>
                <a:effectLst/>
                <a:latin typeface="Söhne"/>
              </a:rPr>
              <a:t>Their uniform architecture simplifies model design.</a:t>
            </a:r>
          </a:p>
          <a:p>
            <a:pPr marL="0" indent="0" algn="just">
              <a:buNone/>
            </a:pPr>
            <a:endParaRPr lang="en-IN" dirty="0"/>
          </a:p>
        </p:txBody>
      </p:sp>
      <p:sp>
        <p:nvSpPr>
          <p:cNvPr id="4" name="Rectangle 3">
            <a:extLst>
              <a:ext uri="{FF2B5EF4-FFF2-40B4-BE49-F238E27FC236}">
                <a16:creationId xmlns:a16="http://schemas.microsoft.com/office/drawing/2014/main" id="{8552C8C1-137D-7AE3-8BFA-803404F2ABB1}"/>
              </a:ext>
            </a:extLst>
          </p:cNvPr>
          <p:cNvSpPr/>
          <p:nvPr/>
        </p:nvSpPr>
        <p:spPr>
          <a:xfrm>
            <a:off x="424542" y="6204857"/>
            <a:ext cx="11625943" cy="2939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81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213C-1AC8-7C81-3C5C-1B28B7088630}"/>
              </a:ext>
            </a:extLst>
          </p:cNvPr>
          <p:cNvSpPr>
            <a:spLocks noGrp="1"/>
          </p:cNvSpPr>
          <p:nvPr>
            <p:ph type="title"/>
          </p:nvPr>
        </p:nvSpPr>
        <p:spPr/>
        <p:txBody>
          <a:bodyPr/>
          <a:lstStyle/>
          <a:p>
            <a:r>
              <a:rPr lang="en-IN" dirty="0"/>
              <a:t>Pretrained Model: ResNet50</a:t>
            </a:r>
          </a:p>
        </p:txBody>
      </p:sp>
      <p:sp>
        <p:nvSpPr>
          <p:cNvPr id="3" name="Content Placeholder 2">
            <a:extLst>
              <a:ext uri="{FF2B5EF4-FFF2-40B4-BE49-F238E27FC236}">
                <a16:creationId xmlns:a16="http://schemas.microsoft.com/office/drawing/2014/main" id="{44DB838B-D969-830A-90B1-2835C616D518}"/>
              </a:ext>
            </a:extLst>
          </p:cNvPr>
          <p:cNvSpPr>
            <a:spLocks noGrp="1"/>
          </p:cNvSpPr>
          <p:nvPr>
            <p:ph idx="1"/>
          </p:nvPr>
        </p:nvSpPr>
        <p:spPr/>
        <p:txBody>
          <a:bodyPr>
            <a:normAutofit fontScale="92500" lnSpcReduction="20000"/>
          </a:bodyPr>
          <a:lstStyle/>
          <a:p>
            <a:pPr algn="just"/>
            <a:r>
              <a:rPr lang="en-US" b="0" i="0" dirty="0" err="1">
                <a:solidFill>
                  <a:srgbClr val="374151"/>
                </a:solidFill>
                <a:effectLst/>
                <a:latin typeface="Söhne"/>
              </a:rPr>
              <a:t>ResNet</a:t>
            </a:r>
            <a:r>
              <a:rPr lang="en-US" b="0" i="0" dirty="0">
                <a:solidFill>
                  <a:srgbClr val="374151"/>
                </a:solidFill>
                <a:effectLst/>
                <a:latin typeface="Söhne"/>
              </a:rPr>
              <a:t> (Residual Network) is a family of deep neural network architectures known for their ability to train very deep networks effectively. ResNet-50 is one of the variants, and it has 50 layers. The key innovation in </a:t>
            </a:r>
            <a:r>
              <a:rPr lang="en-US" b="0" i="0" dirty="0" err="1">
                <a:solidFill>
                  <a:srgbClr val="374151"/>
                </a:solidFill>
                <a:effectLst/>
                <a:latin typeface="Söhne"/>
              </a:rPr>
              <a:t>ResNet</a:t>
            </a:r>
            <a:r>
              <a:rPr lang="en-US" b="0" i="0" dirty="0">
                <a:solidFill>
                  <a:srgbClr val="374151"/>
                </a:solidFill>
                <a:effectLst/>
                <a:latin typeface="Söhne"/>
              </a:rPr>
              <a:t> is the introduction of residual connections, which allow the network to handle the vanishing gradient problem and enable training of extremely deep networks.</a:t>
            </a:r>
          </a:p>
          <a:p>
            <a:pPr marL="0" indent="0" algn="just">
              <a:buNone/>
            </a:pPr>
            <a:r>
              <a:rPr lang="en-IN" b="1" dirty="0"/>
              <a:t>Residual Blocks:</a:t>
            </a:r>
          </a:p>
          <a:p>
            <a:pPr algn="just">
              <a:buFont typeface="Arial" panose="020B0604020202020204" pitchFamily="34" charset="0"/>
              <a:buChar char="•"/>
            </a:pPr>
            <a:r>
              <a:rPr lang="en-US" b="0" i="0" dirty="0">
                <a:solidFill>
                  <a:srgbClr val="374151"/>
                </a:solidFill>
                <a:effectLst/>
                <a:latin typeface="Söhne"/>
              </a:rPr>
              <a:t>In a residual block, the input to the block (identity mapping) is added to the output of the block. This introduces a shortcut connection.</a:t>
            </a:r>
          </a:p>
          <a:p>
            <a:pPr algn="just">
              <a:buFont typeface="Arial" panose="020B0604020202020204" pitchFamily="34" charset="0"/>
              <a:buChar char="•"/>
            </a:pPr>
            <a:r>
              <a:rPr lang="en-US" b="0" i="0" dirty="0">
                <a:solidFill>
                  <a:srgbClr val="374151"/>
                </a:solidFill>
                <a:effectLst/>
                <a:latin typeface="Söhne"/>
              </a:rPr>
              <a:t>The activation function is applied after the addition of the shortcut connection, allowing gradients to flow directly through the shortcut path.</a:t>
            </a:r>
          </a:p>
          <a:p>
            <a:pPr algn="just">
              <a:buFont typeface="Arial" panose="020B0604020202020204" pitchFamily="34" charset="0"/>
              <a:buChar char="•"/>
            </a:pPr>
            <a:r>
              <a:rPr lang="en-US" b="0" i="0" dirty="0">
                <a:solidFill>
                  <a:srgbClr val="374151"/>
                </a:solidFill>
                <a:effectLst/>
                <a:latin typeface="Söhne"/>
              </a:rPr>
              <a:t>ResNet-50 comprises several residual blocks, which are organized into convolutional layers.</a:t>
            </a:r>
          </a:p>
          <a:p>
            <a:pPr marL="0" indent="0" algn="just">
              <a:buNone/>
            </a:pPr>
            <a:endParaRPr lang="en-IN" dirty="0"/>
          </a:p>
        </p:txBody>
      </p:sp>
      <p:sp>
        <p:nvSpPr>
          <p:cNvPr id="4" name="Rectangle 3">
            <a:extLst>
              <a:ext uri="{FF2B5EF4-FFF2-40B4-BE49-F238E27FC236}">
                <a16:creationId xmlns:a16="http://schemas.microsoft.com/office/drawing/2014/main" id="{8B10BDFF-6BCB-D6BC-EE5D-94B49E97B84E}"/>
              </a:ext>
            </a:extLst>
          </p:cNvPr>
          <p:cNvSpPr/>
          <p:nvPr/>
        </p:nvSpPr>
        <p:spPr>
          <a:xfrm>
            <a:off x="424542" y="6204857"/>
            <a:ext cx="11625943" cy="2939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645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CF95-00A0-99DA-C103-E09AF1FDA7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924F16-8EA2-158B-3522-9560C373708B}"/>
              </a:ext>
            </a:extLst>
          </p:cNvPr>
          <p:cNvSpPr>
            <a:spLocks noGrp="1"/>
          </p:cNvSpPr>
          <p:nvPr>
            <p:ph idx="1"/>
          </p:nvPr>
        </p:nvSpPr>
        <p:spPr/>
        <p:txBody>
          <a:bodyPr>
            <a:normAutofit fontScale="92500" lnSpcReduction="20000"/>
          </a:bodyPr>
          <a:lstStyle/>
          <a:p>
            <a:pPr marL="0" indent="0" algn="just">
              <a:buNone/>
            </a:pPr>
            <a:r>
              <a:rPr lang="en-IN" b="1" dirty="0"/>
              <a:t>Architecture</a:t>
            </a:r>
          </a:p>
          <a:p>
            <a:pPr algn="just">
              <a:buFont typeface="Arial" panose="020B0604020202020204" pitchFamily="34" charset="0"/>
              <a:buChar char="•"/>
            </a:pPr>
            <a:r>
              <a:rPr lang="en-US" b="0" i="0" dirty="0">
                <a:solidFill>
                  <a:srgbClr val="374151"/>
                </a:solidFill>
                <a:effectLst/>
                <a:latin typeface="Söhne"/>
              </a:rPr>
              <a:t>ResNet-50 consists of 50 layers, primarily organized into three types of residual blocks: 3 blocks with 64 filters, 4 blocks with 128 filters, and 6 blocks with 256 filters.</a:t>
            </a:r>
          </a:p>
          <a:p>
            <a:pPr algn="just">
              <a:buFont typeface="Arial" panose="020B0604020202020204" pitchFamily="34" charset="0"/>
              <a:buChar char="•"/>
            </a:pPr>
            <a:r>
              <a:rPr lang="en-US" b="0" i="0" dirty="0">
                <a:solidFill>
                  <a:srgbClr val="374151"/>
                </a:solidFill>
                <a:effectLst/>
                <a:latin typeface="Söhne"/>
              </a:rPr>
              <a:t>It is followed by global average pooling and a fully connected layer for classification.</a:t>
            </a:r>
          </a:p>
          <a:p>
            <a:pPr marL="0" indent="0" algn="just">
              <a:buNone/>
            </a:pPr>
            <a:r>
              <a:rPr lang="en-US" b="1" i="0" dirty="0">
                <a:solidFill>
                  <a:srgbClr val="374151"/>
                </a:solidFill>
                <a:effectLst/>
                <a:latin typeface="Söhne"/>
              </a:rPr>
              <a:t>Activation Function</a:t>
            </a:r>
            <a:r>
              <a:rPr lang="en-US" b="0" i="0" dirty="0">
                <a:solidFill>
                  <a:srgbClr val="374151"/>
                </a:solidFill>
                <a:effectLst/>
                <a:latin typeface="Söhne"/>
              </a:rPr>
              <a:t>:</a:t>
            </a:r>
          </a:p>
          <a:p>
            <a:pPr marL="742950" lvl="1" indent="-285750" algn="just">
              <a:buFont typeface="+mj-lt"/>
              <a:buAutoNum type="arabicPeriod"/>
            </a:pPr>
            <a:r>
              <a:rPr lang="en-US" b="0" i="0" dirty="0" err="1">
                <a:solidFill>
                  <a:srgbClr val="374151"/>
                </a:solidFill>
                <a:effectLst/>
                <a:latin typeface="Söhne"/>
              </a:rPr>
              <a:t>ReLU</a:t>
            </a:r>
            <a:r>
              <a:rPr lang="en-US" b="0" i="0" dirty="0">
                <a:solidFill>
                  <a:srgbClr val="374151"/>
                </a:solidFill>
                <a:effectLst/>
                <a:latin typeface="Söhne"/>
              </a:rPr>
              <a:t> is used as the activation function within the residual blocks.</a:t>
            </a:r>
          </a:p>
          <a:p>
            <a:pPr marL="0" indent="0" algn="just">
              <a:buNone/>
            </a:pPr>
            <a:r>
              <a:rPr lang="en-US" b="1" i="0" dirty="0">
                <a:solidFill>
                  <a:srgbClr val="374151"/>
                </a:solidFill>
                <a:effectLst/>
                <a:latin typeface="Söhne"/>
              </a:rPr>
              <a:t>Advantages</a:t>
            </a:r>
            <a:r>
              <a:rPr lang="en-US" b="0" i="0" dirty="0">
                <a:solidFill>
                  <a:srgbClr val="374151"/>
                </a:solidFill>
                <a:effectLst/>
                <a:latin typeface="Söhne"/>
              </a:rPr>
              <a:t>:</a:t>
            </a:r>
          </a:p>
          <a:p>
            <a:pPr marL="742950" lvl="1" indent="-285750" algn="just">
              <a:buFont typeface="+mj-lt"/>
              <a:buAutoNum type="arabicPeriod"/>
            </a:pPr>
            <a:r>
              <a:rPr lang="en-US" b="0" i="0" dirty="0">
                <a:solidFill>
                  <a:srgbClr val="374151"/>
                </a:solidFill>
                <a:effectLst/>
                <a:latin typeface="Söhne"/>
              </a:rPr>
              <a:t>ResNet-50 and the </a:t>
            </a:r>
            <a:r>
              <a:rPr lang="en-US" b="0" i="0" dirty="0" err="1">
                <a:solidFill>
                  <a:srgbClr val="374151"/>
                </a:solidFill>
                <a:effectLst/>
                <a:latin typeface="Söhne"/>
              </a:rPr>
              <a:t>ResNet</a:t>
            </a:r>
            <a:r>
              <a:rPr lang="en-US" b="0" i="0" dirty="0">
                <a:solidFill>
                  <a:srgbClr val="374151"/>
                </a:solidFill>
                <a:effectLst/>
                <a:latin typeface="Söhne"/>
              </a:rPr>
              <a:t> family are known for their depth, which enables them to capture and learn complex features.</a:t>
            </a:r>
          </a:p>
          <a:p>
            <a:pPr marL="742950" lvl="1" indent="-285750" algn="just">
              <a:buFont typeface="+mj-lt"/>
              <a:buAutoNum type="arabicPeriod"/>
            </a:pPr>
            <a:r>
              <a:rPr lang="en-US" b="0" i="0" dirty="0">
                <a:solidFill>
                  <a:srgbClr val="374151"/>
                </a:solidFill>
                <a:effectLst/>
                <a:latin typeface="Söhne"/>
              </a:rPr>
              <a:t>Residual connections facilitate training of very deep networks.</a:t>
            </a:r>
          </a:p>
          <a:p>
            <a:pPr marL="0" indent="0" algn="just">
              <a:buNone/>
            </a:pPr>
            <a:endParaRPr lang="en-IN" b="1" dirty="0"/>
          </a:p>
          <a:p>
            <a:pPr marL="0" indent="0" algn="just">
              <a:buNone/>
            </a:pPr>
            <a:endParaRPr lang="en-IN" dirty="0"/>
          </a:p>
        </p:txBody>
      </p:sp>
      <p:sp>
        <p:nvSpPr>
          <p:cNvPr id="4" name="Rectangle 3">
            <a:extLst>
              <a:ext uri="{FF2B5EF4-FFF2-40B4-BE49-F238E27FC236}">
                <a16:creationId xmlns:a16="http://schemas.microsoft.com/office/drawing/2014/main" id="{D99A0AA5-764E-2C70-75AD-0E6D772BCFC1}"/>
              </a:ext>
            </a:extLst>
          </p:cNvPr>
          <p:cNvSpPr/>
          <p:nvPr/>
        </p:nvSpPr>
        <p:spPr>
          <a:xfrm>
            <a:off x="424542" y="6204857"/>
            <a:ext cx="11625943" cy="2939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945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35B7-45BE-7A78-3DA9-5952A7AE6D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8EDF99-7E0E-026C-88F8-A4B668699240}"/>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6000" b="1" dirty="0"/>
              <a:t>Thank You</a:t>
            </a:r>
          </a:p>
        </p:txBody>
      </p:sp>
    </p:spTree>
    <p:extLst>
      <p:ext uri="{BB962C8B-B14F-4D97-AF65-F5344CB8AC3E}">
        <p14:creationId xmlns:p14="http://schemas.microsoft.com/office/powerpoint/2010/main" val="2220861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578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Söhne</vt:lpstr>
      <vt:lpstr>Times New Roman</vt:lpstr>
      <vt:lpstr>Office Theme</vt:lpstr>
      <vt:lpstr>Transfer Learning</vt:lpstr>
      <vt:lpstr>Transfer Learning</vt:lpstr>
      <vt:lpstr>PowerPoint Presentation</vt:lpstr>
      <vt:lpstr>Pretrained Models –VGG16 and VGG19</vt:lpstr>
      <vt:lpstr>PowerPoint Presentation</vt:lpstr>
      <vt:lpstr>PowerPoint Presentation</vt:lpstr>
      <vt:lpstr>Pretrained Model: ResNet50</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Disha DN</dc:creator>
  <cp:lastModifiedBy>Disha DN</cp:lastModifiedBy>
  <cp:revision>8</cp:revision>
  <dcterms:created xsi:type="dcterms:W3CDTF">2023-10-31T07:32:32Z</dcterms:created>
  <dcterms:modified xsi:type="dcterms:W3CDTF">2023-10-31T08:43:36Z</dcterms:modified>
</cp:coreProperties>
</file>