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" y="70104"/>
            <a:ext cx="9012936" cy="66918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5532" y="70104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484" y="1395983"/>
            <a:ext cx="9022080" cy="121920"/>
          </a:xfrm>
          <a:custGeom>
            <a:avLst/>
            <a:gdLst/>
            <a:ahLst/>
            <a:cxnLst/>
            <a:rect l="l" t="t" r="r" b="b"/>
            <a:pathLst>
              <a:path w="9022080" h="121919">
                <a:moveTo>
                  <a:pt x="9022080" y="0"/>
                </a:moveTo>
                <a:lnTo>
                  <a:pt x="0" y="0"/>
                </a:lnTo>
                <a:lnTo>
                  <a:pt x="0" y="121920"/>
                </a:lnTo>
                <a:lnTo>
                  <a:pt x="9022080" y="121920"/>
                </a:lnTo>
                <a:lnTo>
                  <a:pt x="9022080" y="0"/>
                </a:lnTo>
                <a:close/>
              </a:path>
            </a:pathLst>
          </a:custGeom>
          <a:solidFill>
            <a:srgbClr val="E6B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2484" y="2976372"/>
            <a:ext cx="9022080" cy="111760"/>
          </a:xfrm>
          <a:custGeom>
            <a:avLst/>
            <a:gdLst/>
            <a:ahLst/>
            <a:cxnLst/>
            <a:rect l="l" t="t" r="r" b="b"/>
            <a:pathLst>
              <a:path w="9022080" h="111760">
                <a:moveTo>
                  <a:pt x="9022080" y="0"/>
                </a:moveTo>
                <a:lnTo>
                  <a:pt x="0" y="0"/>
                </a:lnTo>
                <a:lnTo>
                  <a:pt x="0" y="111251"/>
                </a:lnTo>
                <a:lnTo>
                  <a:pt x="9022080" y="111251"/>
                </a:lnTo>
                <a:lnTo>
                  <a:pt x="9022080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35" y="1517903"/>
            <a:ext cx="9025128" cy="145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055" y="688974"/>
            <a:ext cx="74478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12240"/>
            <a:ext cx="8071484" cy="383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ia.gov/mstc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346" y="3186811"/>
            <a:ext cx="1170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65" dirty="0">
                <a:solidFill>
                  <a:srgbClr val="696363"/>
                </a:solidFill>
                <a:latin typeface="Times New Roman"/>
                <a:cs typeface="Times New Roman"/>
              </a:rPr>
              <a:t>M</a:t>
            </a:r>
            <a:r>
              <a:rPr sz="2600" spc="-160" dirty="0">
                <a:solidFill>
                  <a:srgbClr val="696363"/>
                </a:solidFill>
                <a:latin typeface="Times New Roman"/>
                <a:cs typeface="Times New Roman"/>
              </a:rPr>
              <a:t>o</a:t>
            </a:r>
            <a:r>
              <a:rPr sz="2600" spc="-110" dirty="0">
                <a:solidFill>
                  <a:srgbClr val="696363"/>
                </a:solidFill>
                <a:latin typeface="Times New Roman"/>
                <a:cs typeface="Times New Roman"/>
              </a:rPr>
              <a:t>d</a:t>
            </a:r>
            <a:r>
              <a:rPr sz="2600" spc="-125" dirty="0">
                <a:solidFill>
                  <a:srgbClr val="696363"/>
                </a:solidFill>
                <a:latin typeface="Times New Roman"/>
                <a:cs typeface="Times New Roman"/>
              </a:rPr>
              <a:t>u</a:t>
            </a:r>
            <a:r>
              <a:rPr sz="2600" spc="-80" dirty="0">
                <a:solidFill>
                  <a:srgbClr val="696363"/>
                </a:solidFill>
                <a:latin typeface="Times New Roman"/>
                <a:cs typeface="Times New Roman"/>
              </a:rPr>
              <a:t>l</a:t>
            </a:r>
            <a:r>
              <a:rPr sz="2600" spc="-120" dirty="0">
                <a:solidFill>
                  <a:srgbClr val="696363"/>
                </a:solidFill>
                <a:latin typeface="Times New Roman"/>
                <a:cs typeface="Times New Roman"/>
              </a:rPr>
              <a:t>e</a:t>
            </a:r>
            <a:r>
              <a:rPr sz="2600" spc="-8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696363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84" y="1517903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7973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2990"/>
              </a:spcBef>
            </a:pPr>
            <a:r>
              <a:rPr sz="40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Smart </a:t>
            </a:r>
            <a:r>
              <a:rPr sz="40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Objects:</a:t>
            </a:r>
            <a:r>
              <a:rPr sz="4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The</a:t>
            </a:r>
            <a:r>
              <a:rPr sz="40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“Things”</a:t>
            </a:r>
            <a:r>
              <a:rPr sz="40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in</a:t>
            </a:r>
            <a:r>
              <a:rPr sz="40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IoT</a:t>
            </a:r>
            <a:endParaRPr sz="4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856488"/>
            <a:ext cx="8131225" cy="5073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643127"/>
            <a:ext cx="8072628" cy="5428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61873"/>
            <a:ext cx="7844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Precision</a:t>
            </a:r>
            <a:r>
              <a:rPr sz="4000" i="0" spc="-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3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agriculture</a:t>
            </a:r>
            <a:r>
              <a:rPr sz="4000" i="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(smart</a:t>
            </a:r>
            <a:r>
              <a:rPr sz="4000" i="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75" dirty="0">
                <a:solidFill>
                  <a:srgbClr val="C00000"/>
                </a:solidFill>
                <a:latin typeface="Franklin Gothic Medium"/>
                <a:cs typeface="Franklin Gothic Medium"/>
              </a:rPr>
              <a:t>farming)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55649"/>
            <a:ext cx="8098790" cy="502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2225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25" dirty="0">
                <a:latin typeface="Times New Roman"/>
                <a:cs typeface="Times New Roman"/>
              </a:rPr>
              <a:t>which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uses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variety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technical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advances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improve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efficiency, 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sustainability,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profitability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traditional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farming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practices.</a:t>
            </a:r>
            <a:endParaRPr sz="2200">
              <a:latin typeface="Times New Roman"/>
              <a:cs typeface="Times New Roman"/>
            </a:endParaRPr>
          </a:p>
          <a:p>
            <a:pPr marL="286385" marR="29845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35" dirty="0">
                <a:latin typeface="Times New Roman"/>
                <a:cs typeface="Times New Roman"/>
              </a:rPr>
              <a:t>This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includes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 </a:t>
            </a:r>
            <a:r>
              <a:rPr sz="2200" i="1" spc="-265" dirty="0">
                <a:solidFill>
                  <a:srgbClr val="6F2F9F"/>
                </a:solidFill>
                <a:latin typeface="Times New Roman"/>
                <a:cs typeface="Times New Roman"/>
              </a:rPr>
              <a:t>use</a:t>
            </a:r>
            <a:r>
              <a:rPr sz="2200" i="1" spc="-2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200" i="1" spc="-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355" dirty="0">
                <a:solidFill>
                  <a:srgbClr val="6F2F9F"/>
                </a:solidFill>
                <a:latin typeface="Times New Roman"/>
                <a:cs typeface="Times New Roman"/>
              </a:rPr>
              <a:t>GPS</a:t>
            </a:r>
            <a:r>
              <a:rPr sz="2200" i="1" spc="-3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15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2200" i="1" spc="-2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65" dirty="0">
                <a:solidFill>
                  <a:srgbClr val="6F2F9F"/>
                </a:solidFill>
                <a:latin typeface="Times New Roman"/>
                <a:cs typeface="Times New Roman"/>
              </a:rPr>
              <a:t>satellite</a:t>
            </a:r>
            <a:r>
              <a:rPr sz="2200" i="1" spc="-1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90" dirty="0">
                <a:solidFill>
                  <a:srgbClr val="6F2F9F"/>
                </a:solidFill>
                <a:latin typeface="Times New Roman"/>
                <a:cs typeface="Times New Roman"/>
              </a:rPr>
              <a:t>aerial</a:t>
            </a:r>
            <a:r>
              <a:rPr sz="2200" i="1" spc="-1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45" dirty="0">
                <a:solidFill>
                  <a:srgbClr val="6F2F9F"/>
                </a:solidFill>
                <a:latin typeface="Times New Roman"/>
                <a:cs typeface="Times New Roman"/>
              </a:rPr>
              <a:t>imagery</a:t>
            </a:r>
            <a:r>
              <a:rPr sz="2200" i="1" spc="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200" i="1" spc="-2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00" dirty="0">
                <a:solidFill>
                  <a:srgbClr val="6F2F9F"/>
                </a:solidFill>
                <a:latin typeface="Times New Roman"/>
                <a:cs typeface="Times New Roman"/>
              </a:rPr>
              <a:t>determining</a:t>
            </a:r>
            <a:r>
              <a:rPr sz="2200" i="1" spc="1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60" dirty="0">
                <a:solidFill>
                  <a:srgbClr val="6F2F9F"/>
                </a:solidFill>
                <a:latin typeface="Times New Roman"/>
                <a:cs typeface="Times New Roman"/>
              </a:rPr>
              <a:t>field </a:t>
            </a:r>
            <a:r>
              <a:rPr sz="2200" i="1" spc="-1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50" dirty="0">
                <a:solidFill>
                  <a:srgbClr val="6F2F9F"/>
                </a:solidFill>
                <a:latin typeface="Times New Roman"/>
                <a:cs typeface="Times New Roman"/>
              </a:rPr>
              <a:t>viability; </a:t>
            </a:r>
            <a:r>
              <a:rPr sz="2200" i="1" spc="-250" dirty="0">
                <a:solidFill>
                  <a:srgbClr val="FF0000"/>
                </a:solidFill>
                <a:latin typeface="Times New Roman"/>
                <a:cs typeface="Times New Roman"/>
              </a:rPr>
              <a:t>robots</a:t>
            </a:r>
            <a:r>
              <a:rPr sz="2200" i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2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spc="-204" dirty="0">
                <a:solidFill>
                  <a:srgbClr val="FF0000"/>
                </a:solidFill>
                <a:latin typeface="Times New Roman"/>
                <a:cs typeface="Times New Roman"/>
              </a:rPr>
              <a:t>high-precision</a:t>
            </a:r>
            <a:r>
              <a:rPr sz="2200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spc="-145" dirty="0">
                <a:solidFill>
                  <a:srgbClr val="FF0000"/>
                </a:solidFill>
                <a:latin typeface="Times New Roman"/>
                <a:cs typeface="Times New Roman"/>
              </a:rPr>
              <a:t>planting, </a:t>
            </a:r>
            <a:r>
              <a:rPr sz="2200" i="1" spc="-190" dirty="0">
                <a:solidFill>
                  <a:srgbClr val="FF0000"/>
                </a:solidFill>
                <a:latin typeface="Times New Roman"/>
                <a:cs typeface="Times New Roman"/>
              </a:rPr>
              <a:t>harvesting, </a:t>
            </a:r>
            <a:r>
              <a:rPr sz="2200" i="1" spc="-155" dirty="0">
                <a:solidFill>
                  <a:srgbClr val="FF0000"/>
                </a:solidFill>
                <a:latin typeface="Times New Roman"/>
                <a:cs typeface="Times New Roman"/>
              </a:rPr>
              <a:t>irrigation, </a:t>
            </a:r>
            <a:r>
              <a:rPr sz="22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spc="-305" dirty="0">
                <a:solidFill>
                  <a:srgbClr val="FF0000"/>
                </a:solidFill>
                <a:latin typeface="Times New Roman"/>
                <a:cs typeface="Times New Roman"/>
              </a:rPr>
              <a:t>so</a:t>
            </a:r>
            <a:r>
              <a:rPr sz="2200" i="1" spc="-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on;</a:t>
            </a:r>
            <a:r>
              <a:rPr sz="22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nd 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i="1" spc="-185" dirty="0">
                <a:solidFill>
                  <a:srgbClr val="6F2F9F"/>
                </a:solidFill>
                <a:latin typeface="Times New Roman"/>
                <a:cs typeface="Times New Roman"/>
              </a:rPr>
              <a:t>real-time</a:t>
            </a:r>
            <a:r>
              <a:rPr sz="2200" i="1" spc="-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90" dirty="0">
                <a:solidFill>
                  <a:srgbClr val="6F2F9F"/>
                </a:solidFill>
                <a:latin typeface="Times New Roman"/>
                <a:cs typeface="Times New Roman"/>
              </a:rPr>
              <a:t>analytics</a:t>
            </a:r>
            <a:r>
              <a:rPr sz="2200" i="1" spc="-1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15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2200" i="1" spc="-2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45" dirty="0">
                <a:solidFill>
                  <a:srgbClr val="6F2F9F"/>
                </a:solidFill>
                <a:latin typeface="Times New Roman"/>
                <a:cs typeface="Times New Roman"/>
              </a:rPr>
              <a:t>artificial </a:t>
            </a:r>
            <a:r>
              <a:rPr sz="2200" i="1" spc="-190" dirty="0">
                <a:solidFill>
                  <a:srgbClr val="6F2F9F"/>
                </a:solidFill>
                <a:latin typeface="Times New Roman"/>
                <a:cs typeface="Times New Roman"/>
              </a:rPr>
              <a:t>intelligence</a:t>
            </a:r>
            <a:r>
              <a:rPr sz="2200" i="1" spc="-1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70" dirty="0">
                <a:solidFill>
                  <a:srgbClr val="6F2F9F"/>
                </a:solidFill>
                <a:latin typeface="Times New Roman"/>
                <a:cs typeface="Times New Roman"/>
              </a:rPr>
              <a:t>to</a:t>
            </a:r>
            <a:r>
              <a:rPr sz="2200" i="1" spc="-1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15" dirty="0">
                <a:solidFill>
                  <a:srgbClr val="6F2F9F"/>
                </a:solidFill>
                <a:latin typeface="Times New Roman"/>
                <a:cs typeface="Times New Roman"/>
              </a:rPr>
              <a:t>predict</a:t>
            </a:r>
            <a:r>
              <a:rPr sz="2200" i="1" spc="-2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90" dirty="0">
                <a:solidFill>
                  <a:srgbClr val="6F2F9F"/>
                </a:solidFill>
                <a:latin typeface="Times New Roman"/>
                <a:cs typeface="Times New Roman"/>
              </a:rPr>
              <a:t>optimal</a:t>
            </a:r>
            <a:r>
              <a:rPr sz="2200" i="1" spc="-1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75" dirty="0">
                <a:solidFill>
                  <a:srgbClr val="6F2F9F"/>
                </a:solidFill>
                <a:latin typeface="Times New Roman"/>
                <a:cs typeface="Times New Roman"/>
              </a:rPr>
              <a:t>crop</a:t>
            </a:r>
            <a:r>
              <a:rPr sz="2200" i="1" spc="-2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45" dirty="0">
                <a:solidFill>
                  <a:srgbClr val="6F2F9F"/>
                </a:solidFill>
                <a:latin typeface="Times New Roman"/>
                <a:cs typeface="Times New Roman"/>
              </a:rPr>
              <a:t>yield, </a:t>
            </a:r>
            <a:r>
              <a:rPr sz="2200" i="1" spc="-240" dirty="0">
                <a:solidFill>
                  <a:srgbClr val="6F2F9F"/>
                </a:solidFill>
                <a:latin typeface="Times New Roman"/>
                <a:cs typeface="Times New Roman"/>
              </a:rPr>
              <a:t>weather </a:t>
            </a:r>
            <a:r>
              <a:rPr sz="2200" i="1" spc="-2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6F2F9F"/>
                </a:solidFill>
                <a:latin typeface="Times New Roman"/>
                <a:cs typeface="Times New Roman"/>
              </a:rPr>
              <a:t>imp</a:t>
            </a:r>
            <a:r>
              <a:rPr sz="2200" i="1" spc="-229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200" i="1" spc="-215" dirty="0">
                <a:solidFill>
                  <a:srgbClr val="6F2F9F"/>
                </a:solidFill>
                <a:latin typeface="Times New Roman"/>
                <a:cs typeface="Times New Roman"/>
              </a:rPr>
              <a:t>ct</a:t>
            </a:r>
            <a:r>
              <a:rPr sz="2200" i="1" spc="-290" dirty="0">
                <a:solidFill>
                  <a:srgbClr val="6F2F9F"/>
                </a:solidFill>
                <a:latin typeface="Times New Roman"/>
                <a:cs typeface="Times New Roman"/>
              </a:rPr>
              <a:t>s</a:t>
            </a:r>
            <a:r>
              <a:rPr sz="2200" i="1" spc="20" dirty="0">
                <a:solidFill>
                  <a:srgbClr val="6F2F9F"/>
                </a:solidFill>
                <a:latin typeface="Times New Roman"/>
                <a:cs typeface="Times New Roman"/>
              </a:rPr>
              <a:t>,</a:t>
            </a:r>
            <a:r>
              <a:rPr sz="2200" i="1" spc="-2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1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200" i="1" spc="-220" dirty="0">
                <a:solidFill>
                  <a:srgbClr val="6F2F9F"/>
                </a:solidFill>
                <a:latin typeface="Times New Roman"/>
                <a:cs typeface="Times New Roman"/>
              </a:rPr>
              <a:t>n</a:t>
            </a:r>
            <a:r>
              <a:rPr sz="2200" i="1" spc="-235" dirty="0">
                <a:solidFill>
                  <a:srgbClr val="6F2F9F"/>
                </a:solidFill>
                <a:latin typeface="Times New Roman"/>
                <a:cs typeface="Times New Roman"/>
              </a:rPr>
              <a:t>d</a:t>
            </a:r>
            <a:r>
              <a:rPr sz="2200" i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6F2F9F"/>
                </a:solidFill>
                <a:latin typeface="Times New Roman"/>
                <a:cs typeface="Times New Roman"/>
              </a:rPr>
              <a:t>soil</a:t>
            </a:r>
            <a:r>
              <a:rPr sz="2200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i="1" spc="-220" dirty="0">
                <a:solidFill>
                  <a:srgbClr val="6F2F9F"/>
                </a:solidFill>
                <a:latin typeface="Times New Roman"/>
                <a:cs typeface="Times New Roman"/>
              </a:rPr>
              <a:t>q</a:t>
            </a:r>
            <a:r>
              <a:rPr sz="2200" i="1" spc="-229" dirty="0">
                <a:solidFill>
                  <a:srgbClr val="6F2F9F"/>
                </a:solidFill>
                <a:latin typeface="Times New Roman"/>
                <a:cs typeface="Times New Roman"/>
              </a:rPr>
              <a:t>u</a:t>
            </a:r>
            <a:r>
              <a:rPr sz="2200" i="1" spc="-125" dirty="0">
                <a:solidFill>
                  <a:srgbClr val="6F2F9F"/>
                </a:solidFill>
                <a:latin typeface="Times New Roman"/>
                <a:cs typeface="Times New Roman"/>
              </a:rPr>
              <a:t>ality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60" dirty="0">
                <a:latin typeface="Times New Roman"/>
                <a:cs typeface="Times New Roman"/>
              </a:rPr>
              <a:t>Among </a:t>
            </a:r>
            <a:r>
              <a:rPr sz="2200" spc="-70" dirty="0">
                <a:latin typeface="Times New Roman"/>
                <a:cs typeface="Times New Roman"/>
              </a:rPr>
              <a:t>the </a:t>
            </a:r>
            <a:r>
              <a:rPr sz="2200" spc="-90" dirty="0">
                <a:latin typeface="Times New Roman"/>
                <a:cs typeface="Times New Roman"/>
              </a:rPr>
              <a:t>most </a:t>
            </a:r>
            <a:r>
              <a:rPr sz="2200" spc="-120" dirty="0">
                <a:latin typeface="Times New Roman"/>
                <a:cs typeface="Times New Roman"/>
              </a:rPr>
              <a:t>significant </a:t>
            </a:r>
            <a:r>
              <a:rPr sz="2200" spc="-114" dirty="0">
                <a:latin typeface="Times New Roman"/>
                <a:cs typeface="Times New Roman"/>
              </a:rPr>
              <a:t>impacts </a:t>
            </a:r>
            <a:r>
              <a:rPr sz="2200" spc="-130" dirty="0">
                <a:latin typeface="Times New Roman"/>
                <a:cs typeface="Times New Roman"/>
              </a:rPr>
              <a:t>of </a:t>
            </a:r>
            <a:r>
              <a:rPr sz="2200" spc="-100" dirty="0">
                <a:latin typeface="Times New Roman"/>
                <a:cs typeface="Times New Roman"/>
              </a:rPr>
              <a:t>precision </a:t>
            </a:r>
            <a:r>
              <a:rPr sz="2200" spc="-75" dirty="0">
                <a:latin typeface="Times New Roman"/>
                <a:cs typeface="Times New Roman"/>
              </a:rPr>
              <a:t>agriculture </a:t>
            </a:r>
            <a:r>
              <a:rPr sz="2200" spc="-90" dirty="0">
                <a:latin typeface="Times New Roman"/>
                <a:cs typeface="Times New Roman"/>
              </a:rPr>
              <a:t>are </a:t>
            </a:r>
            <a:r>
              <a:rPr sz="2200" spc="-95" dirty="0">
                <a:latin typeface="Times New Roman"/>
                <a:cs typeface="Times New Roman"/>
              </a:rPr>
              <a:t>those </a:t>
            </a:r>
            <a:r>
              <a:rPr sz="2200" spc="-120" dirty="0">
                <a:latin typeface="Times New Roman"/>
                <a:cs typeface="Times New Roman"/>
              </a:rPr>
              <a:t>dealing 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with </a:t>
            </a:r>
            <a:r>
              <a:rPr sz="2200" b="1" spc="-10" dirty="0">
                <a:latin typeface="Times New Roman"/>
                <a:cs typeface="Times New Roman"/>
              </a:rPr>
              <a:t>sensor </a:t>
            </a:r>
            <a:r>
              <a:rPr sz="2200" b="1" spc="-20" dirty="0">
                <a:latin typeface="Times New Roman"/>
                <a:cs typeface="Times New Roman"/>
              </a:rPr>
              <a:t>measurement </a:t>
            </a:r>
            <a:r>
              <a:rPr sz="2200" b="1" spc="20" dirty="0">
                <a:latin typeface="Times New Roman"/>
                <a:cs typeface="Times New Roman"/>
              </a:rPr>
              <a:t>of </a:t>
            </a:r>
            <a:r>
              <a:rPr sz="2200" b="1" spc="-95" dirty="0">
                <a:latin typeface="Times New Roman"/>
                <a:cs typeface="Times New Roman"/>
              </a:rPr>
              <a:t>a </a:t>
            </a:r>
            <a:r>
              <a:rPr sz="2200" b="1" spc="-10" dirty="0">
                <a:latin typeface="Times New Roman"/>
                <a:cs typeface="Times New Roman"/>
              </a:rPr>
              <a:t>variety </a:t>
            </a:r>
            <a:r>
              <a:rPr sz="2200" b="1" spc="20" dirty="0">
                <a:latin typeface="Times New Roman"/>
                <a:cs typeface="Times New Roman"/>
              </a:rPr>
              <a:t>of soil </a:t>
            </a:r>
            <a:r>
              <a:rPr sz="2200" b="1" dirty="0">
                <a:latin typeface="Times New Roman"/>
                <a:cs typeface="Times New Roman"/>
              </a:rPr>
              <a:t>characteristics</a:t>
            </a:r>
            <a:r>
              <a:rPr sz="2200" dirty="0">
                <a:latin typeface="Times New Roman"/>
                <a:cs typeface="Times New Roman"/>
              </a:rPr>
              <a:t>. </a:t>
            </a:r>
            <a:r>
              <a:rPr sz="2200" i="1" spc="-250" dirty="0">
                <a:solidFill>
                  <a:srgbClr val="00AFEF"/>
                </a:solidFill>
                <a:latin typeface="Times New Roman"/>
                <a:cs typeface="Times New Roman"/>
              </a:rPr>
              <a:t>These </a:t>
            </a:r>
            <a:r>
              <a:rPr sz="2200" i="1" spc="-2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00" dirty="0">
                <a:solidFill>
                  <a:srgbClr val="00AFEF"/>
                </a:solidFill>
                <a:latin typeface="Times New Roman"/>
                <a:cs typeface="Times New Roman"/>
              </a:rPr>
              <a:t>include</a:t>
            </a:r>
            <a:r>
              <a:rPr sz="2200" i="1" spc="-1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85" dirty="0">
                <a:solidFill>
                  <a:srgbClr val="00AFEF"/>
                </a:solidFill>
                <a:latin typeface="Times New Roman"/>
                <a:cs typeface="Times New Roman"/>
              </a:rPr>
              <a:t>real-</a:t>
            </a:r>
            <a:r>
              <a:rPr sz="2200" i="1" spc="-1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85" dirty="0">
                <a:solidFill>
                  <a:srgbClr val="00AFEF"/>
                </a:solidFill>
                <a:latin typeface="Times New Roman"/>
                <a:cs typeface="Times New Roman"/>
              </a:rPr>
              <a:t>time</a:t>
            </a:r>
            <a:r>
              <a:rPr sz="2200" i="1" spc="-1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54" dirty="0">
                <a:solidFill>
                  <a:srgbClr val="00AFEF"/>
                </a:solidFill>
                <a:latin typeface="Times New Roman"/>
                <a:cs typeface="Times New Roman"/>
              </a:rPr>
              <a:t>measurement</a:t>
            </a:r>
            <a:r>
              <a:rPr sz="2200" i="1" spc="-2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2200" i="1" spc="-1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00AFEF"/>
                </a:solidFill>
                <a:latin typeface="Times New Roman"/>
                <a:cs typeface="Times New Roman"/>
              </a:rPr>
              <a:t>soil</a:t>
            </a:r>
            <a:r>
              <a:rPr sz="2200" i="1" spc="-1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50" dirty="0">
                <a:solidFill>
                  <a:srgbClr val="00AFEF"/>
                </a:solidFill>
                <a:latin typeface="Times New Roman"/>
                <a:cs typeface="Times New Roman"/>
              </a:rPr>
              <a:t>quality,</a:t>
            </a:r>
            <a:r>
              <a:rPr sz="2200" i="1" spc="-1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40" dirty="0">
                <a:solidFill>
                  <a:srgbClr val="00AFEF"/>
                </a:solidFill>
                <a:latin typeface="Times New Roman"/>
                <a:cs typeface="Times New Roman"/>
              </a:rPr>
              <a:t>pH</a:t>
            </a:r>
            <a:r>
              <a:rPr sz="2200" i="1" spc="-2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00AFEF"/>
                </a:solidFill>
                <a:latin typeface="Times New Roman"/>
                <a:cs typeface="Times New Roman"/>
              </a:rPr>
              <a:t>levels,</a:t>
            </a:r>
            <a:r>
              <a:rPr sz="2200" i="1" spc="1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50" dirty="0">
                <a:solidFill>
                  <a:srgbClr val="00AFEF"/>
                </a:solidFill>
                <a:latin typeface="Times New Roman"/>
                <a:cs typeface="Times New Roman"/>
              </a:rPr>
              <a:t>salinity, </a:t>
            </a:r>
            <a:r>
              <a:rPr sz="2200" i="1" spc="-170" dirty="0">
                <a:solidFill>
                  <a:srgbClr val="00AFEF"/>
                </a:solidFill>
                <a:latin typeface="Times New Roman"/>
                <a:cs typeface="Times New Roman"/>
              </a:rPr>
              <a:t>toxicity</a:t>
            </a:r>
            <a:r>
              <a:rPr sz="2200" i="1" spc="2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95" dirty="0">
                <a:solidFill>
                  <a:srgbClr val="00AFEF"/>
                </a:solidFill>
                <a:latin typeface="Times New Roman"/>
                <a:cs typeface="Times New Roman"/>
              </a:rPr>
              <a:t>levels, </a:t>
            </a:r>
            <a:r>
              <a:rPr sz="2200" i="1" spc="-1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29" dirty="0">
                <a:solidFill>
                  <a:srgbClr val="00AFEF"/>
                </a:solidFill>
                <a:latin typeface="Times New Roman"/>
                <a:cs typeface="Times New Roman"/>
              </a:rPr>
              <a:t>moisture</a:t>
            </a:r>
            <a:r>
              <a:rPr sz="2200" i="1" spc="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00AFEF"/>
                </a:solidFill>
                <a:latin typeface="Times New Roman"/>
                <a:cs typeface="Times New Roman"/>
              </a:rPr>
              <a:t>levels</a:t>
            </a:r>
            <a:r>
              <a:rPr sz="2200" i="1" spc="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00AFEF"/>
                </a:solidFill>
                <a:latin typeface="Times New Roman"/>
                <a:cs typeface="Times New Roman"/>
              </a:rPr>
              <a:t>for</a:t>
            </a:r>
            <a:r>
              <a:rPr sz="2200" i="1" spc="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75" dirty="0">
                <a:solidFill>
                  <a:srgbClr val="00AFEF"/>
                </a:solidFill>
                <a:latin typeface="Times New Roman"/>
                <a:cs typeface="Times New Roman"/>
              </a:rPr>
              <a:t>irrigation</a:t>
            </a:r>
            <a:r>
              <a:rPr sz="2200" i="1" spc="2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60" dirty="0">
                <a:solidFill>
                  <a:srgbClr val="00AFEF"/>
                </a:solidFill>
                <a:latin typeface="Times New Roman"/>
                <a:cs typeface="Times New Roman"/>
              </a:rPr>
              <a:t>planning, </a:t>
            </a:r>
            <a:r>
              <a:rPr sz="2200" i="1" spc="-155" dirty="0">
                <a:solidFill>
                  <a:srgbClr val="00AFEF"/>
                </a:solidFill>
                <a:latin typeface="Times New Roman"/>
                <a:cs typeface="Times New Roman"/>
              </a:rPr>
              <a:t>nutrient</a:t>
            </a:r>
            <a:r>
              <a:rPr sz="2200" i="1" spc="2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00AFEF"/>
                </a:solidFill>
                <a:latin typeface="Times New Roman"/>
                <a:cs typeface="Times New Roman"/>
              </a:rPr>
              <a:t>levels</a:t>
            </a:r>
            <a:r>
              <a:rPr sz="2200" i="1" spc="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225" dirty="0">
                <a:solidFill>
                  <a:srgbClr val="00AFEF"/>
                </a:solidFill>
                <a:latin typeface="Times New Roman"/>
                <a:cs typeface="Times New Roman"/>
              </a:rPr>
              <a:t>for</a:t>
            </a:r>
            <a:r>
              <a:rPr sz="2200" i="1" spc="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45" dirty="0">
                <a:solidFill>
                  <a:srgbClr val="00AFEF"/>
                </a:solidFill>
                <a:latin typeface="Times New Roman"/>
                <a:cs typeface="Times New Roman"/>
              </a:rPr>
              <a:t>fertilization </a:t>
            </a:r>
            <a:r>
              <a:rPr sz="2200" i="1" spc="-160" dirty="0">
                <a:solidFill>
                  <a:srgbClr val="00AFEF"/>
                </a:solidFill>
                <a:latin typeface="Times New Roman"/>
                <a:cs typeface="Times New Roman"/>
              </a:rPr>
              <a:t>planning, </a:t>
            </a:r>
            <a:r>
              <a:rPr sz="2200" i="1" spc="-215" dirty="0">
                <a:solidFill>
                  <a:srgbClr val="00AFEF"/>
                </a:solidFill>
                <a:latin typeface="Times New Roman"/>
                <a:cs typeface="Times New Roman"/>
              </a:rPr>
              <a:t>and </a:t>
            </a:r>
            <a:r>
              <a:rPr sz="2200" i="1" spc="-2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305" dirty="0">
                <a:solidFill>
                  <a:srgbClr val="00AFEF"/>
                </a:solidFill>
                <a:latin typeface="Times New Roman"/>
                <a:cs typeface="Times New Roman"/>
              </a:rPr>
              <a:t>so</a:t>
            </a:r>
            <a:r>
              <a:rPr sz="2200" i="1" spc="-3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i="1" spc="-135" dirty="0">
                <a:solidFill>
                  <a:srgbClr val="00AFEF"/>
                </a:solidFill>
                <a:latin typeface="Times New Roman"/>
                <a:cs typeface="Times New Roman"/>
              </a:rPr>
              <a:t>on</a:t>
            </a:r>
            <a:r>
              <a:rPr sz="2200" spc="-13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Segoe UI Symbol"/>
              <a:buChar char="⚫"/>
            </a:pPr>
            <a:endParaRPr sz="33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spc="-155" dirty="0">
                <a:latin typeface="Times New Roman"/>
                <a:cs typeface="Times New Roman"/>
              </a:rPr>
              <a:t>All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this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detailed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sensor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data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can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be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analyzed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to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provide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150" dirty="0">
                <a:latin typeface="Times New Roman"/>
                <a:cs typeface="Times New Roman"/>
              </a:rPr>
              <a:t>highly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valuable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-110" dirty="0">
                <a:latin typeface="Times New Roman"/>
                <a:cs typeface="Times New Roman"/>
              </a:rPr>
              <a:t>actionable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insight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boost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productivity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crop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yield.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32359"/>
            <a:ext cx="81603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i="0" spc="-35" dirty="0">
                <a:latin typeface="Franklin Gothic Medium"/>
                <a:cs typeface="Franklin Gothic Medium"/>
              </a:rPr>
              <a:t>IoT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20" dirty="0">
                <a:latin typeface="Franklin Gothic Medium"/>
                <a:cs typeface="Franklin Gothic Medium"/>
              </a:rPr>
              <a:t>Use</a:t>
            </a:r>
            <a:r>
              <a:rPr sz="3600" i="0" spc="10" dirty="0">
                <a:latin typeface="Franklin Gothic Medium"/>
                <a:cs typeface="Franklin Gothic Medium"/>
              </a:rPr>
              <a:t> </a:t>
            </a:r>
            <a:r>
              <a:rPr sz="3600" i="0" spc="-5" dirty="0">
                <a:latin typeface="Franklin Gothic Medium"/>
                <a:cs typeface="Franklin Gothic Medium"/>
              </a:rPr>
              <a:t>Case: </a:t>
            </a:r>
            <a:r>
              <a:rPr sz="3600" i="0" spc="-75" dirty="0">
                <a:latin typeface="Franklin Gothic Medium"/>
                <a:cs typeface="Franklin Gothic Medium"/>
              </a:rPr>
              <a:t>Area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-45" dirty="0">
                <a:latin typeface="Franklin Gothic Medium"/>
                <a:cs typeface="Franklin Gothic Medium"/>
              </a:rPr>
              <a:t>of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-20" dirty="0">
                <a:latin typeface="Franklin Gothic Medium"/>
                <a:cs typeface="Franklin Gothic Medium"/>
              </a:rPr>
              <a:t>precision</a:t>
            </a:r>
            <a:r>
              <a:rPr sz="3600" i="0" dirty="0">
                <a:latin typeface="Franklin Gothic Medium"/>
                <a:cs typeface="Franklin Gothic Medium"/>
              </a:rPr>
              <a:t> </a:t>
            </a:r>
            <a:r>
              <a:rPr sz="3600" i="0" spc="-35" dirty="0">
                <a:latin typeface="Franklin Gothic Medium"/>
                <a:cs typeface="Franklin Gothic Medium"/>
              </a:rPr>
              <a:t>agriculture </a:t>
            </a:r>
            <a:r>
              <a:rPr sz="3600" i="0" spc="-885" dirty="0">
                <a:latin typeface="Franklin Gothic Medium"/>
                <a:cs typeface="Franklin Gothic Medium"/>
              </a:rPr>
              <a:t> </a:t>
            </a:r>
            <a:r>
              <a:rPr sz="3600" i="0" spc="-30" dirty="0">
                <a:latin typeface="Franklin Gothic Medium"/>
                <a:cs typeface="Franklin Gothic Medium"/>
              </a:rPr>
              <a:t>(smart</a:t>
            </a:r>
            <a:r>
              <a:rPr sz="3600" i="0" spc="-5" dirty="0">
                <a:latin typeface="Franklin Gothic Medium"/>
                <a:cs typeface="Franklin Gothic Medium"/>
              </a:rPr>
              <a:t> </a:t>
            </a:r>
            <a:r>
              <a:rPr sz="3600" i="0" spc="-65" dirty="0">
                <a:latin typeface="Franklin Gothic Medium"/>
                <a:cs typeface="Franklin Gothic Medium"/>
              </a:rPr>
              <a:t>farming)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8402"/>
            <a:ext cx="761555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biodegradable,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passive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microsensors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measure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soil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crop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conditions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25" dirty="0">
                <a:latin typeface="Times New Roman"/>
                <a:cs typeface="Times New Roman"/>
              </a:rPr>
              <a:t>These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sensors,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developed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North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Dakota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State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University 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(NDSU),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 </a:t>
            </a:r>
            <a:r>
              <a:rPr sz="2400" spc="-95" dirty="0">
                <a:latin typeface="Times New Roman"/>
                <a:cs typeface="Times New Roman"/>
              </a:rPr>
              <a:t>planted </a:t>
            </a:r>
            <a:r>
              <a:rPr sz="2400" spc="-100" dirty="0">
                <a:latin typeface="Times New Roman"/>
                <a:cs typeface="Times New Roman"/>
              </a:rPr>
              <a:t>directly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soil </a:t>
            </a:r>
            <a:r>
              <a:rPr sz="2400" spc="-135" dirty="0">
                <a:latin typeface="Times New Roman"/>
                <a:cs typeface="Times New Roman"/>
              </a:rPr>
              <a:t>and </a:t>
            </a:r>
            <a:r>
              <a:rPr sz="2400" spc="-85" dirty="0">
                <a:latin typeface="Times New Roman"/>
                <a:cs typeface="Times New Roman"/>
              </a:rPr>
              <a:t>left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95" dirty="0">
                <a:latin typeface="Times New Roman"/>
                <a:cs typeface="Times New Roman"/>
              </a:rPr>
              <a:t>ground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bi</a:t>
            </a:r>
            <a:r>
              <a:rPr sz="2400" spc="-130" dirty="0">
                <a:latin typeface="Times New Roman"/>
                <a:cs typeface="Times New Roman"/>
              </a:rPr>
              <a:t>ode</a:t>
            </a:r>
            <a:r>
              <a:rPr sz="2400" spc="-95" dirty="0">
                <a:latin typeface="Times New Roman"/>
                <a:cs typeface="Times New Roman"/>
              </a:rPr>
              <a:t>grade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wi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ho</a:t>
            </a:r>
            <a:r>
              <a:rPr sz="2400" spc="-35" dirty="0">
                <a:latin typeface="Times New Roman"/>
                <a:cs typeface="Times New Roman"/>
              </a:rPr>
              <a:t>ut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204" dirty="0">
                <a:latin typeface="Times New Roman"/>
                <a:cs typeface="Times New Roman"/>
              </a:rPr>
              <a:t>n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ha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140" dirty="0">
                <a:latin typeface="Times New Roman"/>
                <a:cs typeface="Times New Roman"/>
              </a:rPr>
              <a:t>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so</a:t>
            </a:r>
            <a:r>
              <a:rPr sz="2400" spc="-105" dirty="0">
                <a:latin typeface="Times New Roman"/>
                <a:cs typeface="Times New Roman"/>
              </a:rPr>
              <a:t>il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q</a:t>
            </a:r>
            <a:r>
              <a:rPr sz="2400" spc="-110" dirty="0">
                <a:latin typeface="Times New Roman"/>
                <a:cs typeface="Times New Roman"/>
              </a:rPr>
              <a:t>u</a:t>
            </a:r>
            <a:r>
              <a:rPr sz="2400" spc="-95" dirty="0">
                <a:latin typeface="Times New Roman"/>
                <a:cs typeface="Times New Roman"/>
              </a:rPr>
              <a:t>alit</a:t>
            </a:r>
            <a:r>
              <a:rPr sz="2400" spc="-450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8229600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5810199"/>
            <a:ext cx="674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3-1 </a:t>
            </a:r>
            <a:r>
              <a:rPr sz="1800" i="1" spc="-5" dirty="0">
                <a:latin typeface="Calibri"/>
                <a:cs typeface="Calibri"/>
              </a:rPr>
              <a:t>Biodegradable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Sensors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Developed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by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NDSU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for</a:t>
            </a:r>
            <a:r>
              <a:rPr sz="1800" i="1" spc="-5" dirty="0">
                <a:latin typeface="Calibri"/>
                <a:cs typeface="Calibri"/>
              </a:rPr>
              <a:t> Smart</a:t>
            </a:r>
            <a:r>
              <a:rPr sz="1800" i="1" spc="-10" dirty="0">
                <a:latin typeface="Calibri"/>
                <a:cs typeface="Calibri"/>
              </a:rPr>
              <a:t> Farming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62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" dirty="0"/>
              <a:t>Sensors</a:t>
            </a:r>
            <a:r>
              <a:rPr sz="4000" spc="-5" dirty="0"/>
              <a:t> </a:t>
            </a:r>
            <a:r>
              <a:rPr sz="4000" spc="-20" dirty="0"/>
              <a:t>in </a:t>
            </a:r>
            <a:r>
              <a:rPr sz="4000" spc="-5" dirty="0"/>
              <a:t>a</a:t>
            </a:r>
            <a:r>
              <a:rPr sz="4000" spc="-20" dirty="0"/>
              <a:t> </a:t>
            </a:r>
            <a:r>
              <a:rPr sz="4000" spc="-15" dirty="0"/>
              <a:t>Smart </a:t>
            </a:r>
            <a:r>
              <a:rPr sz="4000" spc="-30" dirty="0"/>
              <a:t>Phone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571244"/>
            <a:ext cx="5786628" cy="4834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609600"/>
            <a:ext cx="7467600" cy="50718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35732" y="5943091"/>
            <a:ext cx="5143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latin typeface="Times New Roman"/>
                <a:cs typeface="Times New Roman"/>
              </a:rPr>
              <a:t>Figure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85" dirty="0">
                <a:latin typeface="Times New Roman"/>
                <a:cs typeface="Times New Roman"/>
              </a:rPr>
              <a:t>3</a:t>
            </a:r>
            <a:r>
              <a:rPr sz="2000" b="1" spc="65" dirty="0">
                <a:latin typeface="Times New Roman"/>
                <a:cs typeface="Times New Roman"/>
              </a:rPr>
              <a:t>-</a:t>
            </a:r>
            <a:r>
              <a:rPr sz="2000" b="1" spc="-85" dirty="0">
                <a:latin typeface="Times New Roman"/>
                <a:cs typeface="Times New Roman"/>
              </a:rPr>
              <a:t>3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i="1" spc="-290" dirty="0">
                <a:latin typeface="Times New Roman"/>
                <a:cs typeface="Times New Roman"/>
              </a:rPr>
              <a:t>Gr</a:t>
            </a:r>
            <a:r>
              <a:rPr sz="2000" i="1" spc="-310" dirty="0">
                <a:latin typeface="Times New Roman"/>
                <a:cs typeface="Times New Roman"/>
              </a:rPr>
              <a:t>o</a:t>
            </a:r>
            <a:r>
              <a:rPr sz="2000" i="1" spc="-250" dirty="0">
                <a:latin typeface="Times New Roman"/>
                <a:cs typeface="Times New Roman"/>
              </a:rPr>
              <a:t>w</a:t>
            </a:r>
            <a:r>
              <a:rPr sz="2000" i="1" spc="-114" dirty="0">
                <a:latin typeface="Times New Roman"/>
                <a:cs typeface="Times New Roman"/>
              </a:rPr>
              <a:t>t</a:t>
            </a:r>
            <a:r>
              <a:rPr sz="2000" i="1" spc="-165" dirty="0">
                <a:latin typeface="Times New Roman"/>
                <a:cs typeface="Times New Roman"/>
              </a:rPr>
              <a:t>h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195" dirty="0">
                <a:latin typeface="Times New Roman"/>
                <a:cs typeface="Times New Roman"/>
              </a:rPr>
              <a:t>and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-385" dirty="0">
                <a:latin typeface="Times New Roman"/>
                <a:cs typeface="Times New Roman"/>
              </a:rPr>
              <a:t>P</a:t>
            </a:r>
            <a:r>
              <a:rPr sz="2000" i="1" spc="-265" dirty="0">
                <a:latin typeface="Times New Roman"/>
                <a:cs typeface="Times New Roman"/>
              </a:rPr>
              <a:t>r</a:t>
            </a:r>
            <a:r>
              <a:rPr sz="2000" i="1" spc="-204" dirty="0">
                <a:latin typeface="Times New Roman"/>
                <a:cs typeface="Times New Roman"/>
              </a:rPr>
              <a:t>edi</a:t>
            </a:r>
            <a:r>
              <a:rPr sz="2000" i="1" spc="-229" dirty="0">
                <a:latin typeface="Times New Roman"/>
                <a:cs typeface="Times New Roman"/>
              </a:rPr>
              <a:t>c</a:t>
            </a:r>
            <a:r>
              <a:rPr sz="2000" i="1" spc="-165" dirty="0">
                <a:latin typeface="Times New Roman"/>
                <a:cs typeface="Times New Roman"/>
              </a:rPr>
              <a:t>tions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95" dirty="0">
                <a:latin typeface="Times New Roman"/>
                <a:cs typeface="Times New Roman"/>
              </a:rPr>
              <a:t>i</a:t>
            </a:r>
            <a:r>
              <a:rPr sz="2000" i="1" spc="-155" dirty="0">
                <a:latin typeface="Times New Roman"/>
                <a:cs typeface="Times New Roman"/>
              </a:rPr>
              <a:t>n</a:t>
            </a:r>
            <a:r>
              <a:rPr sz="2000" i="1" spc="-50" dirty="0">
                <a:latin typeface="Times New Roman"/>
                <a:cs typeface="Times New Roman"/>
              </a:rPr>
              <a:t> t</a:t>
            </a:r>
            <a:r>
              <a:rPr sz="2000" i="1" spc="-215" dirty="0">
                <a:latin typeface="Times New Roman"/>
                <a:cs typeface="Times New Roman"/>
              </a:rPr>
              <a:t>he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85" dirty="0">
                <a:latin typeface="Times New Roman"/>
                <a:cs typeface="Times New Roman"/>
              </a:rPr>
              <a:t>Nu</a:t>
            </a:r>
            <a:r>
              <a:rPr sz="2000" i="1" spc="-220" dirty="0">
                <a:latin typeface="Times New Roman"/>
                <a:cs typeface="Times New Roman"/>
              </a:rPr>
              <a:t>m</a:t>
            </a:r>
            <a:r>
              <a:rPr sz="2000" i="1" spc="-270" dirty="0">
                <a:latin typeface="Times New Roman"/>
                <a:cs typeface="Times New Roman"/>
              </a:rPr>
              <a:t>be</a:t>
            </a:r>
            <a:r>
              <a:rPr sz="2000" i="1" spc="-220" dirty="0">
                <a:latin typeface="Times New Roman"/>
                <a:cs typeface="Times New Roman"/>
              </a:rPr>
              <a:t>r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o</a:t>
            </a:r>
            <a:r>
              <a:rPr sz="2000" i="1" spc="-125" dirty="0">
                <a:latin typeface="Times New Roman"/>
                <a:cs typeface="Times New Roman"/>
              </a:rPr>
              <a:t>f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225" dirty="0">
                <a:latin typeface="Times New Roman"/>
                <a:cs typeface="Times New Roman"/>
              </a:rPr>
              <a:t>Sens</a:t>
            </a:r>
            <a:r>
              <a:rPr sz="2000" i="1" spc="-280" dirty="0">
                <a:latin typeface="Times New Roman"/>
                <a:cs typeface="Times New Roman"/>
              </a:rPr>
              <a:t>o</a:t>
            </a:r>
            <a:r>
              <a:rPr sz="2000" i="1" spc="-204" dirty="0">
                <a:latin typeface="Times New Roman"/>
                <a:cs typeface="Times New Roman"/>
              </a:rPr>
              <a:t>r</a:t>
            </a:r>
            <a:r>
              <a:rPr sz="2000" i="1" spc="-28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90880"/>
            <a:ext cx="1851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70" dirty="0">
                <a:latin typeface="Franklin Gothic Medium"/>
                <a:cs typeface="Franklin Gothic Medium"/>
              </a:rPr>
              <a:t>A</a:t>
            </a:r>
            <a:r>
              <a:rPr sz="3600" i="0" spc="10" dirty="0">
                <a:latin typeface="Franklin Gothic Medium"/>
                <a:cs typeface="Franklin Gothic Medium"/>
              </a:rPr>
              <a:t>c</a:t>
            </a:r>
            <a:r>
              <a:rPr sz="3600" i="0" spc="-40" dirty="0">
                <a:latin typeface="Franklin Gothic Medium"/>
                <a:cs typeface="Franklin Gothic Medium"/>
              </a:rPr>
              <a:t>tua</a:t>
            </a:r>
            <a:r>
              <a:rPr sz="3600" i="0" spc="-80" dirty="0">
                <a:latin typeface="Franklin Gothic Medium"/>
                <a:cs typeface="Franklin Gothic Medium"/>
              </a:rPr>
              <a:t>t</a:t>
            </a:r>
            <a:r>
              <a:rPr sz="3600" i="0" spc="-25" dirty="0">
                <a:latin typeface="Franklin Gothic Medium"/>
                <a:cs typeface="Franklin Gothic Medium"/>
              </a:rPr>
              <a:t>o</a:t>
            </a:r>
            <a:r>
              <a:rPr sz="3600" i="0" dirty="0">
                <a:latin typeface="Franklin Gothic Medium"/>
                <a:cs typeface="Franklin Gothic Medium"/>
              </a:rPr>
              <a:t>r</a:t>
            </a:r>
            <a:r>
              <a:rPr sz="3600" i="0" spc="35" dirty="0">
                <a:latin typeface="Franklin Gothic Medium"/>
                <a:cs typeface="Franklin Gothic Medium"/>
              </a:rPr>
              <a:t>s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767181"/>
            <a:ext cx="7471409" cy="51631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85" dirty="0">
                <a:latin typeface="Times New Roman"/>
                <a:cs typeface="Times New Roman"/>
              </a:rPr>
              <a:t>Ac</a:t>
            </a:r>
            <a:r>
              <a:rPr sz="2600" spc="-105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ra</a:t>
            </a:r>
            <a:r>
              <a:rPr sz="2600" spc="-75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mplem</a:t>
            </a:r>
            <a:r>
              <a:rPr sz="2600" spc="-110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so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6385" marR="36766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Se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so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desig</a:t>
            </a:r>
            <a:r>
              <a:rPr sz="2600" spc="-180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measu</a:t>
            </a:r>
            <a:r>
              <a:rPr sz="2600" spc="-114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pra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05" dirty="0">
                <a:latin typeface="Times New Roman"/>
                <a:cs typeface="Times New Roman"/>
              </a:rPr>
              <a:t>tic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225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140" dirty="0">
                <a:latin typeface="Times New Roman"/>
                <a:cs typeface="Times New Roman"/>
              </a:rPr>
              <a:t>measura</a:t>
            </a:r>
            <a:r>
              <a:rPr sz="2600" spc="-185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ia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175" dirty="0">
                <a:latin typeface="Times New Roman"/>
                <a:cs typeface="Times New Roman"/>
              </a:rPr>
              <a:t>ysic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orld.</a:t>
            </a:r>
            <a:endParaRPr sz="2600">
              <a:latin typeface="Times New Roman"/>
              <a:cs typeface="Times New Roman"/>
            </a:endParaRPr>
          </a:p>
          <a:p>
            <a:pPr marL="286385" marR="50419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They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convert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their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measurements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(typically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analog)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into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electric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signals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digital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representations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consumed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intelligent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agent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(a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device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human).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6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ha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d,</a:t>
            </a:r>
            <a:r>
              <a:rPr sz="26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rec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6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ome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pe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of  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control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signal 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(commonly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electric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signal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ital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comma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d)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igge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ysical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effec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,  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usu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mo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ion,</a:t>
            </a:r>
            <a:r>
              <a:rPr sz="2600" b="1" spc="-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600" b="1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n.</a:t>
            </a:r>
            <a:endParaRPr sz="2600">
              <a:latin typeface="Times New Roman"/>
              <a:cs typeface="Times New Roman"/>
            </a:endParaRPr>
          </a:p>
          <a:p>
            <a:pPr marL="286385" marR="28257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150" dirty="0">
                <a:solidFill>
                  <a:srgbClr val="6F2F9F"/>
                </a:solidFill>
                <a:latin typeface="Times New Roman"/>
                <a:cs typeface="Times New Roman"/>
              </a:rPr>
              <a:t>Sensors</a:t>
            </a:r>
            <a:r>
              <a:rPr sz="26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provide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information,</a:t>
            </a:r>
            <a:r>
              <a:rPr sz="2600" b="1" i="1" spc="-3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actuators</a:t>
            </a:r>
            <a:r>
              <a:rPr sz="2600" b="1" i="1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provide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the </a:t>
            </a:r>
            <a:r>
              <a:rPr sz="2600" b="1" i="1" spc="-6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427988"/>
            <a:ext cx="7431023" cy="42019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7086600" cy="45857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616825" cy="38969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Sensors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fundamental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building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blocks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IoT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networks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Sensors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foundational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elements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found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 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obje</a:t>
            </a:r>
            <a:r>
              <a:rPr sz="2600" spc="-145" dirty="0">
                <a:latin typeface="Times New Roman"/>
                <a:cs typeface="Times New Roman"/>
              </a:rPr>
              <a:t>c</a:t>
            </a:r>
            <a:r>
              <a:rPr sz="2600" spc="-70" dirty="0">
                <a:latin typeface="Times New Roman"/>
                <a:cs typeface="Times New Roman"/>
              </a:rPr>
              <a:t>t</a:t>
            </a:r>
            <a:r>
              <a:rPr sz="2600" spc="-10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—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“thin</a:t>
            </a:r>
            <a:r>
              <a:rPr sz="2600" spc="-200" dirty="0">
                <a:latin typeface="Times New Roman"/>
                <a:cs typeface="Times New Roman"/>
              </a:rPr>
              <a:t>g</a:t>
            </a:r>
            <a:r>
              <a:rPr sz="2600" spc="-270" dirty="0">
                <a:latin typeface="Times New Roman"/>
                <a:cs typeface="Times New Roman"/>
              </a:rPr>
              <a:t>s”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net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22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Thin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Smart</a:t>
            </a:r>
            <a:r>
              <a:rPr sz="2600" spc="4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600" spc="4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6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contain 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embedded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sense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and/or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interact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2600" b="1" spc="-6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their environment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meaningful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way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being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interconnected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enabling</a:t>
            </a:r>
            <a:r>
              <a:rPr sz="2600" b="1" spc="6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among</a:t>
            </a:r>
            <a:r>
              <a:rPr sz="26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themselves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external</a:t>
            </a: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agent.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423761"/>
            <a:ext cx="7562850" cy="51682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409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5" dirty="0">
                <a:latin typeface="Times New Roman"/>
                <a:cs typeface="Times New Roman"/>
              </a:rPr>
              <a:t>Actuators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also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vary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greatly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function,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size,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design,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ts val="2735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70" dirty="0">
                <a:latin typeface="Times New Roman"/>
                <a:cs typeface="Times New Roman"/>
              </a:rPr>
              <a:t>Some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common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ways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that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they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include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735"/>
              </a:lnSpc>
            </a:pPr>
            <a:r>
              <a:rPr sz="2400" spc="-114" dirty="0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286385" marR="1143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b="1" spc="-125" dirty="0">
                <a:latin typeface="Times New Roman"/>
                <a:cs typeface="Times New Roman"/>
              </a:rPr>
              <a:t>Type </a:t>
            </a:r>
            <a:r>
              <a:rPr sz="2400" b="1" spc="25" dirty="0">
                <a:latin typeface="Times New Roman"/>
                <a:cs typeface="Times New Roman"/>
              </a:rPr>
              <a:t>of </a:t>
            </a:r>
            <a:r>
              <a:rPr sz="2400" b="1" spc="-5" dirty="0">
                <a:latin typeface="Times New Roman"/>
                <a:cs typeface="Times New Roman"/>
              </a:rPr>
              <a:t>motion: </a:t>
            </a:r>
            <a:r>
              <a:rPr sz="2400" spc="-105" dirty="0">
                <a:latin typeface="Times New Roman"/>
                <a:cs typeface="Times New Roman"/>
              </a:rPr>
              <a:t>Actuators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110" dirty="0">
                <a:latin typeface="Times New Roman"/>
                <a:cs typeface="Times New Roman"/>
              </a:rPr>
              <a:t>be </a:t>
            </a:r>
            <a:r>
              <a:rPr sz="2400" spc="-140" dirty="0">
                <a:latin typeface="Times New Roman"/>
                <a:cs typeface="Times New Roman"/>
              </a:rPr>
              <a:t>classified based </a:t>
            </a:r>
            <a:r>
              <a:rPr sz="2400" spc="-105" dirty="0">
                <a:latin typeface="Times New Roman"/>
                <a:cs typeface="Times New Roman"/>
              </a:rPr>
              <a:t>on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95" dirty="0">
                <a:latin typeface="Times New Roman"/>
                <a:cs typeface="Times New Roman"/>
              </a:rPr>
              <a:t>type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motio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t</a:t>
            </a:r>
            <a:r>
              <a:rPr sz="2400" spc="-130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uce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(f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exam</a:t>
            </a:r>
            <a:r>
              <a:rPr sz="2400" spc="-114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40" dirty="0">
                <a:latin typeface="Times New Roman"/>
                <a:cs typeface="Times New Roman"/>
              </a:rPr>
              <a:t>ea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ota</a:t>
            </a:r>
            <a:r>
              <a:rPr sz="2400" spc="-30" dirty="0">
                <a:latin typeface="Times New Roman"/>
                <a:cs typeface="Times New Roman"/>
              </a:rPr>
              <a:t>r</a:t>
            </a:r>
            <a:r>
              <a:rPr sz="2400" spc="-445" dirty="0">
                <a:latin typeface="Times New Roman"/>
                <a:cs typeface="Times New Roman"/>
              </a:rPr>
              <a:t>y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170" dirty="0">
                <a:latin typeface="Times New Roman"/>
                <a:cs typeface="Times New Roman"/>
              </a:rPr>
              <a:t>e/</a:t>
            </a:r>
            <a:r>
              <a:rPr sz="2400" spc="120" dirty="0">
                <a:latin typeface="Times New Roman"/>
                <a:cs typeface="Times New Roman"/>
              </a:rPr>
              <a:t>t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70" dirty="0">
                <a:latin typeface="Times New Roman"/>
                <a:cs typeface="Times New Roman"/>
              </a:rPr>
              <a:t>o/th</a:t>
            </a:r>
            <a:r>
              <a:rPr sz="2400" spc="4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-  </a:t>
            </a:r>
            <a:r>
              <a:rPr sz="2400" spc="-95" dirty="0">
                <a:latin typeface="Times New Roman"/>
                <a:cs typeface="Times New Roman"/>
              </a:rPr>
              <a:t>axes).</a:t>
            </a:r>
            <a:endParaRPr sz="2400">
              <a:latin typeface="Times New Roman"/>
              <a:cs typeface="Times New Roman"/>
            </a:endParaRPr>
          </a:p>
          <a:p>
            <a:pPr marL="286385" marR="215265" indent="-274320">
              <a:lnSpc>
                <a:spcPts val="259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400" b="1" spc="-70" dirty="0">
                <a:latin typeface="Times New Roman"/>
                <a:cs typeface="Times New Roman"/>
              </a:rPr>
              <a:t>Power:</a:t>
            </a:r>
            <a:r>
              <a:rPr sz="2400" b="1" spc="-24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Actuators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based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their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power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output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(f</a:t>
            </a:r>
            <a:r>
              <a:rPr sz="2400" spc="-135" dirty="0">
                <a:latin typeface="Times New Roman"/>
                <a:cs typeface="Times New Roman"/>
              </a:rPr>
              <a:t>o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exam</a:t>
            </a:r>
            <a:r>
              <a:rPr sz="2400" spc="-114" dirty="0">
                <a:latin typeface="Times New Roman"/>
                <a:cs typeface="Times New Roman"/>
              </a:rPr>
              <a:t>p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high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95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mic</a:t>
            </a:r>
            <a:r>
              <a:rPr sz="2400" spc="-9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75" dirty="0">
                <a:latin typeface="Times New Roman"/>
                <a:cs typeface="Times New Roman"/>
              </a:rPr>
              <a:t>o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40" dirty="0">
                <a:latin typeface="Times New Roman"/>
                <a:cs typeface="Times New Roman"/>
              </a:rPr>
              <a:t>er)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400" b="1" spc="-45" dirty="0">
                <a:latin typeface="Times New Roman"/>
                <a:cs typeface="Times New Roman"/>
              </a:rPr>
              <a:t>Binary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continuous: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Actuators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number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stable-state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outputs.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ts val="2735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b="1" spc="-70" dirty="0">
                <a:latin typeface="Times New Roman"/>
                <a:cs typeface="Times New Roman"/>
              </a:rPr>
              <a:t>Area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application: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Actuators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classified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735"/>
              </a:lnSpc>
            </a:pP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35" dirty="0">
                <a:latin typeface="Times New Roman"/>
                <a:cs typeface="Times New Roman"/>
              </a:rPr>
              <a:t>ecific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in</a:t>
            </a:r>
            <a:r>
              <a:rPr sz="2400" spc="-120" dirty="0">
                <a:latin typeface="Times New Roman"/>
                <a:cs typeface="Times New Roman"/>
              </a:rPr>
              <a:t>d</a:t>
            </a:r>
            <a:r>
              <a:rPr sz="2400" spc="-16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60" dirty="0">
                <a:latin typeface="Times New Roman"/>
                <a:cs typeface="Times New Roman"/>
              </a:rPr>
              <a:t>v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5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tical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</a:t>
            </a:r>
            <a:r>
              <a:rPr sz="2400" spc="-80" dirty="0">
                <a:latin typeface="Times New Roman"/>
                <a:cs typeface="Times New Roman"/>
              </a:rPr>
              <a:t>her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30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us</a:t>
            </a:r>
            <a:r>
              <a:rPr sz="2400" spc="-35" dirty="0">
                <a:latin typeface="Times New Roman"/>
                <a:cs typeface="Times New Roman"/>
              </a:rPr>
              <a:t>ed.</a:t>
            </a:r>
            <a:endParaRPr sz="2400">
              <a:latin typeface="Times New Roman"/>
              <a:cs typeface="Times New Roman"/>
            </a:endParaRPr>
          </a:p>
          <a:p>
            <a:pPr marL="286385" marR="70040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400" b="1" spc="-585" dirty="0">
                <a:latin typeface="Times New Roman"/>
                <a:cs typeface="Times New Roman"/>
              </a:rPr>
              <a:t>T</a:t>
            </a:r>
            <a:r>
              <a:rPr sz="2400" b="1" spc="30" dirty="0">
                <a:latin typeface="Times New Roman"/>
                <a:cs typeface="Times New Roman"/>
              </a:rPr>
              <a:t>ype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40" dirty="0">
                <a:latin typeface="Times New Roman"/>
                <a:cs typeface="Times New Roman"/>
              </a:rPr>
              <a:t>n</a:t>
            </a:r>
            <a:r>
              <a:rPr sz="2400" b="1" spc="-45" dirty="0">
                <a:latin typeface="Times New Roman"/>
                <a:cs typeface="Times New Roman"/>
              </a:rPr>
              <a:t>ergy</a:t>
            </a:r>
            <a:r>
              <a:rPr sz="2400" b="1" spc="-30" dirty="0">
                <a:latin typeface="Times New Roman"/>
                <a:cs typeface="Times New Roman"/>
              </a:rPr>
              <a:t>:</a:t>
            </a:r>
            <a:r>
              <a:rPr sz="2400" b="1" spc="-24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Actu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to</a:t>
            </a:r>
            <a:r>
              <a:rPr sz="2400" spc="3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class</a:t>
            </a:r>
            <a:r>
              <a:rPr sz="2400" spc="-110" dirty="0">
                <a:latin typeface="Times New Roman"/>
                <a:cs typeface="Times New Roman"/>
              </a:rPr>
              <a:t>i</a:t>
            </a:r>
            <a:r>
              <a:rPr sz="2400" spc="-125" dirty="0">
                <a:latin typeface="Times New Roman"/>
                <a:cs typeface="Times New Roman"/>
              </a:rPr>
              <a:t>fied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ba</a:t>
            </a:r>
            <a:r>
              <a:rPr sz="2400" spc="-145" dirty="0">
                <a:latin typeface="Times New Roman"/>
                <a:cs typeface="Times New Roman"/>
              </a:rPr>
              <a:t>s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their  </a:t>
            </a:r>
            <a:r>
              <a:rPr sz="2400" spc="-110" dirty="0">
                <a:latin typeface="Times New Roman"/>
                <a:cs typeface="Times New Roman"/>
              </a:rPr>
              <a:t>energy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y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90880"/>
            <a:ext cx="6824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30" dirty="0">
                <a:latin typeface="Franklin Gothic Medium"/>
                <a:cs typeface="Franklin Gothic Medium"/>
              </a:rPr>
              <a:t>Classification</a:t>
            </a:r>
            <a:r>
              <a:rPr sz="3600" i="0" spc="-40" dirty="0">
                <a:latin typeface="Franklin Gothic Medium"/>
                <a:cs typeface="Franklin Gothic Medium"/>
              </a:rPr>
              <a:t> </a:t>
            </a:r>
            <a:r>
              <a:rPr sz="3600" i="0" spc="-10" dirty="0">
                <a:latin typeface="Franklin Gothic Medium"/>
                <a:cs typeface="Franklin Gothic Medium"/>
              </a:rPr>
              <a:t>based</a:t>
            </a:r>
            <a:r>
              <a:rPr sz="3600" i="0" spc="-20" dirty="0">
                <a:latin typeface="Franklin Gothic Medium"/>
                <a:cs typeface="Franklin Gothic Medium"/>
              </a:rPr>
              <a:t> on</a:t>
            </a:r>
            <a:r>
              <a:rPr sz="3600" i="0" spc="-15" dirty="0">
                <a:latin typeface="Franklin Gothic Medium"/>
                <a:cs typeface="Franklin Gothic Medium"/>
              </a:rPr>
              <a:t> </a:t>
            </a:r>
            <a:r>
              <a:rPr sz="3600" i="0" spc="-40" dirty="0">
                <a:latin typeface="Franklin Gothic Medium"/>
                <a:cs typeface="Franklin Gothic Medium"/>
              </a:rPr>
              <a:t>energy</a:t>
            </a:r>
            <a:r>
              <a:rPr sz="3600" i="0" spc="-15" dirty="0">
                <a:latin typeface="Franklin Gothic Medium"/>
                <a:cs typeface="Franklin Gothic Medium"/>
              </a:rPr>
              <a:t> </a:t>
            </a:r>
            <a:r>
              <a:rPr sz="3600" i="0" spc="-45" dirty="0">
                <a:latin typeface="Franklin Gothic Medium"/>
                <a:cs typeface="Franklin Gothic Medium"/>
              </a:rPr>
              <a:t>type</a:t>
            </a:r>
            <a:endParaRPr sz="36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143000"/>
            <a:ext cx="7786116" cy="48585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51459"/>
            <a:ext cx="823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0" spc="-20" dirty="0">
                <a:solidFill>
                  <a:srgbClr val="00AFEF"/>
                </a:solidFill>
                <a:latin typeface="Franklin Gothic Medium"/>
                <a:cs typeface="Franklin Gothic Medium"/>
              </a:rPr>
              <a:t>Micro-Electro-Mechanical</a:t>
            </a:r>
            <a:r>
              <a:rPr sz="3600" i="0" spc="-65" dirty="0">
                <a:solidFill>
                  <a:srgbClr val="00AFEF"/>
                </a:solidFill>
                <a:latin typeface="Franklin Gothic Medium"/>
                <a:cs typeface="Franklin Gothic Medium"/>
              </a:rPr>
              <a:t> </a:t>
            </a:r>
            <a:r>
              <a:rPr sz="3600" i="0" spc="-55" dirty="0">
                <a:solidFill>
                  <a:srgbClr val="00AFEF"/>
                </a:solidFill>
                <a:latin typeface="Franklin Gothic Medium"/>
                <a:cs typeface="Franklin Gothic Medium"/>
              </a:rPr>
              <a:t>Systems</a:t>
            </a:r>
            <a:r>
              <a:rPr sz="3600" i="0" spc="-25" dirty="0">
                <a:solidFill>
                  <a:srgbClr val="00AFEF"/>
                </a:solidFill>
                <a:latin typeface="Franklin Gothic Medium"/>
                <a:cs typeface="Franklin Gothic Medium"/>
              </a:rPr>
              <a:t> </a:t>
            </a:r>
            <a:r>
              <a:rPr sz="3600" i="0" spc="10" dirty="0">
                <a:solidFill>
                  <a:srgbClr val="00AFEF"/>
                </a:solidFill>
                <a:latin typeface="Franklin Gothic Medium"/>
                <a:cs typeface="Franklin Gothic Medium"/>
              </a:rPr>
              <a:t>(MEMS)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10970"/>
            <a:ext cx="7616190" cy="4394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90" dirty="0">
                <a:latin typeface="Times New Roman"/>
                <a:cs typeface="Times New Roman"/>
              </a:rPr>
              <a:t>Interesting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advances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sensor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actuator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technologies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how </a:t>
            </a:r>
            <a:r>
              <a:rPr sz="2400"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they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packaged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deployed</a:t>
            </a:r>
            <a:r>
              <a:rPr sz="2400" spc="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Segoe UI Symbol"/>
              <a:buChar char="⚫"/>
            </a:pPr>
            <a:endParaRPr sz="32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Micro-electro-mechanical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systems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(MEMS),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sometimes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simply 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efe</a:t>
            </a:r>
            <a:r>
              <a:rPr sz="2400" spc="-3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17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9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ic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spc="-180" dirty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16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nes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i="1" spc="-29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i="1" spc="-3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80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24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i="1" spc="-2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combine</a:t>
            </a:r>
            <a:r>
              <a:rPr sz="24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ele</a:t>
            </a:r>
            <a:r>
              <a:rPr sz="2400" i="1" spc="-30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i="1" spc="-13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i="1" spc="-1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spc="-17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d  </a:t>
            </a:r>
            <a:r>
              <a:rPr sz="2400" i="1" spc="-250" dirty="0">
                <a:solidFill>
                  <a:srgbClr val="FF0000"/>
                </a:solidFill>
                <a:latin typeface="Times New Roman"/>
                <a:cs typeface="Times New Roman"/>
              </a:rPr>
              <a:t>mechanical</a:t>
            </a:r>
            <a:r>
              <a:rPr sz="2400" i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elements,</a:t>
            </a:r>
            <a:r>
              <a:rPr sz="24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75" dirty="0">
                <a:solidFill>
                  <a:srgbClr val="FF0000"/>
                </a:solidFill>
                <a:latin typeface="Times New Roman"/>
                <a:cs typeface="Times New Roman"/>
              </a:rPr>
              <a:t>such</a:t>
            </a:r>
            <a:r>
              <a:rPr sz="2400" i="1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9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400" i="1" spc="-2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00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2400" i="1" spc="-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4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actuators,</a:t>
            </a:r>
            <a:r>
              <a:rPr sz="24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65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65" dirty="0">
                <a:solidFill>
                  <a:srgbClr val="FF0000"/>
                </a:solidFill>
                <a:latin typeface="Times New Roman"/>
                <a:cs typeface="Times New Roman"/>
              </a:rPr>
              <a:t>very</a:t>
            </a:r>
            <a:r>
              <a:rPr sz="2400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small </a:t>
            </a:r>
            <a:r>
              <a:rPr sz="2400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60" dirty="0">
                <a:solidFill>
                  <a:srgbClr val="FF0000"/>
                </a:solidFill>
                <a:latin typeface="Times New Roman"/>
                <a:cs typeface="Times New Roman"/>
              </a:rPr>
              <a:t>(milli</a:t>
            </a:r>
            <a:r>
              <a:rPr sz="2400" i="1" spc="-3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2400" i="1" spc="-25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i="1" spc="-2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33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65" dirty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2400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4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80" dirty="0">
                <a:solidFill>
                  <a:srgbClr val="FF0000"/>
                </a:solidFill>
                <a:latin typeface="Times New Roman"/>
                <a:cs typeface="Times New Roman"/>
              </a:rPr>
              <a:t>sca</a:t>
            </a:r>
            <a:r>
              <a:rPr sz="2400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i="1" spc="-3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Segoe UI Symbol"/>
              <a:buChar char="⚫"/>
            </a:pPr>
            <a:endParaRPr sz="3300">
              <a:latin typeface="Times New Roman"/>
              <a:cs typeface="Times New Roman"/>
            </a:endParaRPr>
          </a:p>
          <a:p>
            <a:pPr marL="286385" marR="783590" indent="-274320">
              <a:lnSpc>
                <a:spcPts val="259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45" dirty="0">
                <a:latin typeface="Times New Roman"/>
                <a:cs typeface="Times New Roman"/>
              </a:rPr>
              <a:t>On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k</a:t>
            </a:r>
            <a:r>
              <a:rPr sz="2400" b="1" spc="25" dirty="0">
                <a:latin typeface="Times New Roman"/>
                <a:cs typeface="Times New Roman"/>
              </a:rPr>
              <a:t>e</a:t>
            </a:r>
            <a:r>
              <a:rPr sz="2400" b="1" spc="-30" dirty="0">
                <a:latin typeface="Times New Roman"/>
                <a:cs typeface="Times New Roman"/>
              </a:rPr>
              <a:t>ys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te</a:t>
            </a:r>
            <a:r>
              <a:rPr sz="2400" spc="-45" dirty="0">
                <a:latin typeface="Times New Roman"/>
                <a:cs typeface="Times New Roman"/>
              </a:rPr>
              <a:t>c</a:t>
            </a:r>
            <a:r>
              <a:rPr sz="2400" spc="-125" dirty="0">
                <a:latin typeface="Times New Roman"/>
                <a:cs typeface="Times New Roman"/>
              </a:rPr>
              <a:t>h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90" dirty="0">
                <a:latin typeface="Times New Roman"/>
                <a:cs typeface="Times New Roman"/>
              </a:rPr>
              <a:t>ol</a:t>
            </a:r>
            <a:r>
              <a:rPr sz="2400" spc="-110" dirty="0">
                <a:latin typeface="Times New Roman"/>
                <a:cs typeface="Times New Roman"/>
              </a:rPr>
              <a:t>o</a:t>
            </a:r>
            <a:r>
              <a:rPr sz="2400" spc="-200" dirty="0">
                <a:latin typeface="Times New Roman"/>
                <a:cs typeface="Times New Roman"/>
              </a:rPr>
              <a:t>gy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m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cro</a:t>
            </a:r>
            <a:r>
              <a:rPr sz="2400" b="1" spc="45" dirty="0">
                <a:latin typeface="Times New Roman"/>
                <a:cs typeface="Times New Roman"/>
              </a:rPr>
              <a:t>f</a:t>
            </a:r>
            <a:r>
              <a:rPr sz="2400" b="1" spc="-140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b</a:t>
            </a:r>
            <a:r>
              <a:rPr sz="2400" b="1" spc="-1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ic</a:t>
            </a:r>
            <a:r>
              <a:rPr sz="2400" b="1" spc="-30" dirty="0">
                <a:latin typeface="Times New Roman"/>
                <a:cs typeface="Times New Roman"/>
              </a:rPr>
              <a:t>a</a:t>
            </a:r>
            <a:r>
              <a:rPr sz="2400" b="1" spc="35" dirty="0">
                <a:latin typeface="Times New Roman"/>
                <a:cs typeface="Times New Roman"/>
              </a:rPr>
              <a:t>ti</a:t>
            </a:r>
            <a:r>
              <a:rPr sz="2400" b="1" spc="60" dirty="0">
                <a:latin typeface="Times New Roman"/>
                <a:cs typeface="Times New Roman"/>
              </a:rPr>
              <a:t>o</a:t>
            </a:r>
            <a:r>
              <a:rPr sz="2400" b="1" spc="10" dirty="0">
                <a:latin typeface="Times New Roman"/>
                <a:cs typeface="Times New Roman"/>
              </a:rPr>
              <a:t>n  </a:t>
            </a:r>
            <a:r>
              <a:rPr sz="2400" b="1" spc="35" dirty="0">
                <a:latin typeface="Times New Roman"/>
                <a:cs typeface="Times New Roman"/>
              </a:rPr>
              <a:t>technique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20" dirty="0">
                <a:latin typeface="Times New Roman"/>
                <a:cs typeface="Times New Roman"/>
              </a:rPr>
              <a:t>similar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20" dirty="0">
                <a:latin typeface="Times New Roman"/>
                <a:cs typeface="Times New Roman"/>
              </a:rPr>
              <a:t>what </a:t>
            </a:r>
            <a:r>
              <a:rPr sz="2400" i="1" spc="-215" dirty="0">
                <a:solidFill>
                  <a:srgbClr val="00AFEF"/>
                </a:solidFill>
                <a:latin typeface="Times New Roman"/>
                <a:cs typeface="Times New Roman"/>
              </a:rPr>
              <a:t>is </a:t>
            </a:r>
            <a:r>
              <a:rPr sz="2400" i="1" spc="-275" dirty="0">
                <a:solidFill>
                  <a:srgbClr val="00AFEF"/>
                </a:solidFill>
                <a:latin typeface="Times New Roman"/>
                <a:cs typeface="Times New Roman"/>
              </a:rPr>
              <a:t>used</a:t>
            </a:r>
            <a:r>
              <a:rPr sz="2400" i="1" spc="-2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40" dirty="0">
                <a:solidFill>
                  <a:srgbClr val="00AFEF"/>
                </a:solidFill>
                <a:latin typeface="Times New Roman"/>
                <a:cs typeface="Times New Roman"/>
              </a:rPr>
              <a:t>for</a:t>
            </a:r>
            <a:r>
              <a:rPr sz="2400" i="1" spc="-2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54" dirty="0">
                <a:solidFill>
                  <a:srgbClr val="00AFEF"/>
                </a:solidFill>
                <a:latin typeface="Times New Roman"/>
                <a:cs typeface="Times New Roman"/>
              </a:rPr>
              <a:t>microelectronic </a:t>
            </a:r>
            <a:r>
              <a:rPr sz="2400" i="1" spc="-2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180" dirty="0">
                <a:solidFill>
                  <a:srgbClr val="00AFEF"/>
                </a:solidFill>
                <a:latin typeface="Times New Roman"/>
                <a:cs typeface="Times New Roman"/>
              </a:rPr>
              <a:t>inte</a:t>
            </a:r>
            <a:r>
              <a:rPr sz="2400" i="1" spc="-215" dirty="0">
                <a:solidFill>
                  <a:srgbClr val="00AFEF"/>
                </a:solidFill>
                <a:latin typeface="Times New Roman"/>
                <a:cs typeface="Times New Roman"/>
              </a:rPr>
              <a:t>g</a:t>
            </a:r>
            <a:r>
              <a:rPr sz="2400" i="1" spc="-335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400" i="1" spc="-280" dirty="0">
                <a:solidFill>
                  <a:srgbClr val="00AFEF"/>
                </a:solidFill>
                <a:latin typeface="Times New Roman"/>
                <a:cs typeface="Times New Roman"/>
              </a:rPr>
              <a:t>a</a:t>
            </a:r>
            <a:r>
              <a:rPr sz="2400" i="1" spc="-204" dirty="0">
                <a:solidFill>
                  <a:srgbClr val="00AFEF"/>
                </a:solidFill>
                <a:latin typeface="Times New Roman"/>
                <a:cs typeface="Times New Roman"/>
              </a:rPr>
              <a:t>ted</a:t>
            </a:r>
            <a:r>
              <a:rPr sz="2400" i="1" spc="-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25" dirty="0">
                <a:solidFill>
                  <a:srgbClr val="00AFEF"/>
                </a:solidFill>
                <a:latin typeface="Times New Roman"/>
                <a:cs typeface="Times New Roman"/>
              </a:rPr>
              <a:t>ci</a:t>
            </a:r>
            <a:r>
              <a:rPr sz="2400" i="1" spc="-254" dirty="0">
                <a:solidFill>
                  <a:srgbClr val="00AFEF"/>
                </a:solidFill>
                <a:latin typeface="Times New Roman"/>
                <a:cs typeface="Times New Roman"/>
              </a:rPr>
              <a:t>rc</a:t>
            </a:r>
            <a:r>
              <a:rPr sz="2400" i="1" spc="-305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2400" i="1" spc="-145" dirty="0">
                <a:solidFill>
                  <a:srgbClr val="00AFEF"/>
                </a:solidFill>
                <a:latin typeface="Times New Roman"/>
                <a:cs typeface="Times New Roman"/>
              </a:rPr>
              <a:t>it</a:t>
            </a:r>
            <a:r>
              <a:rPr sz="2400" i="1" spc="-250" dirty="0">
                <a:solidFill>
                  <a:srgbClr val="00AFEF"/>
                </a:solidFill>
                <a:latin typeface="Times New Roman"/>
                <a:cs typeface="Times New Roman"/>
              </a:rPr>
              <a:t>s</a:t>
            </a:r>
            <a:r>
              <a:rPr sz="2400" i="1" spc="20" dirty="0">
                <a:solidFill>
                  <a:srgbClr val="00AFE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This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approach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allows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mass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production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at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very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low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618730" cy="4318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6985" indent="-274320" algn="just">
              <a:lnSpc>
                <a:spcPct val="90100"/>
              </a:lnSpc>
              <a:spcBef>
                <a:spcPts val="3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combination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tiny size, </a:t>
            </a:r>
            <a:r>
              <a:rPr sz="2400" spc="-135" dirty="0">
                <a:latin typeface="Times New Roman"/>
                <a:cs typeface="Times New Roman"/>
              </a:rPr>
              <a:t>low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cost,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120" dirty="0">
                <a:latin typeface="Times New Roman"/>
                <a:cs typeface="Times New Roman"/>
              </a:rPr>
              <a:t>ability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 </a:t>
            </a:r>
            <a:r>
              <a:rPr sz="2400" spc="-180" dirty="0">
                <a:latin typeface="Times New Roman"/>
                <a:cs typeface="Times New Roman"/>
              </a:rPr>
              <a:t>mass 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produce </a:t>
            </a:r>
            <a:r>
              <a:rPr sz="2400" spc="-165" dirty="0">
                <a:latin typeface="Times New Roman"/>
                <a:cs typeface="Times New Roman"/>
              </a:rPr>
              <a:t>makes </a:t>
            </a:r>
            <a:r>
              <a:rPr sz="2400" spc="-290" dirty="0">
                <a:latin typeface="Times New Roman"/>
                <a:cs typeface="Times New Roman"/>
              </a:rPr>
              <a:t>MEMS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an </a:t>
            </a:r>
            <a:r>
              <a:rPr sz="2400" spc="-95" dirty="0">
                <a:latin typeface="Times New Roman"/>
                <a:cs typeface="Times New Roman"/>
              </a:rPr>
              <a:t>attractive </a:t>
            </a:r>
            <a:r>
              <a:rPr sz="2400" spc="-85" dirty="0">
                <a:latin typeface="Times New Roman"/>
                <a:cs typeface="Times New Roman"/>
              </a:rPr>
              <a:t>option for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35" dirty="0">
                <a:latin typeface="Times New Roman"/>
                <a:cs typeface="Times New Roman"/>
              </a:rPr>
              <a:t>huge </a:t>
            </a:r>
            <a:r>
              <a:rPr sz="2400" spc="-90" dirty="0">
                <a:latin typeface="Times New Roman"/>
                <a:cs typeface="Times New Roman"/>
              </a:rPr>
              <a:t>number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135" dirty="0">
                <a:latin typeface="Times New Roman"/>
                <a:cs typeface="Times New Roman"/>
              </a:rPr>
              <a:t> IoT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app</a:t>
            </a:r>
            <a:r>
              <a:rPr sz="2400" spc="-130" dirty="0">
                <a:latin typeface="Times New Roman"/>
                <a:cs typeface="Times New Roman"/>
              </a:rPr>
              <a:t>lic</a:t>
            </a:r>
            <a:r>
              <a:rPr sz="2400" spc="-19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22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marR="8255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290" dirty="0">
                <a:latin typeface="Times New Roman"/>
                <a:cs typeface="Times New Roman"/>
              </a:rPr>
              <a:t>MEMS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devices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already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been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widely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used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variety </a:t>
            </a:r>
            <a:r>
              <a:rPr sz="2400" b="1" spc="20" dirty="0">
                <a:latin typeface="Times New Roman"/>
                <a:cs typeface="Times New Roman"/>
              </a:rPr>
              <a:t>of 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different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applications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can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be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found</a:t>
            </a:r>
            <a:r>
              <a:rPr sz="2400" spc="-110" dirty="0">
                <a:latin typeface="Times New Roman"/>
                <a:cs typeface="Times New Roman"/>
              </a:rPr>
              <a:t> in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very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familiar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70" dirty="0">
                <a:latin typeface="Times New Roman"/>
                <a:cs typeface="Times New Roman"/>
              </a:rPr>
              <a:t>yd</a:t>
            </a:r>
            <a:r>
              <a:rPr sz="2400" spc="-240" dirty="0">
                <a:latin typeface="Times New Roman"/>
                <a:cs typeface="Times New Roman"/>
              </a:rPr>
              <a:t>a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150" dirty="0">
                <a:latin typeface="Times New Roman"/>
                <a:cs typeface="Times New Roman"/>
              </a:rPr>
              <a:t>vice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30" dirty="0">
                <a:latin typeface="Times New Roman"/>
                <a:cs typeface="Times New Roman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example</a:t>
            </a:r>
            <a:r>
              <a:rPr sz="2400" b="1" spc="-100" dirty="0">
                <a:latin typeface="Times New Roman"/>
                <a:cs typeface="Times New Roman"/>
              </a:rPr>
              <a:t>,</a:t>
            </a:r>
            <a:r>
              <a:rPr sz="2400" b="1" spc="-165" dirty="0">
                <a:latin typeface="Times New Roman"/>
                <a:cs typeface="Times New Roman"/>
              </a:rPr>
              <a:t> </a:t>
            </a:r>
            <a:r>
              <a:rPr sz="2400" b="1" i="1" spc="-35" dirty="0">
                <a:solidFill>
                  <a:srgbClr val="00AFEF"/>
                </a:solidFill>
                <a:latin typeface="Times New Roman"/>
                <a:cs typeface="Times New Roman"/>
              </a:rPr>
              <a:t>inkjet</a:t>
            </a:r>
            <a:r>
              <a:rPr sz="2400" b="1" i="1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00AFEF"/>
                </a:solidFill>
                <a:latin typeface="Times New Roman"/>
                <a:cs typeface="Times New Roman"/>
              </a:rPr>
              <a:t>printers</a:t>
            </a:r>
            <a:r>
              <a:rPr sz="2400" b="1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85" dirty="0">
                <a:solidFill>
                  <a:srgbClr val="00AFEF"/>
                </a:solidFill>
                <a:latin typeface="Times New Roman"/>
                <a:cs typeface="Times New Roman"/>
              </a:rPr>
              <a:t>use</a:t>
            </a:r>
            <a:r>
              <a:rPr sz="2400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80" dirty="0">
                <a:solidFill>
                  <a:srgbClr val="00AFEF"/>
                </a:solidFill>
                <a:latin typeface="Times New Roman"/>
                <a:cs typeface="Times New Roman"/>
              </a:rPr>
              <a:t>micropump</a:t>
            </a:r>
            <a:r>
              <a:rPr sz="2400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90" dirty="0">
                <a:solidFill>
                  <a:srgbClr val="00AFEF"/>
                </a:solidFill>
                <a:latin typeface="Times New Roman"/>
                <a:cs typeface="Times New Roman"/>
              </a:rPr>
              <a:t>MEMS.</a:t>
            </a:r>
            <a:endParaRPr sz="2400">
              <a:latin typeface="Times New Roman"/>
              <a:cs typeface="Times New Roman"/>
            </a:endParaRPr>
          </a:p>
          <a:p>
            <a:pPr marL="286385" marR="8890" indent="-274320" algn="just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b="1" spc="-80" dirty="0">
                <a:solidFill>
                  <a:srgbClr val="00AFEF"/>
                </a:solidFill>
                <a:latin typeface="Times New Roman"/>
                <a:cs typeface="Times New Roman"/>
              </a:rPr>
              <a:t>Smart</a:t>
            </a:r>
            <a:r>
              <a:rPr sz="2400" b="1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AFEF"/>
                </a:solidFill>
                <a:latin typeface="Times New Roman"/>
                <a:cs typeface="Times New Roman"/>
              </a:rPr>
              <a:t>phones </a:t>
            </a:r>
            <a:r>
              <a:rPr sz="24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also </a:t>
            </a:r>
            <a:r>
              <a:rPr sz="2400" b="1" dirty="0">
                <a:solidFill>
                  <a:srgbClr val="00AFEF"/>
                </a:solidFill>
                <a:latin typeface="Times New Roman"/>
                <a:cs typeface="Times New Roman"/>
              </a:rPr>
              <a:t>use </a:t>
            </a:r>
            <a:r>
              <a:rPr sz="2400" b="1" spc="-200" dirty="0">
                <a:solidFill>
                  <a:srgbClr val="00AFEF"/>
                </a:solidFill>
                <a:latin typeface="Times New Roman"/>
                <a:cs typeface="Times New Roman"/>
              </a:rPr>
              <a:t>MEMS</a:t>
            </a:r>
            <a:r>
              <a:rPr sz="2400" b="1" spc="2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40" dirty="0">
                <a:solidFill>
                  <a:srgbClr val="00AFEF"/>
                </a:solidFill>
                <a:latin typeface="Times New Roman"/>
                <a:cs typeface="Times New Roman"/>
              </a:rPr>
              <a:t>technologies </a:t>
            </a:r>
            <a:r>
              <a:rPr sz="24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for </a:t>
            </a:r>
            <a:r>
              <a:rPr sz="24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things </a:t>
            </a:r>
            <a:r>
              <a:rPr sz="2400" b="1" spc="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00AFEF"/>
                </a:solidFill>
                <a:latin typeface="Times New Roman"/>
                <a:cs typeface="Times New Roman"/>
              </a:rPr>
              <a:t>like</a:t>
            </a:r>
            <a:r>
              <a:rPr sz="2400" b="1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accelerometers</a:t>
            </a:r>
            <a:r>
              <a:rPr sz="2400" b="1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and</a:t>
            </a:r>
            <a:r>
              <a:rPr sz="2400" b="1" spc="-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b="1" spc="15" dirty="0">
                <a:solidFill>
                  <a:srgbClr val="00AFEF"/>
                </a:solidFill>
                <a:latin typeface="Times New Roman"/>
                <a:cs typeface="Times New Roman"/>
              </a:rPr>
              <a:t>gyroscopes.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0000"/>
              </a:lnSpc>
              <a:spcBef>
                <a:spcPts val="56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40" dirty="0">
                <a:latin typeface="Times New Roman"/>
                <a:cs typeface="Times New Roman"/>
              </a:rPr>
              <a:t>In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fact</a:t>
            </a:r>
            <a:r>
              <a:rPr sz="2400" spc="-85" dirty="0">
                <a:solidFill>
                  <a:srgbClr val="855D5D"/>
                </a:solidFill>
                <a:latin typeface="Times New Roman"/>
                <a:cs typeface="Times New Roman"/>
              </a:rPr>
              <a:t>,</a:t>
            </a:r>
            <a:r>
              <a:rPr sz="2400" spc="-80" dirty="0">
                <a:solidFill>
                  <a:srgbClr val="855D5D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automobiles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were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among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first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commercially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introduce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MEMS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into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mass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market,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with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airbag 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accelerometers.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33400"/>
            <a:ext cx="7315200" cy="5145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6038799"/>
            <a:ext cx="7426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Figure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3-6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Torsional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Ratcheting</a:t>
            </a:r>
            <a:r>
              <a:rPr sz="1800" i="1" spc="3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Actuator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(TRA)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MEMS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(Courtesy</a:t>
            </a:r>
            <a:r>
              <a:rPr sz="1800" i="1" spc="3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Sandia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National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latin typeface="Calibri"/>
                <a:cs typeface="Calibri"/>
              </a:rPr>
              <a:t>Laboratories,</a:t>
            </a:r>
            <a:r>
              <a:rPr sz="1800" i="1" spc="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SUMMiT™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Technologies,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Calibri"/>
                <a:cs typeface="Calibri"/>
                <a:hlinkClick r:id="rId3"/>
              </a:rPr>
              <a:t>www.sandia.gov/mstc</a:t>
            </a:r>
            <a:r>
              <a:rPr sz="1800" i="1" spc="-15" dirty="0">
                <a:latin typeface="Calibri"/>
                <a:cs typeface="Calibri"/>
              </a:rPr>
              <a:t>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071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0" dirty="0">
                <a:latin typeface="Franklin Gothic Medium"/>
                <a:cs typeface="Franklin Gothic Medium"/>
              </a:rPr>
              <a:t>Smart</a:t>
            </a:r>
            <a:r>
              <a:rPr sz="4000" i="0" spc="-100" dirty="0">
                <a:latin typeface="Franklin Gothic Medium"/>
                <a:cs typeface="Franklin Gothic Medium"/>
              </a:rPr>
              <a:t> </a:t>
            </a:r>
            <a:r>
              <a:rPr sz="4000" i="0" spc="-20" dirty="0">
                <a:latin typeface="Franklin Gothic Medium"/>
                <a:cs typeface="Franklin Gothic Medium"/>
              </a:rPr>
              <a:t>Objects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616825" cy="34245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latin typeface="Times New Roman"/>
                <a:cs typeface="Times New Roman"/>
              </a:rPr>
              <a:t>Smart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objects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are,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quite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simply,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building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blocks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IoT.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They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are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transform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everyday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objects 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into </a:t>
            </a:r>
            <a:r>
              <a:rPr sz="2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network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intelligent 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objects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are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able 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interact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6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meaningful</a:t>
            </a:r>
            <a:r>
              <a:rPr sz="26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way</a:t>
            </a:r>
            <a:endParaRPr sz="26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real </a:t>
            </a:r>
            <a:r>
              <a:rPr sz="2600" spc="-125" dirty="0">
                <a:latin typeface="Times New Roman"/>
                <a:cs typeface="Times New Roman"/>
              </a:rPr>
              <a:t>power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 </a:t>
            </a:r>
            <a:r>
              <a:rPr sz="2600" spc="-114" dirty="0">
                <a:latin typeface="Times New Roman"/>
                <a:cs typeface="Times New Roman"/>
              </a:rPr>
              <a:t>objects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145" dirty="0">
                <a:latin typeface="Times New Roman"/>
                <a:cs typeface="Times New Roman"/>
              </a:rPr>
              <a:t>IoT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comes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140" dirty="0">
                <a:latin typeface="Times New Roman"/>
                <a:cs typeface="Times New Roman"/>
              </a:rPr>
              <a:t>being 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networked </a:t>
            </a:r>
            <a:r>
              <a:rPr sz="2600" spc="-75" dirty="0">
                <a:latin typeface="Times New Roman"/>
                <a:cs typeface="Times New Roman"/>
              </a:rPr>
              <a:t>together </a:t>
            </a:r>
            <a:r>
              <a:rPr sz="2600" spc="-70" dirty="0">
                <a:latin typeface="Times New Roman"/>
                <a:cs typeface="Times New Roman"/>
              </a:rPr>
              <a:t>rather </a:t>
            </a:r>
            <a:r>
              <a:rPr sz="2600" spc="-110" dirty="0">
                <a:latin typeface="Times New Roman"/>
                <a:cs typeface="Times New Roman"/>
              </a:rPr>
              <a:t>than </a:t>
            </a:r>
            <a:r>
              <a:rPr sz="2600" spc="-140" dirty="0">
                <a:latin typeface="Times New Roman"/>
                <a:cs typeface="Times New Roman"/>
              </a:rPr>
              <a:t>being </a:t>
            </a:r>
            <a:r>
              <a:rPr sz="2600" spc="-120" dirty="0">
                <a:latin typeface="Times New Roman"/>
                <a:cs typeface="Times New Roman"/>
              </a:rPr>
              <a:t>isolated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25" dirty="0">
                <a:latin typeface="Times New Roman"/>
                <a:cs typeface="Times New Roman"/>
              </a:rPr>
              <a:t>standalone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449820" cy="41656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6385" marR="396240" indent="-274320" algn="just">
              <a:lnSpc>
                <a:spcPct val="90100"/>
              </a:lnSpc>
              <a:spcBef>
                <a:spcPts val="38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-180" dirty="0">
                <a:latin typeface="Times New Roman"/>
                <a:cs typeface="Times New Roman"/>
              </a:rPr>
              <a:t>If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05" dirty="0">
                <a:latin typeface="Times New Roman"/>
                <a:cs typeface="Times New Roman"/>
              </a:rPr>
              <a:t>sensor </a:t>
            </a:r>
            <a:r>
              <a:rPr sz="2400" spc="-150" dirty="0">
                <a:latin typeface="Times New Roman"/>
                <a:cs typeface="Times New Roman"/>
              </a:rPr>
              <a:t>is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standalone </a:t>
            </a:r>
            <a:r>
              <a:rPr sz="2400" b="1" spc="35" dirty="0">
                <a:latin typeface="Times New Roman"/>
                <a:cs typeface="Times New Roman"/>
              </a:rPr>
              <a:t>device </a:t>
            </a:r>
            <a:r>
              <a:rPr sz="2400" spc="-75" dirty="0">
                <a:latin typeface="Times New Roman"/>
                <a:cs typeface="Times New Roman"/>
              </a:rPr>
              <a:t>that </a:t>
            </a:r>
            <a:r>
              <a:rPr sz="2400" spc="-150" dirty="0">
                <a:latin typeface="Times New Roman"/>
                <a:cs typeface="Times New Roman"/>
              </a:rPr>
              <a:t>simply </a:t>
            </a:r>
            <a:r>
              <a:rPr sz="2400" spc="-125" dirty="0">
                <a:latin typeface="Times New Roman"/>
                <a:cs typeface="Times New Roman"/>
              </a:rPr>
              <a:t>measures </a:t>
            </a:r>
            <a:r>
              <a:rPr sz="2400" spc="-70" dirty="0">
                <a:latin typeface="Times New Roman"/>
                <a:cs typeface="Times New Roman"/>
              </a:rPr>
              <a:t>the 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humidity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the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soil</a:t>
            </a:r>
            <a:r>
              <a:rPr sz="2400" spc="35" dirty="0">
                <a:latin typeface="Times New Roman"/>
                <a:cs typeface="Times New Roman"/>
              </a:rPr>
              <a:t>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interesting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useful,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isn’t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revolutionary</a:t>
            </a:r>
            <a:endParaRPr sz="2400">
              <a:latin typeface="Times New Roman"/>
              <a:cs typeface="Times New Roman"/>
            </a:endParaRPr>
          </a:p>
          <a:p>
            <a:pPr marL="286385" marR="149225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that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same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sensor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is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connected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latin typeface="Times New Roman"/>
                <a:cs typeface="Times New Roman"/>
              </a:rPr>
              <a:t>as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part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an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intelligent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ne</a:t>
            </a:r>
            <a:r>
              <a:rPr sz="2400" b="1" spc="30" dirty="0">
                <a:latin typeface="Times New Roman"/>
                <a:cs typeface="Times New Roman"/>
              </a:rPr>
              <a:t>t</a:t>
            </a:r>
            <a:r>
              <a:rPr sz="2400" b="1" spc="15" dirty="0">
                <a:latin typeface="Times New Roman"/>
                <a:cs typeface="Times New Roman"/>
              </a:rPr>
              <a:t>w</a:t>
            </a:r>
            <a:r>
              <a:rPr sz="2400" b="1" spc="5" dirty="0">
                <a:latin typeface="Times New Roman"/>
                <a:cs typeface="Times New Roman"/>
              </a:rPr>
              <a:t>ork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a</a:t>
            </a:r>
            <a:r>
              <a:rPr sz="2400" b="1" spc="-60" dirty="0">
                <a:latin typeface="Times New Roman"/>
                <a:cs typeface="Times New Roman"/>
              </a:rPr>
              <a:t>b</a:t>
            </a:r>
            <a:r>
              <a:rPr sz="2400" b="1" spc="45" dirty="0">
                <a:latin typeface="Times New Roman"/>
                <a:cs typeface="Times New Roman"/>
              </a:rPr>
              <a:t>le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t</a:t>
            </a:r>
            <a:r>
              <a:rPr sz="2400" b="1" spc="75" dirty="0">
                <a:latin typeface="Times New Roman"/>
                <a:cs typeface="Times New Roman"/>
              </a:rPr>
              <a:t>o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c</a:t>
            </a:r>
            <a:r>
              <a:rPr sz="2400" b="1" spc="75" dirty="0">
                <a:latin typeface="Times New Roman"/>
                <a:cs typeface="Times New Roman"/>
              </a:rPr>
              <a:t>o</a:t>
            </a:r>
            <a:r>
              <a:rPr sz="2400" b="1" spc="20" dirty="0">
                <a:latin typeface="Times New Roman"/>
                <a:cs typeface="Times New Roman"/>
              </a:rPr>
              <a:t>ord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45" dirty="0">
                <a:latin typeface="Times New Roman"/>
                <a:cs typeface="Times New Roman"/>
              </a:rPr>
              <a:t>n</a:t>
            </a:r>
            <a:r>
              <a:rPr sz="2400" b="1" spc="-55" dirty="0">
                <a:latin typeface="Times New Roman"/>
                <a:cs typeface="Times New Roman"/>
              </a:rPr>
              <a:t>a</a:t>
            </a:r>
            <a:r>
              <a:rPr sz="2400" b="1" spc="30" dirty="0">
                <a:latin typeface="Times New Roman"/>
                <a:cs typeface="Times New Roman"/>
              </a:rPr>
              <a:t>t</a:t>
            </a:r>
            <a:r>
              <a:rPr sz="2400" b="1" spc="50" dirty="0">
                <a:latin typeface="Times New Roman"/>
                <a:cs typeface="Times New Roman"/>
              </a:rPr>
              <a:t>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intell</a:t>
            </a:r>
            <a:r>
              <a:rPr sz="2400" b="1" spc="15" dirty="0">
                <a:latin typeface="Times New Roman"/>
                <a:cs typeface="Times New Roman"/>
              </a:rPr>
              <a:t>i</a:t>
            </a:r>
            <a:r>
              <a:rPr sz="2400" b="1" spc="30" dirty="0">
                <a:latin typeface="Times New Roman"/>
                <a:cs typeface="Times New Roman"/>
              </a:rPr>
              <a:t>ge</a:t>
            </a:r>
            <a:r>
              <a:rPr sz="2400" b="1" spc="40" dirty="0">
                <a:latin typeface="Times New Roman"/>
                <a:cs typeface="Times New Roman"/>
              </a:rPr>
              <a:t>n</a:t>
            </a:r>
            <a:r>
              <a:rPr sz="2400" b="1" spc="25" dirty="0">
                <a:latin typeface="Times New Roman"/>
                <a:cs typeface="Times New Roman"/>
              </a:rPr>
              <a:t>t</a:t>
            </a:r>
            <a:r>
              <a:rPr sz="2400" b="1" spc="-3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35" dirty="0">
                <a:latin typeface="Times New Roman"/>
                <a:cs typeface="Times New Roman"/>
              </a:rPr>
              <a:t>with  </a:t>
            </a:r>
            <a:r>
              <a:rPr sz="2400" b="1" spc="-15" dirty="0">
                <a:latin typeface="Times New Roman"/>
                <a:cs typeface="Times New Roman"/>
              </a:rPr>
              <a:t>actuators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trigger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irrigation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systems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based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those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sensor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readings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60" dirty="0">
                <a:latin typeface="Times New Roman"/>
                <a:cs typeface="Times New Roman"/>
              </a:rPr>
              <a:t> we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have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something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far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more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powerful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57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00" dirty="0">
                <a:latin typeface="Times New Roman"/>
                <a:cs typeface="Times New Roman"/>
              </a:rPr>
              <a:t>Exten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140" dirty="0">
                <a:latin typeface="Times New Roman"/>
                <a:cs typeface="Times New Roman"/>
              </a:rPr>
              <a:t>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100" dirty="0">
                <a:latin typeface="Times New Roman"/>
                <a:cs typeface="Times New Roman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f</a:t>
            </a:r>
            <a:r>
              <a:rPr sz="2400" spc="-165" dirty="0">
                <a:latin typeface="Times New Roman"/>
                <a:cs typeface="Times New Roman"/>
              </a:rPr>
              <a:t>u</a:t>
            </a:r>
            <a:r>
              <a:rPr sz="2400" spc="105" dirty="0">
                <a:latin typeface="Times New Roman"/>
                <a:cs typeface="Times New Roman"/>
              </a:rPr>
              <a:t>r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195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5" dirty="0">
                <a:latin typeface="Times New Roman"/>
                <a:cs typeface="Times New Roman"/>
              </a:rPr>
              <a:t> ima</a:t>
            </a:r>
            <a:r>
              <a:rPr sz="2400" spc="-120" dirty="0">
                <a:latin typeface="Times New Roman"/>
                <a:cs typeface="Times New Roman"/>
              </a:rPr>
              <a:t>g</a:t>
            </a:r>
            <a:r>
              <a:rPr sz="2400" spc="-105" dirty="0">
                <a:latin typeface="Times New Roman"/>
                <a:cs typeface="Times New Roman"/>
              </a:rPr>
              <a:t>ine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th</a:t>
            </a:r>
            <a:r>
              <a:rPr sz="2400" spc="-14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t</a:t>
            </a:r>
            <a:r>
              <a:rPr sz="2400" spc="-125" dirty="0">
                <a:latin typeface="Times New Roman"/>
                <a:cs typeface="Times New Roman"/>
              </a:rPr>
              <a:t>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80" dirty="0">
                <a:latin typeface="Times New Roman"/>
                <a:cs typeface="Times New Roman"/>
              </a:rPr>
              <a:t>coo</a:t>
            </a:r>
            <a:r>
              <a:rPr sz="2400" b="1" spc="-20" dirty="0">
                <a:latin typeface="Times New Roman"/>
                <a:cs typeface="Times New Roman"/>
              </a:rPr>
              <a:t>rdin</a:t>
            </a:r>
            <a:r>
              <a:rPr sz="2400" b="1" spc="-45" dirty="0">
                <a:latin typeface="Times New Roman"/>
                <a:cs typeface="Times New Roman"/>
              </a:rPr>
              <a:t>a</a:t>
            </a:r>
            <a:r>
              <a:rPr sz="2400" b="1" spc="30" dirty="0">
                <a:latin typeface="Times New Roman"/>
                <a:cs typeface="Times New Roman"/>
              </a:rPr>
              <a:t>ted  sensor/actuator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set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intelligently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interconnected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with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other </a:t>
            </a:r>
            <a:r>
              <a:rPr sz="2400" b="1" spc="30" dirty="0">
                <a:latin typeface="Times New Roman"/>
                <a:cs typeface="Times New Roman"/>
              </a:rPr>
              <a:t>sensor/actuator </a:t>
            </a:r>
            <a:r>
              <a:rPr sz="2400" b="1" spc="-15" dirty="0">
                <a:latin typeface="Times New Roman"/>
                <a:cs typeface="Times New Roman"/>
              </a:rPr>
              <a:t>sets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0" dirty="0">
                <a:latin typeface="Times New Roman"/>
                <a:cs typeface="Times New Roman"/>
              </a:rPr>
              <a:t>further </a:t>
            </a:r>
            <a:r>
              <a:rPr sz="2400" spc="-95" dirty="0">
                <a:latin typeface="Times New Roman"/>
                <a:cs typeface="Times New Roman"/>
              </a:rPr>
              <a:t>coordinate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fertilization,</a:t>
            </a:r>
            <a:r>
              <a:rPr sz="2400" b="1" i="1" spc="-310" dirty="0">
                <a:latin typeface="Times New Roman"/>
                <a:cs typeface="Times New Roman"/>
              </a:rPr>
              <a:t> </a:t>
            </a:r>
            <a:r>
              <a:rPr sz="2400" b="1" i="1" spc="-30" dirty="0">
                <a:latin typeface="Times New Roman"/>
                <a:cs typeface="Times New Roman"/>
              </a:rPr>
              <a:t>pest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75" dirty="0">
                <a:latin typeface="Times New Roman"/>
                <a:cs typeface="Times New Roman"/>
              </a:rPr>
              <a:t>control,</a:t>
            </a:r>
            <a:r>
              <a:rPr sz="2400" b="1" i="1" spc="-300" dirty="0">
                <a:latin typeface="Times New Roman"/>
                <a:cs typeface="Times New Roman"/>
              </a:rPr>
              <a:t> </a:t>
            </a:r>
            <a:r>
              <a:rPr sz="2400" b="1" i="1" spc="-45" dirty="0">
                <a:latin typeface="Times New Roman"/>
                <a:cs typeface="Times New Roman"/>
              </a:rPr>
              <a:t>and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145" dirty="0">
                <a:latin typeface="Times New Roman"/>
                <a:cs typeface="Times New Roman"/>
              </a:rPr>
              <a:t>so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35" dirty="0">
                <a:latin typeface="Times New Roman"/>
                <a:cs typeface="Times New Roman"/>
              </a:rPr>
              <a:t>on</a:t>
            </a:r>
            <a:r>
              <a:rPr sz="2400" b="1" i="1" spc="35" dirty="0">
                <a:latin typeface="Trebuchet MS"/>
                <a:cs typeface="Trebuchet MS"/>
              </a:rPr>
              <a:t>—</a:t>
            </a:r>
            <a:r>
              <a:rPr sz="2400" b="1" i="1" spc="35" dirty="0">
                <a:latin typeface="Times New Roman"/>
                <a:cs typeface="Times New Roman"/>
              </a:rPr>
              <a:t>and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110" dirty="0">
                <a:latin typeface="Times New Roman"/>
                <a:cs typeface="Times New Roman"/>
              </a:rPr>
              <a:t>even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105" dirty="0">
                <a:latin typeface="Times New Roman"/>
                <a:cs typeface="Times New Roman"/>
              </a:rPr>
              <a:t>communicate </a:t>
            </a:r>
            <a:r>
              <a:rPr sz="2400" b="1" i="1" spc="-585" dirty="0">
                <a:latin typeface="Times New Roman"/>
                <a:cs typeface="Times New Roman"/>
              </a:rPr>
              <a:t> </a:t>
            </a:r>
            <a:r>
              <a:rPr sz="2400" b="1" i="1" spc="-15" dirty="0">
                <a:latin typeface="Times New Roman"/>
                <a:cs typeface="Times New Roman"/>
              </a:rPr>
              <a:t>with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latin typeface="Times New Roman"/>
                <a:cs typeface="Times New Roman"/>
              </a:rPr>
              <a:t>an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intelligent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spc="-90" dirty="0">
                <a:latin typeface="Times New Roman"/>
                <a:cs typeface="Times New Roman"/>
              </a:rPr>
              <a:t>backend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to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latin typeface="Times New Roman"/>
                <a:cs typeface="Times New Roman"/>
              </a:rPr>
              <a:t>calculate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120" dirty="0">
                <a:latin typeface="Times New Roman"/>
                <a:cs typeface="Times New Roman"/>
              </a:rPr>
              <a:t>crop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45" dirty="0">
                <a:latin typeface="Times New Roman"/>
                <a:cs typeface="Times New Roman"/>
              </a:rPr>
              <a:t>yield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potential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271652"/>
            <a:ext cx="651954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i="1" spc="-260" dirty="0">
                <a:latin typeface="Times New Roman"/>
                <a:cs typeface="Times New Roman"/>
              </a:rPr>
              <a:t>smart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i="1" spc="-215" dirty="0">
                <a:latin typeface="Times New Roman"/>
                <a:cs typeface="Times New Roman"/>
              </a:rPr>
              <a:t>object</a:t>
            </a:r>
            <a:r>
              <a:rPr sz="2600" spc="-215" dirty="0">
                <a:latin typeface="Times New Roman"/>
                <a:cs typeface="Times New Roman"/>
              </a:rPr>
              <a:t>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device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has,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minimum,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ll</a:t>
            </a:r>
            <a:r>
              <a:rPr sz="2600" spc="-22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wing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40" dirty="0">
                <a:latin typeface="Times New Roman"/>
                <a:cs typeface="Times New Roman"/>
              </a:rPr>
              <a:t>ur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40" dirty="0">
                <a:latin typeface="Times New Roman"/>
                <a:cs typeface="Times New Roman"/>
              </a:rPr>
              <a:t>ining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charac</a:t>
            </a: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2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istics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7883" y="1185672"/>
            <a:ext cx="5943599" cy="54574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69245"/>
            <a:ext cx="7206615" cy="448246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Processing</a:t>
            </a:r>
            <a:r>
              <a:rPr sz="26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unit: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-24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t</a:t>
            </a:r>
            <a:r>
              <a:rPr sz="2600" spc="-135" dirty="0">
                <a:latin typeface="Times New Roman"/>
                <a:cs typeface="Times New Roman"/>
              </a:rPr>
              <a:t>y</a:t>
            </a:r>
            <a:r>
              <a:rPr sz="2600" spc="-105" dirty="0">
                <a:latin typeface="Times New Roman"/>
                <a:cs typeface="Times New Roman"/>
              </a:rPr>
              <a:t>pe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oc</a:t>
            </a:r>
            <a:r>
              <a:rPr sz="2600" spc="-160" dirty="0">
                <a:latin typeface="Times New Roman"/>
                <a:cs typeface="Times New Roman"/>
              </a:rPr>
              <a:t>essing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latin typeface="Times New Roman"/>
                <a:cs typeface="Times New Roman"/>
              </a:rPr>
              <a:t>Acquiring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data,</a:t>
            </a:r>
            <a:endParaRPr sz="2600">
              <a:latin typeface="Times New Roman"/>
              <a:cs typeface="Times New Roman"/>
            </a:endParaRPr>
          </a:p>
          <a:p>
            <a:pPr marL="286385" marR="51943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Processing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and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analyzing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sensing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information </a:t>
            </a:r>
            <a:r>
              <a:rPr sz="2600" b="1" spc="-63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received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by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the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sensor(s),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Coordinating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control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signals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65" dirty="0">
                <a:latin typeface="Times New Roman"/>
                <a:cs typeface="Times New Roman"/>
              </a:rPr>
              <a:t>to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70" dirty="0">
                <a:latin typeface="Times New Roman"/>
                <a:cs typeface="Times New Roman"/>
              </a:rPr>
              <a:t>any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actuators</a:t>
            </a:r>
            <a:r>
              <a:rPr sz="2600" spc="-5" dirty="0">
                <a:latin typeface="Times New Roman"/>
                <a:cs typeface="Times New Roman"/>
              </a:rPr>
              <a:t>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  <a:p>
            <a:pPr marL="286385" marR="97155" indent="-27432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5" dirty="0">
                <a:latin typeface="Times New Roman"/>
                <a:cs typeface="Times New Roman"/>
              </a:rPr>
              <a:t>C</a:t>
            </a:r>
            <a:r>
              <a:rPr sz="2600" b="1" spc="-65" dirty="0">
                <a:latin typeface="Times New Roman"/>
                <a:cs typeface="Times New Roman"/>
              </a:rPr>
              <a:t>o</a:t>
            </a:r>
            <a:r>
              <a:rPr sz="2600" b="1" spc="20" dirty="0">
                <a:latin typeface="Times New Roman"/>
                <a:cs typeface="Times New Roman"/>
              </a:rPr>
              <a:t>ntrolli</a:t>
            </a:r>
            <a:r>
              <a:rPr sz="2600" b="1" spc="15" dirty="0">
                <a:latin typeface="Times New Roman"/>
                <a:cs typeface="Times New Roman"/>
              </a:rPr>
              <a:t>n</a:t>
            </a:r>
            <a:r>
              <a:rPr sz="2600" b="1" spc="25" dirty="0">
                <a:latin typeface="Times New Roman"/>
                <a:cs typeface="Times New Roman"/>
              </a:rPr>
              <a:t>g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30" dirty="0">
                <a:latin typeface="Times New Roman"/>
                <a:cs typeface="Times New Roman"/>
              </a:rPr>
              <a:t>v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r</a:t>
            </a:r>
            <a:r>
              <a:rPr sz="2600" b="1" spc="30" dirty="0">
                <a:latin typeface="Times New Roman"/>
                <a:cs typeface="Times New Roman"/>
              </a:rPr>
              <a:t>iety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functions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65" dirty="0">
                <a:latin typeface="Times New Roman"/>
                <a:cs typeface="Times New Roman"/>
              </a:rPr>
              <a:t>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th</a:t>
            </a:r>
            <a:r>
              <a:rPr sz="2600" b="1" spc="35" dirty="0">
                <a:latin typeface="Times New Roman"/>
                <a:cs typeface="Times New Roman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0" dirty="0">
                <a:latin typeface="Times New Roman"/>
                <a:cs typeface="Times New Roman"/>
              </a:rPr>
              <a:t>sma</a:t>
            </a:r>
            <a:r>
              <a:rPr sz="2600" b="1" spc="15" dirty="0">
                <a:latin typeface="Times New Roman"/>
                <a:cs typeface="Times New Roman"/>
              </a:rPr>
              <a:t>r</a:t>
            </a:r>
            <a:r>
              <a:rPr sz="2600" b="1" spc="25" dirty="0">
                <a:latin typeface="Times New Roman"/>
                <a:cs typeface="Times New Roman"/>
              </a:rPr>
              <a:t>t  object,</a:t>
            </a:r>
            <a:r>
              <a:rPr sz="2600" b="1" spc="-1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communication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power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systems</a:t>
            </a:r>
            <a:endParaRPr sz="2600">
              <a:latin typeface="Times New Roman"/>
              <a:cs typeface="Times New Roman"/>
            </a:endParaRPr>
          </a:p>
          <a:p>
            <a:pPr marL="286385" marR="218440" indent="-274320">
              <a:lnSpc>
                <a:spcPct val="90000"/>
              </a:lnSpc>
              <a:spcBef>
                <a:spcPts val="5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mos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mmo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microc</a:t>
            </a:r>
            <a:r>
              <a:rPr sz="2600" b="1" spc="35" dirty="0">
                <a:latin typeface="Times New Roman"/>
                <a:cs typeface="Times New Roman"/>
              </a:rPr>
              <a:t>o</a:t>
            </a:r>
            <a:r>
              <a:rPr sz="2600" b="1" spc="10" dirty="0">
                <a:latin typeface="Times New Roman"/>
                <a:cs typeface="Times New Roman"/>
              </a:rPr>
              <a:t>ntroller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bec</a:t>
            </a:r>
            <a:r>
              <a:rPr sz="2600" spc="-160" dirty="0">
                <a:latin typeface="Times New Roman"/>
                <a:cs typeface="Times New Roman"/>
              </a:rPr>
              <a:t>aus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its  </a:t>
            </a:r>
            <a:r>
              <a:rPr sz="2600" spc="-150" dirty="0">
                <a:latin typeface="Times New Roman"/>
                <a:cs typeface="Times New Roman"/>
              </a:rPr>
              <a:t>small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factor,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flexibility,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programming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simplicity,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ubiq</a:t>
            </a:r>
            <a:r>
              <a:rPr sz="2600" spc="-150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it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45" dirty="0">
                <a:latin typeface="Times New Roman"/>
                <a:cs typeface="Times New Roman"/>
              </a:rPr>
              <a:t>sum</a:t>
            </a:r>
            <a:r>
              <a:rPr sz="2600" spc="-140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tio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c</a:t>
            </a:r>
            <a:r>
              <a:rPr sz="2600" spc="-90" dirty="0">
                <a:latin typeface="Times New Roman"/>
                <a:cs typeface="Times New Roman"/>
              </a:rPr>
              <a:t>ost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206615" cy="39731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Sensor(s)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100" dirty="0">
                <a:latin typeface="Times New Roman"/>
                <a:cs typeface="Times New Roman"/>
              </a:rPr>
              <a:t>and/or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actuator(s):</a:t>
            </a:r>
            <a:endParaRPr sz="2600">
              <a:latin typeface="Times New Roman"/>
              <a:cs typeface="Times New Roman"/>
            </a:endParaRPr>
          </a:p>
          <a:p>
            <a:pPr marL="286385" marR="2101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object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capable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interacting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70" dirty="0">
                <a:latin typeface="Times New Roman"/>
                <a:cs typeface="Times New Roman"/>
              </a:rPr>
              <a:t>physical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75" dirty="0">
                <a:latin typeface="Times New Roman"/>
                <a:cs typeface="Times New Roman"/>
              </a:rPr>
              <a:t>orld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80" dirty="0">
                <a:latin typeface="Times New Roman"/>
                <a:cs typeface="Times New Roman"/>
              </a:rPr>
              <a:t>hr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90" dirty="0">
                <a:latin typeface="Times New Roman"/>
                <a:cs typeface="Times New Roman"/>
              </a:rPr>
              <a:t>gh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-125" dirty="0">
                <a:latin typeface="Times New Roman"/>
                <a:cs typeface="Times New Roman"/>
              </a:rPr>
              <a:t>ens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Communication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device: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communication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unit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responsible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latin typeface="Times New Roman"/>
                <a:cs typeface="Times New Roman"/>
              </a:rPr>
              <a:t>connecting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 </a:t>
            </a:r>
            <a:r>
              <a:rPr sz="2600" b="1" spc="-6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smart </a:t>
            </a:r>
            <a:r>
              <a:rPr sz="2600" b="1" spc="25" dirty="0">
                <a:latin typeface="Times New Roman"/>
                <a:cs typeface="Times New Roman"/>
              </a:rPr>
              <a:t>object </a:t>
            </a:r>
            <a:r>
              <a:rPr sz="2600" b="1" spc="45" dirty="0">
                <a:latin typeface="Times New Roman"/>
                <a:cs typeface="Times New Roman"/>
              </a:rPr>
              <a:t>with </a:t>
            </a:r>
            <a:r>
              <a:rPr sz="2600" b="1" spc="25" dirty="0">
                <a:latin typeface="Times New Roman"/>
                <a:cs typeface="Times New Roman"/>
              </a:rPr>
              <a:t>other </a:t>
            </a:r>
            <a:r>
              <a:rPr sz="2600" b="1" spc="-50" dirty="0">
                <a:latin typeface="Times New Roman"/>
                <a:cs typeface="Times New Roman"/>
              </a:rPr>
              <a:t>smart </a:t>
            </a:r>
            <a:r>
              <a:rPr sz="2600" b="1" spc="15" dirty="0">
                <a:latin typeface="Times New Roman"/>
                <a:cs typeface="Times New Roman"/>
              </a:rPr>
              <a:t>objects </a:t>
            </a:r>
            <a:r>
              <a:rPr sz="2600" b="1" spc="-15" dirty="0">
                <a:latin typeface="Times New Roman"/>
                <a:cs typeface="Times New Roman"/>
              </a:rPr>
              <a:t>and </a:t>
            </a:r>
            <a:r>
              <a:rPr sz="2600" b="1" spc="30" dirty="0">
                <a:latin typeface="Times New Roman"/>
                <a:cs typeface="Times New Roman"/>
              </a:rPr>
              <a:t>the </a:t>
            </a:r>
            <a:r>
              <a:rPr sz="2600" b="1" spc="35" dirty="0">
                <a:latin typeface="Times New Roman"/>
                <a:cs typeface="Times New Roman"/>
              </a:rPr>
              <a:t> outside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world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(via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the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network).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Com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vi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sma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b</a:t>
            </a:r>
            <a:r>
              <a:rPr sz="2600" spc="-95" dirty="0">
                <a:latin typeface="Times New Roman"/>
                <a:cs typeface="Times New Roman"/>
              </a:rPr>
              <a:t>jec</a:t>
            </a:r>
            <a:r>
              <a:rPr sz="2600" spc="-75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either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600" b="1" i="1" spc="-30" dirty="0">
                <a:latin typeface="Times New Roman"/>
                <a:cs typeface="Times New Roman"/>
              </a:rPr>
              <a:t>wi</a:t>
            </a:r>
            <a:r>
              <a:rPr sz="2600" b="1" i="1" spc="-70" dirty="0">
                <a:latin typeface="Times New Roman"/>
                <a:cs typeface="Times New Roman"/>
              </a:rPr>
              <a:t>r</a:t>
            </a:r>
            <a:r>
              <a:rPr sz="2600" b="1" i="1" spc="-60" dirty="0">
                <a:latin typeface="Times New Roman"/>
                <a:cs typeface="Times New Roman"/>
              </a:rPr>
              <a:t>ed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or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30" dirty="0">
                <a:latin typeface="Times New Roman"/>
                <a:cs typeface="Times New Roman"/>
              </a:rPr>
              <a:t>wi</a:t>
            </a:r>
            <a:r>
              <a:rPr sz="2600" b="1" i="1" spc="-75" dirty="0">
                <a:latin typeface="Times New Roman"/>
                <a:cs typeface="Times New Roman"/>
              </a:rPr>
              <a:t>r</a:t>
            </a:r>
            <a:r>
              <a:rPr sz="2600" b="1" i="1" spc="-85" dirty="0">
                <a:latin typeface="Times New Roman"/>
                <a:cs typeface="Times New Roman"/>
              </a:rPr>
              <a:t>eless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876427"/>
            <a:ext cx="68541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10" dirty="0">
                <a:latin typeface="Franklin Gothic Medium"/>
                <a:cs typeface="Franklin Gothic Medium"/>
              </a:rPr>
              <a:t>SENSORS,</a:t>
            </a:r>
            <a:r>
              <a:rPr sz="2800" i="0" spc="-35" dirty="0">
                <a:latin typeface="Franklin Gothic Medium"/>
                <a:cs typeface="Franklin Gothic Medium"/>
              </a:rPr>
              <a:t> </a:t>
            </a:r>
            <a:r>
              <a:rPr sz="2800" i="0" spc="-85" dirty="0">
                <a:latin typeface="Franklin Gothic Medium"/>
                <a:cs typeface="Franklin Gothic Medium"/>
              </a:rPr>
              <a:t>ACTUATORS,</a:t>
            </a:r>
            <a:r>
              <a:rPr sz="2800" i="0" spc="-30" dirty="0">
                <a:latin typeface="Franklin Gothic Medium"/>
                <a:cs typeface="Franklin Gothic Medium"/>
              </a:rPr>
              <a:t> </a:t>
            </a:r>
            <a:r>
              <a:rPr sz="2800" i="0" spc="-65" dirty="0">
                <a:latin typeface="Franklin Gothic Medium"/>
                <a:cs typeface="Franklin Gothic Medium"/>
              </a:rPr>
              <a:t>AND</a:t>
            </a:r>
            <a:r>
              <a:rPr sz="2800" i="0" spc="-30" dirty="0">
                <a:latin typeface="Franklin Gothic Medium"/>
                <a:cs typeface="Franklin Gothic Medium"/>
              </a:rPr>
              <a:t> </a:t>
            </a:r>
            <a:r>
              <a:rPr sz="2800" i="0" spc="-50" dirty="0">
                <a:latin typeface="Franklin Gothic Medium"/>
                <a:cs typeface="Franklin Gothic Medium"/>
              </a:rPr>
              <a:t>SMART</a:t>
            </a:r>
            <a:r>
              <a:rPr sz="2800" i="0" spc="-35" dirty="0">
                <a:latin typeface="Franklin Gothic Medium"/>
                <a:cs typeface="Franklin Gothic Medium"/>
              </a:rPr>
              <a:t> </a:t>
            </a:r>
            <a:r>
              <a:rPr sz="2800" i="0" dirty="0">
                <a:latin typeface="Franklin Gothic Medium"/>
                <a:cs typeface="Franklin Gothic Medium"/>
              </a:rPr>
              <a:t>OBJECTS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31507"/>
            <a:ext cx="7613650" cy="44500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indent="-274320" algn="just">
              <a:lnSpc>
                <a:spcPct val="100000"/>
              </a:lnSpc>
              <a:spcBef>
                <a:spcPts val="535"/>
              </a:spcBef>
              <a:buClr>
                <a:srgbClr val="D24717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b="1" spc="-175" dirty="0">
                <a:latin typeface="Times New Roman"/>
                <a:cs typeface="Times New Roman"/>
              </a:rPr>
              <a:t>A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spc="10" dirty="0">
                <a:latin typeface="Times New Roman"/>
                <a:cs typeface="Times New Roman"/>
              </a:rPr>
              <a:t>sens</a:t>
            </a:r>
            <a:r>
              <a:rPr sz="3200" b="1" spc="25" dirty="0">
                <a:latin typeface="Times New Roman"/>
                <a:cs typeface="Times New Roman"/>
              </a:rPr>
              <a:t>o</a:t>
            </a:r>
            <a:r>
              <a:rPr sz="3200" b="1" spc="-12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senses</a:t>
            </a:r>
            <a:endParaRPr sz="2600">
              <a:latin typeface="Times New Roman"/>
              <a:cs typeface="Times New Roman"/>
            </a:endParaRPr>
          </a:p>
          <a:p>
            <a:pPr marL="286385" marR="53340" indent="-274320">
              <a:lnSpc>
                <a:spcPct val="90000"/>
              </a:lnSpc>
              <a:spcBef>
                <a:spcPts val="67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  <a:tab pos="1615440" algn="l"/>
              </a:tabLst>
            </a:pPr>
            <a:r>
              <a:rPr sz="2600" spc="-265" dirty="0">
                <a:latin typeface="Times New Roman"/>
                <a:cs typeface="Times New Roman"/>
              </a:rPr>
              <a:t>M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ific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senso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measu</a:t>
            </a:r>
            <a:r>
              <a:rPr sz="26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som</a:t>
            </a:r>
            <a:r>
              <a:rPr sz="2600" b="1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1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ysical  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ntity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nd </a:t>
            </a:r>
            <a:r>
              <a:rPr sz="2600" b="1" i="1" spc="-170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600" b="1" i="1" spc="-29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ts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mea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i="1" spc="-8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ement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eading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sz="26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That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10" dirty="0">
                <a:solidFill>
                  <a:srgbClr val="001F5F"/>
                </a:solidFill>
                <a:latin typeface="Times New Roman"/>
                <a:cs typeface="Times New Roman"/>
              </a:rPr>
              <a:t>digital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representation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typically</a:t>
            </a:r>
            <a:r>
              <a:rPr sz="2600" b="1" i="1" spc="-1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passed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to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another </a:t>
            </a:r>
            <a:r>
              <a:rPr sz="2600" b="1" i="1" spc="-6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device </a:t>
            </a:r>
            <a:r>
              <a:rPr sz="26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for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transformation </a:t>
            </a:r>
            <a:r>
              <a:rPr sz="26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into 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useful </a:t>
            </a:r>
            <a:r>
              <a:rPr sz="2600" b="1" i="1" spc="20" dirty="0">
                <a:solidFill>
                  <a:srgbClr val="001F5F"/>
                </a:solidFill>
                <a:latin typeface="Times New Roman"/>
                <a:cs typeface="Times New Roman"/>
              </a:rPr>
              <a:t>data </a:t>
            </a:r>
            <a:r>
              <a:rPr sz="2600" b="1" i="1" spc="35" dirty="0">
                <a:solidFill>
                  <a:srgbClr val="001F5F"/>
                </a:solidFill>
                <a:latin typeface="Times New Roman"/>
                <a:cs typeface="Times New Roman"/>
              </a:rPr>
              <a:t>that </a:t>
            </a:r>
            <a:r>
              <a:rPr sz="26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can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be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consumed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 by</a:t>
            </a:r>
            <a:r>
              <a:rPr sz="26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intelligent</a:t>
            </a:r>
            <a:r>
              <a:rPr sz="26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devices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humans</a:t>
            </a:r>
            <a:endParaRPr sz="2600">
              <a:latin typeface="Times New Roman"/>
              <a:cs typeface="Times New Roman"/>
            </a:endParaRPr>
          </a:p>
          <a:p>
            <a:pPr marL="286385" indent="-274320" algn="just">
              <a:lnSpc>
                <a:spcPct val="100000"/>
              </a:lnSpc>
              <a:spcBef>
                <a:spcPts val="2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Se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so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limite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human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10" dirty="0">
                <a:latin typeface="Times New Roman"/>
                <a:cs typeface="Times New Roman"/>
              </a:rPr>
              <a:t>li</a:t>
            </a:r>
            <a:r>
              <a:rPr sz="2600" spc="-220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</a:t>
            </a:r>
            <a:r>
              <a:rPr sz="2600" spc="-170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ta.</a:t>
            </a:r>
            <a:endParaRPr sz="2600">
              <a:latin typeface="Times New Roman"/>
              <a:cs typeface="Times New Roman"/>
            </a:endParaRPr>
          </a:p>
          <a:p>
            <a:pPr marL="286385" marR="55880" indent="-274320" algn="just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They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50" dirty="0">
                <a:latin typeface="Times New Roman"/>
                <a:cs typeface="Times New Roman"/>
              </a:rPr>
              <a:t>able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120" dirty="0">
                <a:latin typeface="Times New Roman"/>
                <a:cs typeface="Times New Roman"/>
              </a:rPr>
              <a:t>provide </a:t>
            </a:r>
            <a:r>
              <a:rPr sz="2600" spc="-160" dirty="0">
                <a:latin typeface="Times New Roman"/>
                <a:cs typeface="Times New Roman"/>
              </a:rPr>
              <a:t>an </a:t>
            </a:r>
            <a:r>
              <a:rPr sz="2600" spc="-100" dirty="0">
                <a:latin typeface="Times New Roman"/>
                <a:cs typeface="Times New Roman"/>
              </a:rPr>
              <a:t>extremely </a:t>
            </a:r>
            <a:r>
              <a:rPr sz="2600" spc="-120" dirty="0">
                <a:latin typeface="Times New Roman"/>
                <a:cs typeface="Times New Roman"/>
              </a:rPr>
              <a:t>wide </a:t>
            </a:r>
            <a:r>
              <a:rPr sz="2600" spc="-90" dirty="0">
                <a:latin typeface="Times New Roman"/>
                <a:cs typeface="Times New Roman"/>
              </a:rPr>
              <a:t>spectrum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85" dirty="0">
                <a:latin typeface="Times New Roman"/>
                <a:cs typeface="Times New Roman"/>
              </a:rPr>
              <a:t>rich 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20" dirty="0">
                <a:latin typeface="Times New Roman"/>
                <a:cs typeface="Times New Roman"/>
              </a:rPr>
              <a:t>diverse </a:t>
            </a:r>
            <a:r>
              <a:rPr sz="2600" spc="-110" dirty="0">
                <a:latin typeface="Times New Roman"/>
                <a:cs typeface="Times New Roman"/>
              </a:rPr>
              <a:t>measurement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spc="-130" dirty="0">
                <a:latin typeface="Times New Roman"/>
                <a:cs typeface="Times New Roman"/>
              </a:rPr>
              <a:t>far </a:t>
            </a:r>
            <a:r>
              <a:rPr sz="2600" spc="-80" dirty="0">
                <a:latin typeface="Times New Roman"/>
                <a:cs typeface="Times New Roman"/>
              </a:rPr>
              <a:t>greater </a:t>
            </a:r>
            <a:r>
              <a:rPr sz="2600" spc="-114" dirty="0">
                <a:latin typeface="Times New Roman"/>
                <a:cs typeface="Times New Roman"/>
              </a:rPr>
              <a:t>precision than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hum</a:t>
            </a:r>
            <a:r>
              <a:rPr sz="2600" spc="-135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senses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24750" cy="18395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85" dirty="0">
                <a:latin typeface="Times New Roman"/>
                <a:cs typeface="Times New Roman"/>
              </a:rPr>
              <a:t>P</a:t>
            </a:r>
            <a:r>
              <a:rPr sz="2600" b="1" spc="40" dirty="0">
                <a:latin typeface="Times New Roman"/>
                <a:cs typeface="Times New Roman"/>
              </a:rPr>
              <a:t>o</a:t>
            </a:r>
            <a:r>
              <a:rPr sz="2600" b="1" spc="30" dirty="0">
                <a:latin typeface="Times New Roman"/>
                <a:cs typeface="Times New Roman"/>
              </a:rPr>
              <a:t>w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spc="-15" dirty="0">
                <a:latin typeface="Times New Roman"/>
                <a:cs typeface="Times New Roman"/>
              </a:rPr>
              <a:t>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source: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S</a:t>
            </a:r>
            <a:r>
              <a:rPr sz="2600" spc="-31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90" dirty="0">
                <a:latin typeface="Times New Roman"/>
                <a:cs typeface="Times New Roman"/>
              </a:rPr>
              <a:t>jec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i="1" spc="-110" dirty="0">
                <a:latin typeface="Times New Roman"/>
                <a:cs typeface="Times New Roman"/>
              </a:rPr>
              <a:t>components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5" dirty="0">
                <a:latin typeface="Times New Roman"/>
                <a:cs typeface="Times New Roman"/>
              </a:rPr>
              <a:t>th</a:t>
            </a:r>
            <a:r>
              <a:rPr sz="2600" b="1" i="1" spc="-15" dirty="0">
                <a:latin typeface="Times New Roman"/>
                <a:cs typeface="Times New Roman"/>
              </a:rPr>
              <a:t>a</a:t>
            </a:r>
            <a:r>
              <a:rPr sz="2600" b="1" i="1" spc="145" dirty="0">
                <a:latin typeface="Times New Roman"/>
                <a:cs typeface="Times New Roman"/>
              </a:rPr>
              <a:t>t</a:t>
            </a:r>
            <a:r>
              <a:rPr sz="2600" b="1" i="1" spc="-80" dirty="0">
                <a:latin typeface="Times New Roman"/>
                <a:cs typeface="Times New Roman"/>
              </a:rPr>
              <a:t> </a:t>
            </a:r>
            <a:r>
              <a:rPr sz="2600" b="1" i="1" spc="-85" dirty="0">
                <a:latin typeface="Times New Roman"/>
                <a:cs typeface="Times New Roman"/>
              </a:rPr>
              <a:t>need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to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b</a:t>
            </a:r>
            <a:r>
              <a:rPr sz="2600" b="1" i="1" spc="-60" dirty="0">
                <a:latin typeface="Times New Roman"/>
                <a:cs typeface="Times New Roman"/>
              </a:rPr>
              <a:t>e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40" dirty="0">
                <a:latin typeface="Times New Roman"/>
                <a:cs typeface="Times New Roman"/>
              </a:rPr>
              <a:t>p</a:t>
            </a:r>
            <a:r>
              <a:rPr sz="2600" b="1" i="1" spc="-225" dirty="0">
                <a:latin typeface="Times New Roman"/>
                <a:cs typeface="Times New Roman"/>
              </a:rPr>
              <a:t>o</a:t>
            </a:r>
            <a:r>
              <a:rPr sz="2600" b="1" i="1" spc="-130" dirty="0">
                <a:latin typeface="Times New Roman"/>
                <a:cs typeface="Times New Roman"/>
              </a:rPr>
              <a:t>w</a:t>
            </a:r>
            <a:r>
              <a:rPr sz="2600" b="1" i="1" spc="-60" dirty="0">
                <a:latin typeface="Times New Roman"/>
                <a:cs typeface="Times New Roman"/>
              </a:rPr>
              <a:t>e</a:t>
            </a:r>
            <a:r>
              <a:rPr sz="2600" b="1" i="1" spc="-100" dirty="0">
                <a:latin typeface="Times New Roman"/>
                <a:cs typeface="Times New Roman"/>
              </a:rPr>
              <a:t>r</a:t>
            </a:r>
            <a:r>
              <a:rPr sz="2600" b="1" i="1" spc="-60" dirty="0">
                <a:latin typeface="Times New Roman"/>
                <a:cs typeface="Times New Roman"/>
              </a:rPr>
              <a:t>ed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most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significant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power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consumption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usually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comes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from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i="1" spc="-170" dirty="0">
                <a:latin typeface="Times New Roman"/>
                <a:cs typeface="Times New Roman"/>
              </a:rPr>
              <a:t>com</a:t>
            </a:r>
            <a:r>
              <a:rPr sz="2600" b="1" i="1" spc="-260" dirty="0">
                <a:latin typeface="Times New Roman"/>
                <a:cs typeface="Times New Roman"/>
              </a:rPr>
              <a:t>m</a:t>
            </a:r>
            <a:r>
              <a:rPr sz="2600" b="1" i="1" spc="-120" dirty="0">
                <a:latin typeface="Times New Roman"/>
                <a:cs typeface="Times New Roman"/>
              </a:rPr>
              <a:t>u</a:t>
            </a:r>
            <a:r>
              <a:rPr sz="2600" b="1" i="1" spc="-114" dirty="0">
                <a:latin typeface="Times New Roman"/>
                <a:cs typeface="Times New Roman"/>
              </a:rPr>
              <a:t>n</a:t>
            </a:r>
            <a:r>
              <a:rPr sz="2600" b="1" i="1" spc="-70" dirty="0">
                <a:latin typeface="Times New Roman"/>
                <a:cs typeface="Times New Roman"/>
              </a:rPr>
              <a:t>ic</a:t>
            </a:r>
            <a:r>
              <a:rPr sz="2600" b="1" i="1" spc="-110" dirty="0">
                <a:latin typeface="Times New Roman"/>
                <a:cs typeface="Times New Roman"/>
              </a:rPr>
              <a:t>a</a:t>
            </a:r>
            <a:r>
              <a:rPr sz="2600" b="1" i="1" spc="-10" dirty="0">
                <a:latin typeface="Times New Roman"/>
                <a:cs typeface="Times New Roman"/>
              </a:rPr>
              <a:t>ti</a:t>
            </a:r>
            <a:r>
              <a:rPr sz="2600" b="1" i="1" spc="-35" dirty="0">
                <a:latin typeface="Times New Roman"/>
                <a:cs typeface="Times New Roman"/>
              </a:rPr>
              <a:t>o</a:t>
            </a:r>
            <a:r>
              <a:rPr sz="2600" b="1" i="1" spc="-120" dirty="0">
                <a:latin typeface="Times New Roman"/>
                <a:cs typeface="Times New Roman"/>
              </a:rPr>
              <a:t>n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120" dirty="0">
                <a:latin typeface="Times New Roman"/>
                <a:cs typeface="Times New Roman"/>
              </a:rPr>
              <a:t>u</a:t>
            </a:r>
            <a:r>
              <a:rPr sz="2600" b="1" i="1" spc="-114" dirty="0">
                <a:latin typeface="Times New Roman"/>
                <a:cs typeface="Times New Roman"/>
              </a:rPr>
              <a:t>n</a:t>
            </a:r>
            <a:r>
              <a:rPr sz="2600" b="1" i="1" spc="75" dirty="0">
                <a:latin typeface="Times New Roman"/>
                <a:cs typeface="Times New Roman"/>
              </a:rPr>
              <a:t>it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120" dirty="0">
                <a:latin typeface="Times New Roman"/>
                <a:cs typeface="Times New Roman"/>
              </a:rPr>
              <a:t>of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a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sm</a:t>
            </a:r>
            <a:r>
              <a:rPr sz="2600" b="1" i="1" spc="-75" dirty="0">
                <a:latin typeface="Times New Roman"/>
                <a:cs typeface="Times New Roman"/>
              </a:rPr>
              <a:t>a</a:t>
            </a:r>
            <a:r>
              <a:rPr sz="2600" b="1" i="1" spc="5" dirty="0">
                <a:latin typeface="Times New Roman"/>
                <a:cs typeface="Times New Roman"/>
              </a:rPr>
              <a:t>r</a:t>
            </a:r>
            <a:r>
              <a:rPr sz="2600" b="1" i="1" spc="140" dirty="0">
                <a:latin typeface="Times New Roman"/>
                <a:cs typeface="Times New Roman"/>
              </a:rPr>
              <a:t>t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70" dirty="0">
                <a:latin typeface="Times New Roman"/>
                <a:cs typeface="Times New Roman"/>
              </a:rPr>
              <a:t>object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5149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0" dirty="0">
                <a:latin typeface="Franklin Gothic Medium"/>
                <a:cs typeface="Franklin Gothic Medium"/>
              </a:rPr>
              <a:t>Trends</a:t>
            </a:r>
            <a:r>
              <a:rPr sz="4000" i="0" spc="-35" dirty="0">
                <a:latin typeface="Franklin Gothic Medium"/>
                <a:cs typeface="Franklin Gothic Medium"/>
              </a:rPr>
              <a:t> in</a:t>
            </a:r>
            <a:r>
              <a:rPr sz="4000" i="0" spc="-15" dirty="0"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latin typeface="Franklin Gothic Medium"/>
                <a:cs typeface="Franklin Gothic Medium"/>
              </a:rPr>
              <a:t>Smart </a:t>
            </a:r>
            <a:r>
              <a:rPr sz="4000" i="0" spc="-20" dirty="0">
                <a:latin typeface="Franklin Gothic Medium"/>
                <a:cs typeface="Franklin Gothic Medium"/>
              </a:rPr>
              <a:t>Objects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58613"/>
            <a:ext cx="7392670" cy="2388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0" dirty="0">
                <a:latin typeface="Times New Roman"/>
                <a:cs typeface="Times New Roman"/>
              </a:rPr>
              <a:t>Size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decreasing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Power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consumption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decreasing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Processing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power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increasing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Communication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capabilities</a:t>
            </a:r>
            <a:r>
              <a:rPr sz="2600" b="1" spc="-50" dirty="0">
                <a:latin typeface="Times New Roman"/>
                <a:cs typeface="Times New Roman"/>
              </a:rPr>
              <a:t> are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improving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5" dirty="0">
                <a:latin typeface="Times New Roman"/>
                <a:cs typeface="Times New Roman"/>
              </a:rPr>
              <a:t>Communication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being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increasingly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standardized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414273"/>
            <a:ext cx="4495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25" dirty="0">
                <a:solidFill>
                  <a:srgbClr val="001F5F"/>
                </a:solidFill>
                <a:latin typeface="Franklin Gothic Medium"/>
                <a:cs typeface="Franklin Gothic Medium"/>
              </a:rPr>
              <a:t>SENSOR</a:t>
            </a:r>
            <a:r>
              <a:rPr sz="4000" i="0" spc="-60" dirty="0">
                <a:solidFill>
                  <a:srgbClr val="001F5F"/>
                </a:solidFill>
                <a:latin typeface="Franklin Gothic Medium"/>
                <a:cs typeface="Franklin Gothic Medium"/>
              </a:rPr>
              <a:t> </a:t>
            </a:r>
            <a:r>
              <a:rPr sz="4000" i="0" spc="-35" dirty="0">
                <a:solidFill>
                  <a:srgbClr val="001F5F"/>
                </a:solidFill>
                <a:latin typeface="Franklin Gothic Medium"/>
                <a:cs typeface="Franklin Gothic Medium"/>
              </a:rPr>
              <a:t>NETWORKS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404874"/>
            <a:ext cx="8047355" cy="42945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33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sensor/ac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65" dirty="0">
                <a:latin typeface="Times New Roman"/>
                <a:cs typeface="Times New Roman"/>
              </a:rPr>
              <a:t>u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net</a:t>
            </a:r>
            <a:r>
              <a:rPr sz="2600" spc="-215" dirty="0">
                <a:latin typeface="Times New Roman"/>
                <a:cs typeface="Times New Roman"/>
              </a:rPr>
              <a:t>w</a:t>
            </a:r>
            <a:r>
              <a:rPr sz="2600" spc="-80" dirty="0">
                <a:latin typeface="Times New Roman"/>
                <a:cs typeface="Times New Roman"/>
              </a:rPr>
              <a:t>ork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45" dirty="0">
                <a:latin typeface="Times New Roman"/>
                <a:cs typeface="Times New Roman"/>
              </a:rPr>
              <a:t>(SANET)</a:t>
            </a:r>
            <a:r>
              <a:rPr sz="2600" b="1" spc="-60" dirty="0">
                <a:latin typeface="Times New Roman"/>
                <a:cs typeface="Times New Roman"/>
              </a:rPr>
              <a:t>,</a:t>
            </a:r>
            <a:r>
              <a:rPr sz="2600" b="1" spc="-1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net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ork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nso</a:t>
            </a:r>
            <a:r>
              <a:rPr sz="2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 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sense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measure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their environment </a:t>
            </a:r>
            <a:r>
              <a:rPr sz="2600" b="1" spc="100" dirty="0">
                <a:solidFill>
                  <a:srgbClr val="006FC0"/>
                </a:solidFill>
                <a:latin typeface="Times New Roman"/>
                <a:cs typeface="Times New Roman"/>
              </a:rPr>
              <a:t>and/or </a:t>
            </a:r>
            <a:r>
              <a:rPr sz="2600" b="1" spc="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actuators</a:t>
            </a:r>
            <a:r>
              <a:rPr sz="26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that</a:t>
            </a:r>
            <a:r>
              <a:rPr sz="26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act</a:t>
            </a:r>
            <a:r>
              <a:rPr sz="26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65" dirty="0">
                <a:solidFill>
                  <a:srgbClr val="006FC0"/>
                </a:solidFill>
                <a:latin typeface="Times New Roman"/>
                <a:cs typeface="Times New Roman"/>
              </a:rPr>
              <a:t>on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their</a:t>
            </a:r>
            <a:r>
              <a:rPr sz="26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environment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Segoe UI Symbol"/>
              <a:buChar char="⚫"/>
            </a:pPr>
            <a:endParaRPr sz="3500">
              <a:latin typeface="Times New Roman"/>
              <a:cs typeface="Times New Roman"/>
            </a:endParaRPr>
          </a:p>
          <a:p>
            <a:pPr marL="286385" marR="960755" indent="-274320">
              <a:lnSpc>
                <a:spcPts val="281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</a:t>
            </a:r>
            <a:r>
              <a:rPr sz="2600" spc="-17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165" dirty="0">
                <a:latin typeface="Times New Roman"/>
                <a:cs typeface="Times New Roman"/>
              </a:rPr>
              <a:t>/or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5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SANET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i="1" spc="-110" dirty="0">
                <a:latin typeface="Times New Roman"/>
                <a:cs typeface="Times New Roman"/>
              </a:rPr>
              <a:t>c</a:t>
            </a:r>
            <a:r>
              <a:rPr sz="2600" b="1" i="1" spc="-120" dirty="0">
                <a:latin typeface="Times New Roman"/>
                <a:cs typeface="Times New Roman"/>
              </a:rPr>
              <a:t>a</a:t>
            </a:r>
            <a:r>
              <a:rPr sz="2600" b="1" i="1" spc="-20" dirty="0">
                <a:latin typeface="Times New Roman"/>
                <a:cs typeface="Times New Roman"/>
              </a:rPr>
              <a:t>p</a:t>
            </a:r>
            <a:r>
              <a:rPr sz="2600" b="1" i="1" spc="-65" dirty="0">
                <a:latin typeface="Times New Roman"/>
                <a:cs typeface="Times New Roman"/>
              </a:rPr>
              <a:t>ab</a:t>
            </a:r>
            <a:r>
              <a:rPr sz="2600" b="1" i="1" spc="-45" dirty="0">
                <a:latin typeface="Times New Roman"/>
                <a:cs typeface="Times New Roman"/>
              </a:rPr>
              <a:t>le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of  </a:t>
            </a:r>
            <a:r>
              <a:rPr sz="2600" b="1" i="1" spc="-165" dirty="0">
                <a:latin typeface="Times New Roman"/>
                <a:cs typeface="Times New Roman"/>
              </a:rPr>
              <a:t>com</a:t>
            </a:r>
            <a:r>
              <a:rPr sz="2600" b="1" i="1" spc="-265" dirty="0">
                <a:latin typeface="Times New Roman"/>
                <a:cs typeface="Times New Roman"/>
              </a:rPr>
              <a:t>m</a:t>
            </a:r>
            <a:r>
              <a:rPr sz="2600" b="1" i="1" spc="-90" dirty="0">
                <a:latin typeface="Times New Roman"/>
                <a:cs typeface="Times New Roman"/>
              </a:rPr>
              <a:t>unic</a:t>
            </a:r>
            <a:r>
              <a:rPr sz="2600" b="1" i="1" spc="-114" dirty="0">
                <a:latin typeface="Times New Roman"/>
                <a:cs typeface="Times New Roman"/>
              </a:rPr>
              <a:t>a</a:t>
            </a:r>
            <a:r>
              <a:rPr sz="2600" b="1" i="1" spc="5" dirty="0">
                <a:latin typeface="Times New Roman"/>
                <a:cs typeface="Times New Roman"/>
              </a:rPr>
              <a:t>ti</a:t>
            </a:r>
            <a:r>
              <a:rPr sz="2600" b="1" i="1" dirty="0">
                <a:latin typeface="Times New Roman"/>
                <a:cs typeface="Times New Roman"/>
              </a:rPr>
              <a:t>n</a:t>
            </a:r>
            <a:r>
              <a:rPr sz="2600" b="1" i="1" spc="-25" dirty="0">
                <a:latin typeface="Times New Roman"/>
                <a:cs typeface="Times New Roman"/>
              </a:rPr>
              <a:t>g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and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130" dirty="0">
                <a:latin typeface="Times New Roman"/>
                <a:cs typeface="Times New Roman"/>
              </a:rPr>
              <a:t>coope</a:t>
            </a:r>
            <a:r>
              <a:rPr sz="2600" b="1" i="1" spc="-185" dirty="0">
                <a:latin typeface="Times New Roman"/>
                <a:cs typeface="Times New Roman"/>
              </a:rPr>
              <a:t>r</a:t>
            </a:r>
            <a:r>
              <a:rPr sz="2600" b="1" i="1" spc="-20" dirty="0">
                <a:latin typeface="Times New Roman"/>
                <a:cs typeface="Times New Roman"/>
              </a:rPr>
              <a:t>a</a:t>
            </a:r>
            <a:r>
              <a:rPr sz="2600" b="1" i="1" dirty="0">
                <a:latin typeface="Times New Roman"/>
                <a:cs typeface="Times New Roman"/>
              </a:rPr>
              <a:t>ting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D24717"/>
              </a:buClr>
              <a:buFont typeface="Segoe UI Symbol"/>
              <a:buChar char="⚫"/>
            </a:pPr>
            <a:endParaRPr sz="3400">
              <a:latin typeface="Times New Roman"/>
              <a:cs typeface="Times New Roman"/>
            </a:endParaRPr>
          </a:p>
          <a:p>
            <a:pPr marL="286385" marR="17145" indent="-274320">
              <a:lnSpc>
                <a:spcPct val="9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i="1" spc="-95" dirty="0">
                <a:latin typeface="Times New Roman"/>
                <a:cs typeface="Times New Roman"/>
              </a:rPr>
              <a:t>Effective </a:t>
            </a:r>
            <a:r>
              <a:rPr sz="2600" b="1" i="1" spc="-45" dirty="0">
                <a:latin typeface="Times New Roman"/>
                <a:cs typeface="Times New Roman"/>
              </a:rPr>
              <a:t>and </a:t>
            </a:r>
            <a:r>
              <a:rPr sz="2600" b="1" i="1" spc="-65" dirty="0">
                <a:latin typeface="Times New Roman"/>
                <a:cs typeface="Times New Roman"/>
              </a:rPr>
              <a:t>well-coordinated </a:t>
            </a:r>
            <a:r>
              <a:rPr sz="2600" b="1" i="1" spc="-110" dirty="0">
                <a:latin typeface="Times New Roman"/>
                <a:cs typeface="Times New Roman"/>
              </a:rPr>
              <a:t>communication </a:t>
            </a:r>
            <a:r>
              <a:rPr sz="2600" b="1" i="1" spc="-45" dirty="0">
                <a:latin typeface="Times New Roman"/>
                <a:cs typeface="Times New Roman"/>
              </a:rPr>
              <a:t>and </a:t>
            </a:r>
            <a:r>
              <a:rPr sz="2600" b="1" i="1" spc="-40" dirty="0">
                <a:latin typeface="Times New Roman"/>
                <a:cs typeface="Times New Roman"/>
              </a:rPr>
              <a:t> </a:t>
            </a:r>
            <a:r>
              <a:rPr sz="2600" b="1" i="1" spc="-95" dirty="0">
                <a:latin typeface="Times New Roman"/>
                <a:cs typeface="Times New Roman"/>
              </a:rPr>
              <a:t>cooperation </a:t>
            </a:r>
            <a:r>
              <a:rPr sz="2600" spc="-165" dirty="0">
                <a:latin typeface="Times New Roman"/>
                <a:cs typeface="Times New Roman"/>
              </a:rPr>
              <a:t>is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prominent </a:t>
            </a:r>
            <a:r>
              <a:rPr sz="2600" b="1" spc="30" dirty="0">
                <a:latin typeface="Times New Roman"/>
                <a:cs typeface="Times New Roman"/>
              </a:rPr>
              <a:t>challenge</a:t>
            </a:r>
            <a:r>
              <a:rPr sz="2600" spc="30" dirty="0">
                <a:latin typeface="Times New Roman"/>
                <a:cs typeface="Times New Roman"/>
              </a:rPr>
              <a:t>, </a:t>
            </a:r>
            <a:r>
              <a:rPr sz="2600" spc="-105" dirty="0">
                <a:latin typeface="Times New Roman"/>
                <a:cs typeface="Times New Roman"/>
              </a:rPr>
              <a:t>primarily </a:t>
            </a:r>
            <a:r>
              <a:rPr sz="2600" spc="-145" dirty="0">
                <a:latin typeface="Times New Roman"/>
                <a:cs typeface="Times New Roman"/>
              </a:rPr>
              <a:t>because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</a:t>
            </a:r>
            <a:r>
              <a:rPr sz="2600" spc="-17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u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70" dirty="0">
                <a:latin typeface="Times New Roman"/>
                <a:cs typeface="Times New Roman"/>
              </a:rPr>
              <a:t>S</a:t>
            </a:r>
            <a:r>
              <a:rPr sz="2600" spc="-235" dirty="0">
                <a:latin typeface="Times New Roman"/>
                <a:cs typeface="Times New Roman"/>
              </a:rPr>
              <a:t>ANET</a:t>
            </a:r>
            <a:r>
              <a:rPr sz="2600" spc="-135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di</a:t>
            </a:r>
            <a:r>
              <a:rPr sz="2600" spc="-235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het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60" dirty="0">
                <a:latin typeface="Times New Roman"/>
                <a:cs typeface="Times New Roman"/>
              </a:rPr>
              <a:t>o</a:t>
            </a:r>
            <a:r>
              <a:rPr sz="2600" spc="-175" dirty="0">
                <a:latin typeface="Times New Roman"/>
                <a:cs typeface="Times New Roman"/>
              </a:rPr>
              <a:t>g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65" dirty="0">
                <a:latin typeface="Times New Roman"/>
                <a:cs typeface="Times New Roman"/>
              </a:rPr>
              <a:t>us,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d  </a:t>
            </a:r>
            <a:r>
              <a:rPr sz="2600" spc="-100" dirty="0">
                <a:latin typeface="Times New Roman"/>
                <a:cs typeface="Times New Roman"/>
              </a:rPr>
              <a:t>resource-constrained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914781"/>
            <a:ext cx="8202930" cy="5346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40" dirty="0">
                <a:latin typeface="Times New Roman"/>
                <a:cs typeface="Times New Roman"/>
              </a:rPr>
              <a:t>SANETs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offer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highly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coordinated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sensing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3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actuation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capabilities.</a:t>
            </a:r>
            <a:endParaRPr sz="260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100000"/>
              </a:lnSpc>
              <a:spcBef>
                <a:spcPts val="5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85" dirty="0">
                <a:latin typeface="Times New Roman"/>
                <a:cs typeface="Times New Roman"/>
              </a:rPr>
              <a:t>Smart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homes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type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of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SANET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display</a:t>
            </a:r>
            <a:r>
              <a:rPr sz="2600" b="1" i="1" spc="-4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this </a:t>
            </a:r>
            <a:r>
              <a:rPr sz="2600" b="1" i="1" spc="-20" dirty="0">
                <a:latin typeface="Times New Roman"/>
                <a:cs typeface="Times New Roman"/>
              </a:rPr>
              <a:t> </a:t>
            </a:r>
            <a:r>
              <a:rPr sz="2600" b="1" i="1" spc="-85" dirty="0">
                <a:latin typeface="Times New Roman"/>
                <a:cs typeface="Times New Roman"/>
              </a:rPr>
              <a:t>coordination</a:t>
            </a:r>
            <a:r>
              <a:rPr sz="2600" b="1" i="1" spc="-105" dirty="0">
                <a:latin typeface="Times New Roman"/>
                <a:cs typeface="Times New Roman"/>
              </a:rPr>
              <a:t> </a:t>
            </a:r>
            <a:r>
              <a:rPr sz="2600" b="1" i="1" spc="-65" dirty="0">
                <a:latin typeface="Times New Roman"/>
                <a:cs typeface="Times New Roman"/>
              </a:rPr>
              <a:t>between</a:t>
            </a:r>
            <a:r>
              <a:rPr sz="2600" b="1" i="1" spc="-100" dirty="0">
                <a:latin typeface="Times New Roman"/>
                <a:cs typeface="Times New Roman"/>
              </a:rPr>
              <a:t> </a:t>
            </a:r>
            <a:r>
              <a:rPr sz="2600" b="1" i="1" spc="-15" dirty="0">
                <a:latin typeface="Times New Roman"/>
                <a:cs typeface="Times New Roman"/>
              </a:rPr>
              <a:t>distributed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120" dirty="0">
                <a:latin typeface="Times New Roman"/>
                <a:cs typeface="Times New Roman"/>
              </a:rPr>
              <a:t>sensors</a:t>
            </a:r>
            <a:r>
              <a:rPr sz="2600" b="1" i="1" spc="-8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and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55" dirty="0">
                <a:latin typeface="Times New Roman"/>
                <a:cs typeface="Times New Roman"/>
              </a:rPr>
              <a:t>actuators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Segoe UI Symbol"/>
              <a:buChar char="⚫"/>
            </a:pPr>
            <a:endParaRPr sz="365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998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For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example,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homes</a:t>
            </a:r>
            <a:r>
              <a:rPr sz="2600" spc="3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33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have</a:t>
            </a:r>
            <a:r>
              <a:rPr sz="2600" spc="229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temperature 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sensors 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120" dirty="0">
                <a:latin typeface="Times New Roman"/>
                <a:cs typeface="Times New Roman"/>
              </a:rPr>
              <a:t>strategically </a:t>
            </a:r>
            <a:r>
              <a:rPr sz="2600" spc="-100" dirty="0">
                <a:latin typeface="Times New Roman"/>
                <a:cs typeface="Times New Roman"/>
              </a:rPr>
              <a:t>networked with </a:t>
            </a:r>
            <a:r>
              <a:rPr sz="26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heating, ventilation, </a:t>
            </a:r>
            <a:r>
              <a:rPr sz="26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600" b="1" spc="-6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ai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b="1" spc="80" dirty="0">
                <a:solidFill>
                  <a:srgbClr val="006FC0"/>
                </a:solidFill>
                <a:latin typeface="Times New Roman"/>
                <a:cs typeface="Times New Roman"/>
              </a:rPr>
              <a:t>-</a:t>
            </a:r>
            <a:r>
              <a:rPr sz="26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conditionin</a:t>
            </a:r>
            <a:r>
              <a:rPr sz="26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6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(H</a:t>
            </a:r>
            <a:r>
              <a:rPr sz="2600" b="1" spc="-6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600" b="1" spc="-204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b="1" spc="-14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6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6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actu</a:t>
            </a:r>
            <a:r>
              <a:rPr sz="32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3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32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3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D24717"/>
              </a:buClr>
              <a:buFont typeface="Segoe UI Symbol"/>
              <a:buChar char="⚫"/>
            </a:pPr>
            <a:endParaRPr sz="38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When </a:t>
            </a:r>
            <a:r>
              <a:rPr sz="2600" b="1" spc="-110" dirty="0">
                <a:solidFill>
                  <a:srgbClr val="6F2F9F"/>
                </a:solidFill>
                <a:latin typeface="Times New Roman"/>
                <a:cs typeface="Times New Roman"/>
              </a:rPr>
              <a:t>a </a:t>
            </a:r>
            <a:r>
              <a:rPr sz="2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sensor </a:t>
            </a:r>
            <a:r>
              <a:rPr sz="260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detects </a:t>
            </a:r>
            <a:r>
              <a:rPr sz="2600" b="1" spc="-110" dirty="0">
                <a:solidFill>
                  <a:srgbClr val="6F2F9F"/>
                </a:solidFill>
                <a:latin typeface="Times New Roman"/>
                <a:cs typeface="Times New Roman"/>
              </a:rPr>
              <a:t>a </a:t>
            </a:r>
            <a:r>
              <a:rPr sz="260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specified </a:t>
            </a:r>
            <a:r>
              <a:rPr sz="2600" b="1" dirty="0">
                <a:solidFill>
                  <a:srgbClr val="6F2F9F"/>
                </a:solidFill>
                <a:latin typeface="Times New Roman"/>
                <a:cs typeface="Times New Roman"/>
              </a:rPr>
              <a:t>temperature</a:t>
            </a:r>
            <a:r>
              <a:rPr sz="2600" dirty="0">
                <a:latin typeface="Times New Roman"/>
                <a:cs typeface="Times New Roman"/>
              </a:rPr>
              <a:t>,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600" b="1" i="1" spc="-114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trigger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sz="2600" b="1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actuator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6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take 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action </a:t>
            </a:r>
            <a:r>
              <a:rPr sz="26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6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heat 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600" b="1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cool </a:t>
            </a:r>
            <a:r>
              <a:rPr sz="26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b="1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home </a:t>
            </a:r>
            <a:r>
              <a:rPr sz="2600" b="1" i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needed.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88" y="314070"/>
            <a:ext cx="7886700" cy="60077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7020" marR="5080" indent="-274955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sz="2600" spc="-180" dirty="0">
                <a:latin typeface="Times New Roman"/>
                <a:cs typeface="Times New Roman"/>
              </a:rPr>
              <a:t>Advantages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60" dirty="0">
                <a:latin typeface="Times New Roman"/>
                <a:cs typeface="Times New Roman"/>
              </a:rPr>
              <a:t>disadvantages </a:t>
            </a:r>
            <a:r>
              <a:rPr sz="2600" spc="-80" dirty="0">
                <a:latin typeface="Times New Roman"/>
                <a:cs typeface="Times New Roman"/>
              </a:rPr>
              <a:t>that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wireless-based </a:t>
            </a:r>
            <a:r>
              <a:rPr sz="26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solution </a:t>
            </a:r>
            <a:r>
              <a:rPr sz="2600" b="1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offers: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3000" b="1" spc="-55" dirty="0">
                <a:latin typeface="Times New Roman"/>
                <a:cs typeface="Times New Roman"/>
              </a:rPr>
              <a:t>Advantages:</a:t>
            </a:r>
            <a:endParaRPr sz="3000">
              <a:latin typeface="Times New Roman"/>
              <a:cs typeface="Times New Roman"/>
            </a:endParaRPr>
          </a:p>
          <a:p>
            <a:pPr marL="287020" marR="1204595" indent="-274955">
              <a:lnSpc>
                <a:spcPts val="281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dirty="0"/>
              <a:t>	</a:t>
            </a:r>
            <a:r>
              <a:rPr sz="2600" spc="-75" dirty="0">
                <a:latin typeface="Times New Roman"/>
                <a:cs typeface="Times New Roman"/>
              </a:rPr>
              <a:t>Greater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deployment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flexibility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(especially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extreme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vi</a:t>
            </a:r>
            <a:r>
              <a:rPr sz="2600" spc="-120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men</a:t>
            </a:r>
            <a:r>
              <a:rPr sz="2600" spc="-6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har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40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ea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60" dirty="0">
                <a:latin typeface="Times New Roman"/>
                <a:cs typeface="Times New Roman"/>
              </a:rPr>
              <a:t>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pla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114" dirty="0">
                <a:latin typeface="Times New Roman"/>
                <a:cs typeface="Times New Roman"/>
              </a:rPr>
              <a:t>es)</a:t>
            </a:r>
            <a:endParaRPr sz="26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135" dirty="0">
                <a:latin typeface="Times New Roman"/>
                <a:cs typeface="Times New Roman"/>
              </a:rPr>
              <a:t>Simpler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scaling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large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number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220" dirty="0">
                <a:latin typeface="Times New Roman"/>
                <a:cs typeface="Times New Roman"/>
              </a:rPr>
              <a:t>L</a:t>
            </a:r>
            <a:r>
              <a:rPr sz="2600" spc="-254" dirty="0">
                <a:latin typeface="Times New Roman"/>
                <a:cs typeface="Times New Roman"/>
              </a:rPr>
              <a:t>o</a:t>
            </a:r>
            <a:r>
              <a:rPr sz="2600" spc="-240" dirty="0">
                <a:latin typeface="Times New Roman"/>
                <a:cs typeface="Times New Roman"/>
              </a:rPr>
              <a:t>w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impleme</a:t>
            </a:r>
            <a:r>
              <a:rPr sz="2600" spc="-13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120" dirty="0">
                <a:latin typeface="Times New Roman"/>
                <a:cs typeface="Times New Roman"/>
              </a:rPr>
              <a:t>sts</a:t>
            </a:r>
            <a:endParaRPr sz="26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145" dirty="0">
                <a:latin typeface="Times New Roman"/>
                <a:cs typeface="Times New Roman"/>
              </a:rPr>
              <a:t>Easier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lo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-225" dirty="0">
                <a:latin typeface="Times New Roman"/>
                <a:cs typeface="Times New Roman"/>
              </a:rPr>
              <a:t>g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10" dirty="0">
                <a:latin typeface="Times New Roman"/>
                <a:cs typeface="Times New Roman"/>
              </a:rPr>
              <a:t>te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main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40" dirty="0">
                <a:latin typeface="Times New Roman"/>
                <a:cs typeface="Times New Roman"/>
              </a:rPr>
              <a:t>en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nc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120" dirty="0">
                <a:latin typeface="Times New Roman"/>
                <a:cs typeface="Times New Roman"/>
              </a:rPr>
              <a:t>Effortless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introduction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new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sensor/actuator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nodes</a:t>
            </a:r>
            <a:endParaRPr sz="26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85" dirty="0">
                <a:latin typeface="Times New Roman"/>
                <a:cs typeface="Times New Roman"/>
              </a:rPr>
              <a:t>Better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equipped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handle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dynamic/rapid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topology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changes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3000" b="1" spc="-45" dirty="0">
                <a:latin typeface="Times New Roman"/>
                <a:cs typeface="Times New Roman"/>
              </a:rPr>
              <a:t>Disadvantages:</a:t>
            </a:r>
            <a:endParaRPr sz="30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3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120" dirty="0">
                <a:latin typeface="Times New Roman"/>
                <a:cs typeface="Times New Roman"/>
              </a:rPr>
              <a:t>Potentially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less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secure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(for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example,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hijacked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access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points)</a:t>
            </a:r>
            <a:endParaRPr sz="2600">
              <a:latin typeface="Times New Roman"/>
              <a:cs typeface="Times New Roman"/>
            </a:endParaRPr>
          </a:p>
          <a:p>
            <a:pPr marL="321945" indent="-30988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21945" algn="l"/>
                <a:tab pos="322580" algn="l"/>
              </a:tabLst>
            </a:pPr>
            <a:r>
              <a:rPr sz="2600" spc="-190" dirty="0">
                <a:latin typeface="Times New Roman"/>
                <a:cs typeface="Times New Roman"/>
              </a:rPr>
              <a:t>Typically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lower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transmission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speeds</a:t>
            </a:r>
            <a:endParaRPr sz="2600">
              <a:latin typeface="Times New Roman"/>
              <a:cs typeface="Times New Roman"/>
            </a:endParaRPr>
          </a:p>
          <a:p>
            <a:pPr marL="361950" indent="-349885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1315" algn="l"/>
                <a:tab pos="362585" algn="l"/>
              </a:tabLst>
            </a:pPr>
            <a:r>
              <a:rPr sz="2600" spc="-75" dirty="0">
                <a:latin typeface="Times New Roman"/>
                <a:cs typeface="Times New Roman"/>
              </a:rPr>
              <a:t>Greater </a:t>
            </a:r>
            <a:r>
              <a:rPr sz="2600" spc="-145" dirty="0">
                <a:latin typeface="Times New Roman"/>
                <a:cs typeface="Times New Roman"/>
              </a:rPr>
              <a:t>level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impact/influence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0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environment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latin typeface="Franklin Gothic Medium"/>
                <a:cs typeface="Franklin Gothic Medium"/>
              </a:rPr>
              <a:t>Wireless</a:t>
            </a:r>
            <a:r>
              <a:rPr sz="4000" i="0" spc="-5" dirty="0">
                <a:latin typeface="Franklin Gothic Medium"/>
                <a:cs typeface="Franklin Gothic Medium"/>
              </a:rPr>
              <a:t> Sensor</a:t>
            </a:r>
            <a:r>
              <a:rPr sz="4000" i="0" spc="-20" dirty="0">
                <a:latin typeface="Franklin Gothic Medium"/>
                <a:cs typeface="Franklin Gothic Medium"/>
              </a:rPr>
              <a:t> </a:t>
            </a:r>
            <a:r>
              <a:rPr sz="4000" i="0" spc="-50" dirty="0">
                <a:latin typeface="Franklin Gothic Medium"/>
                <a:cs typeface="Franklin Gothic Medium"/>
              </a:rPr>
              <a:t>Networks</a:t>
            </a:r>
            <a:r>
              <a:rPr sz="4000" i="0" spc="-20" dirty="0">
                <a:latin typeface="Franklin Gothic Medium"/>
                <a:cs typeface="Franklin Gothic Medium"/>
              </a:rPr>
              <a:t> </a:t>
            </a:r>
            <a:r>
              <a:rPr sz="4000" i="0" spc="-40" dirty="0">
                <a:latin typeface="Franklin Gothic Medium"/>
                <a:cs typeface="Franklin Gothic Medium"/>
              </a:rPr>
              <a:t>(WSNs)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433830"/>
            <a:ext cx="7527290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383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W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eless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</a:t>
            </a:r>
            <a:r>
              <a:rPr sz="2600" spc="-170" dirty="0">
                <a:latin typeface="Times New Roman"/>
                <a:cs typeface="Times New Roman"/>
              </a:rPr>
              <a:t>o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50" dirty="0">
                <a:latin typeface="Times New Roman"/>
                <a:cs typeface="Times New Roman"/>
              </a:rPr>
              <a:t>et</a:t>
            </a:r>
            <a:r>
              <a:rPr sz="2600" spc="-204" dirty="0">
                <a:latin typeface="Times New Roman"/>
                <a:cs typeface="Times New Roman"/>
              </a:rPr>
              <a:t>w</a:t>
            </a:r>
            <a:r>
              <a:rPr sz="2600" spc="-110" dirty="0">
                <a:latin typeface="Times New Roman"/>
                <a:cs typeface="Times New Roman"/>
              </a:rPr>
              <a:t>orks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up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12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wi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eless</a:t>
            </a:r>
            <a:r>
              <a:rPr sz="26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00" b="1" i="1" spc="-70" dirty="0">
                <a:solidFill>
                  <a:srgbClr val="FF0000"/>
                </a:solidFill>
                <a:latin typeface="Times New Roman"/>
                <a:cs typeface="Times New Roman"/>
              </a:rPr>
              <a:t>y  </a:t>
            </a:r>
            <a:r>
              <a:rPr sz="2600" b="1" i="1" spc="-110" dirty="0">
                <a:solidFill>
                  <a:srgbClr val="FF0000"/>
                </a:solidFill>
                <a:latin typeface="Times New Roman"/>
                <a:cs typeface="Times New Roman"/>
              </a:rPr>
              <a:t>connected</a:t>
            </a:r>
            <a:r>
              <a:rPr sz="260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smart</a:t>
            </a:r>
            <a:r>
              <a:rPr sz="26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objects,</a:t>
            </a:r>
            <a:r>
              <a:rPr sz="2600" b="1" i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which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sometimes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referred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mo</a:t>
            </a:r>
            <a:r>
              <a:rPr sz="26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marR="90551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f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the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infras</a:t>
            </a:r>
            <a:r>
              <a:rPr sz="2600" spc="-95" dirty="0">
                <a:latin typeface="Times New Roman"/>
                <a:cs typeface="Times New Roman"/>
              </a:rPr>
              <a:t>t</a:t>
            </a:r>
            <a:r>
              <a:rPr sz="2600" spc="9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uc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u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o</a:t>
            </a:r>
            <a:r>
              <a:rPr sz="2600" spc="-95" dirty="0">
                <a:latin typeface="Times New Roman"/>
                <a:cs typeface="Times New Roman"/>
              </a:rPr>
              <a:t>nsider 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WSNs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surely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powerful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advantage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flexible</a:t>
            </a:r>
            <a:endParaRPr sz="2600">
              <a:latin typeface="Times New Roman"/>
              <a:cs typeface="Times New Roman"/>
            </a:endParaRPr>
          </a:p>
          <a:p>
            <a:pPr marL="286385" marR="5080">
              <a:lnSpc>
                <a:spcPct val="100000"/>
              </a:lnSpc>
            </a:pP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125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150" dirty="0">
                <a:latin typeface="Times New Roman"/>
                <a:cs typeface="Times New Roman"/>
              </a:rPr>
              <a:t>yme</a:t>
            </a:r>
            <a:r>
              <a:rPr sz="2600" spc="-145" dirty="0">
                <a:latin typeface="Times New Roman"/>
                <a:cs typeface="Times New Roman"/>
              </a:rPr>
              <a:t>n</a:t>
            </a:r>
            <a:r>
              <a:rPr sz="2600" spc="-20" dirty="0">
                <a:latin typeface="Times New Roman"/>
                <a:cs typeface="Times New Roman"/>
              </a:rPr>
              <a:t>ts,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</a:t>
            </a:r>
            <a:r>
              <a:rPr sz="2600" spc="-35" dirty="0">
                <a:latin typeface="Times New Roman"/>
                <a:cs typeface="Times New Roman"/>
              </a:rPr>
              <a:t>ut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the</a:t>
            </a:r>
            <a:r>
              <a:rPr sz="2600" b="1" i="1" spc="-65" dirty="0">
                <a:latin typeface="Times New Roman"/>
                <a:cs typeface="Times New Roman"/>
              </a:rPr>
              <a:t>r</a:t>
            </a:r>
            <a:r>
              <a:rPr sz="2600" b="1" i="1" spc="-100" dirty="0">
                <a:latin typeface="Times New Roman"/>
                <a:cs typeface="Times New Roman"/>
              </a:rPr>
              <a:t>e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latin typeface="Times New Roman"/>
                <a:cs typeface="Times New Roman"/>
              </a:rPr>
              <a:t>a</a:t>
            </a:r>
            <a:r>
              <a:rPr sz="2600" b="1" i="1" spc="-45" dirty="0">
                <a:latin typeface="Times New Roman"/>
                <a:cs typeface="Times New Roman"/>
              </a:rPr>
              <a:t>r</a:t>
            </a:r>
            <a:r>
              <a:rPr sz="2600" b="1" i="1" spc="-100" dirty="0">
                <a:latin typeface="Times New Roman"/>
                <a:cs typeface="Times New Roman"/>
              </a:rPr>
              <a:t>e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a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155" dirty="0">
                <a:latin typeface="Times New Roman"/>
                <a:cs typeface="Times New Roman"/>
              </a:rPr>
              <a:t>v</a:t>
            </a:r>
            <a:r>
              <a:rPr sz="2600" b="1" i="1" spc="-10" dirty="0">
                <a:latin typeface="Times New Roman"/>
                <a:cs typeface="Times New Roman"/>
              </a:rPr>
              <a:t>ariety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120" dirty="0">
                <a:latin typeface="Times New Roman"/>
                <a:cs typeface="Times New Roman"/>
              </a:rPr>
              <a:t>of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35" dirty="0">
                <a:latin typeface="Times New Roman"/>
                <a:cs typeface="Times New Roman"/>
              </a:rPr>
              <a:t>d</a:t>
            </a:r>
            <a:r>
              <a:rPr sz="2600" b="1" i="1" spc="-70" dirty="0">
                <a:latin typeface="Times New Roman"/>
                <a:cs typeface="Times New Roman"/>
              </a:rPr>
              <a:t>esign</a:t>
            </a:r>
            <a:r>
              <a:rPr sz="2600" b="1" i="1" spc="-65" dirty="0">
                <a:latin typeface="Times New Roman"/>
                <a:cs typeface="Times New Roman"/>
              </a:rPr>
              <a:t> </a:t>
            </a:r>
            <a:r>
              <a:rPr sz="2600" b="1" i="1" spc="-175" dirty="0">
                <a:latin typeface="Times New Roman"/>
                <a:cs typeface="Times New Roman"/>
              </a:rPr>
              <a:t>con</a:t>
            </a:r>
            <a:r>
              <a:rPr sz="2600" b="1" i="1" spc="-130" dirty="0">
                <a:latin typeface="Times New Roman"/>
                <a:cs typeface="Times New Roman"/>
              </a:rPr>
              <a:t>s</a:t>
            </a:r>
            <a:r>
              <a:rPr sz="2600" b="1" i="1" spc="55" dirty="0">
                <a:latin typeface="Times New Roman"/>
                <a:cs typeface="Times New Roman"/>
              </a:rPr>
              <a:t>t</a:t>
            </a:r>
            <a:r>
              <a:rPr sz="2600" b="1" i="1" spc="-10" dirty="0">
                <a:latin typeface="Times New Roman"/>
                <a:cs typeface="Times New Roman"/>
              </a:rPr>
              <a:t>r</a:t>
            </a:r>
            <a:r>
              <a:rPr sz="2600" b="1" i="1" spc="-35" dirty="0">
                <a:latin typeface="Times New Roman"/>
                <a:cs typeface="Times New Roman"/>
              </a:rPr>
              <a:t>ai</a:t>
            </a:r>
            <a:r>
              <a:rPr sz="2600" b="1" i="1" spc="-40" dirty="0">
                <a:latin typeface="Times New Roman"/>
                <a:cs typeface="Times New Roman"/>
              </a:rPr>
              <a:t>n</a:t>
            </a:r>
            <a:r>
              <a:rPr sz="2600" b="1" i="1" spc="10" dirty="0">
                <a:latin typeface="Times New Roman"/>
                <a:cs typeface="Times New Roman"/>
              </a:rPr>
              <a:t>ts  </a:t>
            </a:r>
            <a:r>
              <a:rPr sz="2600" b="1" i="1" spc="-25" dirty="0">
                <a:latin typeface="Times New Roman"/>
                <a:cs typeface="Times New Roman"/>
              </a:rPr>
              <a:t>to</a:t>
            </a:r>
            <a:r>
              <a:rPr sz="2600" b="1" i="1" spc="-60" dirty="0">
                <a:latin typeface="Times New Roman"/>
                <a:cs typeface="Times New Roman"/>
              </a:rPr>
              <a:t> </a:t>
            </a:r>
            <a:r>
              <a:rPr sz="2600" b="1" i="1" spc="-100" dirty="0">
                <a:latin typeface="Times New Roman"/>
                <a:cs typeface="Times New Roman"/>
              </a:rPr>
              <a:t>consider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15" dirty="0">
                <a:latin typeface="Times New Roman"/>
                <a:cs typeface="Times New Roman"/>
              </a:rPr>
              <a:t>with</a:t>
            </a:r>
            <a:r>
              <a:rPr sz="2600" b="1" i="1" spc="-75" dirty="0">
                <a:latin typeface="Times New Roman"/>
                <a:cs typeface="Times New Roman"/>
              </a:rPr>
              <a:t> </a:t>
            </a:r>
            <a:r>
              <a:rPr sz="2600" b="1" i="1" spc="-60" dirty="0">
                <a:latin typeface="Times New Roman"/>
                <a:cs typeface="Times New Roman"/>
              </a:rPr>
              <a:t>these </a:t>
            </a:r>
            <a:r>
              <a:rPr sz="2600" b="1" i="1" spc="-70" dirty="0">
                <a:latin typeface="Times New Roman"/>
                <a:cs typeface="Times New Roman"/>
              </a:rPr>
              <a:t>wirelessly</a:t>
            </a:r>
            <a:r>
              <a:rPr sz="2600" b="1" i="1" spc="-90" dirty="0">
                <a:latin typeface="Times New Roman"/>
                <a:cs typeface="Times New Roman"/>
              </a:rPr>
              <a:t> </a:t>
            </a:r>
            <a:r>
              <a:rPr sz="2600" b="1" i="1" spc="-110" dirty="0">
                <a:latin typeface="Times New Roman"/>
                <a:cs typeface="Times New Roman"/>
              </a:rPr>
              <a:t>connected</a:t>
            </a:r>
            <a:r>
              <a:rPr sz="2600" b="1" i="1" spc="-9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latin typeface="Times New Roman"/>
                <a:cs typeface="Times New Roman"/>
              </a:rPr>
              <a:t>smart</a:t>
            </a:r>
            <a:r>
              <a:rPr sz="2600" b="1" i="1" spc="-60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latin typeface="Times New Roman"/>
                <a:cs typeface="Times New Roman"/>
              </a:rPr>
              <a:t>objects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284988"/>
            <a:ext cx="7786116" cy="60674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0970"/>
            <a:ext cx="7496809" cy="4373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following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some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most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significant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limitations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the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smart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0" dirty="0">
                <a:latin typeface="Times New Roman"/>
                <a:cs typeface="Times New Roman"/>
              </a:rPr>
              <a:t>objects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in</a:t>
            </a:r>
            <a:r>
              <a:rPr sz="2400" b="1" spc="-370" dirty="0">
                <a:latin typeface="Times New Roman"/>
                <a:cs typeface="Times New Roman"/>
              </a:rPr>
              <a:t> </a:t>
            </a:r>
            <a:r>
              <a:rPr sz="2400" b="1" spc="-160" dirty="0">
                <a:latin typeface="Times New Roman"/>
                <a:cs typeface="Times New Roman"/>
              </a:rPr>
              <a:t>WSNs: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28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165" dirty="0">
                <a:latin typeface="Times New Roman"/>
                <a:cs typeface="Times New Roman"/>
              </a:rPr>
              <a:t>Limi</a:t>
            </a:r>
            <a:r>
              <a:rPr sz="2400" spc="-55" dirty="0">
                <a:latin typeface="Times New Roman"/>
                <a:cs typeface="Times New Roman"/>
              </a:rPr>
              <a:t>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oces</a:t>
            </a:r>
            <a:r>
              <a:rPr sz="2400" spc="-150" dirty="0">
                <a:latin typeface="Times New Roman"/>
                <a:cs typeface="Times New Roman"/>
              </a:rPr>
              <a:t>sing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35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165" dirty="0">
                <a:latin typeface="Times New Roman"/>
                <a:cs typeface="Times New Roman"/>
              </a:rPr>
              <a:t>Limi</a:t>
            </a:r>
            <a:r>
              <a:rPr sz="2400" spc="-55" dirty="0">
                <a:latin typeface="Times New Roman"/>
                <a:cs typeface="Times New Roman"/>
              </a:rPr>
              <a:t>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mem</a:t>
            </a:r>
            <a:r>
              <a:rPr sz="2400" spc="-95" dirty="0">
                <a:latin typeface="Times New Roman"/>
                <a:cs typeface="Times New Roman"/>
              </a:rPr>
              <a:t>o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204" dirty="0">
                <a:latin typeface="Times New Roman"/>
                <a:cs typeface="Times New Roman"/>
              </a:rPr>
              <a:t>Lo</a:t>
            </a:r>
            <a:r>
              <a:rPr sz="2400" spc="-140" dirty="0">
                <a:latin typeface="Times New Roman"/>
                <a:cs typeface="Times New Roman"/>
              </a:rPr>
              <a:t>s</a:t>
            </a:r>
            <a:r>
              <a:rPr sz="2400" spc="-195" dirty="0">
                <a:latin typeface="Times New Roman"/>
                <a:cs typeface="Times New Roman"/>
              </a:rPr>
              <a:t>sy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co</a:t>
            </a:r>
            <a:r>
              <a:rPr sz="2400" spc="-170" dirty="0">
                <a:latin typeface="Times New Roman"/>
                <a:cs typeface="Times New Roman"/>
              </a:rPr>
              <a:t>mm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40" dirty="0">
                <a:latin typeface="Times New Roman"/>
                <a:cs typeface="Times New Roman"/>
              </a:rPr>
              <a:t>ic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114" dirty="0">
                <a:latin typeface="Times New Roman"/>
                <a:cs typeface="Times New Roman"/>
              </a:rPr>
              <a:t>Limited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transmi</a:t>
            </a:r>
            <a:r>
              <a:rPr sz="2400" spc="-95" dirty="0">
                <a:latin typeface="Times New Roman"/>
                <a:cs typeface="Times New Roman"/>
              </a:rPr>
              <a:t>s</a:t>
            </a:r>
            <a:r>
              <a:rPr sz="2400" spc="-114" dirty="0">
                <a:latin typeface="Times New Roman"/>
                <a:cs typeface="Times New Roman"/>
              </a:rPr>
              <a:t>si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sp</a:t>
            </a:r>
            <a:r>
              <a:rPr sz="2400" spc="-120" dirty="0">
                <a:latin typeface="Times New Roman"/>
                <a:cs typeface="Times New Roman"/>
              </a:rPr>
              <a:t>eeds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965" algn="l"/>
                <a:tab pos="355600" algn="l"/>
              </a:tabLst>
            </a:pPr>
            <a:r>
              <a:rPr sz="2400" spc="-165" dirty="0">
                <a:latin typeface="Times New Roman"/>
                <a:cs typeface="Times New Roman"/>
              </a:rPr>
              <a:t>Limi</a:t>
            </a:r>
            <a:r>
              <a:rPr sz="2400" spc="-55" dirty="0">
                <a:latin typeface="Times New Roman"/>
                <a:cs typeface="Times New Roman"/>
              </a:rPr>
              <a:t>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70" dirty="0">
                <a:latin typeface="Times New Roman"/>
                <a:cs typeface="Times New Roman"/>
              </a:rPr>
              <a:t>o</a:t>
            </a:r>
            <a:r>
              <a:rPr sz="2400" spc="-225" dirty="0">
                <a:latin typeface="Times New Roman"/>
                <a:cs typeface="Times New Roman"/>
              </a:rPr>
              <a:t>w</a:t>
            </a:r>
            <a:r>
              <a:rPr sz="2400" spc="-35" dirty="0">
                <a:latin typeface="Times New Roman"/>
                <a:cs typeface="Times New Roman"/>
              </a:rPr>
              <a:t>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⚫"/>
            </a:pPr>
            <a:endParaRPr sz="30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15" dirty="0">
                <a:latin typeface="Times New Roman"/>
                <a:cs typeface="Times New Roman"/>
              </a:rPr>
              <a:t>Note</a:t>
            </a:r>
            <a:endParaRPr sz="2600">
              <a:latin typeface="Times New Roman"/>
              <a:cs typeface="Times New Roman"/>
            </a:endParaRPr>
          </a:p>
          <a:p>
            <a:pPr marL="286385" marR="120650" indent="-274320">
              <a:lnSpc>
                <a:spcPts val="2810"/>
              </a:lnSpc>
              <a:spcBef>
                <a:spcPts val="64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5" dirty="0">
                <a:latin typeface="Times New Roman"/>
                <a:cs typeface="Times New Roman"/>
              </a:rPr>
              <a:t>S</a:t>
            </a:r>
            <a:r>
              <a:rPr sz="2600" spc="-31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b</a:t>
            </a:r>
            <a:r>
              <a:rPr sz="2600" spc="-90" dirty="0">
                <a:latin typeface="Times New Roman"/>
                <a:cs typeface="Times New Roman"/>
              </a:rPr>
              <a:t>jec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limite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oc</a:t>
            </a:r>
            <a:r>
              <a:rPr sz="2600" spc="-150" dirty="0">
                <a:latin typeface="Times New Roman"/>
                <a:cs typeface="Times New Roman"/>
              </a:rPr>
              <a:t>essin</a:t>
            </a:r>
            <a:r>
              <a:rPr sz="2600" spc="-240" dirty="0">
                <a:latin typeface="Times New Roman"/>
                <a:cs typeface="Times New Roman"/>
              </a:rPr>
              <a:t>g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mem</a:t>
            </a:r>
            <a:r>
              <a:rPr sz="2600" spc="-114" dirty="0">
                <a:latin typeface="Times New Roman"/>
                <a:cs typeface="Times New Roman"/>
              </a:rPr>
              <a:t>o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</a:t>
            </a:r>
            <a:r>
              <a:rPr sz="2600" spc="-195" dirty="0">
                <a:latin typeface="Times New Roman"/>
                <a:cs typeface="Times New Roman"/>
              </a:rPr>
              <a:t>o</a:t>
            </a:r>
            <a:r>
              <a:rPr sz="2600" spc="-235" dirty="0">
                <a:latin typeface="Times New Roman"/>
                <a:cs typeface="Times New Roman"/>
              </a:rPr>
              <a:t>w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200" dirty="0">
                <a:latin typeface="Times New Roman"/>
                <a:cs typeface="Times New Roman"/>
              </a:rPr>
              <a:t>r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and  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often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referred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constrained</a:t>
            </a:r>
            <a:r>
              <a:rPr sz="26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6F2F9F"/>
                </a:solidFill>
                <a:latin typeface="Times New Roman"/>
                <a:cs typeface="Times New Roman"/>
              </a:rPr>
              <a:t>nodes</a:t>
            </a:r>
            <a:r>
              <a:rPr sz="2600" b="1" spc="-90" dirty="0">
                <a:solidFill>
                  <a:srgbClr val="6F2F9F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04874"/>
            <a:ext cx="7416165" cy="42183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5080" indent="-274320">
              <a:lnSpc>
                <a:spcPts val="2810"/>
              </a:lnSpc>
              <a:spcBef>
                <a:spcPts val="45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5" dirty="0">
                <a:latin typeface="Times New Roman"/>
                <a:cs typeface="Times New Roman"/>
              </a:rPr>
              <a:t>These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limitations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greatly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influence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how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WSNs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designed,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</a:t>
            </a:r>
            <a:r>
              <a:rPr sz="2600" spc="-95" dirty="0">
                <a:latin typeface="Times New Roman"/>
                <a:cs typeface="Times New Roman"/>
              </a:rPr>
              <a:t>pl</a:t>
            </a:r>
            <a:r>
              <a:rPr sz="2600" spc="-215" dirty="0">
                <a:latin typeface="Times New Roman"/>
                <a:cs typeface="Times New Roman"/>
              </a:rPr>
              <a:t>o</a:t>
            </a:r>
            <a:r>
              <a:rPr sz="2600" spc="-260" dirty="0">
                <a:latin typeface="Times New Roman"/>
                <a:cs typeface="Times New Roman"/>
              </a:rPr>
              <a:t>y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d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95" dirty="0">
                <a:latin typeface="Times New Roman"/>
                <a:cs typeface="Times New Roman"/>
              </a:rPr>
              <a:t>ilized.</a:t>
            </a:r>
            <a:endParaRPr sz="2600">
              <a:latin typeface="Times New Roman"/>
              <a:cs typeface="Times New Roman"/>
            </a:endParaRPr>
          </a:p>
          <a:p>
            <a:pPr marL="286385" marR="19050" indent="-274320">
              <a:lnSpc>
                <a:spcPts val="281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The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fact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individual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sensor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nodes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typically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limited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reason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that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they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often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deployed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in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very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large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numbers.</a:t>
            </a:r>
            <a:endParaRPr sz="2600">
              <a:latin typeface="Times New Roman"/>
              <a:cs typeface="Times New Roman"/>
            </a:endParaRPr>
          </a:p>
          <a:p>
            <a:pPr marL="286385" marR="116205" indent="-274320">
              <a:lnSpc>
                <a:spcPct val="90000"/>
              </a:lnSpc>
              <a:spcBef>
                <a:spcPts val="55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65" dirty="0">
                <a:latin typeface="Times New Roman"/>
                <a:cs typeface="Times New Roman"/>
              </a:rPr>
              <a:t>As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10" dirty="0">
                <a:latin typeface="Times New Roman"/>
                <a:cs typeface="Times New Roman"/>
              </a:rPr>
              <a:t>cost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14" dirty="0">
                <a:latin typeface="Times New Roman"/>
                <a:cs typeface="Times New Roman"/>
              </a:rPr>
              <a:t>sensor </a:t>
            </a:r>
            <a:r>
              <a:rPr sz="2600" spc="-130" dirty="0">
                <a:latin typeface="Times New Roman"/>
                <a:cs typeface="Times New Roman"/>
              </a:rPr>
              <a:t>nodes </a:t>
            </a:r>
            <a:r>
              <a:rPr sz="2600" spc="-114" dirty="0">
                <a:latin typeface="Times New Roman"/>
                <a:cs typeface="Times New Roman"/>
              </a:rPr>
              <a:t>continues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95" dirty="0">
                <a:latin typeface="Times New Roman"/>
                <a:cs typeface="Times New Roman"/>
              </a:rPr>
              <a:t>decline,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25" dirty="0">
                <a:latin typeface="Times New Roman"/>
                <a:cs typeface="Times New Roman"/>
              </a:rPr>
              <a:t>ability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120" dirty="0">
                <a:latin typeface="Times New Roman"/>
                <a:cs typeface="Times New Roman"/>
              </a:rPr>
              <a:t>p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oy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highl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ed</a:t>
            </a:r>
            <a:r>
              <a:rPr sz="2600" spc="-12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an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sens</a:t>
            </a:r>
            <a:r>
              <a:rPr sz="2600" spc="-170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bec</a:t>
            </a:r>
            <a:r>
              <a:rPr sz="2600" spc="-140" dirty="0">
                <a:latin typeface="Times New Roman"/>
                <a:cs typeface="Times New Roman"/>
              </a:rPr>
              <a:t>omes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inc</a:t>
            </a:r>
            <a:r>
              <a:rPr sz="2600" spc="-110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easin</a:t>
            </a:r>
            <a:r>
              <a:rPr sz="2600" spc="-195" dirty="0">
                <a:latin typeface="Times New Roman"/>
                <a:cs typeface="Times New Roman"/>
              </a:rPr>
              <a:t>g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145" dirty="0">
                <a:latin typeface="Times New Roman"/>
                <a:cs typeface="Times New Roman"/>
              </a:rPr>
              <a:t>y  </a:t>
            </a:r>
            <a:r>
              <a:rPr sz="2600" spc="-130" dirty="0">
                <a:latin typeface="Times New Roman"/>
                <a:cs typeface="Times New Roman"/>
              </a:rPr>
              <a:t>feasible.</a:t>
            </a:r>
            <a:endParaRPr sz="2600">
              <a:latin typeface="Times New Roman"/>
              <a:cs typeface="Times New Roman"/>
            </a:endParaRPr>
          </a:p>
          <a:p>
            <a:pPr marL="286385" marR="621665" indent="-274320">
              <a:lnSpc>
                <a:spcPct val="9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5" dirty="0">
                <a:latin typeface="Times New Roman"/>
                <a:cs typeface="Times New Roman"/>
              </a:rPr>
              <a:t>Beca</a:t>
            </a:r>
            <a:r>
              <a:rPr sz="2600" spc="-204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ma</a:t>
            </a:r>
            <a:r>
              <a:rPr sz="2600" spc="-19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se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so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4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ine</a:t>
            </a:r>
            <a:r>
              <a:rPr sz="2600" spc="-145" dirty="0">
                <a:latin typeface="Times New Roman"/>
                <a:cs typeface="Times New Roman"/>
              </a:rPr>
              <a:t>x</a:t>
            </a:r>
            <a:r>
              <a:rPr sz="2600" spc="-105" dirty="0">
                <a:latin typeface="Times New Roman"/>
                <a:cs typeface="Times New Roman"/>
              </a:rPr>
              <a:t>pe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si</a:t>
            </a:r>
            <a:r>
              <a:rPr sz="2600" spc="-285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and  correspondingly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inaccurate,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0" dirty="0">
                <a:latin typeface="Times New Roman"/>
                <a:cs typeface="Times New Roman"/>
              </a:rPr>
              <a:t>ability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deploy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smart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objects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redundantly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allows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increased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accuracy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0781"/>
            <a:ext cx="7614920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200" dirty="0">
                <a:latin typeface="Times New Roman"/>
                <a:cs typeface="Times New Roman"/>
              </a:rPr>
              <a:t>Such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large </a:t>
            </a:r>
            <a:r>
              <a:rPr sz="2800" spc="-114" dirty="0">
                <a:latin typeface="Times New Roman"/>
                <a:cs typeface="Times New Roman"/>
              </a:rPr>
              <a:t>numbers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sensors </a:t>
            </a:r>
            <a:r>
              <a:rPr sz="2800" spc="-65" dirty="0">
                <a:latin typeface="Times New Roman"/>
                <a:cs typeface="Times New Roman"/>
              </a:rPr>
              <a:t>permit </a:t>
            </a:r>
            <a:r>
              <a:rPr sz="2800" spc="-90" dirty="0">
                <a:latin typeface="Times New Roman"/>
                <a:cs typeface="Times New Roman"/>
              </a:rPr>
              <a:t>the introduction 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solidFill>
                  <a:srgbClr val="6F2F9F"/>
                </a:solidFill>
                <a:latin typeface="Times New Roman"/>
                <a:cs typeface="Times New Roman"/>
              </a:rPr>
              <a:t>hi</a:t>
            </a:r>
            <a:r>
              <a:rPr sz="280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2800" b="1" spc="-114" dirty="0">
                <a:solidFill>
                  <a:srgbClr val="6F2F9F"/>
                </a:solidFill>
                <a:latin typeface="Times New Roman"/>
                <a:cs typeface="Times New Roman"/>
              </a:rPr>
              <a:t>ra</a:t>
            </a:r>
            <a:r>
              <a:rPr sz="2800" b="1" spc="-105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800" b="1" spc="45" dirty="0">
                <a:solidFill>
                  <a:srgbClr val="6F2F9F"/>
                </a:solidFill>
                <a:latin typeface="Times New Roman"/>
                <a:cs typeface="Times New Roman"/>
              </a:rPr>
              <a:t>ch</a:t>
            </a:r>
            <a:r>
              <a:rPr sz="28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6F2F9F"/>
                </a:solidFill>
                <a:latin typeface="Times New Roman"/>
                <a:cs typeface="Times New Roman"/>
              </a:rPr>
              <a:t>s</a:t>
            </a:r>
            <a:r>
              <a:rPr sz="28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280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8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-110" dirty="0">
                <a:solidFill>
                  <a:srgbClr val="6F2F9F"/>
                </a:solidFill>
                <a:latin typeface="Times New Roman"/>
                <a:cs typeface="Times New Roman"/>
              </a:rPr>
              <a:t>sma</a:t>
            </a:r>
            <a:r>
              <a:rPr sz="28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80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28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obje</a:t>
            </a:r>
            <a:r>
              <a:rPr sz="280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sz="2800" b="1" spc="-25" dirty="0">
                <a:solidFill>
                  <a:srgbClr val="6F2F9F"/>
                </a:solidFill>
                <a:latin typeface="Times New Roman"/>
                <a:cs typeface="Times New Roman"/>
              </a:rPr>
              <a:t>ts</a:t>
            </a:r>
            <a:r>
              <a:rPr sz="280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D24717"/>
              </a:buClr>
              <a:buFont typeface="Segoe UI Symbol"/>
              <a:buChar char="⚫"/>
            </a:pPr>
            <a:endParaRPr sz="39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366395" algn="l"/>
              </a:tabLst>
            </a:pPr>
            <a:r>
              <a:rPr dirty="0"/>
              <a:t>	</a:t>
            </a:r>
            <a:r>
              <a:rPr sz="2800" spc="-200" dirty="0">
                <a:latin typeface="Times New Roman"/>
                <a:cs typeface="Times New Roman"/>
              </a:rPr>
              <a:t>Such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hierarchy </a:t>
            </a:r>
            <a:r>
              <a:rPr sz="2800" spc="-114" dirty="0">
                <a:latin typeface="Times New Roman"/>
                <a:cs typeface="Times New Roman"/>
              </a:rPr>
              <a:t>provides, </a:t>
            </a:r>
            <a:r>
              <a:rPr sz="2800" spc="-175" dirty="0">
                <a:latin typeface="Times New Roman"/>
                <a:cs typeface="Times New Roman"/>
              </a:rPr>
              <a:t>among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other </a:t>
            </a:r>
            <a:r>
              <a:rPr sz="2800" spc="-140" dirty="0">
                <a:latin typeface="Times New Roman"/>
                <a:cs typeface="Times New Roman"/>
              </a:rPr>
              <a:t>organizational 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advantages,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ability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to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60" dirty="0">
                <a:latin typeface="Times New Roman"/>
                <a:cs typeface="Times New Roman"/>
              </a:rPr>
              <a:t>aggregate</a:t>
            </a:r>
            <a:r>
              <a:rPr sz="2800" b="1" i="1" spc="-55" dirty="0">
                <a:latin typeface="Times New Roman"/>
                <a:cs typeface="Times New Roman"/>
              </a:rPr>
              <a:t> </a:t>
            </a:r>
            <a:r>
              <a:rPr sz="2800" b="1" i="1" spc="-45" dirty="0">
                <a:latin typeface="Times New Roman"/>
                <a:cs typeface="Times New Roman"/>
              </a:rPr>
              <a:t>similar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-125" dirty="0">
                <a:latin typeface="Times New Roman"/>
                <a:cs typeface="Times New Roman"/>
              </a:rPr>
              <a:t>sensor </a:t>
            </a:r>
            <a:r>
              <a:rPr sz="2800" b="1" i="1" spc="-120" dirty="0">
                <a:latin typeface="Times New Roman"/>
                <a:cs typeface="Times New Roman"/>
              </a:rPr>
              <a:t> </a:t>
            </a:r>
            <a:r>
              <a:rPr sz="2800" b="1" i="1" spc="-65" dirty="0">
                <a:latin typeface="Times New Roman"/>
                <a:cs typeface="Times New Roman"/>
              </a:rPr>
              <a:t>readings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spc="-125" dirty="0">
                <a:latin typeface="Times New Roman"/>
                <a:cs typeface="Times New Roman"/>
              </a:rPr>
              <a:t>from</a:t>
            </a:r>
            <a:r>
              <a:rPr sz="2800" b="1" i="1" spc="-120" dirty="0">
                <a:latin typeface="Times New Roman"/>
                <a:cs typeface="Times New Roman"/>
              </a:rPr>
              <a:t> </a:t>
            </a:r>
            <a:r>
              <a:rPr sz="2800" b="1" i="1" spc="-125" dirty="0">
                <a:latin typeface="Times New Roman"/>
                <a:cs typeface="Times New Roman"/>
              </a:rPr>
              <a:t>sensor</a:t>
            </a:r>
            <a:r>
              <a:rPr sz="2800" b="1" i="1" spc="-120" dirty="0">
                <a:latin typeface="Times New Roman"/>
                <a:cs typeface="Times New Roman"/>
              </a:rPr>
              <a:t> nodes</a:t>
            </a:r>
            <a:r>
              <a:rPr sz="2800" b="1" i="1" spc="-114" dirty="0">
                <a:latin typeface="Times New Roman"/>
                <a:cs typeface="Times New Roman"/>
              </a:rPr>
              <a:t> </a:t>
            </a:r>
            <a:r>
              <a:rPr sz="2800" b="1" i="1" spc="35" dirty="0">
                <a:latin typeface="Times New Roman"/>
                <a:cs typeface="Times New Roman"/>
              </a:rPr>
              <a:t>that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spc="-55" dirty="0">
                <a:latin typeface="Times New Roman"/>
                <a:cs typeface="Times New Roman"/>
              </a:rPr>
              <a:t>are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65" dirty="0">
                <a:latin typeface="Times New Roman"/>
                <a:cs typeface="Times New Roman"/>
              </a:rPr>
              <a:t>in</a:t>
            </a:r>
            <a:r>
              <a:rPr sz="2800" b="1" i="1" spc="575" dirty="0">
                <a:latin typeface="Times New Roman"/>
                <a:cs typeface="Times New Roman"/>
              </a:rPr>
              <a:t> </a:t>
            </a:r>
            <a:r>
              <a:rPr sz="2800" b="1" i="1" spc="-140" dirty="0">
                <a:latin typeface="Times New Roman"/>
                <a:cs typeface="Times New Roman"/>
              </a:rPr>
              <a:t>close </a:t>
            </a:r>
            <a:r>
              <a:rPr sz="2800" b="1" i="1" spc="-135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p</a:t>
            </a:r>
            <a:r>
              <a:rPr sz="2800" b="1" i="1" spc="-70" dirty="0">
                <a:latin typeface="Times New Roman"/>
                <a:cs typeface="Times New Roman"/>
              </a:rPr>
              <a:t>r</a:t>
            </a:r>
            <a:r>
              <a:rPr sz="2800" b="1" i="1" spc="-310" dirty="0">
                <a:latin typeface="Times New Roman"/>
                <a:cs typeface="Times New Roman"/>
              </a:rPr>
              <a:t>o</a:t>
            </a:r>
            <a:r>
              <a:rPr sz="2800" b="1" i="1" spc="-60" dirty="0">
                <a:latin typeface="Times New Roman"/>
                <a:cs typeface="Times New Roman"/>
              </a:rPr>
              <a:t>ximity</a:t>
            </a:r>
            <a:r>
              <a:rPr sz="2800" b="1" i="1" spc="-50" dirty="0">
                <a:latin typeface="Times New Roman"/>
                <a:cs typeface="Times New Roman"/>
              </a:rPr>
              <a:t> </a:t>
            </a:r>
            <a:r>
              <a:rPr sz="2800" b="1" i="1" spc="-30" dirty="0">
                <a:latin typeface="Times New Roman"/>
                <a:cs typeface="Times New Roman"/>
              </a:rPr>
              <a:t>to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55" dirty="0">
                <a:latin typeface="Times New Roman"/>
                <a:cs typeface="Times New Roman"/>
              </a:rPr>
              <a:t>ea</a:t>
            </a:r>
            <a:r>
              <a:rPr sz="2800" b="1" i="1" spc="-195" dirty="0">
                <a:latin typeface="Times New Roman"/>
                <a:cs typeface="Times New Roman"/>
              </a:rPr>
              <a:t>ch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spc="-65" dirty="0">
                <a:latin typeface="Times New Roman"/>
                <a:cs typeface="Times New Roman"/>
              </a:rPr>
              <a:t>other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199466"/>
            <a:ext cx="2299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i="0" spc="-45" dirty="0">
                <a:latin typeface="Franklin Gothic Medium"/>
                <a:cs typeface="Franklin Gothic Medium"/>
              </a:rPr>
              <a:t>Categories</a:t>
            </a:r>
            <a:endParaRPr sz="40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910938"/>
            <a:ext cx="8049259" cy="49180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Active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passive:</a:t>
            </a:r>
            <a:endParaRPr sz="2600">
              <a:latin typeface="Times New Roman"/>
              <a:cs typeface="Times New Roman"/>
            </a:endParaRPr>
          </a:p>
          <a:p>
            <a:pPr marL="286385" marR="2228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4" dirty="0">
                <a:latin typeface="Times New Roman"/>
                <a:cs typeface="Times New Roman"/>
              </a:rPr>
              <a:t>S</a:t>
            </a:r>
            <a:r>
              <a:rPr sz="2600" spc="-215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ns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ized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whet</a:t>
            </a:r>
            <a:r>
              <a:rPr sz="2600" spc="-120" dirty="0">
                <a:latin typeface="Times New Roman"/>
                <a:cs typeface="Times New Roman"/>
              </a:rPr>
              <a:t>h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25" dirty="0">
                <a:latin typeface="Times New Roman"/>
                <a:cs typeface="Times New Roman"/>
              </a:rPr>
              <a:t>pro</a:t>
            </a:r>
            <a:r>
              <a:rPr sz="2600" b="1" spc="15" dirty="0">
                <a:latin typeface="Times New Roman"/>
                <a:cs typeface="Times New Roman"/>
              </a:rPr>
              <a:t>d</a:t>
            </a:r>
            <a:r>
              <a:rPr sz="2600" b="1" spc="50" dirty="0">
                <a:latin typeface="Times New Roman"/>
                <a:cs typeface="Times New Roman"/>
              </a:rPr>
              <a:t>uce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an  </a:t>
            </a:r>
            <a:r>
              <a:rPr sz="2600" b="1" spc="5" dirty="0">
                <a:latin typeface="Times New Roman"/>
                <a:cs typeface="Times New Roman"/>
              </a:rPr>
              <a:t>energ</a:t>
            </a:r>
            <a:r>
              <a:rPr sz="2600" b="1" spc="15" dirty="0">
                <a:latin typeface="Times New Roman"/>
                <a:cs typeface="Times New Roman"/>
              </a:rPr>
              <a:t>y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latin typeface="Times New Roman"/>
                <a:cs typeface="Times New Roman"/>
              </a:rPr>
              <a:t>output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pic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requ</a:t>
            </a:r>
            <a:r>
              <a:rPr sz="2600" b="1" spc="-5" dirty="0">
                <a:latin typeface="Times New Roman"/>
                <a:cs typeface="Times New Roman"/>
              </a:rPr>
              <a:t>i</a:t>
            </a:r>
            <a:r>
              <a:rPr sz="2600" b="1" spc="-15" dirty="0">
                <a:latin typeface="Times New Roman"/>
                <a:cs typeface="Times New Roman"/>
              </a:rPr>
              <a:t>re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80" dirty="0">
                <a:latin typeface="Times New Roman"/>
                <a:cs typeface="Times New Roman"/>
              </a:rPr>
              <a:t>ex</a:t>
            </a:r>
            <a:r>
              <a:rPr sz="2600" b="1" spc="65" dirty="0">
                <a:latin typeface="Times New Roman"/>
                <a:cs typeface="Times New Roman"/>
              </a:rPr>
              <a:t>t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spc="50" dirty="0">
                <a:latin typeface="Times New Roman"/>
                <a:cs typeface="Times New Roman"/>
              </a:rPr>
              <a:t>r</a:t>
            </a:r>
            <a:r>
              <a:rPr sz="2600" b="1" spc="-20" dirty="0">
                <a:latin typeface="Times New Roman"/>
                <a:cs typeface="Times New Roman"/>
              </a:rPr>
              <a:t>nal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80" dirty="0">
                <a:latin typeface="Times New Roman"/>
                <a:cs typeface="Times New Roman"/>
              </a:rPr>
              <a:t>p</a:t>
            </a:r>
            <a:r>
              <a:rPr sz="2600" b="1" dirty="0">
                <a:latin typeface="Times New Roman"/>
                <a:cs typeface="Times New Roman"/>
              </a:rPr>
              <a:t>o</a:t>
            </a:r>
            <a:r>
              <a:rPr sz="2600" b="1" spc="30" dirty="0">
                <a:latin typeface="Times New Roman"/>
                <a:cs typeface="Times New Roman"/>
              </a:rPr>
              <a:t>w</a:t>
            </a:r>
            <a:r>
              <a:rPr sz="2600" b="1" spc="-20" dirty="0">
                <a:latin typeface="Times New Roman"/>
                <a:cs typeface="Times New Roman"/>
              </a:rPr>
              <a:t>er  </a:t>
            </a:r>
            <a:r>
              <a:rPr sz="2600" b="1" dirty="0">
                <a:latin typeface="Times New Roman"/>
                <a:cs typeface="Times New Roman"/>
              </a:rPr>
              <a:t>supply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(active)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286385" marR="3111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75" dirty="0">
                <a:latin typeface="Times New Roman"/>
                <a:cs typeface="Times New Roman"/>
              </a:rPr>
              <a:t>Whether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sim</a:t>
            </a:r>
            <a:r>
              <a:rPr sz="2600" b="1" spc="-30" dirty="0">
                <a:latin typeface="Times New Roman"/>
                <a:cs typeface="Times New Roman"/>
              </a:rPr>
              <a:t>p</a:t>
            </a:r>
            <a:r>
              <a:rPr sz="2600" b="1" spc="-20" dirty="0">
                <a:latin typeface="Times New Roman"/>
                <a:cs typeface="Times New Roman"/>
              </a:rPr>
              <a:t>l</a:t>
            </a:r>
            <a:r>
              <a:rPr sz="2600" b="1" dirty="0">
                <a:latin typeface="Times New Roman"/>
                <a:cs typeface="Times New Roman"/>
              </a:rPr>
              <a:t>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rece</a:t>
            </a:r>
            <a:r>
              <a:rPr sz="2600" b="1" spc="-20" dirty="0">
                <a:latin typeface="Times New Roman"/>
                <a:cs typeface="Times New Roman"/>
              </a:rPr>
              <a:t>i</a:t>
            </a:r>
            <a:r>
              <a:rPr sz="2600" b="1" spc="-45" dirty="0">
                <a:latin typeface="Times New Roman"/>
                <a:cs typeface="Times New Roman"/>
              </a:rPr>
              <a:t>v</a:t>
            </a:r>
            <a:r>
              <a:rPr sz="2600" b="1" spc="65" dirty="0">
                <a:latin typeface="Times New Roman"/>
                <a:cs typeface="Times New Roman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energ</a:t>
            </a:r>
            <a:r>
              <a:rPr sz="2600" b="1" spc="15" dirty="0">
                <a:latin typeface="Times New Roman"/>
                <a:cs typeface="Times New Roman"/>
              </a:rPr>
              <a:t>y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y</a:t>
            </a:r>
            <a:r>
              <a:rPr sz="2600" spc="-145" dirty="0">
                <a:latin typeface="Times New Roman"/>
                <a:cs typeface="Times New Roman"/>
              </a:rPr>
              <a:t>pic</a:t>
            </a:r>
            <a:r>
              <a:rPr sz="2600" spc="-17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l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14" dirty="0">
                <a:latin typeface="Times New Roman"/>
                <a:cs typeface="Times New Roman"/>
              </a:rPr>
              <a:t>eq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i</a:t>
            </a:r>
            <a:r>
              <a:rPr sz="2600" spc="-7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spc="45" dirty="0">
                <a:latin typeface="Times New Roman"/>
                <a:cs typeface="Times New Roman"/>
              </a:rPr>
              <a:t>no  </a:t>
            </a:r>
            <a:r>
              <a:rPr sz="2600" b="1" spc="25" dirty="0">
                <a:latin typeface="Times New Roman"/>
                <a:cs typeface="Times New Roman"/>
              </a:rPr>
              <a:t>external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power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supply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(passive).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Invasive</a:t>
            </a:r>
            <a:r>
              <a:rPr sz="26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or</a:t>
            </a:r>
            <a:r>
              <a:rPr sz="2600" b="1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non-invasive: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Sensors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b="1" spc="65" dirty="0">
                <a:latin typeface="Times New Roman"/>
                <a:cs typeface="Times New Roman"/>
              </a:rPr>
              <a:t>on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20" dirty="0">
                <a:latin typeface="Times New Roman"/>
                <a:cs typeface="Times New Roman"/>
              </a:rPr>
              <a:t>whether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10" dirty="0">
                <a:latin typeface="Times New Roman"/>
                <a:cs typeface="Times New Roman"/>
              </a:rPr>
              <a:t>a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sensor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part </a:t>
            </a:r>
            <a:r>
              <a:rPr sz="2600" b="1" spc="-63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of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the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environment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it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is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measuring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(invasive)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35" dirty="0">
                <a:latin typeface="Times New Roman"/>
                <a:cs typeface="Times New Roman"/>
              </a:rPr>
              <a:t>External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65" dirty="0">
                <a:latin typeface="Times New Roman"/>
                <a:cs typeface="Times New Roman"/>
              </a:rPr>
              <a:t>to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it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(non-invasive).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4843"/>
            <a:ext cx="80740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</a:tabLst>
            </a:pPr>
            <a:r>
              <a:rPr sz="2400" spc="100" dirty="0">
                <a:latin typeface="Times New Roman"/>
                <a:cs typeface="Times New Roman"/>
              </a:rPr>
              <a:t>.</a:t>
            </a:r>
            <a:r>
              <a:rPr sz="2400" spc="100" dirty="0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sz="2400" u="heavy" spc="-1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Figure </a:t>
            </a:r>
            <a:r>
              <a:rPr sz="2400" u="heavy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</a:rPr>
              <a:t>3-9 </a:t>
            </a:r>
            <a:r>
              <a:rPr sz="2400" spc="-165" dirty="0">
                <a:latin typeface="Times New Roman"/>
                <a:cs typeface="Times New Roman"/>
              </a:rPr>
              <a:t>shows </a:t>
            </a:r>
            <a:r>
              <a:rPr sz="2400" spc="-155" dirty="0">
                <a:latin typeface="Times New Roman"/>
                <a:cs typeface="Times New Roman"/>
              </a:rPr>
              <a:t>an </a:t>
            </a:r>
            <a:r>
              <a:rPr sz="2400" spc="-120" dirty="0">
                <a:latin typeface="Times New Roman"/>
                <a:cs typeface="Times New Roman"/>
              </a:rPr>
              <a:t>example </a:t>
            </a:r>
            <a:r>
              <a:rPr sz="2400" spc="-140" dirty="0">
                <a:latin typeface="Times New Roman"/>
                <a:cs typeface="Times New Roman"/>
              </a:rPr>
              <a:t>of such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20" dirty="0">
                <a:latin typeface="Times New Roman"/>
                <a:cs typeface="Times New Roman"/>
              </a:rPr>
              <a:t>data </a:t>
            </a:r>
            <a:r>
              <a:rPr sz="2400" spc="-125" dirty="0">
                <a:latin typeface="Times New Roman"/>
                <a:cs typeface="Times New Roman"/>
              </a:rPr>
              <a:t>aggregation </a:t>
            </a:r>
            <a:r>
              <a:rPr sz="2400" spc="-100" dirty="0">
                <a:latin typeface="Times New Roman"/>
                <a:cs typeface="Times New Roman"/>
              </a:rPr>
              <a:t>function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190" dirty="0">
                <a:latin typeface="Times New Roman"/>
                <a:cs typeface="Times New Roman"/>
              </a:rPr>
              <a:t>a 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WSN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where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temperature</a:t>
            </a:r>
            <a:r>
              <a:rPr sz="2400" b="1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readings</a:t>
            </a:r>
            <a:r>
              <a:rPr sz="2400" b="1" i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from</a:t>
            </a:r>
            <a:r>
              <a:rPr sz="24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a </a:t>
            </a:r>
            <a:r>
              <a:rPr sz="24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logical</a:t>
            </a:r>
            <a:r>
              <a:rPr sz="24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grouping</a:t>
            </a:r>
            <a:r>
              <a:rPr sz="24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120" dirty="0">
                <a:solidFill>
                  <a:srgbClr val="6F2F9F"/>
                </a:solidFill>
                <a:latin typeface="Times New Roman"/>
                <a:cs typeface="Times New Roman"/>
              </a:rPr>
              <a:t>of </a:t>
            </a:r>
            <a:r>
              <a:rPr sz="2400" b="1" i="1" spc="-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temperature </a:t>
            </a:r>
            <a:r>
              <a:rPr sz="2400" b="1" i="1" spc="-120" dirty="0">
                <a:solidFill>
                  <a:srgbClr val="6F2F9F"/>
                </a:solidFill>
                <a:latin typeface="Times New Roman"/>
                <a:cs typeface="Times New Roman"/>
              </a:rPr>
              <a:t>sensors </a:t>
            </a:r>
            <a:r>
              <a:rPr sz="2400" b="1" i="1" spc="-50" dirty="0">
                <a:solidFill>
                  <a:srgbClr val="6F2F9F"/>
                </a:solidFill>
                <a:latin typeface="Times New Roman"/>
                <a:cs typeface="Times New Roman"/>
              </a:rPr>
              <a:t>are aggregated </a:t>
            </a:r>
            <a:r>
              <a:rPr sz="24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as </a:t>
            </a:r>
            <a:r>
              <a:rPr sz="24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an </a:t>
            </a:r>
            <a:r>
              <a:rPr sz="2400" b="1" i="1" spc="-90" dirty="0">
                <a:solidFill>
                  <a:srgbClr val="6F2F9F"/>
                </a:solidFill>
                <a:latin typeface="Times New Roman"/>
                <a:cs typeface="Times New Roman"/>
              </a:rPr>
              <a:t>average </a:t>
            </a:r>
            <a:r>
              <a:rPr sz="2400" b="1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temperature </a:t>
            </a:r>
            <a:r>
              <a:rPr sz="2400" b="1" i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reading.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981200"/>
            <a:ext cx="5861304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6034227"/>
            <a:ext cx="709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Figure </a:t>
            </a:r>
            <a:r>
              <a:rPr sz="2400" b="1" spc="-10" dirty="0">
                <a:latin typeface="Calibri"/>
                <a:cs typeface="Calibri"/>
              </a:rPr>
              <a:t>3-9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Data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Aggregation</a:t>
            </a:r>
            <a:r>
              <a:rPr sz="2400" i="1" dirty="0">
                <a:latin typeface="Calibri"/>
                <a:cs typeface="Calibri"/>
              </a:rPr>
              <a:t> in</a:t>
            </a:r>
            <a:r>
              <a:rPr sz="2400" i="1" spc="-5" dirty="0">
                <a:latin typeface="Calibri"/>
                <a:cs typeface="Calibri"/>
              </a:rPr>
              <a:t> Wireless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Sensor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8402"/>
            <a:ext cx="7562215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25" dirty="0">
                <a:latin typeface="Times New Roman"/>
                <a:cs typeface="Times New Roman"/>
              </a:rPr>
              <a:t>These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data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aggregation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techniques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helpful</a:t>
            </a:r>
            <a:r>
              <a:rPr sz="24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24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reducing</a:t>
            </a:r>
            <a:r>
              <a:rPr sz="24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the </a:t>
            </a:r>
            <a:r>
              <a:rPr sz="2400" b="1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110" dirty="0">
                <a:solidFill>
                  <a:srgbClr val="6F2F9F"/>
                </a:solidFill>
                <a:latin typeface="Times New Roman"/>
                <a:cs typeface="Times New Roman"/>
              </a:rPr>
              <a:t>amo</a:t>
            </a:r>
            <a:r>
              <a:rPr sz="2400" b="1" i="1" spc="-114" dirty="0">
                <a:solidFill>
                  <a:srgbClr val="6F2F9F"/>
                </a:solidFill>
                <a:latin typeface="Times New Roman"/>
                <a:cs typeface="Times New Roman"/>
              </a:rPr>
              <a:t>u</a:t>
            </a:r>
            <a:r>
              <a:rPr sz="2400" b="1" i="1" spc="10" dirty="0">
                <a:solidFill>
                  <a:srgbClr val="6F2F9F"/>
                </a:solidFill>
                <a:latin typeface="Times New Roman"/>
                <a:cs typeface="Times New Roman"/>
              </a:rPr>
              <a:t>nt</a:t>
            </a:r>
            <a:r>
              <a:rPr sz="24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114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4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220" dirty="0">
                <a:solidFill>
                  <a:srgbClr val="6F2F9F"/>
                </a:solidFill>
                <a:latin typeface="Times New Roman"/>
                <a:cs typeface="Times New Roman"/>
              </a:rPr>
              <a:t>o</a:t>
            </a:r>
            <a:r>
              <a:rPr sz="2400" b="1" i="1" spc="-95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24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2400" b="1" i="1" spc="-130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4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all</a:t>
            </a:r>
            <a:r>
              <a:rPr sz="2400" b="1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50" dirty="0">
                <a:solidFill>
                  <a:srgbClr val="6F2F9F"/>
                </a:solidFill>
                <a:latin typeface="Times New Roman"/>
                <a:cs typeface="Times New Roman"/>
              </a:rPr>
              <a:t>t</a:t>
            </a:r>
            <a:r>
              <a:rPr sz="2400" b="1" i="1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400" b="1" i="1" spc="-35" dirty="0">
                <a:solidFill>
                  <a:srgbClr val="6F2F9F"/>
                </a:solidFill>
                <a:latin typeface="Times New Roman"/>
                <a:cs typeface="Times New Roman"/>
              </a:rPr>
              <a:t>af</a:t>
            </a:r>
            <a:r>
              <a:rPr sz="2400" b="1" i="1" spc="-85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4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ic</a:t>
            </a:r>
            <a:r>
              <a:rPr sz="24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5" dirty="0">
                <a:solidFill>
                  <a:srgbClr val="6F2F9F"/>
                </a:solidFill>
                <a:latin typeface="Times New Roman"/>
                <a:cs typeface="Times New Roman"/>
              </a:rPr>
              <a:t>(and</a:t>
            </a:r>
            <a:r>
              <a:rPr sz="24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en</a:t>
            </a:r>
            <a:r>
              <a:rPr sz="24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2400" b="1" i="1" spc="-130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400" b="1" i="1" spc="-11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2400" b="1" i="1" spc="30" dirty="0">
                <a:solidFill>
                  <a:srgbClr val="6F2F9F"/>
                </a:solidFill>
                <a:latin typeface="Times New Roman"/>
                <a:cs typeface="Times New Roman"/>
              </a:rPr>
              <a:t>y)</a:t>
            </a:r>
            <a:r>
              <a:rPr sz="24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i="1" spc="-3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2400" b="1" i="1" spc="80" dirty="0">
                <a:solidFill>
                  <a:srgbClr val="6F2F9F"/>
                </a:solidFill>
                <a:latin typeface="Times New Roman"/>
                <a:cs typeface="Times New Roman"/>
              </a:rPr>
              <a:t>n</a:t>
            </a:r>
            <a:r>
              <a:rPr sz="2400" b="1" i="1" spc="-114" dirty="0">
                <a:solidFill>
                  <a:srgbClr val="6F2F9F"/>
                </a:solidFill>
                <a:latin typeface="Times New Roman"/>
                <a:cs typeface="Times New Roman"/>
              </a:rPr>
              <a:t>WSNs</a:t>
            </a:r>
            <a:r>
              <a:rPr sz="24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wi</a:t>
            </a:r>
            <a:r>
              <a:rPr sz="2400" spc="-60" dirty="0">
                <a:latin typeface="Times New Roman"/>
                <a:cs typeface="Times New Roman"/>
              </a:rPr>
              <a:t>t</a:t>
            </a:r>
            <a:r>
              <a:rPr sz="2400" spc="-150" dirty="0">
                <a:latin typeface="Times New Roman"/>
                <a:cs typeface="Times New Roman"/>
              </a:rPr>
              <a:t>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rge 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umbe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depl</a:t>
            </a:r>
            <a:r>
              <a:rPr sz="2400" spc="-180" dirty="0">
                <a:latin typeface="Times New Roman"/>
                <a:cs typeface="Times New Roman"/>
              </a:rPr>
              <a:t>o</a:t>
            </a:r>
            <a:r>
              <a:rPr sz="2400" spc="-245" dirty="0">
                <a:latin typeface="Times New Roman"/>
                <a:cs typeface="Times New Roman"/>
              </a:rPr>
              <a:t>y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ma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b</a:t>
            </a:r>
            <a:r>
              <a:rPr sz="2400" spc="-100" dirty="0">
                <a:latin typeface="Times New Roman"/>
                <a:cs typeface="Times New Roman"/>
              </a:rPr>
              <a:t>ject</a:t>
            </a:r>
            <a:r>
              <a:rPr sz="2400" spc="-16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Segoe UI Symbol"/>
              <a:buChar char="⚫"/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  <a:tab pos="2257425" algn="l"/>
              </a:tabLst>
            </a:pPr>
            <a:r>
              <a:rPr sz="2400" spc="-145" dirty="0">
                <a:latin typeface="Times New Roman"/>
                <a:cs typeface="Times New Roman"/>
              </a:rPr>
              <a:t>T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225" dirty="0">
                <a:latin typeface="Times New Roman"/>
                <a:cs typeface="Times New Roman"/>
              </a:rPr>
              <a:t>g</a:t>
            </a:r>
            <a:r>
              <a:rPr sz="2400" spc="-160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65" dirty="0">
                <a:latin typeface="Times New Roman"/>
                <a:cs typeface="Times New Roman"/>
              </a:rPr>
              <a:t>eg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the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65" dirty="0">
                <a:latin typeface="Times New Roman"/>
                <a:cs typeface="Times New Roman"/>
              </a:rPr>
              <a:t>netw</a:t>
            </a:r>
            <a:r>
              <a:rPr sz="2400" b="1" i="1" spc="-85" dirty="0">
                <a:latin typeface="Times New Roman"/>
                <a:cs typeface="Times New Roman"/>
              </a:rPr>
              <a:t>o</a:t>
            </a:r>
            <a:r>
              <a:rPr sz="2400" b="1" i="1" spc="-65" dirty="0">
                <a:latin typeface="Times New Roman"/>
                <a:cs typeface="Times New Roman"/>
              </a:rPr>
              <a:t>r</a:t>
            </a:r>
            <a:r>
              <a:rPr sz="2400" b="1" i="1" spc="-105" dirty="0">
                <a:latin typeface="Times New Roman"/>
                <a:cs typeface="Times New Roman"/>
              </a:rPr>
              <a:t>k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latin typeface="Times New Roman"/>
                <a:cs typeface="Times New Roman"/>
              </a:rPr>
              <a:t>ed</a:t>
            </a:r>
            <a:r>
              <a:rPr sz="2400" b="1" i="1" spc="-120" dirty="0">
                <a:latin typeface="Times New Roman"/>
                <a:cs typeface="Times New Roman"/>
              </a:rPr>
              <a:t>g</a:t>
            </a:r>
            <a:r>
              <a:rPr sz="2400" b="1" i="1" spc="-100" dirty="0">
                <a:latin typeface="Times New Roman"/>
                <a:cs typeface="Times New Roman"/>
              </a:rPr>
              <a:t>es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55" dirty="0">
                <a:latin typeface="Times New Roman"/>
                <a:cs typeface="Times New Roman"/>
              </a:rPr>
              <a:t>is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130" dirty="0">
                <a:latin typeface="Times New Roman"/>
                <a:cs typeface="Times New Roman"/>
              </a:rPr>
              <a:t>w</a:t>
            </a:r>
            <a:r>
              <a:rPr sz="2400" b="1" i="1" spc="-80" dirty="0">
                <a:latin typeface="Times New Roman"/>
                <a:cs typeface="Times New Roman"/>
              </a:rPr>
              <a:t>he</a:t>
            </a:r>
            <a:r>
              <a:rPr sz="2400" b="1" i="1" spc="-100" dirty="0">
                <a:latin typeface="Times New Roman"/>
                <a:cs typeface="Times New Roman"/>
              </a:rPr>
              <a:t>r</a:t>
            </a:r>
            <a:r>
              <a:rPr sz="2400" b="1" i="1" spc="-95" dirty="0">
                <a:latin typeface="Times New Roman"/>
                <a:cs typeface="Times New Roman"/>
              </a:rPr>
              <a:t>e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110" dirty="0">
                <a:latin typeface="Times New Roman"/>
                <a:cs typeface="Times New Roman"/>
              </a:rPr>
              <a:t>f</a:t>
            </a:r>
            <a:r>
              <a:rPr sz="2400" b="1" i="1" spc="-245" dirty="0">
                <a:latin typeface="Times New Roman"/>
                <a:cs typeface="Times New Roman"/>
              </a:rPr>
              <a:t>o</a:t>
            </a:r>
            <a:r>
              <a:rPr sz="2400" b="1" i="1" spc="-25" dirty="0">
                <a:latin typeface="Times New Roman"/>
                <a:cs typeface="Times New Roman"/>
              </a:rPr>
              <a:t>g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40" dirty="0">
                <a:latin typeface="Times New Roman"/>
                <a:cs typeface="Times New Roman"/>
              </a:rPr>
              <a:t>and  </a:t>
            </a:r>
            <a:r>
              <a:rPr sz="2400" b="1" i="1" spc="-30" dirty="0">
                <a:latin typeface="Times New Roman"/>
                <a:cs typeface="Times New Roman"/>
              </a:rPr>
              <a:t>mist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75" dirty="0">
                <a:latin typeface="Times New Roman"/>
                <a:cs typeface="Times New Roman"/>
              </a:rPr>
              <a:t>computing	</a:t>
            </a:r>
            <a:r>
              <a:rPr sz="2400" spc="-95" dirty="0">
                <a:latin typeface="Times New Roman"/>
                <a:cs typeface="Times New Roman"/>
              </a:rPr>
              <a:t>are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critical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IoT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architectural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elements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needed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deliver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scale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performance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required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by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many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IoT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use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561543"/>
            <a:ext cx="8472805" cy="539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210" dirty="0">
                <a:latin typeface="Times New Roman"/>
                <a:cs typeface="Times New Roman"/>
              </a:rPr>
              <a:t>W</a:t>
            </a:r>
            <a:r>
              <a:rPr sz="2400" b="1" spc="-25" dirty="0">
                <a:latin typeface="Times New Roman"/>
                <a:cs typeface="Times New Roman"/>
              </a:rPr>
              <a:t>i</a:t>
            </a:r>
            <a:r>
              <a:rPr sz="2400" b="1" spc="-45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eless</a:t>
            </a:r>
            <a:r>
              <a:rPr sz="2400" b="1" spc="-50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y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connecte</a:t>
            </a:r>
            <a:r>
              <a:rPr sz="2400" b="1" spc="40" dirty="0">
                <a:latin typeface="Times New Roman"/>
                <a:cs typeface="Times New Roman"/>
              </a:rPr>
              <a:t>d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s</a:t>
            </a:r>
            <a:r>
              <a:rPr sz="2400" b="1" spc="-100" dirty="0">
                <a:latin typeface="Times New Roman"/>
                <a:cs typeface="Times New Roman"/>
              </a:rPr>
              <a:t>m</a:t>
            </a:r>
            <a:r>
              <a:rPr sz="2400" b="1" spc="-105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25" dirty="0">
                <a:latin typeface="Times New Roman"/>
                <a:cs typeface="Times New Roman"/>
              </a:rPr>
              <a:t>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40" dirty="0">
                <a:latin typeface="Times New Roman"/>
                <a:cs typeface="Times New Roman"/>
              </a:rPr>
              <a:t>o</a:t>
            </a:r>
            <a:r>
              <a:rPr sz="2400" b="1" spc="30" dirty="0">
                <a:latin typeface="Times New Roman"/>
                <a:cs typeface="Times New Roman"/>
              </a:rPr>
              <a:t>b</a:t>
            </a:r>
            <a:r>
              <a:rPr sz="2400" b="1" spc="-5" dirty="0">
                <a:latin typeface="Times New Roman"/>
                <a:cs typeface="Times New Roman"/>
              </a:rPr>
              <a:t>jects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g</a:t>
            </a:r>
            <a:r>
              <a:rPr sz="2400" spc="-150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neral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h</a:t>
            </a:r>
            <a:r>
              <a:rPr sz="2400" spc="-235" dirty="0">
                <a:latin typeface="Times New Roman"/>
                <a:cs typeface="Times New Roman"/>
              </a:rPr>
              <a:t>a</a:t>
            </a:r>
            <a:r>
              <a:rPr sz="2400" spc="-254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one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the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spc="-135" dirty="0">
                <a:latin typeface="Times New Roman"/>
                <a:cs typeface="Times New Roman"/>
              </a:rPr>
              <a:t>following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b="1" spc="45" dirty="0">
                <a:latin typeface="Times New Roman"/>
                <a:cs typeface="Times New Roman"/>
              </a:rPr>
              <a:t>two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communication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patterns: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Event-driven:</a:t>
            </a:r>
            <a:endParaRPr sz="2400">
              <a:latin typeface="Times New Roman"/>
              <a:cs typeface="Times New Roman"/>
            </a:endParaRPr>
          </a:p>
          <a:p>
            <a:pPr marL="286385" marR="4445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280" dirty="0">
                <a:latin typeface="Times New Roman"/>
                <a:cs typeface="Times New Roman"/>
              </a:rPr>
              <a:t>T</a:t>
            </a:r>
            <a:r>
              <a:rPr sz="2400" spc="-85" dirty="0">
                <a:latin typeface="Times New Roman"/>
                <a:cs typeface="Times New Roman"/>
              </a:rPr>
              <a:t>ra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65" dirty="0">
                <a:latin typeface="Times New Roman"/>
                <a:cs typeface="Times New Roman"/>
              </a:rPr>
              <a:t>sm</a:t>
            </a:r>
            <a:r>
              <a:rPr sz="2400" spc="-150" dirty="0">
                <a:latin typeface="Times New Roman"/>
                <a:cs typeface="Times New Roman"/>
              </a:rPr>
              <a:t>issi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sens</a:t>
            </a:r>
            <a:r>
              <a:rPr sz="2400" spc="-145" dirty="0">
                <a:latin typeface="Times New Roman"/>
                <a:cs typeface="Times New Roman"/>
              </a:rPr>
              <a:t>o</a:t>
            </a:r>
            <a:r>
              <a:rPr sz="2400" spc="45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inf</a:t>
            </a:r>
            <a:r>
              <a:rPr sz="2400" spc="-150" dirty="0">
                <a:latin typeface="Times New Roman"/>
                <a:cs typeface="Times New Roman"/>
              </a:rPr>
              <a:t>o</a:t>
            </a:r>
            <a:r>
              <a:rPr sz="2400" spc="95" dirty="0">
                <a:latin typeface="Times New Roman"/>
                <a:cs typeface="Times New Roman"/>
              </a:rPr>
              <a:t>r</a:t>
            </a:r>
            <a:r>
              <a:rPr sz="2400" spc="-215" dirty="0">
                <a:latin typeface="Times New Roman"/>
                <a:cs typeface="Times New Roman"/>
              </a:rPr>
              <a:t>m</a:t>
            </a:r>
            <a:r>
              <a:rPr sz="2400" spc="-14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60" dirty="0">
                <a:latin typeface="Times New Roman"/>
                <a:cs typeface="Times New Roman"/>
              </a:rPr>
              <a:t>ig</a:t>
            </a:r>
            <a:r>
              <a:rPr sz="2400" spc="-215" dirty="0">
                <a:latin typeface="Times New Roman"/>
                <a:cs typeface="Times New Roman"/>
              </a:rPr>
              <a:t>g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n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200" dirty="0">
                <a:latin typeface="Times New Roman"/>
                <a:cs typeface="Times New Roman"/>
              </a:rPr>
              <a:t>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w</a:t>
            </a:r>
            <a:r>
              <a:rPr sz="2400" spc="-114" dirty="0">
                <a:latin typeface="Times New Roman"/>
                <a:cs typeface="Times New Roman"/>
              </a:rPr>
              <a:t>hen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sma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o</a:t>
            </a:r>
            <a:r>
              <a:rPr sz="2400" spc="-110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ject  </a:t>
            </a:r>
            <a:r>
              <a:rPr sz="2400" spc="-80" dirty="0">
                <a:latin typeface="Times New Roman"/>
                <a:cs typeface="Times New Roman"/>
              </a:rPr>
              <a:t>detects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particular</a:t>
            </a:r>
            <a:r>
              <a:rPr sz="2400" b="1" i="1" spc="-60" dirty="0">
                <a:latin typeface="Times New Roman"/>
                <a:cs typeface="Times New Roman"/>
              </a:rPr>
              <a:t> event </a:t>
            </a:r>
            <a:r>
              <a:rPr sz="2400" b="1" i="1" spc="-95" dirty="0">
                <a:latin typeface="Times New Roman"/>
                <a:cs typeface="Times New Roman"/>
              </a:rPr>
              <a:t>or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latin typeface="Times New Roman"/>
                <a:cs typeface="Times New Roman"/>
              </a:rPr>
              <a:t>predetermined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55" dirty="0">
                <a:latin typeface="Times New Roman"/>
                <a:cs typeface="Times New Roman"/>
              </a:rPr>
              <a:t>threshold.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Segoe UI Symbol"/>
              <a:buChar char="⚫"/>
            </a:pPr>
            <a:endParaRPr sz="35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20" dirty="0">
                <a:solidFill>
                  <a:srgbClr val="6F2F9F"/>
                </a:solidFill>
                <a:latin typeface="Times New Roman"/>
                <a:cs typeface="Times New Roman"/>
              </a:rPr>
              <a:t>Periodic: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i="1" spc="-110" dirty="0">
                <a:latin typeface="Times New Roman"/>
                <a:cs typeface="Times New Roman"/>
              </a:rPr>
              <a:t>Transmission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114" dirty="0">
                <a:latin typeface="Times New Roman"/>
                <a:cs typeface="Times New Roman"/>
              </a:rPr>
              <a:t>of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spc="-110" dirty="0">
                <a:latin typeface="Times New Roman"/>
                <a:cs typeface="Times New Roman"/>
              </a:rPr>
              <a:t>sensory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spc="-70" dirty="0">
                <a:latin typeface="Times New Roman"/>
                <a:cs typeface="Times New Roman"/>
              </a:rPr>
              <a:t>information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155" dirty="0">
                <a:latin typeface="Times New Roman"/>
                <a:cs typeface="Times New Roman"/>
              </a:rPr>
              <a:t>occurs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105" dirty="0">
                <a:latin typeface="Times New Roman"/>
                <a:cs typeface="Times New Roman"/>
              </a:rPr>
              <a:t>only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spc="50" dirty="0">
                <a:latin typeface="Times New Roman"/>
                <a:cs typeface="Times New Roman"/>
              </a:rPr>
              <a:t>at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spc="-70" dirty="0">
                <a:latin typeface="Times New Roman"/>
                <a:cs typeface="Times New Roman"/>
              </a:rPr>
              <a:t>periodic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spc="-30" dirty="0">
                <a:latin typeface="Times New Roman"/>
                <a:cs typeface="Times New Roman"/>
              </a:rPr>
              <a:t>intervals.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Font typeface="Segoe UI Symbol"/>
              <a:buChar char="⚫"/>
            </a:pPr>
            <a:endParaRPr sz="3150">
              <a:latin typeface="Times New Roman"/>
              <a:cs typeface="Times New Roman"/>
            </a:endParaRPr>
          </a:p>
          <a:p>
            <a:pPr marL="561340" marR="5080" lvl="1" indent="-228600">
              <a:lnSpc>
                <a:spcPct val="10000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spc="-120" dirty="0">
                <a:solidFill>
                  <a:srgbClr val="001F5F"/>
                </a:solidFill>
                <a:latin typeface="Times New Roman"/>
                <a:cs typeface="Times New Roman"/>
              </a:rPr>
              <a:t>The</a:t>
            </a:r>
            <a:r>
              <a:rPr sz="2400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Times New Roman"/>
                <a:cs typeface="Times New Roman"/>
              </a:rPr>
              <a:t>decision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Times New Roman"/>
                <a:cs typeface="Times New Roman"/>
              </a:rPr>
              <a:t>which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Times New Roman"/>
                <a:cs typeface="Times New Roman"/>
              </a:rPr>
              <a:t>these</a:t>
            </a:r>
            <a:r>
              <a:rPr sz="2400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Times New Roman"/>
                <a:cs typeface="Times New Roman"/>
              </a:rPr>
              <a:t>communication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Times New Roman"/>
                <a:cs typeface="Times New Roman"/>
              </a:rPr>
              <a:t>schemes</a:t>
            </a:r>
            <a:r>
              <a:rPr sz="2400" spc="-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55" dirty="0">
                <a:solidFill>
                  <a:srgbClr val="001F5F"/>
                </a:solidFill>
                <a:latin typeface="Times New Roman"/>
                <a:cs typeface="Times New Roman"/>
              </a:rPr>
              <a:t>is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1F5F"/>
                </a:solidFill>
                <a:latin typeface="Times New Roman"/>
                <a:cs typeface="Times New Roman"/>
              </a:rPr>
              <a:t>used</a:t>
            </a:r>
            <a:r>
              <a:rPr sz="2400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Times New Roman"/>
                <a:cs typeface="Times New Roman"/>
              </a:rPr>
              <a:t>depends </a:t>
            </a:r>
            <a:r>
              <a:rPr sz="2400" spc="-5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60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400" spc="-14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400" spc="-1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400" spc="-9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400" spc="-200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400" spc="-5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r>
              <a:rPr sz="2400" spc="-70" dirty="0">
                <a:solidFill>
                  <a:srgbClr val="001F5F"/>
                </a:solidFill>
                <a:latin typeface="Times New Roman"/>
                <a:cs typeface="Times New Roman"/>
              </a:rPr>
              <a:t> the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001F5F"/>
                </a:solidFill>
                <a:latin typeface="Times New Roman"/>
                <a:cs typeface="Times New Roman"/>
              </a:rPr>
              <a:t>sp</a:t>
            </a:r>
            <a:r>
              <a:rPr sz="2400" spc="-135" dirty="0">
                <a:solidFill>
                  <a:srgbClr val="001F5F"/>
                </a:solidFill>
                <a:latin typeface="Times New Roman"/>
                <a:cs typeface="Times New Roman"/>
              </a:rPr>
              <a:t>ecific</a:t>
            </a:r>
            <a:r>
              <a:rPr sz="2400" spc="-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Times New Roman"/>
                <a:cs typeface="Times New Roman"/>
              </a:rPr>
              <a:t>appl</a:t>
            </a:r>
            <a:r>
              <a:rPr sz="2400" spc="-8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400" spc="-165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400" spc="-195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001F5F"/>
                </a:solidFill>
                <a:latin typeface="Times New Roman"/>
                <a:cs typeface="Times New Roman"/>
              </a:rPr>
              <a:t>tion</a:t>
            </a:r>
            <a:endParaRPr sz="2400">
              <a:latin typeface="Times New Roman"/>
              <a:cs typeface="Times New Roman"/>
            </a:endParaRPr>
          </a:p>
          <a:p>
            <a:pPr marL="561340" lvl="1" indent="-22860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340" algn="l"/>
              </a:tabLst>
            </a:pPr>
            <a:r>
              <a:rPr sz="2400" b="1" i="1" spc="-515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4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4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3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4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xampl</a:t>
            </a:r>
            <a:r>
              <a:rPr sz="24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400" b="1" i="1" spc="-180" dirty="0">
                <a:solidFill>
                  <a:srgbClr val="001F5F"/>
                </a:solidFill>
                <a:latin typeface="Times New Roman"/>
                <a:cs typeface="Times New Roman"/>
              </a:rPr>
              <a:t>:</a:t>
            </a:r>
            <a:r>
              <a:rPr sz="2400" b="1" i="1" spc="-29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75" dirty="0">
                <a:solidFill>
                  <a:srgbClr val="001F5F"/>
                </a:solidFill>
                <a:latin typeface="Times New Roman"/>
                <a:cs typeface="Times New Roman"/>
              </a:rPr>
              <a:t>medica</a:t>
            </a:r>
            <a:r>
              <a:rPr sz="2400" b="1" i="1" spc="-4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4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use</a:t>
            </a:r>
            <a:r>
              <a:rPr sz="24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i="1" spc="-105" dirty="0">
                <a:solidFill>
                  <a:srgbClr val="001F5F"/>
                </a:solidFill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0781"/>
            <a:ext cx="76155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55" dirty="0">
                <a:latin typeface="Times New Roman"/>
                <a:cs typeface="Times New Roman"/>
              </a:rPr>
              <a:t>For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example,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in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some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medical</a:t>
            </a:r>
            <a:r>
              <a:rPr sz="2800" b="1" spc="5" dirty="0">
                <a:latin typeface="Times New Roman"/>
                <a:cs typeface="Times New Roman"/>
              </a:rPr>
              <a:t> use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cases,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i="1" spc="-140" dirty="0">
                <a:solidFill>
                  <a:srgbClr val="00AFEF"/>
                </a:solidFill>
                <a:latin typeface="Times New Roman"/>
                <a:cs typeface="Times New Roman"/>
              </a:rPr>
              <a:t>sensors </a:t>
            </a:r>
            <a:r>
              <a:rPr sz="2800" b="1" i="1" spc="-1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70" dirty="0">
                <a:solidFill>
                  <a:srgbClr val="00AFEF"/>
                </a:solidFill>
                <a:latin typeface="Times New Roman"/>
                <a:cs typeface="Times New Roman"/>
              </a:rPr>
              <a:t>periodically</a:t>
            </a:r>
            <a:r>
              <a:rPr sz="2800" b="1" i="1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105" dirty="0">
                <a:solidFill>
                  <a:srgbClr val="00AFEF"/>
                </a:solidFill>
                <a:latin typeface="Times New Roman"/>
                <a:cs typeface="Times New Roman"/>
              </a:rPr>
              <a:t>send</a:t>
            </a:r>
            <a:r>
              <a:rPr sz="2800" b="1" i="1" spc="-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60" dirty="0">
                <a:solidFill>
                  <a:srgbClr val="00AFEF"/>
                </a:solidFill>
                <a:latin typeface="Times New Roman"/>
                <a:cs typeface="Times New Roman"/>
              </a:rPr>
              <a:t>postoperative</a:t>
            </a:r>
            <a:r>
              <a:rPr sz="2800" b="1" i="1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0AFEF"/>
                </a:solidFill>
                <a:latin typeface="Times New Roman"/>
                <a:cs typeface="Times New Roman"/>
              </a:rPr>
              <a:t>vitals,</a:t>
            </a:r>
            <a:r>
              <a:rPr sz="2800" b="1" i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165" dirty="0">
                <a:solidFill>
                  <a:srgbClr val="00AFEF"/>
                </a:solidFill>
                <a:latin typeface="Times New Roman"/>
                <a:cs typeface="Times New Roman"/>
              </a:rPr>
              <a:t>such</a:t>
            </a:r>
            <a:r>
              <a:rPr sz="2800" b="1" i="1" spc="-1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65" dirty="0">
                <a:solidFill>
                  <a:srgbClr val="00AFEF"/>
                </a:solidFill>
                <a:latin typeface="Times New Roman"/>
                <a:cs typeface="Times New Roman"/>
              </a:rPr>
              <a:t>as </a:t>
            </a:r>
            <a:r>
              <a:rPr sz="2800" b="1" i="1" spc="-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temperature</a:t>
            </a:r>
            <a:r>
              <a:rPr sz="2800" b="1" i="1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120" dirty="0">
                <a:solidFill>
                  <a:srgbClr val="00AFEF"/>
                </a:solidFill>
                <a:latin typeface="Times New Roman"/>
                <a:cs typeface="Times New Roman"/>
              </a:rPr>
              <a:t>or</a:t>
            </a:r>
            <a:r>
              <a:rPr sz="2800" b="1" i="1" spc="-114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105" dirty="0">
                <a:solidFill>
                  <a:srgbClr val="00AFEF"/>
                </a:solidFill>
                <a:latin typeface="Times New Roman"/>
                <a:cs typeface="Times New Roman"/>
              </a:rPr>
              <a:t>blood</a:t>
            </a:r>
            <a:r>
              <a:rPr sz="2800" b="1" i="1" spc="-100" dirty="0">
                <a:solidFill>
                  <a:srgbClr val="00AFEF"/>
                </a:solidFill>
                <a:latin typeface="Times New Roman"/>
                <a:cs typeface="Times New Roman"/>
              </a:rPr>
              <a:t> pressure</a:t>
            </a:r>
            <a:r>
              <a:rPr sz="2800" b="1" i="1" spc="-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b="1" i="1" spc="-45" dirty="0">
                <a:solidFill>
                  <a:srgbClr val="00AFEF"/>
                </a:solidFill>
                <a:latin typeface="Times New Roman"/>
                <a:cs typeface="Times New Roman"/>
              </a:rPr>
              <a:t>readings</a:t>
            </a:r>
            <a:r>
              <a:rPr sz="2800" spc="-45" dirty="0">
                <a:latin typeface="Times New Roman"/>
                <a:cs typeface="Times New Roman"/>
              </a:rPr>
              <a:t>.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In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other 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medical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use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cases</a:t>
            </a:r>
            <a:r>
              <a:rPr sz="2800" b="1" i="1" spc="-155" dirty="0">
                <a:solidFill>
                  <a:srgbClr val="6F2F9F"/>
                </a:solidFill>
                <a:latin typeface="Times New Roman"/>
                <a:cs typeface="Times New Roman"/>
              </a:rPr>
              <a:t>,</a:t>
            </a:r>
            <a:r>
              <a:rPr sz="2800" b="1" i="1" spc="-1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30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800" b="1" i="1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same</a:t>
            </a:r>
            <a:r>
              <a:rPr sz="28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105" dirty="0">
                <a:solidFill>
                  <a:srgbClr val="6F2F9F"/>
                </a:solidFill>
                <a:latin typeface="Times New Roman"/>
                <a:cs typeface="Times New Roman"/>
              </a:rPr>
              <a:t>blood</a:t>
            </a:r>
            <a:r>
              <a:rPr sz="2800" b="1" i="1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95" dirty="0">
                <a:solidFill>
                  <a:srgbClr val="6F2F9F"/>
                </a:solidFill>
                <a:latin typeface="Times New Roman"/>
                <a:cs typeface="Times New Roman"/>
              </a:rPr>
              <a:t>pressure</a:t>
            </a:r>
            <a:r>
              <a:rPr sz="2800" b="1" i="1" spc="-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125" dirty="0">
                <a:solidFill>
                  <a:srgbClr val="6F2F9F"/>
                </a:solidFill>
                <a:latin typeface="Times New Roman"/>
                <a:cs typeface="Times New Roman"/>
              </a:rPr>
              <a:t>or </a:t>
            </a:r>
            <a:r>
              <a:rPr sz="2800" b="1" i="1" spc="-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50" dirty="0">
                <a:solidFill>
                  <a:srgbClr val="6F2F9F"/>
                </a:solidFill>
                <a:latin typeface="Times New Roman"/>
                <a:cs typeface="Times New Roman"/>
              </a:rPr>
              <a:t>temperature </a:t>
            </a:r>
            <a:r>
              <a:rPr sz="28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readings are </a:t>
            </a:r>
            <a:r>
              <a:rPr sz="2800" b="1" i="1" spc="-40" dirty="0">
                <a:solidFill>
                  <a:srgbClr val="6F2F9F"/>
                </a:solidFill>
                <a:latin typeface="Times New Roman"/>
                <a:cs typeface="Times New Roman"/>
              </a:rPr>
              <a:t>triggered </a:t>
            </a:r>
            <a:r>
              <a:rPr sz="2800" b="1" i="1" spc="-30" dirty="0">
                <a:solidFill>
                  <a:srgbClr val="6F2F9F"/>
                </a:solidFill>
                <a:latin typeface="Times New Roman"/>
                <a:cs typeface="Times New Roman"/>
              </a:rPr>
              <a:t>to </a:t>
            </a:r>
            <a:r>
              <a:rPr sz="28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be </a:t>
            </a:r>
            <a:r>
              <a:rPr sz="28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sent </a:t>
            </a:r>
            <a:r>
              <a:rPr sz="2800" b="1" i="1" spc="-125" dirty="0">
                <a:solidFill>
                  <a:srgbClr val="6F2F9F"/>
                </a:solidFill>
                <a:latin typeface="Times New Roman"/>
                <a:cs typeface="Times New Roman"/>
              </a:rPr>
              <a:t>only </a:t>
            </a:r>
            <a:r>
              <a:rPr sz="2800" b="1" i="1" spc="-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135" dirty="0">
                <a:solidFill>
                  <a:srgbClr val="6F2F9F"/>
                </a:solidFill>
                <a:latin typeface="Times New Roman"/>
                <a:cs typeface="Times New Roman"/>
              </a:rPr>
              <a:t>when</a:t>
            </a:r>
            <a:r>
              <a:rPr sz="2800" b="1" i="1" spc="-1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50" dirty="0">
                <a:solidFill>
                  <a:srgbClr val="6F2F9F"/>
                </a:solidFill>
                <a:latin typeface="Times New Roman"/>
                <a:cs typeface="Times New Roman"/>
              </a:rPr>
              <a:t>certain</a:t>
            </a:r>
            <a:r>
              <a:rPr sz="2800" b="1" i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critically</a:t>
            </a:r>
            <a:r>
              <a:rPr sz="2800" b="1" i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114" dirty="0">
                <a:solidFill>
                  <a:srgbClr val="6F2F9F"/>
                </a:solidFill>
                <a:latin typeface="Times New Roman"/>
                <a:cs typeface="Times New Roman"/>
              </a:rPr>
              <a:t>low</a:t>
            </a:r>
            <a:r>
              <a:rPr sz="2800" b="1" i="1" spc="-1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120" dirty="0">
                <a:solidFill>
                  <a:srgbClr val="6F2F9F"/>
                </a:solidFill>
                <a:latin typeface="Times New Roman"/>
                <a:cs typeface="Times New Roman"/>
              </a:rPr>
              <a:t>or</a:t>
            </a:r>
            <a:r>
              <a:rPr sz="2800" b="1" i="1" spc="-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75" dirty="0">
                <a:solidFill>
                  <a:srgbClr val="6F2F9F"/>
                </a:solidFill>
                <a:latin typeface="Times New Roman"/>
                <a:cs typeface="Times New Roman"/>
              </a:rPr>
              <a:t>high</a:t>
            </a:r>
            <a:r>
              <a:rPr sz="2800" b="1" i="1" spc="-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65" dirty="0">
                <a:solidFill>
                  <a:srgbClr val="6F2F9F"/>
                </a:solidFill>
                <a:latin typeface="Times New Roman"/>
                <a:cs typeface="Times New Roman"/>
              </a:rPr>
              <a:t>readings</a:t>
            </a:r>
            <a:r>
              <a:rPr sz="2800" b="1" i="1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55" dirty="0">
                <a:solidFill>
                  <a:srgbClr val="6F2F9F"/>
                </a:solidFill>
                <a:latin typeface="Times New Roman"/>
                <a:cs typeface="Times New Roman"/>
              </a:rPr>
              <a:t>are </a:t>
            </a:r>
            <a:r>
              <a:rPr sz="2800" b="1" i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800" b="1" i="1" spc="-80" dirty="0">
                <a:solidFill>
                  <a:srgbClr val="6F2F9F"/>
                </a:solidFill>
                <a:latin typeface="Times New Roman"/>
                <a:cs typeface="Times New Roman"/>
              </a:rPr>
              <a:t>measured.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465" y="2794"/>
            <a:ext cx="652335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i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Communication</a:t>
            </a:r>
            <a:r>
              <a:rPr sz="3200" i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Protocols</a:t>
            </a:r>
            <a:r>
              <a:rPr sz="3200" i="0" spc="-4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5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for</a:t>
            </a:r>
            <a:r>
              <a:rPr sz="3200" i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3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Wireless </a:t>
            </a:r>
            <a:r>
              <a:rPr sz="3200" i="0" spc="-78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Sensor</a:t>
            </a:r>
            <a:r>
              <a:rPr sz="3200" i="0" spc="-3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sz="3200" i="0" spc="-4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Networks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pc="-85" dirty="0"/>
              <a:t>There</a:t>
            </a:r>
            <a:r>
              <a:rPr spc="-40" dirty="0"/>
              <a:t> </a:t>
            </a:r>
            <a:r>
              <a:rPr spc="-90" dirty="0"/>
              <a:t>are</a:t>
            </a:r>
            <a:r>
              <a:rPr spc="-45" dirty="0"/>
              <a:t> </a:t>
            </a:r>
            <a:r>
              <a:rPr spc="-95" dirty="0"/>
              <a:t>literally</a:t>
            </a:r>
            <a:r>
              <a:rPr spc="-55" dirty="0"/>
              <a:t> </a:t>
            </a:r>
            <a:r>
              <a:rPr spc="-114" dirty="0"/>
              <a:t>thousands</a:t>
            </a:r>
            <a:r>
              <a:rPr spc="-25" dirty="0"/>
              <a:t> </a:t>
            </a:r>
            <a:r>
              <a:rPr spc="-130" dirty="0"/>
              <a:t>of</a:t>
            </a:r>
            <a:r>
              <a:rPr spc="-40" dirty="0"/>
              <a:t> </a:t>
            </a:r>
            <a:r>
              <a:rPr spc="-85" dirty="0"/>
              <a:t>different</a:t>
            </a:r>
            <a:r>
              <a:rPr spc="-50" dirty="0"/>
              <a:t> </a:t>
            </a:r>
            <a:r>
              <a:rPr spc="-105" dirty="0"/>
              <a:t>types</a:t>
            </a:r>
            <a:r>
              <a:rPr spc="-35" dirty="0"/>
              <a:t> </a:t>
            </a:r>
            <a:r>
              <a:rPr spc="-130" dirty="0"/>
              <a:t>of</a:t>
            </a:r>
            <a:r>
              <a:rPr spc="-45" dirty="0"/>
              <a:t> </a:t>
            </a:r>
            <a:r>
              <a:rPr spc="-105" dirty="0"/>
              <a:t>sensors</a:t>
            </a:r>
            <a:r>
              <a:rPr spc="-35" dirty="0"/>
              <a:t> </a:t>
            </a:r>
            <a:r>
              <a:rPr spc="-125" dirty="0"/>
              <a:t>and</a:t>
            </a:r>
            <a:r>
              <a:rPr spc="-40" dirty="0"/>
              <a:t> </a:t>
            </a:r>
            <a:r>
              <a:rPr spc="-75" dirty="0"/>
              <a:t>actuators.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314960" algn="l"/>
              </a:tabLst>
            </a:pPr>
            <a:r>
              <a:rPr dirty="0"/>
              <a:t>	</a:t>
            </a:r>
            <a:r>
              <a:rPr spc="-170" dirty="0"/>
              <a:t>WSNs</a:t>
            </a:r>
            <a:r>
              <a:rPr spc="-165" dirty="0"/>
              <a:t> </a:t>
            </a:r>
            <a:r>
              <a:rPr spc="-85" dirty="0"/>
              <a:t>are</a:t>
            </a:r>
            <a:r>
              <a:rPr spc="-80" dirty="0"/>
              <a:t> </a:t>
            </a:r>
            <a:r>
              <a:rPr spc="-120" dirty="0"/>
              <a:t>becoming</a:t>
            </a:r>
            <a:r>
              <a:rPr spc="-114" dirty="0"/>
              <a:t> </a:t>
            </a:r>
            <a:r>
              <a:rPr spc="-125" dirty="0"/>
              <a:t>increasingly</a:t>
            </a:r>
            <a:r>
              <a:rPr spc="-120" dirty="0"/>
              <a:t> </a:t>
            </a:r>
            <a:r>
              <a:rPr spc="-80" dirty="0"/>
              <a:t>heterogeneous, </a:t>
            </a:r>
            <a:r>
              <a:rPr spc="-90" dirty="0"/>
              <a:t>with</a:t>
            </a:r>
            <a:r>
              <a:rPr spc="-85" dirty="0"/>
              <a:t> </a:t>
            </a:r>
            <a:r>
              <a:rPr spc="-80" dirty="0"/>
              <a:t>more</a:t>
            </a:r>
            <a:r>
              <a:rPr spc="-75" dirty="0"/>
              <a:t> </a:t>
            </a:r>
            <a:r>
              <a:rPr spc="-105" dirty="0"/>
              <a:t>sophisticated </a:t>
            </a:r>
            <a:r>
              <a:rPr spc="-100" dirty="0"/>
              <a:t> </a:t>
            </a:r>
            <a:r>
              <a:rPr spc="-75" dirty="0"/>
              <a:t>interactions.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Segoe UI Symbol"/>
              <a:buChar char="⚫"/>
            </a:pPr>
            <a:endParaRPr sz="3300"/>
          </a:p>
          <a:p>
            <a:pPr marL="286385" marR="5715" indent="-27432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b="1" spc="-70" dirty="0">
                <a:latin typeface="Times New Roman"/>
                <a:cs typeface="Times New Roman"/>
              </a:rPr>
              <a:t>Any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communication </a:t>
            </a:r>
            <a:r>
              <a:rPr b="1" spc="35" dirty="0">
                <a:latin typeface="Times New Roman"/>
                <a:cs typeface="Times New Roman"/>
              </a:rPr>
              <a:t>protocol </a:t>
            </a:r>
            <a:r>
              <a:rPr b="1" spc="-30" dirty="0">
                <a:latin typeface="Times New Roman"/>
                <a:cs typeface="Times New Roman"/>
              </a:rPr>
              <a:t>must </a:t>
            </a:r>
            <a:r>
              <a:rPr b="1" spc="20" dirty="0">
                <a:latin typeface="Times New Roman"/>
                <a:cs typeface="Times New Roman"/>
              </a:rPr>
              <a:t>be </a:t>
            </a:r>
            <a:r>
              <a:rPr b="1" spc="-25" dirty="0">
                <a:latin typeface="Times New Roman"/>
                <a:cs typeface="Times New Roman"/>
              </a:rPr>
              <a:t>able </a:t>
            </a:r>
            <a:r>
              <a:rPr b="1" spc="55" dirty="0">
                <a:latin typeface="Times New Roman"/>
                <a:cs typeface="Times New Roman"/>
              </a:rPr>
              <a:t>to </a:t>
            </a:r>
            <a:r>
              <a:rPr b="1" spc="-5" dirty="0">
                <a:latin typeface="Times New Roman"/>
                <a:cs typeface="Times New Roman"/>
              </a:rPr>
              <a:t>scale </a:t>
            </a:r>
            <a:r>
              <a:rPr b="1" spc="55" dirty="0">
                <a:latin typeface="Times New Roman"/>
                <a:cs typeface="Times New Roman"/>
              </a:rPr>
              <a:t>to </a:t>
            </a:r>
            <a:r>
              <a:rPr b="1" spc="-95" dirty="0">
                <a:latin typeface="Times New Roman"/>
                <a:cs typeface="Times New Roman"/>
              </a:rPr>
              <a:t>a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large 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number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of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25" dirty="0">
                <a:latin typeface="Times New Roman"/>
                <a:cs typeface="Times New Roman"/>
              </a:rPr>
              <a:t>nodes.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24717"/>
              </a:buClr>
              <a:buFont typeface="Segoe UI Symbol"/>
              <a:buChar char="⚫"/>
            </a:pPr>
            <a:endParaRPr sz="33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pc="-125" dirty="0"/>
              <a:t>Likewise,</a:t>
            </a:r>
            <a:r>
              <a:rPr spc="-120" dirty="0"/>
              <a:t> </a:t>
            </a:r>
            <a:r>
              <a:rPr b="1" spc="20" dirty="0">
                <a:latin typeface="Times New Roman"/>
                <a:cs typeface="Times New Roman"/>
              </a:rPr>
              <a:t>when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selecting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95" dirty="0">
                <a:latin typeface="Times New Roman"/>
                <a:cs typeface="Times New Roman"/>
              </a:rPr>
              <a:t>a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communication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35" dirty="0">
                <a:latin typeface="Times New Roman"/>
                <a:cs typeface="Times New Roman"/>
              </a:rPr>
              <a:t>protocol, </a:t>
            </a:r>
            <a:r>
              <a:rPr b="1" spc="15" dirty="0">
                <a:latin typeface="Times New Roman"/>
                <a:cs typeface="Times New Roman"/>
              </a:rPr>
              <a:t>you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Times New Roman"/>
                <a:cs typeface="Times New Roman"/>
              </a:rPr>
              <a:t>must 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carefully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take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35" dirty="0">
                <a:latin typeface="Times New Roman"/>
                <a:cs typeface="Times New Roman"/>
              </a:rPr>
              <a:t>into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account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30" dirty="0">
                <a:latin typeface="Times New Roman"/>
                <a:cs typeface="Times New Roman"/>
              </a:rPr>
              <a:t>the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requirements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of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30" dirty="0">
                <a:latin typeface="Times New Roman"/>
                <a:cs typeface="Times New Roman"/>
              </a:rPr>
              <a:t>the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15" dirty="0">
                <a:latin typeface="Times New Roman"/>
                <a:cs typeface="Times New Roman"/>
              </a:rPr>
              <a:t>specific 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application</a:t>
            </a:r>
            <a:r>
              <a:rPr b="1" spc="38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and</a:t>
            </a:r>
            <a:r>
              <a:rPr b="1" spc="400" dirty="0">
                <a:latin typeface="Times New Roman"/>
                <a:cs typeface="Times New Roman"/>
              </a:rPr>
              <a:t> </a:t>
            </a:r>
            <a:r>
              <a:rPr b="1" spc="15" dirty="0">
                <a:latin typeface="Times New Roman"/>
                <a:cs typeface="Times New Roman"/>
              </a:rPr>
              <a:t>consider</a:t>
            </a:r>
            <a:r>
              <a:rPr b="1" spc="34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any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trade-offs</a:t>
            </a:r>
            <a:r>
              <a:rPr b="1" spc="370" dirty="0">
                <a:latin typeface="Times New Roman"/>
                <a:cs typeface="Times New Roman"/>
              </a:rPr>
              <a:t> </a:t>
            </a:r>
            <a:r>
              <a:rPr b="1" spc="30" dirty="0">
                <a:latin typeface="Times New Roman"/>
                <a:cs typeface="Times New Roman"/>
              </a:rPr>
              <a:t>the</a:t>
            </a:r>
            <a:r>
              <a:rPr b="1" spc="345" dirty="0">
                <a:latin typeface="Times New Roman"/>
                <a:cs typeface="Times New Roman"/>
              </a:rPr>
              <a:t> </a:t>
            </a:r>
            <a:r>
              <a:rPr b="1" spc="10" dirty="0">
                <a:latin typeface="Times New Roman"/>
                <a:cs typeface="Times New Roman"/>
              </a:rPr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5067376"/>
            <a:ext cx="1992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4925" algn="l"/>
              </a:tabLst>
            </a:pPr>
            <a:r>
              <a:rPr sz="2200" b="1" spc="10" dirty="0">
                <a:latin typeface="Times New Roman"/>
                <a:cs typeface="Times New Roman"/>
              </a:rPr>
              <a:t>pr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55" dirty="0">
                <a:latin typeface="Times New Roman"/>
                <a:cs typeface="Times New Roman"/>
              </a:rPr>
              <a:t>toco</a:t>
            </a:r>
            <a:r>
              <a:rPr sz="2200" b="1" spc="35" dirty="0">
                <a:latin typeface="Times New Roman"/>
                <a:cs typeface="Times New Roman"/>
              </a:rPr>
              <a:t>l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0" dirty="0">
                <a:latin typeface="Times New Roman"/>
                <a:cs typeface="Times New Roman"/>
              </a:rPr>
              <a:t>offe</a:t>
            </a:r>
            <a:r>
              <a:rPr sz="2200" b="1" spc="5" dirty="0">
                <a:latin typeface="Times New Roman"/>
                <a:cs typeface="Times New Roman"/>
              </a:rPr>
              <a:t>r</a:t>
            </a:r>
            <a:r>
              <a:rPr sz="2200" b="1" spc="-5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935" y="5015560"/>
            <a:ext cx="557085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78890" algn="l"/>
                <a:tab pos="2326005" algn="l"/>
                <a:tab pos="4284980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b</a:t>
            </a:r>
            <a:r>
              <a:rPr sz="2200" b="1" spc="35" dirty="0">
                <a:latin typeface="Times New Roman"/>
                <a:cs typeface="Times New Roman"/>
              </a:rPr>
              <a:t>et</a:t>
            </a:r>
            <a:r>
              <a:rPr sz="2200" b="1" spc="20" dirty="0">
                <a:latin typeface="Times New Roman"/>
                <a:cs typeface="Times New Roman"/>
              </a:rPr>
              <a:t>w</a:t>
            </a:r>
            <a:r>
              <a:rPr sz="2200" b="1" spc="50" dirty="0">
                <a:latin typeface="Times New Roman"/>
                <a:cs typeface="Times New Roman"/>
              </a:rPr>
              <a:t>e</a:t>
            </a:r>
            <a:r>
              <a:rPr sz="2200" b="1" spc="65" dirty="0">
                <a:latin typeface="Times New Roman"/>
                <a:cs typeface="Times New Roman"/>
              </a:rPr>
              <a:t>e</a:t>
            </a:r>
            <a:r>
              <a:rPr sz="2200" b="1" spc="10" dirty="0">
                <a:latin typeface="Times New Roman"/>
                <a:cs typeface="Times New Roman"/>
              </a:rPr>
              <a:t>n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b="1" i="1" spc="-14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w</a:t>
            </a:r>
            <a:r>
              <a:rPr sz="2600" b="1" i="1" spc="-55" dirty="0">
                <a:solidFill>
                  <a:srgbClr val="001F5F"/>
                </a:solidFill>
                <a:latin typeface="Times New Roman"/>
                <a:cs typeface="Times New Roman"/>
              </a:rPr>
              <a:t>er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600" b="1" i="1" spc="-175" dirty="0">
                <a:solidFill>
                  <a:srgbClr val="001F5F"/>
                </a:solidFill>
                <a:latin typeface="Times New Roman"/>
                <a:cs typeface="Times New Roman"/>
              </a:rPr>
              <a:t>con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umpt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i</a:t>
            </a:r>
            <a:r>
              <a:rPr sz="2600" b="1" i="1" spc="-12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50" dirty="0">
                <a:solidFill>
                  <a:srgbClr val="001F5F"/>
                </a:solidFill>
                <a:latin typeface="Times New Roman"/>
                <a:cs typeface="Times New Roman"/>
              </a:rPr>
              <a:t>n,</a:t>
            </a:r>
            <a:r>
              <a:rPr sz="2600" b="1" i="1" dirty="0">
                <a:solidFill>
                  <a:srgbClr val="001F5F"/>
                </a:solidFill>
                <a:latin typeface="Times New Roman"/>
                <a:cs typeface="Times New Roman"/>
              </a:rPr>
              <a:t>	</a:t>
            </a:r>
            <a:r>
              <a:rPr sz="2600" b="1" i="1" spc="-95" dirty="0">
                <a:solidFill>
                  <a:srgbClr val="001F5F"/>
                </a:solidFill>
                <a:latin typeface="Times New Roman"/>
                <a:cs typeface="Times New Roman"/>
              </a:rPr>
              <a:t>maxi</a:t>
            </a:r>
            <a:r>
              <a:rPr sz="2600" b="1" i="1" spc="-185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600" b="1" i="1" spc="-150" dirty="0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5412435"/>
            <a:ext cx="77997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b="1" i="1" spc="55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b="1" i="1" spc="-85" dirty="0">
                <a:solidFill>
                  <a:srgbClr val="001F5F"/>
                </a:solidFill>
                <a:latin typeface="Times New Roman"/>
                <a:cs typeface="Times New Roman"/>
              </a:rPr>
              <a:t>ansmi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si</a:t>
            </a:r>
            <a:r>
              <a:rPr sz="2600" b="1" i="1" spc="-15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n</a:t>
            </a:r>
            <a:r>
              <a:rPr sz="2600" b="1" i="1" spc="7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speed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b="1" i="1" spc="-2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600" b="1" i="1" spc="-114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600" b="1" i="1" spc="-15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b="1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b="1" i="1" spc="-1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1" i="1" spc="-4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le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sz="2600" b="1" i="1" spc="-114" dirty="0">
                <a:solidFill>
                  <a:srgbClr val="001F5F"/>
                </a:solidFill>
                <a:latin typeface="Times New Roman"/>
                <a:cs typeface="Times New Roman"/>
              </a:rPr>
              <a:t>ance</a:t>
            </a:r>
            <a:r>
              <a:rPr sz="2600" b="1" i="1" spc="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sz="2600" b="1" i="1" spc="-100" dirty="0">
                <a:solidFill>
                  <a:srgbClr val="001F5F"/>
                </a:solidFill>
                <a:latin typeface="Times New Roman"/>
                <a:cs typeface="Times New Roman"/>
              </a:rPr>
              <a:t>or</a:t>
            </a:r>
            <a:r>
              <a:rPr sz="2600" b="1" i="1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sz="2600" b="1" i="1" spc="-270" dirty="0">
                <a:solidFill>
                  <a:srgbClr val="001F5F"/>
                </a:solidFill>
                <a:latin typeface="Times New Roman"/>
                <a:cs typeface="Times New Roman"/>
              </a:rPr>
              <a:t>c</a:t>
            </a:r>
            <a:r>
              <a:rPr sz="2600" b="1" i="1" spc="-110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600" b="1" i="1" spc="-120" dirty="0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sz="2600" b="1" i="1" spc="14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1" i="1" spc="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600" b="1" i="1" spc="-17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13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sz="2600" b="1" i="1" spc="-3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b="1" i="1" spc="-1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5" dirty="0">
                <a:solidFill>
                  <a:srgbClr val="001F5F"/>
                </a:solidFill>
                <a:latin typeface="Times New Roman"/>
                <a:cs typeface="Times New Roman"/>
              </a:rPr>
              <a:t>top</a:t>
            </a:r>
            <a:r>
              <a:rPr sz="2600" b="1" i="1" spc="-9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10" dirty="0">
                <a:solidFill>
                  <a:srgbClr val="001F5F"/>
                </a:solidFill>
                <a:latin typeface="Times New Roman"/>
                <a:cs typeface="Times New Roman"/>
              </a:rPr>
              <a:t>l</a:t>
            </a:r>
            <a:r>
              <a:rPr sz="2600" b="1" i="1" spc="-245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2600" b="1" i="1" spc="-125" dirty="0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sz="26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y  </a:t>
            </a:r>
            <a:r>
              <a:rPr sz="26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optimiz</a:t>
            </a:r>
            <a:r>
              <a:rPr sz="2600" b="1" i="1" spc="-30" dirty="0">
                <a:solidFill>
                  <a:srgbClr val="001F5F"/>
                </a:solidFill>
                <a:latin typeface="Times New Roman"/>
                <a:cs typeface="Times New Roman"/>
              </a:rPr>
              <a:t>ation,</a:t>
            </a:r>
            <a:r>
              <a:rPr sz="2600" b="1" i="1" spc="-3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40" dirty="0">
                <a:solidFill>
                  <a:srgbClr val="001F5F"/>
                </a:solidFill>
                <a:latin typeface="Times New Roman"/>
                <a:cs typeface="Times New Roman"/>
              </a:rPr>
              <a:t>sec</a:t>
            </a:r>
            <a:r>
              <a:rPr sz="2600" b="1" i="1" spc="-170" dirty="0">
                <a:solidFill>
                  <a:srgbClr val="001F5F"/>
                </a:solidFill>
                <a:latin typeface="Times New Roman"/>
                <a:cs typeface="Times New Roman"/>
              </a:rPr>
              <a:t>u</a:t>
            </a:r>
            <a:r>
              <a:rPr sz="2600" b="1" i="1" spc="50" dirty="0">
                <a:solidFill>
                  <a:srgbClr val="001F5F"/>
                </a:solidFill>
                <a:latin typeface="Times New Roman"/>
                <a:cs typeface="Times New Roman"/>
              </a:rPr>
              <a:t>ri</a:t>
            </a:r>
            <a:r>
              <a:rPr sz="2600" b="1" i="1" spc="3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2600" b="1" i="1" spc="-235" dirty="0">
                <a:solidFill>
                  <a:srgbClr val="001F5F"/>
                </a:solidFill>
                <a:latin typeface="Times New Roman"/>
                <a:cs typeface="Times New Roman"/>
              </a:rPr>
              <a:t>y</a:t>
            </a:r>
            <a:r>
              <a:rPr sz="2600" b="1" i="1" spc="25" dirty="0">
                <a:solidFill>
                  <a:srgbClr val="001F5F"/>
                </a:solidFill>
                <a:latin typeface="Times New Roman"/>
                <a:cs typeface="Times New Roman"/>
              </a:rPr>
              <a:t>,</a:t>
            </a:r>
            <a:r>
              <a:rPr sz="2600" b="1" i="1" spc="-3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60" dirty="0">
                <a:solidFill>
                  <a:srgbClr val="001F5F"/>
                </a:solidFill>
                <a:latin typeface="Times New Roman"/>
                <a:cs typeface="Times New Roman"/>
              </a:rPr>
              <a:t>an</a:t>
            </a:r>
            <a:r>
              <a:rPr sz="2600" b="1" i="1" spc="-25" dirty="0">
                <a:solidFill>
                  <a:srgbClr val="001F5F"/>
                </a:solidFill>
                <a:latin typeface="Times New Roman"/>
                <a:cs typeface="Times New Roman"/>
              </a:rPr>
              <a:t>d</a:t>
            </a:r>
            <a:r>
              <a:rPr sz="2600" b="1" i="1" spc="-8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55" dirty="0">
                <a:solidFill>
                  <a:srgbClr val="001F5F"/>
                </a:solidFill>
                <a:latin typeface="Times New Roman"/>
                <a:cs typeface="Times New Roman"/>
              </a:rPr>
              <a:t>so</a:t>
            </a:r>
            <a:r>
              <a:rPr sz="2600" b="1" i="1" spc="-7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b="1" i="1" spc="-155" dirty="0">
                <a:solidFill>
                  <a:srgbClr val="001F5F"/>
                </a:solidFill>
                <a:latin typeface="Times New Roman"/>
                <a:cs typeface="Times New Roman"/>
              </a:rPr>
              <a:t>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17066"/>
            <a:ext cx="7616825" cy="45065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6385" marR="7620" indent="-274320" algn="just">
              <a:lnSpc>
                <a:spcPct val="90100"/>
              </a:lnSpc>
              <a:spcBef>
                <a:spcPts val="35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45" dirty="0">
                <a:latin typeface="Times New Roman"/>
                <a:cs typeface="Times New Roman"/>
              </a:rPr>
              <a:t>They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must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also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enable,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75" dirty="0">
                <a:latin typeface="Times New Roman"/>
                <a:cs typeface="Times New Roman"/>
              </a:rPr>
              <a:t>as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needed,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overlay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b="1" spc="20" dirty="0">
                <a:latin typeface="Times New Roman"/>
                <a:cs typeface="Times New Roman"/>
              </a:rPr>
              <a:t>of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Times New Roman"/>
                <a:cs typeface="Times New Roman"/>
              </a:rPr>
              <a:t>autonomous 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20" dirty="0">
                <a:latin typeface="Times New Roman"/>
                <a:cs typeface="Times New Roman"/>
              </a:rPr>
              <a:t>techniques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(for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example,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self-organization,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self-healing,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self- 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configuration)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100">
              <a:latin typeface="Times New Roman"/>
              <a:cs typeface="Times New Roman"/>
            </a:endParaRPr>
          </a:p>
          <a:p>
            <a:pPr marL="286385" marR="8255" indent="-274320" algn="just">
              <a:lnSpc>
                <a:spcPct val="900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05" dirty="0">
                <a:latin typeface="Times New Roman"/>
                <a:cs typeface="Times New Roman"/>
              </a:rPr>
              <a:t>Wireless </a:t>
            </a:r>
            <a:r>
              <a:rPr sz="2200" spc="-100" dirty="0">
                <a:latin typeface="Times New Roman"/>
                <a:cs typeface="Times New Roman"/>
              </a:rPr>
              <a:t>sensor </a:t>
            </a:r>
            <a:r>
              <a:rPr sz="2200" spc="-95" dirty="0">
                <a:latin typeface="Times New Roman"/>
                <a:cs typeface="Times New Roman"/>
              </a:rPr>
              <a:t>networks </a:t>
            </a:r>
            <a:r>
              <a:rPr sz="2200" spc="-70" dirty="0">
                <a:latin typeface="Times New Roman"/>
                <a:cs typeface="Times New Roman"/>
              </a:rPr>
              <a:t>interact </a:t>
            </a:r>
            <a:r>
              <a:rPr sz="2200" spc="-90" dirty="0">
                <a:latin typeface="Times New Roman"/>
                <a:cs typeface="Times New Roman"/>
              </a:rPr>
              <a:t>with </a:t>
            </a:r>
            <a:r>
              <a:rPr sz="2200" spc="-60" dirty="0">
                <a:latin typeface="Times New Roman"/>
                <a:cs typeface="Times New Roman"/>
              </a:rPr>
              <a:t>their </a:t>
            </a:r>
            <a:r>
              <a:rPr sz="2200" spc="-75" dirty="0">
                <a:latin typeface="Times New Roman"/>
                <a:cs typeface="Times New Roman"/>
              </a:rPr>
              <a:t>environment. </a:t>
            </a:r>
            <a:r>
              <a:rPr sz="2200" spc="-125" dirty="0">
                <a:latin typeface="Times New Roman"/>
                <a:cs typeface="Times New Roman"/>
              </a:rPr>
              <a:t>Sensors </a:t>
            </a:r>
            <a:r>
              <a:rPr sz="2200" spc="-85" dirty="0">
                <a:latin typeface="Times New Roman"/>
                <a:cs typeface="Times New Roman"/>
              </a:rPr>
              <a:t>often 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produce </a:t>
            </a:r>
            <a:r>
              <a:rPr sz="2200" spc="-105" dirty="0">
                <a:latin typeface="Times New Roman"/>
                <a:cs typeface="Times New Roman"/>
              </a:rPr>
              <a:t>large amounts </a:t>
            </a:r>
            <a:r>
              <a:rPr sz="2200" spc="-130" dirty="0">
                <a:latin typeface="Times New Roman"/>
                <a:cs typeface="Times New Roman"/>
              </a:rPr>
              <a:t>of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sensing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and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measurement </a:t>
            </a:r>
            <a:r>
              <a:rPr sz="2200" spc="-110" dirty="0">
                <a:latin typeface="Times New Roman"/>
                <a:cs typeface="Times New Roman"/>
              </a:rPr>
              <a:t>data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that </a:t>
            </a:r>
            <a:r>
              <a:rPr sz="2200" spc="-110" dirty="0">
                <a:latin typeface="Times New Roman"/>
                <a:cs typeface="Times New Roman"/>
              </a:rPr>
              <a:t>needs </a:t>
            </a:r>
            <a:r>
              <a:rPr sz="2200" spc="-30" dirty="0">
                <a:latin typeface="Times New Roman"/>
                <a:cs typeface="Times New Roman"/>
              </a:rPr>
              <a:t>to 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be </a:t>
            </a:r>
            <a:r>
              <a:rPr sz="2200" spc="-85" dirty="0">
                <a:latin typeface="Times New Roman"/>
                <a:cs typeface="Times New Roman"/>
              </a:rPr>
              <a:t>processed. </a:t>
            </a:r>
            <a:r>
              <a:rPr sz="2200" spc="-130" dirty="0">
                <a:latin typeface="Times New Roman"/>
                <a:cs typeface="Times New Roman"/>
              </a:rPr>
              <a:t>This </a:t>
            </a:r>
            <a:r>
              <a:rPr sz="2200" b="1" spc="-40" dirty="0">
                <a:latin typeface="Times New Roman"/>
                <a:cs typeface="Times New Roman"/>
              </a:rPr>
              <a:t>data </a:t>
            </a:r>
            <a:r>
              <a:rPr sz="2200" b="1" spc="-10" dirty="0">
                <a:latin typeface="Times New Roman"/>
                <a:cs typeface="Times New Roman"/>
              </a:rPr>
              <a:t>can </a:t>
            </a:r>
            <a:r>
              <a:rPr sz="2200" b="1" spc="25" dirty="0">
                <a:latin typeface="Times New Roman"/>
                <a:cs typeface="Times New Roman"/>
              </a:rPr>
              <a:t>be </a:t>
            </a:r>
            <a:r>
              <a:rPr sz="2200" b="1" spc="10" dirty="0">
                <a:latin typeface="Times New Roman"/>
                <a:cs typeface="Times New Roman"/>
              </a:rPr>
              <a:t>processed locally </a:t>
            </a:r>
            <a:r>
              <a:rPr sz="2200" b="1" spc="-35" dirty="0">
                <a:latin typeface="Times New Roman"/>
                <a:cs typeface="Times New Roman"/>
              </a:rPr>
              <a:t>by </a:t>
            </a:r>
            <a:r>
              <a:rPr sz="2200" b="1" spc="30" dirty="0">
                <a:latin typeface="Times New Roman"/>
                <a:cs typeface="Times New Roman"/>
              </a:rPr>
              <a:t>the </a:t>
            </a:r>
            <a:r>
              <a:rPr sz="2200" b="1" spc="25" dirty="0">
                <a:latin typeface="Times New Roman"/>
                <a:cs typeface="Times New Roman"/>
              </a:rPr>
              <a:t>nodes </a:t>
            </a:r>
            <a:r>
              <a:rPr sz="2200" b="1" spc="15" dirty="0">
                <a:latin typeface="Times New Roman"/>
                <a:cs typeface="Times New Roman"/>
              </a:rPr>
              <a:t>of </a:t>
            </a:r>
            <a:r>
              <a:rPr sz="2200" b="1" spc="-535" dirty="0">
                <a:latin typeface="Times New Roman"/>
                <a:cs typeface="Times New Roman"/>
              </a:rPr>
              <a:t> </a:t>
            </a:r>
            <a:r>
              <a:rPr sz="2200" b="1" spc="-95" dirty="0">
                <a:latin typeface="Times New Roman"/>
                <a:cs typeface="Times New Roman"/>
              </a:rPr>
              <a:t>a</a:t>
            </a:r>
            <a:r>
              <a:rPr sz="2200" b="1" spc="-320" dirty="0">
                <a:latin typeface="Times New Roman"/>
                <a:cs typeface="Times New Roman"/>
              </a:rPr>
              <a:t> </a:t>
            </a:r>
            <a:r>
              <a:rPr sz="2200" b="1" spc="-170" dirty="0">
                <a:latin typeface="Times New Roman"/>
                <a:cs typeface="Times New Roman"/>
              </a:rPr>
              <a:t>WSN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or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i="1" spc="-105" dirty="0">
                <a:solidFill>
                  <a:srgbClr val="00AFEF"/>
                </a:solidFill>
                <a:latin typeface="Times New Roman"/>
                <a:cs typeface="Times New Roman"/>
              </a:rPr>
              <a:t>across</a:t>
            </a:r>
            <a:r>
              <a:rPr sz="2200" b="1" i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zero</a:t>
            </a:r>
            <a:r>
              <a:rPr sz="2200" b="1" i="1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90" dirty="0">
                <a:solidFill>
                  <a:srgbClr val="00AFEF"/>
                </a:solidFill>
                <a:latin typeface="Times New Roman"/>
                <a:cs typeface="Times New Roman"/>
              </a:rPr>
              <a:t>or</a:t>
            </a:r>
            <a:r>
              <a:rPr sz="2200" b="1" i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14" dirty="0">
                <a:solidFill>
                  <a:srgbClr val="00AFEF"/>
                </a:solidFill>
                <a:latin typeface="Times New Roman"/>
                <a:cs typeface="Times New Roman"/>
              </a:rPr>
              <a:t>more</a:t>
            </a:r>
            <a:r>
              <a:rPr sz="2200" b="1" i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70" dirty="0">
                <a:solidFill>
                  <a:srgbClr val="00AFEF"/>
                </a:solidFill>
                <a:latin typeface="Times New Roman"/>
                <a:cs typeface="Times New Roman"/>
              </a:rPr>
              <a:t>hierarchical</a:t>
            </a:r>
            <a:r>
              <a:rPr sz="2200" b="1" i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70" dirty="0">
                <a:solidFill>
                  <a:srgbClr val="00AFEF"/>
                </a:solidFill>
                <a:latin typeface="Times New Roman"/>
                <a:cs typeface="Times New Roman"/>
              </a:rPr>
              <a:t>levels</a:t>
            </a:r>
            <a:r>
              <a:rPr sz="2200" b="1" i="1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55" dirty="0">
                <a:solidFill>
                  <a:srgbClr val="00AFEF"/>
                </a:solidFill>
                <a:latin typeface="Times New Roman"/>
                <a:cs typeface="Times New Roman"/>
              </a:rPr>
              <a:t>in</a:t>
            </a:r>
            <a:r>
              <a:rPr sz="2200" b="1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05" dirty="0">
                <a:solidFill>
                  <a:srgbClr val="00AFEF"/>
                </a:solidFill>
                <a:latin typeface="Times New Roman"/>
                <a:cs typeface="Times New Roman"/>
              </a:rPr>
              <a:t>IoT</a:t>
            </a:r>
            <a:r>
              <a:rPr sz="2200" b="1" i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65" dirty="0">
                <a:solidFill>
                  <a:srgbClr val="00AFEF"/>
                </a:solidFill>
                <a:latin typeface="Times New Roman"/>
                <a:cs typeface="Times New Roman"/>
              </a:rPr>
              <a:t>networks</a:t>
            </a:r>
            <a:r>
              <a:rPr sz="2200" i="1" spc="-65" dirty="0">
                <a:solidFill>
                  <a:srgbClr val="00AFEF"/>
                </a:solidFill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24717"/>
              </a:buClr>
              <a:buFont typeface="Segoe UI Symbol"/>
              <a:buChar char="⚫"/>
            </a:pPr>
            <a:endParaRPr sz="295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91500"/>
              </a:lnSpc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b="1" spc="-15" dirty="0">
                <a:latin typeface="Times New Roman"/>
                <a:cs typeface="Times New Roman"/>
              </a:rPr>
              <a:t>Communication </a:t>
            </a:r>
            <a:r>
              <a:rPr sz="2200" b="1" spc="25" dirty="0">
                <a:latin typeface="Times New Roman"/>
                <a:cs typeface="Times New Roman"/>
              </a:rPr>
              <a:t>protocols </a:t>
            </a:r>
            <a:r>
              <a:rPr sz="2200" b="1" spc="40" dirty="0">
                <a:latin typeface="Times New Roman"/>
                <a:cs typeface="Times New Roman"/>
              </a:rPr>
              <a:t>need </a:t>
            </a:r>
            <a:r>
              <a:rPr sz="2200" b="1" spc="55" dirty="0">
                <a:latin typeface="Times New Roman"/>
                <a:cs typeface="Times New Roman"/>
              </a:rPr>
              <a:t>to </a:t>
            </a:r>
            <a:r>
              <a:rPr sz="2200" b="1" dirty="0">
                <a:latin typeface="Times New Roman"/>
                <a:cs typeface="Times New Roman"/>
              </a:rPr>
              <a:t>facilitate </a:t>
            </a:r>
            <a:r>
              <a:rPr sz="32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routing </a:t>
            </a:r>
            <a:r>
              <a:rPr sz="2200" b="1" spc="-15" dirty="0">
                <a:latin typeface="Times New Roman"/>
                <a:cs typeface="Times New Roman"/>
              </a:rPr>
              <a:t>and 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handling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for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this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Times New Roman"/>
                <a:cs typeface="Times New Roman"/>
              </a:rPr>
              <a:t>data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20" dirty="0">
                <a:latin typeface="Times New Roman"/>
                <a:cs typeface="Times New Roman"/>
              </a:rPr>
              <a:t>flow</a:t>
            </a:r>
            <a:r>
              <a:rPr sz="2200" b="1" spc="25" dirty="0">
                <a:latin typeface="Times New Roman"/>
                <a:cs typeface="Times New Roman"/>
              </a:rPr>
              <a:t> between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sensor 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25" dirty="0">
                <a:latin typeface="Times New Roman"/>
                <a:cs typeface="Times New Roman"/>
              </a:rPr>
              <a:t>nodes </a:t>
            </a:r>
            <a:r>
              <a:rPr sz="2200" b="1" spc="-75" dirty="0">
                <a:latin typeface="Times New Roman"/>
                <a:cs typeface="Times New Roman"/>
              </a:rPr>
              <a:t>as </a:t>
            </a:r>
            <a:r>
              <a:rPr sz="2200" b="1" spc="35" dirty="0">
                <a:latin typeface="Times New Roman"/>
                <a:cs typeface="Times New Roman"/>
              </a:rPr>
              <a:t>well </a:t>
            </a:r>
            <a:r>
              <a:rPr sz="2200" b="1" spc="-75" dirty="0">
                <a:latin typeface="Times New Roman"/>
                <a:cs typeface="Times New Roman"/>
              </a:rPr>
              <a:t>as </a:t>
            </a:r>
            <a:r>
              <a:rPr sz="2200" b="1" spc="-35" dirty="0">
                <a:latin typeface="Times New Roman"/>
                <a:cs typeface="Times New Roman"/>
              </a:rPr>
              <a:t>from </a:t>
            </a:r>
            <a:r>
              <a:rPr sz="2200" b="1" i="1" spc="-95" dirty="0">
                <a:solidFill>
                  <a:srgbClr val="00AFEF"/>
                </a:solidFill>
                <a:latin typeface="Times New Roman"/>
                <a:cs typeface="Times New Roman"/>
              </a:rPr>
              <a:t>sensor</a:t>
            </a:r>
            <a:r>
              <a:rPr sz="2200" b="1" i="1" spc="-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00" dirty="0">
                <a:solidFill>
                  <a:srgbClr val="00AFEF"/>
                </a:solidFill>
                <a:latin typeface="Times New Roman"/>
                <a:cs typeface="Times New Roman"/>
              </a:rPr>
              <a:t>nodes</a:t>
            </a:r>
            <a:r>
              <a:rPr sz="2200" b="1" i="1" spc="-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to </a:t>
            </a:r>
            <a:r>
              <a:rPr sz="2200" b="1" i="1" spc="-45" dirty="0">
                <a:solidFill>
                  <a:srgbClr val="00AFEF"/>
                </a:solidFill>
                <a:latin typeface="Times New Roman"/>
                <a:cs typeface="Times New Roman"/>
              </a:rPr>
              <a:t>optional </a:t>
            </a:r>
            <a:r>
              <a:rPr sz="2200" b="1" i="1" spc="-55" dirty="0">
                <a:solidFill>
                  <a:srgbClr val="00AFEF"/>
                </a:solidFill>
                <a:latin typeface="Times New Roman"/>
                <a:cs typeface="Times New Roman"/>
              </a:rPr>
              <a:t>gateways, </a:t>
            </a:r>
            <a:r>
              <a:rPr sz="2200" b="1" i="1" spc="-70" dirty="0">
                <a:solidFill>
                  <a:srgbClr val="00AFEF"/>
                </a:solidFill>
                <a:latin typeface="Times New Roman"/>
                <a:cs typeface="Times New Roman"/>
              </a:rPr>
              <a:t>edge </a:t>
            </a:r>
            <a:r>
              <a:rPr sz="2200" b="1" i="1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35" dirty="0">
                <a:solidFill>
                  <a:srgbClr val="00AFEF"/>
                </a:solidFill>
                <a:latin typeface="Times New Roman"/>
                <a:cs typeface="Times New Roman"/>
              </a:rPr>
              <a:t>com</a:t>
            </a:r>
            <a:r>
              <a:rPr sz="2200" b="1" i="1" spc="-114" dirty="0">
                <a:solidFill>
                  <a:srgbClr val="00AFEF"/>
                </a:solidFill>
                <a:latin typeface="Times New Roman"/>
                <a:cs typeface="Times New Roman"/>
              </a:rPr>
              <a:t>p</a:t>
            </a:r>
            <a:r>
              <a:rPr sz="2200" b="1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ut</a:t>
            </a:r>
            <a:r>
              <a:rPr sz="2200" b="1" i="1" spc="-80" dirty="0">
                <a:solidFill>
                  <a:srgbClr val="00AFEF"/>
                </a:solidFill>
                <a:latin typeface="Times New Roman"/>
                <a:cs typeface="Times New Roman"/>
              </a:rPr>
              <a:t>e</a:t>
            </a:r>
            <a:r>
              <a:rPr sz="2200" b="1" i="1" spc="20" dirty="0">
                <a:solidFill>
                  <a:srgbClr val="00AFEF"/>
                </a:solidFill>
                <a:latin typeface="Times New Roman"/>
                <a:cs typeface="Times New Roman"/>
              </a:rPr>
              <a:t>,</a:t>
            </a:r>
            <a:r>
              <a:rPr sz="2200" b="1" i="1" spc="-2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05" dirty="0">
                <a:solidFill>
                  <a:srgbClr val="00AFEF"/>
                </a:solidFill>
                <a:latin typeface="Times New Roman"/>
                <a:cs typeface="Times New Roman"/>
              </a:rPr>
              <a:t>o</a:t>
            </a:r>
            <a:r>
              <a:rPr sz="2200" b="1" i="1" spc="-80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200" b="1" i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60" dirty="0">
                <a:solidFill>
                  <a:srgbClr val="00AFEF"/>
                </a:solidFill>
                <a:latin typeface="Times New Roman"/>
                <a:cs typeface="Times New Roman"/>
              </a:rPr>
              <a:t>cent</a:t>
            </a:r>
            <a:r>
              <a:rPr sz="2200" b="1" i="1" spc="-130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2200" b="1" i="1" spc="35" dirty="0">
                <a:solidFill>
                  <a:srgbClr val="00AFEF"/>
                </a:solidFill>
                <a:latin typeface="Times New Roman"/>
                <a:cs typeface="Times New Roman"/>
              </a:rPr>
              <a:t>ali</a:t>
            </a:r>
            <a:r>
              <a:rPr sz="2200" b="1" i="1" dirty="0">
                <a:solidFill>
                  <a:srgbClr val="00AFEF"/>
                </a:solidFill>
                <a:latin typeface="Times New Roman"/>
                <a:cs typeface="Times New Roman"/>
              </a:rPr>
              <a:t>z</a:t>
            </a:r>
            <a:r>
              <a:rPr sz="2200" b="1" i="1" spc="-55" dirty="0">
                <a:solidFill>
                  <a:srgbClr val="00AFEF"/>
                </a:solidFill>
                <a:latin typeface="Times New Roman"/>
                <a:cs typeface="Times New Roman"/>
              </a:rPr>
              <a:t>ed</a:t>
            </a:r>
            <a:r>
              <a:rPr sz="2200" b="1" i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10" dirty="0">
                <a:solidFill>
                  <a:srgbClr val="00AFEF"/>
                </a:solidFill>
                <a:latin typeface="Times New Roman"/>
                <a:cs typeface="Times New Roman"/>
              </a:rPr>
              <a:t>clo</a:t>
            </a:r>
            <a:r>
              <a:rPr sz="2200" b="1" i="1" spc="-155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2200" b="1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sz="2200" b="1" i="1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200" b="1" i="1" spc="-135" dirty="0">
                <a:solidFill>
                  <a:srgbClr val="00AFEF"/>
                </a:solidFill>
                <a:latin typeface="Times New Roman"/>
                <a:cs typeface="Times New Roman"/>
              </a:rPr>
              <a:t>com</a:t>
            </a:r>
            <a:r>
              <a:rPr sz="2200" b="1" i="1" spc="-114" dirty="0">
                <a:solidFill>
                  <a:srgbClr val="00AFEF"/>
                </a:solidFill>
                <a:latin typeface="Times New Roman"/>
                <a:cs typeface="Times New Roman"/>
              </a:rPr>
              <a:t>p</a:t>
            </a:r>
            <a:r>
              <a:rPr sz="2200" b="1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ute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438402"/>
            <a:ext cx="748474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93662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standardization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of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communication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protocols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is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a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20" dirty="0">
                <a:latin typeface="Times New Roman"/>
                <a:cs typeface="Times New Roman"/>
              </a:rPr>
              <a:t>complicated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task.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24717"/>
              </a:buClr>
              <a:buFont typeface="Segoe UI Symbol"/>
              <a:buChar char="⚫"/>
            </a:pPr>
            <a:endParaRPr sz="35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While </a:t>
            </a:r>
            <a:r>
              <a:rPr sz="2400" b="1" spc="10" dirty="0">
                <a:latin typeface="Times New Roman"/>
                <a:cs typeface="Times New Roman"/>
              </a:rPr>
              <a:t>there </a:t>
            </a:r>
            <a:r>
              <a:rPr sz="2400" b="1" spc="-45" dirty="0">
                <a:latin typeface="Times New Roman"/>
                <a:cs typeface="Times New Roman"/>
              </a:rPr>
              <a:t>isn’t </a:t>
            </a:r>
            <a:r>
              <a:rPr sz="2400" b="1" spc="-105" dirty="0">
                <a:latin typeface="Times New Roman"/>
                <a:cs typeface="Times New Roman"/>
              </a:rPr>
              <a:t>a </a:t>
            </a:r>
            <a:r>
              <a:rPr sz="2400" b="1" spc="10" dirty="0">
                <a:solidFill>
                  <a:srgbClr val="00AFEF"/>
                </a:solidFill>
                <a:latin typeface="Times New Roman"/>
                <a:cs typeface="Times New Roman"/>
              </a:rPr>
              <a:t>single </a:t>
            </a:r>
            <a:r>
              <a:rPr sz="2400" b="1" spc="45" dirty="0">
                <a:solidFill>
                  <a:srgbClr val="00AFEF"/>
                </a:solidFill>
                <a:latin typeface="Times New Roman"/>
                <a:cs typeface="Times New Roman"/>
              </a:rPr>
              <a:t>protocol </a:t>
            </a:r>
            <a:r>
              <a:rPr sz="2400" b="1" spc="30" dirty="0">
                <a:solidFill>
                  <a:srgbClr val="00AFEF"/>
                </a:solidFill>
                <a:latin typeface="Times New Roman"/>
                <a:cs typeface="Times New Roman"/>
              </a:rPr>
              <a:t>solution, </a:t>
            </a:r>
            <a:r>
              <a:rPr sz="2400" b="1" spc="10" dirty="0">
                <a:latin typeface="Times New Roman"/>
                <a:cs typeface="Times New Roman"/>
              </a:rPr>
              <a:t>there </a:t>
            </a:r>
            <a:r>
              <a:rPr sz="2400" b="1" spc="-15" dirty="0">
                <a:latin typeface="Times New Roman"/>
                <a:cs typeface="Times New Roman"/>
              </a:rPr>
              <a:t>is 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beginning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60" dirty="0">
                <a:latin typeface="Times New Roman"/>
                <a:cs typeface="Times New Roman"/>
              </a:rPr>
              <a:t>to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25" dirty="0">
                <a:latin typeface="Times New Roman"/>
                <a:cs typeface="Times New Roman"/>
              </a:rPr>
              <a:t>be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some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clear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40" dirty="0">
                <a:latin typeface="Times New Roman"/>
                <a:cs typeface="Times New Roman"/>
              </a:rPr>
              <a:t>market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convergence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around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several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key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latin typeface="Times New Roman"/>
                <a:cs typeface="Times New Roman"/>
              </a:rPr>
              <a:t>communication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protocols.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466965" cy="4369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Contact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no-contact:</a:t>
            </a:r>
            <a:endParaRPr sz="2600">
              <a:latin typeface="Times New Roman"/>
              <a:cs typeface="Times New Roman"/>
            </a:endParaRPr>
          </a:p>
          <a:p>
            <a:pPr marL="286385" marR="12573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54" dirty="0">
                <a:latin typeface="Times New Roman"/>
                <a:cs typeface="Times New Roman"/>
              </a:rPr>
              <a:t>S</a:t>
            </a:r>
            <a:r>
              <a:rPr sz="2600" spc="-215" dirty="0">
                <a:latin typeface="Times New Roman"/>
                <a:cs typeface="Times New Roman"/>
              </a:rPr>
              <a:t>e</a:t>
            </a:r>
            <a:r>
              <a:rPr sz="2600" spc="-135" dirty="0">
                <a:latin typeface="Times New Roman"/>
                <a:cs typeface="Times New Roman"/>
              </a:rPr>
              <a:t>ns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7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b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c</a:t>
            </a:r>
            <a:r>
              <a:rPr sz="2600" spc="-23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te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o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ized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whet</a:t>
            </a:r>
            <a:r>
              <a:rPr sz="2600" spc="-120" dirty="0">
                <a:latin typeface="Times New Roman"/>
                <a:cs typeface="Times New Roman"/>
              </a:rPr>
              <a:t>h</a:t>
            </a:r>
            <a:r>
              <a:rPr sz="2600" spc="-35" dirty="0">
                <a:latin typeface="Times New Roman"/>
                <a:cs typeface="Times New Roman"/>
              </a:rPr>
              <a:t>er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req</a:t>
            </a:r>
            <a:r>
              <a:rPr sz="2600" b="1" dirty="0">
                <a:latin typeface="Times New Roman"/>
                <a:cs typeface="Times New Roman"/>
              </a:rPr>
              <a:t>uire  </a:t>
            </a:r>
            <a:r>
              <a:rPr sz="2600" b="1" spc="-10" dirty="0">
                <a:latin typeface="Times New Roman"/>
                <a:cs typeface="Times New Roman"/>
              </a:rPr>
              <a:t>physical </a:t>
            </a:r>
            <a:r>
              <a:rPr sz="2600" b="1" spc="30" dirty="0">
                <a:latin typeface="Times New Roman"/>
                <a:cs typeface="Times New Roman"/>
              </a:rPr>
              <a:t>contact </a:t>
            </a:r>
            <a:r>
              <a:rPr sz="2600" b="1" spc="45" dirty="0">
                <a:latin typeface="Times New Roman"/>
                <a:cs typeface="Times New Roman"/>
              </a:rPr>
              <a:t>with </a:t>
            </a:r>
            <a:r>
              <a:rPr sz="2600" b="1" spc="-15" dirty="0">
                <a:latin typeface="Times New Roman"/>
                <a:cs typeface="Times New Roman"/>
              </a:rPr>
              <a:t>what </a:t>
            </a:r>
            <a:r>
              <a:rPr sz="2600" b="1" spc="15" dirty="0">
                <a:latin typeface="Times New Roman"/>
                <a:cs typeface="Times New Roman"/>
              </a:rPr>
              <a:t>they </a:t>
            </a:r>
            <a:r>
              <a:rPr sz="2600" b="1" spc="-50" dirty="0">
                <a:latin typeface="Times New Roman"/>
                <a:cs typeface="Times New Roman"/>
              </a:rPr>
              <a:t>are </a:t>
            </a:r>
            <a:r>
              <a:rPr sz="2600" b="1" spc="-15" dirty="0">
                <a:latin typeface="Times New Roman"/>
                <a:cs typeface="Times New Roman"/>
              </a:rPr>
              <a:t>measuring 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latin typeface="Times New Roman"/>
                <a:cs typeface="Times New Roman"/>
              </a:rPr>
              <a:t>(contact)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50" dirty="0">
                <a:latin typeface="Times New Roman"/>
                <a:cs typeface="Times New Roman"/>
              </a:rPr>
              <a:t>not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45" dirty="0">
                <a:latin typeface="Times New Roman"/>
                <a:cs typeface="Times New Roman"/>
              </a:rPr>
              <a:t>(no-contact).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24717"/>
              </a:buClr>
              <a:buFont typeface="Segoe UI Symbol"/>
              <a:buChar char="⚫"/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Absolute</a:t>
            </a:r>
            <a:r>
              <a:rPr sz="26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or</a:t>
            </a:r>
            <a:r>
              <a:rPr sz="2600" b="1" spc="-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relative: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Se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so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ized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bas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b="1" spc="40" dirty="0">
                <a:latin typeface="Times New Roman"/>
                <a:cs typeface="Times New Roman"/>
              </a:rPr>
              <a:t>w</a:t>
            </a:r>
            <a:r>
              <a:rPr sz="2600" b="1" spc="15" dirty="0">
                <a:latin typeface="Times New Roman"/>
                <a:cs typeface="Times New Roman"/>
              </a:rPr>
              <a:t>hether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30" dirty="0">
                <a:latin typeface="Times New Roman"/>
                <a:cs typeface="Times New Roman"/>
              </a:rPr>
              <a:t>th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y  </a:t>
            </a:r>
            <a:r>
              <a:rPr sz="2600" b="1" spc="-45" dirty="0">
                <a:latin typeface="Times New Roman"/>
                <a:cs typeface="Times New Roman"/>
              </a:rPr>
              <a:t>measu</a:t>
            </a:r>
            <a:r>
              <a:rPr sz="2600" b="1" spc="-50" dirty="0">
                <a:latin typeface="Times New Roman"/>
                <a:cs typeface="Times New Roman"/>
              </a:rPr>
              <a:t>r</a:t>
            </a:r>
            <a:r>
              <a:rPr sz="2600" b="1" spc="65" dirty="0">
                <a:latin typeface="Times New Roman"/>
                <a:cs typeface="Times New Roman"/>
              </a:rPr>
              <a:t>e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114" dirty="0">
                <a:latin typeface="Times New Roman"/>
                <a:cs typeface="Times New Roman"/>
              </a:rPr>
              <a:t>o</a:t>
            </a:r>
            <a:r>
              <a:rPr sz="2600" b="1" spc="20" dirty="0">
                <a:latin typeface="Times New Roman"/>
                <a:cs typeface="Times New Roman"/>
              </a:rPr>
              <a:t>n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an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155" dirty="0">
                <a:latin typeface="Times New Roman"/>
                <a:cs typeface="Times New Roman"/>
              </a:rPr>
              <a:t>a</a:t>
            </a:r>
            <a:r>
              <a:rPr sz="2600" b="1" spc="25" dirty="0">
                <a:latin typeface="Times New Roman"/>
                <a:cs typeface="Times New Roman"/>
              </a:rPr>
              <a:t>bsolute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scal</a:t>
            </a:r>
            <a:r>
              <a:rPr sz="2600" b="1" dirty="0">
                <a:latin typeface="Times New Roman"/>
                <a:cs typeface="Times New Roman"/>
              </a:rPr>
              <a:t>e</a:t>
            </a:r>
            <a:r>
              <a:rPr sz="2600" b="1" spc="-5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(</a:t>
            </a:r>
            <a:r>
              <a:rPr sz="2600" b="1" spc="-60" dirty="0">
                <a:latin typeface="Times New Roman"/>
                <a:cs typeface="Times New Roman"/>
              </a:rPr>
              <a:t>a</a:t>
            </a:r>
            <a:r>
              <a:rPr sz="2600" b="1" spc="35" dirty="0">
                <a:latin typeface="Times New Roman"/>
                <a:cs typeface="Times New Roman"/>
              </a:rPr>
              <a:t>bsolute)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  </a:t>
            </a:r>
            <a:r>
              <a:rPr sz="2600" spc="-120" dirty="0">
                <a:latin typeface="Times New Roman"/>
                <a:cs typeface="Times New Roman"/>
              </a:rPr>
              <a:t>difference </a:t>
            </a:r>
            <a:r>
              <a:rPr sz="2600" spc="-100" dirty="0">
                <a:latin typeface="Times New Roman"/>
                <a:cs typeface="Times New Roman"/>
              </a:rPr>
              <a:t>with </a:t>
            </a:r>
            <a:r>
              <a:rPr sz="2600" b="1" spc="-110" dirty="0">
                <a:latin typeface="Times New Roman"/>
                <a:cs typeface="Times New Roman"/>
              </a:rPr>
              <a:t>a </a:t>
            </a:r>
            <a:r>
              <a:rPr sz="2600" b="1" spc="30" dirty="0">
                <a:latin typeface="Times New Roman"/>
                <a:cs typeface="Times New Roman"/>
              </a:rPr>
              <a:t>fixed </a:t>
            </a:r>
            <a:r>
              <a:rPr sz="2600" b="1" spc="5" dirty="0">
                <a:latin typeface="Times New Roman"/>
                <a:cs typeface="Times New Roman"/>
              </a:rPr>
              <a:t>or </a:t>
            </a:r>
            <a:r>
              <a:rPr sz="2600" b="1" spc="-35" dirty="0">
                <a:latin typeface="Times New Roman"/>
                <a:cs typeface="Times New Roman"/>
              </a:rPr>
              <a:t>variable </a:t>
            </a:r>
            <a:r>
              <a:rPr sz="2600" b="1" spc="10" dirty="0">
                <a:latin typeface="Times New Roman"/>
                <a:cs typeface="Times New Roman"/>
              </a:rPr>
              <a:t>reference </a:t>
            </a:r>
            <a:r>
              <a:rPr sz="2600" b="1" spc="-5" dirty="0">
                <a:latin typeface="Times New Roman"/>
                <a:cs typeface="Times New Roman"/>
              </a:rPr>
              <a:t>value 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(relative).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622540" cy="39731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70" dirty="0">
                <a:solidFill>
                  <a:srgbClr val="6F2F9F"/>
                </a:solidFill>
                <a:latin typeface="Times New Roman"/>
                <a:cs typeface="Times New Roman"/>
              </a:rPr>
              <a:t>Area</a:t>
            </a:r>
            <a:r>
              <a:rPr sz="2600" b="1" spc="-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600" b="1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application: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Sensors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b="1" spc="20" dirty="0">
                <a:latin typeface="Times New Roman"/>
                <a:cs typeface="Times New Roman"/>
              </a:rPr>
              <a:t>specific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industry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-45" dirty="0">
                <a:latin typeface="Times New Roman"/>
                <a:cs typeface="Times New Roman"/>
              </a:rPr>
              <a:t>v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spc="75" dirty="0">
                <a:latin typeface="Times New Roman"/>
                <a:cs typeface="Times New Roman"/>
              </a:rPr>
              <a:t>r</a:t>
            </a:r>
            <a:r>
              <a:rPr sz="2600" b="1" spc="5" dirty="0">
                <a:latin typeface="Times New Roman"/>
                <a:cs typeface="Times New Roman"/>
              </a:rPr>
              <a:t>tica</a:t>
            </a:r>
            <a:r>
              <a:rPr sz="2600" b="1" spc="10" dirty="0">
                <a:latin typeface="Times New Roman"/>
                <a:cs typeface="Times New Roman"/>
              </a:rPr>
              <a:t>l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whe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th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being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40" dirty="0">
                <a:solidFill>
                  <a:srgbClr val="D24717"/>
                </a:solidFill>
                <a:latin typeface="Times New Roman"/>
                <a:cs typeface="Times New Roman"/>
              </a:rPr>
              <a:t>How</a:t>
            </a:r>
            <a:r>
              <a:rPr sz="2600" b="1" spc="-10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D24717"/>
                </a:solidFill>
                <a:latin typeface="Times New Roman"/>
                <a:cs typeface="Times New Roman"/>
              </a:rPr>
              <a:t>sensors</a:t>
            </a:r>
            <a:r>
              <a:rPr sz="2600" b="1" spc="-7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spc="-55" dirty="0">
                <a:solidFill>
                  <a:srgbClr val="D24717"/>
                </a:solidFill>
                <a:latin typeface="Times New Roman"/>
                <a:cs typeface="Times New Roman"/>
              </a:rPr>
              <a:t>measure: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90" dirty="0">
                <a:latin typeface="Times New Roman"/>
                <a:cs typeface="Times New Roman"/>
              </a:rPr>
              <a:t>Se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so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can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50" dirty="0">
                <a:latin typeface="Times New Roman"/>
                <a:cs typeface="Times New Roman"/>
              </a:rPr>
              <a:t>o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ized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bas</a:t>
            </a:r>
            <a:r>
              <a:rPr sz="2600" spc="-170" dirty="0">
                <a:latin typeface="Times New Roman"/>
                <a:cs typeface="Times New Roman"/>
              </a:rPr>
              <a:t>e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spc="45" dirty="0">
                <a:latin typeface="Times New Roman"/>
                <a:cs typeface="Times New Roman"/>
              </a:rPr>
              <a:t>p</a:t>
            </a:r>
            <a:r>
              <a:rPr sz="2600" b="1" spc="-95" dirty="0">
                <a:latin typeface="Times New Roman"/>
                <a:cs typeface="Times New Roman"/>
              </a:rPr>
              <a:t>h</a:t>
            </a:r>
            <a:r>
              <a:rPr sz="2600" b="1" spc="-5" dirty="0">
                <a:latin typeface="Times New Roman"/>
                <a:cs typeface="Times New Roman"/>
              </a:rPr>
              <a:t>ysical  </a:t>
            </a:r>
            <a:r>
              <a:rPr sz="2600" b="1" spc="-15" dirty="0">
                <a:latin typeface="Times New Roman"/>
                <a:cs typeface="Times New Roman"/>
              </a:rPr>
              <a:t>mechanism </a:t>
            </a:r>
            <a:r>
              <a:rPr sz="2600" b="1" spc="15" dirty="0">
                <a:latin typeface="Times New Roman"/>
                <a:cs typeface="Times New Roman"/>
              </a:rPr>
              <a:t>used </a:t>
            </a:r>
            <a:r>
              <a:rPr sz="2600" b="1" spc="70" dirty="0">
                <a:latin typeface="Times New Roman"/>
                <a:cs typeface="Times New Roman"/>
              </a:rPr>
              <a:t>to </a:t>
            </a:r>
            <a:r>
              <a:rPr sz="2600" b="1" spc="-30" dirty="0">
                <a:latin typeface="Times New Roman"/>
                <a:cs typeface="Times New Roman"/>
              </a:rPr>
              <a:t>measure </a:t>
            </a:r>
            <a:r>
              <a:rPr sz="2600" b="1" dirty="0">
                <a:latin typeface="Times New Roman"/>
                <a:cs typeface="Times New Roman"/>
              </a:rPr>
              <a:t>sensory </a:t>
            </a:r>
            <a:r>
              <a:rPr sz="2600" b="1" spc="25" dirty="0">
                <a:latin typeface="Times New Roman"/>
                <a:cs typeface="Times New Roman"/>
              </a:rPr>
              <a:t>input </a:t>
            </a:r>
            <a:r>
              <a:rPr sz="2600" spc="-210" dirty="0">
                <a:latin typeface="Times New Roman"/>
                <a:cs typeface="Times New Roman"/>
              </a:rPr>
              <a:t>(</a:t>
            </a:r>
            <a:r>
              <a:rPr sz="2600" i="1" spc="-210" dirty="0">
                <a:latin typeface="Times New Roman"/>
                <a:cs typeface="Times New Roman"/>
              </a:rPr>
              <a:t>for </a:t>
            </a:r>
            <a:r>
              <a:rPr sz="2600" i="1" spc="-204" dirty="0">
                <a:latin typeface="Times New Roman"/>
                <a:cs typeface="Times New Roman"/>
              </a:rPr>
              <a:t> </a:t>
            </a:r>
            <a:r>
              <a:rPr sz="2600" i="1" spc="-235" dirty="0">
                <a:latin typeface="Times New Roman"/>
                <a:cs typeface="Times New Roman"/>
              </a:rPr>
              <a:t>example</a:t>
            </a:r>
            <a:r>
              <a:rPr sz="2600" spc="-235" dirty="0">
                <a:latin typeface="Times New Roman"/>
                <a:cs typeface="Times New Roman"/>
              </a:rPr>
              <a:t>,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i="1" spc="-235" dirty="0">
                <a:solidFill>
                  <a:srgbClr val="00AFEF"/>
                </a:solidFill>
                <a:latin typeface="Times New Roman"/>
                <a:cs typeface="Times New Roman"/>
              </a:rPr>
              <a:t>thermoelectric,</a:t>
            </a:r>
            <a:r>
              <a:rPr sz="2600" i="1" spc="-3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250" dirty="0">
                <a:solidFill>
                  <a:srgbClr val="00AFEF"/>
                </a:solidFill>
                <a:latin typeface="Times New Roman"/>
                <a:cs typeface="Times New Roman"/>
              </a:rPr>
              <a:t>electrochemical,</a:t>
            </a:r>
            <a:r>
              <a:rPr sz="2600" i="1" spc="-2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229" dirty="0">
                <a:solidFill>
                  <a:srgbClr val="00AFEF"/>
                </a:solidFill>
                <a:latin typeface="Times New Roman"/>
                <a:cs typeface="Times New Roman"/>
              </a:rPr>
              <a:t>piezoresistive,</a:t>
            </a:r>
            <a:r>
              <a:rPr sz="2600" i="1" spc="-3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190" dirty="0">
                <a:solidFill>
                  <a:srgbClr val="00AFEF"/>
                </a:solidFill>
                <a:latin typeface="Times New Roman"/>
                <a:cs typeface="Times New Roman"/>
              </a:rPr>
              <a:t>optic,</a:t>
            </a:r>
            <a:r>
              <a:rPr sz="2600" i="1" spc="-30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210" dirty="0">
                <a:solidFill>
                  <a:srgbClr val="00AFEF"/>
                </a:solidFill>
                <a:latin typeface="Times New Roman"/>
                <a:cs typeface="Times New Roman"/>
              </a:rPr>
              <a:t>electric, </a:t>
            </a:r>
            <a:r>
              <a:rPr sz="2600" i="1" spc="-6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114" dirty="0">
                <a:solidFill>
                  <a:srgbClr val="00AFEF"/>
                </a:solidFill>
                <a:latin typeface="Times New Roman"/>
                <a:cs typeface="Times New Roman"/>
              </a:rPr>
              <a:t>fl</a:t>
            </a:r>
            <a:r>
              <a:rPr sz="2600" i="1" spc="-210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2600" i="1" spc="-135" dirty="0">
                <a:solidFill>
                  <a:srgbClr val="00AFEF"/>
                </a:solidFill>
                <a:latin typeface="Times New Roman"/>
                <a:cs typeface="Times New Roman"/>
              </a:rPr>
              <a:t>i</a:t>
            </a:r>
            <a:r>
              <a:rPr sz="2600" i="1" spc="-235" dirty="0">
                <a:solidFill>
                  <a:srgbClr val="00AFEF"/>
                </a:solidFill>
                <a:latin typeface="Times New Roman"/>
                <a:cs typeface="Times New Roman"/>
              </a:rPr>
              <a:t>d</a:t>
            </a:r>
            <a:r>
              <a:rPr sz="2600" i="1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400" dirty="0">
                <a:solidFill>
                  <a:srgbClr val="00AFEF"/>
                </a:solidFill>
                <a:latin typeface="Times New Roman"/>
                <a:cs typeface="Times New Roman"/>
              </a:rPr>
              <a:t>me</a:t>
            </a:r>
            <a:r>
              <a:rPr sz="2600" i="1" spc="-320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600" i="1" spc="-235" dirty="0">
                <a:solidFill>
                  <a:srgbClr val="00AFEF"/>
                </a:solidFill>
                <a:latin typeface="Times New Roman"/>
                <a:cs typeface="Times New Roman"/>
              </a:rPr>
              <a:t>ha</a:t>
            </a:r>
            <a:r>
              <a:rPr sz="2600" i="1" spc="-250" dirty="0">
                <a:solidFill>
                  <a:srgbClr val="00AFEF"/>
                </a:solidFill>
                <a:latin typeface="Times New Roman"/>
                <a:cs typeface="Times New Roman"/>
              </a:rPr>
              <a:t>n</a:t>
            </a:r>
            <a:r>
              <a:rPr sz="2600" i="1" spc="-185" dirty="0">
                <a:solidFill>
                  <a:srgbClr val="00AFEF"/>
                </a:solidFill>
                <a:latin typeface="Times New Roman"/>
                <a:cs typeface="Times New Roman"/>
              </a:rPr>
              <a:t>i</a:t>
            </a:r>
            <a:r>
              <a:rPr sz="2600" i="1" spc="-300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600" i="1" spc="25" dirty="0">
                <a:solidFill>
                  <a:srgbClr val="00AFEF"/>
                </a:solidFill>
                <a:latin typeface="Times New Roman"/>
                <a:cs typeface="Times New Roman"/>
              </a:rPr>
              <a:t>,</a:t>
            </a:r>
            <a:r>
              <a:rPr sz="2600" i="1" spc="-30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i="1" spc="-235" dirty="0">
                <a:solidFill>
                  <a:srgbClr val="00AFEF"/>
                </a:solidFill>
                <a:latin typeface="Times New Roman"/>
                <a:cs typeface="Times New Roman"/>
              </a:rPr>
              <a:t>photoelasti</a:t>
            </a:r>
            <a:r>
              <a:rPr sz="2600" i="1" spc="-295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600" spc="30" dirty="0"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613"/>
            <a:ext cx="7578725" cy="350075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6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26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measure: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Sensors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categorized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based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65" dirty="0">
                <a:latin typeface="Times New Roman"/>
                <a:cs typeface="Times New Roman"/>
              </a:rPr>
              <a:t>on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their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b="1" spc="-15" dirty="0">
                <a:latin typeface="Times New Roman"/>
                <a:cs typeface="Times New Roman"/>
              </a:rPr>
              <a:t>what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physical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35" dirty="0">
                <a:latin typeface="Times New Roman"/>
                <a:cs typeface="Times New Roman"/>
              </a:rPr>
              <a:t>variables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they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measure.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0" dirty="0">
                <a:latin typeface="Times New Roman"/>
                <a:cs typeface="Times New Roman"/>
              </a:rPr>
              <a:t>Note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this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by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no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means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exhaustive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list,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there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many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other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classification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taxonomic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schemes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sensors,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including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those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based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material,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cost,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design,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other 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factors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369823"/>
            <a:ext cx="6973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0" spc="-25" dirty="0">
                <a:latin typeface="Franklin Gothic Medium"/>
                <a:cs typeface="Franklin Gothic Medium"/>
              </a:rPr>
              <a:t>Categorization </a:t>
            </a:r>
            <a:r>
              <a:rPr sz="2400" i="0" dirty="0">
                <a:latin typeface="Franklin Gothic Medium"/>
                <a:cs typeface="Franklin Gothic Medium"/>
              </a:rPr>
              <a:t>based </a:t>
            </a:r>
            <a:r>
              <a:rPr sz="2400" i="0" spc="-10" dirty="0">
                <a:latin typeface="Franklin Gothic Medium"/>
                <a:cs typeface="Franklin Gothic Medium"/>
              </a:rPr>
              <a:t>on </a:t>
            </a:r>
            <a:r>
              <a:rPr sz="2400" i="0" spc="-30" dirty="0">
                <a:latin typeface="Franklin Gothic Medium"/>
                <a:cs typeface="Franklin Gothic Medium"/>
              </a:rPr>
              <a:t>what </a:t>
            </a:r>
            <a:r>
              <a:rPr sz="2400" i="0" spc="-20" dirty="0">
                <a:latin typeface="Franklin Gothic Medium"/>
                <a:cs typeface="Franklin Gothic Medium"/>
              </a:rPr>
              <a:t>physical phenomenon </a:t>
            </a:r>
            <a:r>
              <a:rPr sz="2400" i="0" spc="-30" dirty="0">
                <a:latin typeface="Franklin Gothic Medium"/>
                <a:cs typeface="Franklin Gothic Medium"/>
              </a:rPr>
              <a:t>a </a:t>
            </a:r>
            <a:r>
              <a:rPr sz="2400" i="0" spc="-585" dirty="0">
                <a:latin typeface="Franklin Gothic Medium"/>
                <a:cs typeface="Franklin Gothic Medium"/>
              </a:rPr>
              <a:t> </a:t>
            </a:r>
            <a:r>
              <a:rPr sz="2400" i="0" spc="5" dirty="0">
                <a:latin typeface="Franklin Gothic Medium"/>
                <a:cs typeface="Franklin Gothic Medium"/>
              </a:rPr>
              <a:t>sensor</a:t>
            </a:r>
            <a:r>
              <a:rPr sz="2400" i="0" spc="-35" dirty="0">
                <a:latin typeface="Franklin Gothic Medium"/>
                <a:cs typeface="Franklin Gothic Medium"/>
              </a:rPr>
              <a:t> </a:t>
            </a:r>
            <a:r>
              <a:rPr sz="2400" i="0" spc="-5" dirty="0">
                <a:latin typeface="Franklin Gothic Medium"/>
                <a:cs typeface="Franklin Gothic Medium"/>
              </a:rPr>
              <a:t>is</a:t>
            </a:r>
            <a:r>
              <a:rPr sz="2400" i="0" spc="-20" dirty="0">
                <a:latin typeface="Franklin Gothic Medium"/>
                <a:cs typeface="Franklin Gothic Medium"/>
              </a:rPr>
              <a:t> </a:t>
            </a:r>
            <a:r>
              <a:rPr sz="2400" i="0" spc="-25" dirty="0">
                <a:latin typeface="Franklin Gothic Medium"/>
                <a:cs typeface="Franklin Gothic Medium"/>
              </a:rPr>
              <a:t>measuring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1214627"/>
            <a:ext cx="7632152" cy="5278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8974"/>
            <a:ext cx="601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11</a:t>
            </a:r>
            <a:endParaRPr sz="4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787908"/>
            <a:ext cx="8357616" cy="54985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99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2405</Words>
  <Application>Microsoft Office PowerPoint</Application>
  <PresentationFormat>On-screen Show (4:3)</PresentationFormat>
  <Paragraphs>192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Calibri</vt:lpstr>
      <vt:lpstr>Franklin Gothic Medium</vt:lpstr>
      <vt:lpstr>Segoe UI Symbol</vt:lpstr>
      <vt:lpstr>Times New Roman</vt:lpstr>
      <vt:lpstr>Trebuchet MS</vt:lpstr>
      <vt:lpstr>Office Theme</vt:lpstr>
      <vt:lpstr>PowerPoint Presentation</vt:lpstr>
      <vt:lpstr>PowerPoint Presentation</vt:lpstr>
      <vt:lpstr>SENSORS, ACTUATORS, AND SMART OBJECTS</vt:lpstr>
      <vt:lpstr>Categories</vt:lpstr>
      <vt:lpstr>PowerPoint Presentation</vt:lpstr>
      <vt:lpstr>PowerPoint Presentation</vt:lpstr>
      <vt:lpstr>PowerPoint Presentation</vt:lpstr>
      <vt:lpstr>Categorization based on what physical phenomenon a  sensor is measuring</vt:lpstr>
      <vt:lpstr>PowerPoint Presentation</vt:lpstr>
      <vt:lpstr>PowerPoint Presentation</vt:lpstr>
      <vt:lpstr>PowerPoint Presentation</vt:lpstr>
      <vt:lpstr>Precision agriculture (smart farming)</vt:lpstr>
      <vt:lpstr>IoT Use Case: Area of precision agriculture  (smart farming)</vt:lpstr>
      <vt:lpstr>PowerPoint Presentation</vt:lpstr>
      <vt:lpstr>Sensors in a Smart Phone</vt:lpstr>
      <vt:lpstr>PowerPoint Presentation</vt:lpstr>
      <vt:lpstr>Actuators</vt:lpstr>
      <vt:lpstr>PowerPoint Presentation</vt:lpstr>
      <vt:lpstr>PowerPoint Presentation</vt:lpstr>
      <vt:lpstr>PowerPoint Presentation</vt:lpstr>
      <vt:lpstr>Classification based on energy type</vt:lpstr>
      <vt:lpstr>Micro-Electro-Mechanical Systems (MEMS)</vt:lpstr>
      <vt:lpstr>PowerPoint Presentation</vt:lpstr>
      <vt:lpstr>PowerPoint Presentation</vt:lpstr>
      <vt:lpstr>Smart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 in Smart Objects</vt:lpstr>
      <vt:lpstr>SENSOR NETWORKS</vt:lpstr>
      <vt:lpstr>PowerPoint Presentation</vt:lpstr>
      <vt:lpstr>PowerPoint Presentation</vt:lpstr>
      <vt:lpstr>Wireless Sensor Networks (WSNs)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Communication Protocols for Wireless  Sensor Networks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sneha shetty</cp:lastModifiedBy>
  <cp:revision>1</cp:revision>
  <dcterms:created xsi:type="dcterms:W3CDTF">2024-03-08T06:46:08Z</dcterms:created>
  <dcterms:modified xsi:type="dcterms:W3CDTF">2024-03-08T06:49:30Z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2024-03-08T00:00:00Z</vt:filetime>
  </property>
</Properties>
</file>