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2" r:id="rId5"/>
    <p:sldId id="302" r:id="rId6"/>
    <p:sldId id="303" r:id="rId7"/>
    <p:sldId id="304" r:id="rId8"/>
    <p:sldId id="260" r:id="rId9"/>
    <p:sldId id="305" r:id="rId10"/>
    <p:sldId id="307" r:id="rId11"/>
    <p:sldId id="306" r:id="rId12"/>
    <p:sldId id="308" r:id="rId13"/>
    <p:sldId id="309" r:id="rId14"/>
    <p:sldId id="310" r:id="rId15"/>
    <p:sldId id="311" r:id="rId16"/>
    <p:sldId id="312" r:id="rId17"/>
    <p:sldId id="313" r:id="rId18"/>
    <p:sldId id="314" r:id="rId19"/>
    <p:sldId id="315" r:id="rId20"/>
    <p:sldId id="316" r:id="rId21"/>
    <p:sldId id="323" r:id="rId22"/>
    <p:sldId id="317" r:id="rId23"/>
    <p:sldId id="318" r:id="rId24"/>
    <p:sldId id="319" r:id="rId25"/>
    <p:sldId id="285" r:id="rId26"/>
    <p:sldId id="320" r:id="rId27"/>
    <p:sldId id="321" r:id="rId28"/>
    <p:sldId id="322" r:id="rId29"/>
    <p:sldId id="324" r:id="rId30"/>
    <p:sldId id="325" r:id="rId31"/>
    <p:sldId id="326" r:id="rId32"/>
    <p:sldId id="327" r:id="rId33"/>
    <p:sldId id="328" r:id="rId34"/>
    <p:sldId id="329" r:id="rId35"/>
    <p:sldId id="330" r:id="rId36"/>
    <p:sldId id="331" r:id="rId37"/>
    <p:sldId id="333" r:id="rId38"/>
    <p:sldId id="332" r:id="rId39"/>
    <p:sldId id="278" r:id="rId40"/>
    <p:sldId id="334" r:id="rId41"/>
    <p:sldId id="335" r:id="rId42"/>
    <p:sldId id="336" r:id="rId43"/>
    <p:sldId id="337" r:id="rId44"/>
    <p:sldId id="279" r:id="rId45"/>
    <p:sldId id="338" r:id="rId46"/>
    <p:sldId id="339" r:id="rId47"/>
    <p:sldId id="28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38A5D3F-30D0-4F83-A4A4-C6BE033CF718}"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88FCF-356A-48E4-A255-CFF2C5D96494}" type="slidenum">
              <a:rPr lang="en-IN" smtClean="0"/>
              <a:t>‹#›</a:t>
            </a:fld>
            <a:endParaRPr lang="en-IN"/>
          </a:p>
        </p:txBody>
      </p:sp>
    </p:spTree>
    <p:extLst>
      <p:ext uri="{BB962C8B-B14F-4D97-AF65-F5344CB8AC3E}">
        <p14:creationId xmlns:p14="http://schemas.microsoft.com/office/powerpoint/2010/main" val="3620220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38A5D3F-30D0-4F83-A4A4-C6BE033CF718}"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88FCF-356A-48E4-A255-CFF2C5D96494}" type="slidenum">
              <a:rPr lang="en-IN" smtClean="0"/>
              <a:t>‹#›</a:t>
            </a:fld>
            <a:endParaRPr lang="en-IN"/>
          </a:p>
        </p:txBody>
      </p:sp>
    </p:spTree>
    <p:extLst>
      <p:ext uri="{BB962C8B-B14F-4D97-AF65-F5344CB8AC3E}">
        <p14:creationId xmlns:p14="http://schemas.microsoft.com/office/powerpoint/2010/main" val="193039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38A5D3F-30D0-4F83-A4A4-C6BE033CF718}"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88FCF-356A-48E4-A255-CFF2C5D96494}" type="slidenum">
              <a:rPr lang="en-IN" smtClean="0"/>
              <a:t>‹#›</a:t>
            </a:fld>
            <a:endParaRPr lang="en-IN"/>
          </a:p>
        </p:txBody>
      </p:sp>
    </p:spTree>
    <p:extLst>
      <p:ext uri="{BB962C8B-B14F-4D97-AF65-F5344CB8AC3E}">
        <p14:creationId xmlns:p14="http://schemas.microsoft.com/office/powerpoint/2010/main" val="1669505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38A5D3F-30D0-4F83-A4A4-C6BE033CF718}"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88FCF-356A-48E4-A255-CFF2C5D96494}" type="slidenum">
              <a:rPr lang="en-IN" smtClean="0"/>
              <a:t>‹#›</a:t>
            </a:fld>
            <a:endParaRPr lang="en-IN"/>
          </a:p>
        </p:txBody>
      </p:sp>
    </p:spTree>
    <p:extLst>
      <p:ext uri="{BB962C8B-B14F-4D97-AF65-F5344CB8AC3E}">
        <p14:creationId xmlns:p14="http://schemas.microsoft.com/office/powerpoint/2010/main" val="3089980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A5D3F-30D0-4F83-A4A4-C6BE033CF718}"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88FCF-356A-48E4-A255-CFF2C5D96494}" type="slidenum">
              <a:rPr lang="en-IN" smtClean="0"/>
              <a:t>‹#›</a:t>
            </a:fld>
            <a:endParaRPr lang="en-IN"/>
          </a:p>
        </p:txBody>
      </p:sp>
    </p:spTree>
    <p:extLst>
      <p:ext uri="{BB962C8B-B14F-4D97-AF65-F5344CB8AC3E}">
        <p14:creationId xmlns:p14="http://schemas.microsoft.com/office/powerpoint/2010/main" val="2059811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38A5D3F-30D0-4F83-A4A4-C6BE033CF718}"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88FCF-356A-48E4-A255-CFF2C5D96494}" type="slidenum">
              <a:rPr lang="en-IN" smtClean="0"/>
              <a:t>‹#›</a:t>
            </a:fld>
            <a:endParaRPr lang="en-IN"/>
          </a:p>
        </p:txBody>
      </p:sp>
    </p:spTree>
    <p:extLst>
      <p:ext uri="{BB962C8B-B14F-4D97-AF65-F5344CB8AC3E}">
        <p14:creationId xmlns:p14="http://schemas.microsoft.com/office/powerpoint/2010/main" val="1695254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38A5D3F-30D0-4F83-A4A4-C6BE033CF718}" type="datetimeFigureOut">
              <a:rPr lang="en-IN" smtClean="0"/>
              <a:t>13-02-2024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88FCF-356A-48E4-A255-CFF2C5D96494}" type="slidenum">
              <a:rPr lang="en-IN" smtClean="0"/>
              <a:t>‹#›</a:t>
            </a:fld>
            <a:endParaRPr lang="en-IN"/>
          </a:p>
        </p:txBody>
      </p:sp>
    </p:spTree>
    <p:extLst>
      <p:ext uri="{BB962C8B-B14F-4D97-AF65-F5344CB8AC3E}">
        <p14:creationId xmlns:p14="http://schemas.microsoft.com/office/powerpoint/2010/main" val="4207667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38A5D3F-30D0-4F83-A4A4-C6BE033CF718}" type="datetimeFigureOut">
              <a:rPr lang="en-IN" smtClean="0"/>
              <a:t>13-02-2024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88FCF-356A-48E4-A255-CFF2C5D96494}" type="slidenum">
              <a:rPr lang="en-IN" smtClean="0"/>
              <a:t>‹#›</a:t>
            </a:fld>
            <a:endParaRPr lang="en-IN"/>
          </a:p>
        </p:txBody>
      </p:sp>
    </p:spTree>
    <p:extLst>
      <p:ext uri="{BB962C8B-B14F-4D97-AF65-F5344CB8AC3E}">
        <p14:creationId xmlns:p14="http://schemas.microsoft.com/office/powerpoint/2010/main" val="4247159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A5D3F-30D0-4F83-A4A4-C6BE033CF718}" type="datetimeFigureOut">
              <a:rPr lang="en-IN" smtClean="0"/>
              <a:t>13-02-2024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88FCF-356A-48E4-A255-CFF2C5D96494}" type="slidenum">
              <a:rPr lang="en-IN" smtClean="0"/>
              <a:t>‹#›</a:t>
            </a:fld>
            <a:endParaRPr lang="en-IN"/>
          </a:p>
        </p:txBody>
      </p:sp>
    </p:spTree>
    <p:extLst>
      <p:ext uri="{BB962C8B-B14F-4D97-AF65-F5344CB8AC3E}">
        <p14:creationId xmlns:p14="http://schemas.microsoft.com/office/powerpoint/2010/main" val="203886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8A5D3F-30D0-4F83-A4A4-C6BE033CF718}"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88FCF-356A-48E4-A255-CFF2C5D96494}" type="slidenum">
              <a:rPr lang="en-IN" smtClean="0"/>
              <a:t>‹#›</a:t>
            </a:fld>
            <a:endParaRPr lang="en-IN"/>
          </a:p>
        </p:txBody>
      </p:sp>
    </p:spTree>
    <p:extLst>
      <p:ext uri="{BB962C8B-B14F-4D97-AF65-F5344CB8AC3E}">
        <p14:creationId xmlns:p14="http://schemas.microsoft.com/office/powerpoint/2010/main" val="250205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8A5D3F-30D0-4F83-A4A4-C6BE033CF718}"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88FCF-356A-48E4-A255-CFF2C5D96494}" type="slidenum">
              <a:rPr lang="en-IN" smtClean="0"/>
              <a:t>‹#›</a:t>
            </a:fld>
            <a:endParaRPr lang="en-IN"/>
          </a:p>
        </p:txBody>
      </p:sp>
    </p:spTree>
    <p:extLst>
      <p:ext uri="{BB962C8B-B14F-4D97-AF65-F5344CB8AC3E}">
        <p14:creationId xmlns:p14="http://schemas.microsoft.com/office/powerpoint/2010/main" val="176328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8A5D3F-30D0-4F83-A4A4-C6BE033CF718}" type="datetimeFigureOut">
              <a:rPr lang="en-IN" smtClean="0"/>
              <a:t>13-02-2024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88FCF-356A-48E4-A255-CFF2C5D96494}" type="slidenum">
              <a:rPr lang="en-IN" smtClean="0"/>
              <a:t>‹#›</a:t>
            </a:fld>
            <a:endParaRPr lang="en-IN"/>
          </a:p>
        </p:txBody>
      </p:sp>
    </p:spTree>
    <p:extLst>
      <p:ext uri="{BB962C8B-B14F-4D97-AF65-F5344CB8AC3E}">
        <p14:creationId xmlns:p14="http://schemas.microsoft.com/office/powerpoint/2010/main" val="389491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Management</a:t>
            </a:r>
          </a:p>
        </p:txBody>
      </p:sp>
      <p:sp>
        <p:nvSpPr>
          <p:cNvPr id="3" name="Subtitle 2"/>
          <p:cNvSpPr>
            <a:spLocks noGrp="1"/>
          </p:cNvSpPr>
          <p:nvPr>
            <p:ph type="subTitle" idx="1"/>
          </p:nvPr>
        </p:nvSpPr>
        <p:spPr/>
        <p:txBody>
          <a:bodyPr/>
          <a:lstStyle/>
          <a:p>
            <a:r>
              <a:rPr lang="en-IN" dirty="0"/>
              <a:t>Chapter 1</a:t>
            </a:r>
          </a:p>
        </p:txBody>
      </p:sp>
    </p:spTree>
    <p:extLst>
      <p:ext uri="{BB962C8B-B14F-4D97-AF65-F5344CB8AC3E}">
        <p14:creationId xmlns:p14="http://schemas.microsoft.com/office/powerpoint/2010/main" val="179590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22275" y="163513"/>
            <a:ext cx="4092575" cy="3698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i="1" dirty="0">
                <a:solidFill>
                  <a:schemeClr val="accent1">
                    <a:lumMod val="75000"/>
                  </a:schemeClr>
                </a:solidFill>
                <a:latin typeface="Arial" panose="020B0604020202020204" pitchFamily="34" charset="0"/>
                <a:cs typeface="Arial" panose="020B0604020202020204" pitchFamily="34" charset="0"/>
              </a:rPr>
              <a:t>Functions of management</a:t>
            </a:r>
          </a:p>
        </p:txBody>
      </p:sp>
      <p:sp>
        <p:nvSpPr>
          <p:cNvPr id="3" name="Rectangle 2"/>
          <p:cNvSpPr/>
          <p:nvPr/>
        </p:nvSpPr>
        <p:spPr>
          <a:xfrm>
            <a:off x="468312" y="1083469"/>
            <a:ext cx="1600200" cy="752476"/>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a:solidFill>
                  <a:schemeClr val="bg1"/>
                </a:solidFill>
                <a:latin typeface="Arial" panose="020B0604020202020204" pitchFamily="34" charset="0"/>
                <a:cs typeface="Arial" panose="020B0604020202020204" pitchFamily="34" charset="0"/>
              </a:rPr>
              <a:t>Planning</a:t>
            </a:r>
          </a:p>
        </p:txBody>
      </p:sp>
      <p:sp>
        <p:nvSpPr>
          <p:cNvPr id="4" name="Oval 3"/>
          <p:cNvSpPr/>
          <p:nvPr/>
        </p:nvSpPr>
        <p:spPr>
          <a:xfrm>
            <a:off x="277812" y="1303734"/>
            <a:ext cx="381000" cy="3810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bg1"/>
                </a:solidFill>
                <a:latin typeface="Arial" panose="020B0604020202020204" pitchFamily="34" charset="0"/>
                <a:cs typeface="Arial" panose="020B0604020202020204" pitchFamily="34" charset="0"/>
              </a:rPr>
              <a:t>1</a:t>
            </a:r>
            <a:endParaRPr lang="en-US" sz="1600" dirty="0">
              <a:latin typeface="Arial" panose="020B0604020202020204" pitchFamily="34" charset="0"/>
              <a:cs typeface="Arial" panose="020B0604020202020204" pitchFamily="34" charset="0"/>
            </a:endParaRPr>
          </a:p>
        </p:txBody>
      </p:sp>
      <p:sp>
        <p:nvSpPr>
          <p:cNvPr id="5" name="Rectangle 4"/>
          <p:cNvSpPr/>
          <p:nvPr/>
        </p:nvSpPr>
        <p:spPr>
          <a:xfrm>
            <a:off x="2068512" y="1083468"/>
            <a:ext cx="9848850" cy="752477"/>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just">
              <a:lnSpc>
                <a:spcPct val="150000"/>
              </a:lnSpc>
              <a:defRPr/>
            </a:pPr>
            <a:r>
              <a:rPr lang="en-US" i="1" dirty="0">
                <a:solidFill>
                  <a:schemeClr val="tx1"/>
                </a:solidFill>
                <a:latin typeface="Arial" panose="020B0604020202020204" pitchFamily="34" charset="0"/>
                <a:cs typeface="Arial" panose="020B0604020202020204" pitchFamily="34" charset="0"/>
              </a:rPr>
              <a:t>Planning</a:t>
            </a:r>
            <a:r>
              <a:rPr lang="en-US" dirty="0">
                <a:solidFill>
                  <a:schemeClr val="tx1"/>
                </a:solidFill>
                <a:latin typeface="Arial" panose="020B0604020202020204" pitchFamily="34" charset="0"/>
                <a:cs typeface="Arial" panose="020B0604020202020204" pitchFamily="34" charset="0"/>
              </a:rPr>
              <a:t> is the process of setting goals, and charting the best way of action for achieving the goals. </a:t>
            </a:r>
          </a:p>
        </p:txBody>
      </p:sp>
      <p:sp>
        <p:nvSpPr>
          <p:cNvPr id="6" name="Rectangle 5"/>
          <p:cNvSpPr/>
          <p:nvPr/>
        </p:nvSpPr>
        <p:spPr>
          <a:xfrm>
            <a:off x="455612" y="2305050"/>
            <a:ext cx="1600200" cy="814387"/>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a:solidFill>
                  <a:schemeClr val="bg1"/>
                </a:solidFill>
                <a:latin typeface="Arial" panose="020B0604020202020204" pitchFamily="34" charset="0"/>
                <a:cs typeface="Arial" panose="020B0604020202020204" pitchFamily="34" charset="0"/>
              </a:rPr>
              <a:t>Organizing</a:t>
            </a:r>
          </a:p>
        </p:txBody>
      </p:sp>
      <p:sp>
        <p:nvSpPr>
          <p:cNvPr id="7" name="Oval 6"/>
          <p:cNvSpPr/>
          <p:nvPr/>
        </p:nvSpPr>
        <p:spPr>
          <a:xfrm>
            <a:off x="265112" y="2539007"/>
            <a:ext cx="381000" cy="3810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Arial" panose="020B0604020202020204" pitchFamily="34" charset="0"/>
                <a:cs typeface="Arial" panose="020B0604020202020204" pitchFamily="34" charset="0"/>
              </a:rPr>
              <a:t>2</a:t>
            </a:r>
          </a:p>
        </p:txBody>
      </p:sp>
      <p:sp>
        <p:nvSpPr>
          <p:cNvPr id="8" name="Rectangle 7"/>
          <p:cNvSpPr/>
          <p:nvPr/>
        </p:nvSpPr>
        <p:spPr>
          <a:xfrm>
            <a:off x="2055812" y="2305050"/>
            <a:ext cx="9837738" cy="78343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just">
              <a:lnSpc>
                <a:spcPct val="150000"/>
              </a:lnSpc>
              <a:defRPr/>
            </a:pPr>
            <a:r>
              <a:rPr lang="en-US" dirty="0">
                <a:solidFill>
                  <a:schemeClr val="tx1"/>
                </a:solidFill>
                <a:latin typeface="Arial" panose="020B0604020202020204" pitchFamily="34" charset="0"/>
                <a:cs typeface="Arial" panose="020B0604020202020204" pitchFamily="34" charset="0"/>
              </a:rPr>
              <a:t>Organizing is the process of allocating and arranging work, authority and resources, to the members of the organization so that they can successfully execute the plans. </a:t>
            </a:r>
          </a:p>
        </p:txBody>
      </p:sp>
      <p:sp>
        <p:nvSpPr>
          <p:cNvPr id="9" name="Rectangle 8"/>
          <p:cNvSpPr/>
          <p:nvPr/>
        </p:nvSpPr>
        <p:spPr>
          <a:xfrm>
            <a:off x="468312" y="3526631"/>
            <a:ext cx="1600200" cy="733425"/>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a:solidFill>
                  <a:schemeClr val="bg1"/>
                </a:solidFill>
                <a:latin typeface="Arial" panose="020B0604020202020204" pitchFamily="34" charset="0"/>
                <a:cs typeface="Arial" panose="020B0604020202020204" pitchFamily="34" charset="0"/>
              </a:rPr>
              <a:t>Staffing</a:t>
            </a:r>
          </a:p>
        </p:txBody>
      </p:sp>
      <p:sp>
        <p:nvSpPr>
          <p:cNvPr id="10" name="Oval 9"/>
          <p:cNvSpPr/>
          <p:nvPr/>
        </p:nvSpPr>
        <p:spPr>
          <a:xfrm>
            <a:off x="253999" y="3718321"/>
            <a:ext cx="381000" cy="3810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Arial" panose="020B0604020202020204" pitchFamily="34" charset="0"/>
                <a:cs typeface="Arial" panose="020B0604020202020204" pitchFamily="34" charset="0"/>
              </a:rPr>
              <a:t>3</a:t>
            </a:r>
          </a:p>
        </p:txBody>
      </p:sp>
      <p:sp>
        <p:nvSpPr>
          <p:cNvPr id="11" name="Rectangle 10"/>
          <p:cNvSpPr/>
          <p:nvPr/>
        </p:nvSpPr>
        <p:spPr>
          <a:xfrm>
            <a:off x="2055812" y="3526631"/>
            <a:ext cx="9861550" cy="73342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nSpc>
                <a:spcPct val="150000"/>
              </a:lnSpc>
              <a:defRPr/>
            </a:pPr>
            <a:r>
              <a:rPr lang="en-US" dirty="0">
                <a:solidFill>
                  <a:schemeClr val="tx1"/>
                </a:solidFill>
                <a:latin typeface="Arial" panose="020B0604020202020204" pitchFamily="34" charset="0"/>
                <a:cs typeface="Arial" panose="020B0604020202020204" pitchFamily="34" charset="0"/>
              </a:rPr>
              <a:t>Staffing is the process of recruiting /selecting the right person for the right job at the right time in the right place.</a:t>
            </a:r>
          </a:p>
        </p:txBody>
      </p:sp>
      <p:sp>
        <p:nvSpPr>
          <p:cNvPr id="12" name="Rectangle 11"/>
          <p:cNvSpPr/>
          <p:nvPr/>
        </p:nvSpPr>
        <p:spPr>
          <a:xfrm>
            <a:off x="455613" y="4698205"/>
            <a:ext cx="1600200" cy="754857"/>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a:solidFill>
                  <a:schemeClr val="bg1"/>
                </a:solidFill>
                <a:latin typeface="Arial" panose="020B0604020202020204" pitchFamily="34" charset="0"/>
                <a:cs typeface="Arial" panose="020B0604020202020204" pitchFamily="34" charset="0"/>
              </a:rPr>
              <a:t>Leading/</a:t>
            </a:r>
          </a:p>
          <a:p>
            <a:pPr algn="ctr">
              <a:defRPr/>
            </a:pPr>
            <a:r>
              <a:rPr lang="en-US" sz="1600" b="1" dirty="0">
                <a:solidFill>
                  <a:schemeClr val="bg1"/>
                </a:solidFill>
                <a:latin typeface="Arial" panose="020B0604020202020204" pitchFamily="34" charset="0"/>
                <a:cs typeface="Arial" panose="020B0604020202020204" pitchFamily="34" charset="0"/>
              </a:rPr>
              <a:t>Directing</a:t>
            </a:r>
          </a:p>
        </p:txBody>
      </p:sp>
      <p:sp>
        <p:nvSpPr>
          <p:cNvPr id="13" name="Oval 12"/>
          <p:cNvSpPr/>
          <p:nvPr/>
        </p:nvSpPr>
        <p:spPr>
          <a:xfrm>
            <a:off x="231775" y="4897635"/>
            <a:ext cx="381000" cy="3810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bg1"/>
                </a:solidFill>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4" name="Rectangle 13"/>
          <p:cNvSpPr/>
          <p:nvPr/>
        </p:nvSpPr>
        <p:spPr>
          <a:xfrm>
            <a:off x="2055812" y="4698206"/>
            <a:ext cx="9848851" cy="75485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just">
              <a:lnSpc>
                <a:spcPct val="150000"/>
              </a:lnSpc>
              <a:defRPr/>
            </a:pPr>
            <a:r>
              <a:rPr lang="en-US" dirty="0">
                <a:solidFill>
                  <a:schemeClr val="tx1"/>
                </a:solidFill>
                <a:latin typeface="Arial" panose="020B0604020202020204" pitchFamily="34" charset="0"/>
                <a:cs typeface="Arial" panose="020B0604020202020204" pitchFamily="34" charset="0"/>
              </a:rPr>
              <a:t>Leading involves directing, influencing and motivating employees to perform essential tasks. </a:t>
            </a:r>
          </a:p>
        </p:txBody>
      </p:sp>
      <p:sp>
        <p:nvSpPr>
          <p:cNvPr id="15" name="Rectangle 14"/>
          <p:cNvSpPr/>
          <p:nvPr/>
        </p:nvSpPr>
        <p:spPr>
          <a:xfrm>
            <a:off x="444499" y="5826919"/>
            <a:ext cx="1600200" cy="81915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a:solidFill>
                  <a:schemeClr val="bg1"/>
                </a:solidFill>
                <a:latin typeface="Arial" panose="020B0604020202020204" pitchFamily="34" charset="0"/>
                <a:cs typeface="Arial" panose="020B0604020202020204" pitchFamily="34" charset="0"/>
              </a:rPr>
              <a:t>Controlling</a:t>
            </a:r>
          </a:p>
        </p:txBody>
      </p:sp>
      <p:sp>
        <p:nvSpPr>
          <p:cNvPr id="16" name="Oval 15"/>
          <p:cNvSpPr/>
          <p:nvPr/>
        </p:nvSpPr>
        <p:spPr>
          <a:xfrm>
            <a:off x="231774" y="6076949"/>
            <a:ext cx="381000" cy="3810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bg1"/>
                </a:solidFill>
                <a:latin typeface="Arial" panose="020B0604020202020204" pitchFamily="34" charset="0"/>
                <a:cs typeface="Arial" panose="020B0604020202020204" pitchFamily="34" charset="0"/>
              </a:rPr>
              <a:t>5</a:t>
            </a:r>
            <a:endParaRPr lang="en-US" sz="1600" dirty="0">
              <a:latin typeface="Arial" panose="020B0604020202020204" pitchFamily="34" charset="0"/>
              <a:cs typeface="Arial" panose="020B0604020202020204" pitchFamily="34" charset="0"/>
            </a:endParaRPr>
          </a:p>
        </p:txBody>
      </p:sp>
      <p:sp>
        <p:nvSpPr>
          <p:cNvPr id="17" name="Rectangle 16"/>
          <p:cNvSpPr/>
          <p:nvPr/>
        </p:nvSpPr>
        <p:spPr>
          <a:xfrm>
            <a:off x="2044699" y="5826919"/>
            <a:ext cx="9848851" cy="81915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just">
              <a:lnSpc>
                <a:spcPct val="150000"/>
              </a:lnSpc>
              <a:defRPr/>
            </a:pPr>
            <a:r>
              <a:rPr lang="en-US" dirty="0">
                <a:solidFill>
                  <a:schemeClr val="tx1"/>
                </a:solidFill>
                <a:latin typeface="Arial" panose="020B0604020202020204" pitchFamily="34" charset="0"/>
                <a:cs typeface="Arial" panose="020B0604020202020204" pitchFamily="34" charset="0"/>
              </a:rPr>
              <a:t>Controlling is the process of devising various checks to ensure that planned performance is actually achieved. It involves ensuring that actual activities conform to the planned activities. </a:t>
            </a:r>
          </a:p>
        </p:txBody>
      </p:sp>
      <p:cxnSp>
        <p:nvCxnSpPr>
          <p:cNvPr id="18" name="Straight Connector 17"/>
          <p:cNvCxnSpPr/>
          <p:nvPr/>
        </p:nvCxnSpPr>
        <p:spPr>
          <a:xfrm flipV="1">
            <a:off x="0" y="790575"/>
            <a:ext cx="12192000" cy="47625"/>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60147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0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20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animEffect transition="in" filter="fade">
                                      <p:cBhvr>
                                        <p:cTn id="13" dur="2000"/>
                                        <p:tgtEl>
                                          <p:spTgt spid="4">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2000"/>
                                        <p:tgtEl>
                                          <p:spTgt spid="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bg/>
                                          </p:spTgt>
                                        </p:tgtEl>
                                        <p:attrNameLst>
                                          <p:attrName>style.visibility</p:attrName>
                                        </p:attrNameLst>
                                      </p:cBhvr>
                                      <p:to>
                                        <p:strVal val="visible"/>
                                      </p:to>
                                    </p:set>
                                    <p:animEffect transition="in" filter="fade">
                                      <p:cBhvr>
                                        <p:cTn id="19" dur="2000"/>
                                        <p:tgtEl>
                                          <p:spTgt spid="5">
                                            <p:bg/>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20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animEffect transition="in" filter="fade">
                                      <p:cBhvr>
                                        <p:cTn id="27" dur="2000"/>
                                        <p:tgtEl>
                                          <p:spTgt spid="6">
                                            <p:bg/>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fade">
                                      <p:cBhvr>
                                        <p:cTn id="30" dur="2000"/>
                                        <p:tgtEl>
                                          <p:spTgt spid="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bg/>
                                          </p:spTgt>
                                        </p:tgtEl>
                                        <p:attrNameLst>
                                          <p:attrName>style.visibility</p:attrName>
                                        </p:attrNameLst>
                                      </p:cBhvr>
                                      <p:to>
                                        <p:strVal val="visible"/>
                                      </p:to>
                                    </p:set>
                                    <p:animEffect transition="in" filter="fade">
                                      <p:cBhvr>
                                        <p:cTn id="33" dur="2000"/>
                                        <p:tgtEl>
                                          <p:spTgt spid="7">
                                            <p:bg/>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fade">
                                      <p:cBhvr>
                                        <p:cTn id="36" dur="2000"/>
                                        <p:tgtEl>
                                          <p:spTgt spid="7">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bg/>
                                          </p:spTgt>
                                        </p:tgtEl>
                                        <p:attrNameLst>
                                          <p:attrName>style.visibility</p:attrName>
                                        </p:attrNameLst>
                                      </p:cBhvr>
                                      <p:to>
                                        <p:strVal val="visible"/>
                                      </p:to>
                                    </p:set>
                                    <p:animEffect transition="in" filter="fade">
                                      <p:cBhvr>
                                        <p:cTn id="39" dur="2000"/>
                                        <p:tgtEl>
                                          <p:spTgt spid="8">
                                            <p:bg/>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fade">
                                      <p:cBhvr>
                                        <p:cTn id="42" dur="2000"/>
                                        <p:tgtEl>
                                          <p:spTgt spid="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bg/>
                                          </p:spTgt>
                                        </p:tgtEl>
                                        <p:attrNameLst>
                                          <p:attrName>style.visibility</p:attrName>
                                        </p:attrNameLst>
                                      </p:cBhvr>
                                      <p:to>
                                        <p:strVal val="visible"/>
                                      </p:to>
                                    </p:set>
                                    <p:animEffect transition="in" filter="fade">
                                      <p:cBhvr>
                                        <p:cTn id="47" dur="2000"/>
                                        <p:tgtEl>
                                          <p:spTgt spid="9">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xEl>
                                              <p:pRg st="0" end="0"/>
                                            </p:txEl>
                                          </p:spTgt>
                                        </p:tgtEl>
                                        <p:attrNameLst>
                                          <p:attrName>style.visibility</p:attrName>
                                        </p:attrNameLst>
                                      </p:cBhvr>
                                      <p:to>
                                        <p:strVal val="visible"/>
                                      </p:to>
                                    </p:set>
                                    <p:animEffect transition="in" filter="fade">
                                      <p:cBhvr>
                                        <p:cTn id="50" dur="2000"/>
                                        <p:tgtEl>
                                          <p:spTgt spid="9">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bg/>
                                          </p:spTgt>
                                        </p:tgtEl>
                                        <p:attrNameLst>
                                          <p:attrName>style.visibility</p:attrName>
                                        </p:attrNameLst>
                                      </p:cBhvr>
                                      <p:to>
                                        <p:strVal val="visible"/>
                                      </p:to>
                                    </p:set>
                                    <p:animEffect transition="in" filter="fade">
                                      <p:cBhvr>
                                        <p:cTn id="53" dur="2000"/>
                                        <p:tgtEl>
                                          <p:spTgt spid="10">
                                            <p:bg/>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
                                            <p:txEl>
                                              <p:pRg st="0" end="0"/>
                                            </p:txEl>
                                          </p:spTgt>
                                        </p:tgtEl>
                                        <p:attrNameLst>
                                          <p:attrName>style.visibility</p:attrName>
                                        </p:attrNameLst>
                                      </p:cBhvr>
                                      <p:to>
                                        <p:strVal val="visible"/>
                                      </p:to>
                                    </p:set>
                                    <p:animEffect transition="in" filter="fade">
                                      <p:cBhvr>
                                        <p:cTn id="56" dur="2000"/>
                                        <p:tgtEl>
                                          <p:spTgt spid="10">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1">
                                            <p:bg/>
                                          </p:spTgt>
                                        </p:tgtEl>
                                        <p:attrNameLst>
                                          <p:attrName>style.visibility</p:attrName>
                                        </p:attrNameLst>
                                      </p:cBhvr>
                                      <p:to>
                                        <p:strVal val="visible"/>
                                      </p:to>
                                    </p:set>
                                    <p:animEffect transition="in" filter="fade">
                                      <p:cBhvr>
                                        <p:cTn id="59" dur="2000"/>
                                        <p:tgtEl>
                                          <p:spTgt spid="11">
                                            <p:bg/>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1">
                                            <p:txEl>
                                              <p:pRg st="0" end="0"/>
                                            </p:txEl>
                                          </p:spTgt>
                                        </p:tgtEl>
                                        <p:attrNameLst>
                                          <p:attrName>style.visibility</p:attrName>
                                        </p:attrNameLst>
                                      </p:cBhvr>
                                      <p:to>
                                        <p:strVal val="visible"/>
                                      </p:to>
                                    </p:set>
                                    <p:animEffect transition="in" filter="fade">
                                      <p:cBhvr>
                                        <p:cTn id="62" dur="2000"/>
                                        <p:tgtEl>
                                          <p:spTgt spid="11">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
                                            <p:bg/>
                                          </p:spTgt>
                                        </p:tgtEl>
                                        <p:attrNameLst>
                                          <p:attrName>style.visibility</p:attrName>
                                        </p:attrNameLst>
                                      </p:cBhvr>
                                      <p:to>
                                        <p:strVal val="visible"/>
                                      </p:to>
                                    </p:set>
                                    <p:animEffect transition="in" filter="fade">
                                      <p:cBhvr>
                                        <p:cTn id="67" dur="2000"/>
                                        <p:tgtEl>
                                          <p:spTgt spid="12">
                                            <p:bg/>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
                                            <p:txEl>
                                              <p:pRg st="0" end="0"/>
                                            </p:txEl>
                                          </p:spTgt>
                                        </p:tgtEl>
                                        <p:attrNameLst>
                                          <p:attrName>style.visibility</p:attrName>
                                        </p:attrNameLst>
                                      </p:cBhvr>
                                      <p:to>
                                        <p:strVal val="visible"/>
                                      </p:to>
                                    </p:set>
                                    <p:animEffect transition="in" filter="fade">
                                      <p:cBhvr>
                                        <p:cTn id="70" dur="2000"/>
                                        <p:tgtEl>
                                          <p:spTgt spid="12">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
                                            <p:txEl>
                                              <p:pRg st="1" end="1"/>
                                            </p:txEl>
                                          </p:spTgt>
                                        </p:tgtEl>
                                        <p:attrNameLst>
                                          <p:attrName>style.visibility</p:attrName>
                                        </p:attrNameLst>
                                      </p:cBhvr>
                                      <p:to>
                                        <p:strVal val="visible"/>
                                      </p:to>
                                    </p:set>
                                    <p:animEffect transition="in" filter="fade">
                                      <p:cBhvr>
                                        <p:cTn id="73" dur="2000"/>
                                        <p:tgtEl>
                                          <p:spTgt spid="12">
                                            <p:txEl>
                                              <p:pRg st="1" end="1"/>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3">
                                            <p:bg/>
                                          </p:spTgt>
                                        </p:tgtEl>
                                        <p:attrNameLst>
                                          <p:attrName>style.visibility</p:attrName>
                                        </p:attrNameLst>
                                      </p:cBhvr>
                                      <p:to>
                                        <p:strVal val="visible"/>
                                      </p:to>
                                    </p:set>
                                    <p:animEffect transition="in" filter="fade">
                                      <p:cBhvr>
                                        <p:cTn id="76" dur="2000"/>
                                        <p:tgtEl>
                                          <p:spTgt spid="13">
                                            <p:bg/>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3">
                                            <p:txEl>
                                              <p:pRg st="0" end="0"/>
                                            </p:txEl>
                                          </p:spTgt>
                                        </p:tgtEl>
                                        <p:attrNameLst>
                                          <p:attrName>style.visibility</p:attrName>
                                        </p:attrNameLst>
                                      </p:cBhvr>
                                      <p:to>
                                        <p:strVal val="visible"/>
                                      </p:to>
                                    </p:set>
                                    <p:animEffect transition="in" filter="fade">
                                      <p:cBhvr>
                                        <p:cTn id="79" dur="2000"/>
                                        <p:tgtEl>
                                          <p:spTgt spid="13">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4">
                                            <p:bg/>
                                          </p:spTgt>
                                        </p:tgtEl>
                                        <p:attrNameLst>
                                          <p:attrName>style.visibility</p:attrName>
                                        </p:attrNameLst>
                                      </p:cBhvr>
                                      <p:to>
                                        <p:strVal val="visible"/>
                                      </p:to>
                                    </p:set>
                                    <p:animEffect transition="in" filter="fade">
                                      <p:cBhvr>
                                        <p:cTn id="82" dur="2000"/>
                                        <p:tgtEl>
                                          <p:spTgt spid="14">
                                            <p:bg/>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4">
                                            <p:txEl>
                                              <p:pRg st="0" end="0"/>
                                            </p:txEl>
                                          </p:spTgt>
                                        </p:tgtEl>
                                        <p:attrNameLst>
                                          <p:attrName>style.visibility</p:attrName>
                                        </p:attrNameLst>
                                      </p:cBhvr>
                                      <p:to>
                                        <p:strVal val="visible"/>
                                      </p:to>
                                    </p:set>
                                    <p:animEffect transition="in" filter="fade">
                                      <p:cBhvr>
                                        <p:cTn id="85" dur="2000"/>
                                        <p:tgtEl>
                                          <p:spTgt spid="14">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5">
                                            <p:bg/>
                                          </p:spTgt>
                                        </p:tgtEl>
                                        <p:attrNameLst>
                                          <p:attrName>style.visibility</p:attrName>
                                        </p:attrNameLst>
                                      </p:cBhvr>
                                      <p:to>
                                        <p:strVal val="visible"/>
                                      </p:to>
                                    </p:set>
                                    <p:animEffect transition="in" filter="fade">
                                      <p:cBhvr>
                                        <p:cTn id="90" dur="2000"/>
                                        <p:tgtEl>
                                          <p:spTgt spid="15">
                                            <p:bg/>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5">
                                            <p:txEl>
                                              <p:pRg st="0" end="0"/>
                                            </p:txEl>
                                          </p:spTgt>
                                        </p:tgtEl>
                                        <p:attrNameLst>
                                          <p:attrName>style.visibility</p:attrName>
                                        </p:attrNameLst>
                                      </p:cBhvr>
                                      <p:to>
                                        <p:strVal val="visible"/>
                                      </p:to>
                                    </p:set>
                                    <p:animEffect transition="in" filter="fade">
                                      <p:cBhvr>
                                        <p:cTn id="93" dur="2000"/>
                                        <p:tgtEl>
                                          <p:spTgt spid="15">
                                            <p:txEl>
                                              <p:pRg st="0" end="0"/>
                                            </p:txEl>
                                          </p:spTgt>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6">
                                            <p:bg/>
                                          </p:spTgt>
                                        </p:tgtEl>
                                        <p:attrNameLst>
                                          <p:attrName>style.visibility</p:attrName>
                                        </p:attrNameLst>
                                      </p:cBhvr>
                                      <p:to>
                                        <p:strVal val="visible"/>
                                      </p:to>
                                    </p:set>
                                    <p:animEffect transition="in" filter="fade">
                                      <p:cBhvr>
                                        <p:cTn id="96" dur="2000"/>
                                        <p:tgtEl>
                                          <p:spTgt spid="16">
                                            <p:bg/>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6">
                                            <p:txEl>
                                              <p:pRg st="0" end="0"/>
                                            </p:txEl>
                                          </p:spTgt>
                                        </p:tgtEl>
                                        <p:attrNameLst>
                                          <p:attrName>style.visibility</p:attrName>
                                        </p:attrNameLst>
                                      </p:cBhvr>
                                      <p:to>
                                        <p:strVal val="visible"/>
                                      </p:to>
                                    </p:set>
                                    <p:animEffect transition="in" filter="fade">
                                      <p:cBhvr>
                                        <p:cTn id="99" dur="2000"/>
                                        <p:tgtEl>
                                          <p:spTgt spid="16">
                                            <p:txEl>
                                              <p:pRg st="0" end="0"/>
                                            </p:txEl>
                                          </p:spTgt>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7">
                                            <p:bg/>
                                          </p:spTgt>
                                        </p:tgtEl>
                                        <p:attrNameLst>
                                          <p:attrName>style.visibility</p:attrName>
                                        </p:attrNameLst>
                                      </p:cBhvr>
                                      <p:to>
                                        <p:strVal val="visible"/>
                                      </p:to>
                                    </p:set>
                                    <p:animEffect transition="in" filter="fade">
                                      <p:cBhvr>
                                        <p:cTn id="102" dur="2000"/>
                                        <p:tgtEl>
                                          <p:spTgt spid="17">
                                            <p:bg/>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7">
                                            <p:txEl>
                                              <p:pRg st="0" end="0"/>
                                            </p:txEl>
                                          </p:spTgt>
                                        </p:tgtEl>
                                        <p:attrNameLst>
                                          <p:attrName>style.visibility</p:attrName>
                                        </p:attrNameLst>
                                      </p:cBhvr>
                                      <p:to>
                                        <p:strVal val="visible"/>
                                      </p:to>
                                    </p:set>
                                    <p:animEffect transition="in" filter="fade">
                                      <p:cBhvr>
                                        <p:cTn id="105" dur="20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animBg="1"/>
      <p:bldP spid="4" grpId="0" build="allAtOnce" animBg="1"/>
      <p:bldP spid="5" grpId="0" build="allAtOnce" animBg="1"/>
      <p:bldP spid="6" grpId="0" build="allAtOnce" animBg="1"/>
      <p:bldP spid="7" grpId="0" build="allAtOnce" animBg="1"/>
      <p:bldP spid="8" grpId="0" build="allAtOnce" animBg="1"/>
      <p:bldP spid="9" grpId="0" build="allAtOnce" animBg="1"/>
      <p:bldP spid="10" grpId="0" build="allAtOnce" animBg="1"/>
      <p:bldP spid="11" grpId="0" build="allAtOnce" animBg="1"/>
      <p:bldP spid="12" grpId="0" build="allAtOnce" animBg="1"/>
      <p:bldP spid="13" grpId="0" build="allAtOnce" animBg="1"/>
      <p:bldP spid="14" grpId="0" build="allAtOnce" animBg="1"/>
      <p:bldP spid="15" grpId="0" build="allAtOnce" animBg="1"/>
      <p:bldP spid="16" grpId="0" build="allAtOnce" animBg="1"/>
      <p:bldP spid="17" grpId="0"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F698-1C76-89F1-F2F0-2993926A8E4C}"/>
              </a:ext>
            </a:extLst>
          </p:cNvPr>
          <p:cNvSpPr>
            <a:spLocks noGrp="1"/>
          </p:cNvSpPr>
          <p:nvPr>
            <p:ph type="title"/>
          </p:nvPr>
        </p:nvSpPr>
        <p:spPr/>
        <p:txBody>
          <a:bodyPr/>
          <a:lstStyle/>
          <a:p>
            <a:r>
              <a:rPr lang="en-IN" b="1" dirty="0"/>
              <a:t>FUNCTIONS OF MANAGEMENT</a:t>
            </a:r>
          </a:p>
        </p:txBody>
      </p:sp>
      <p:sp>
        <p:nvSpPr>
          <p:cNvPr id="3" name="Content Placeholder 2">
            <a:extLst>
              <a:ext uri="{FF2B5EF4-FFF2-40B4-BE49-F238E27FC236}">
                <a16:creationId xmlns:a16="http://schemas.microsoft.com/office/drawing/2014/main" id="{21F5E706-CB13-5CD2-5DC3-AE74AB3B97BA}"/>
              </a:ext>
            </a:extLst>
          </p:cNvPr>
          <p:cNvSpPr>
            <a:spLocks noGrp="1"/>
          </p:cNvSpPr>
          <p:nvPr>
            <p:ph idx="1"/>
          </p:nvPr>
        </p:nvSpPr>
        <p:spPr/>
        <p:txBody>
          <a:bodyPr/>
          <a:lstStyle/>
          <a:p>
            <a:pPr algn="just"/>
            <a:r>
              <a:rPr lang="en-IN" dirty="0"/>
              <a:t>Control involves three elements:</a:t>
            </a:r>
          </a:p>
          <a:p>
            <a:pPr marL="0" indent="0" algn="just">
              <a:buNone/>
            </a:pPr>
            <a:r>
              <a:rPr lang="en-US" dirty="0"/>
              <a:t>(a) Establishing standards of performance.</a:t>
            </a:r>
          </a:p>
          <a:p>
            <a:pPr marL="0" indent="0" algn="just">
              <a:buNone/>
            </a:pPr>
            <a:r>
              <a:rPr lang="en-US" dirty="0"/>
              <a:t>(b) Measuring current performance and comparing it against the established standard.</a:t>
            </a:r>
          </a:p>
          <a:p>
            <a:pPr marL="0" indent="0" algn="just">
              <a:buNone/>
            </a:pPr>
            <a:r>
              <a:rPr lang="en-US" dirty="0"/>
              <a:t>(c) Taking action to correct any performance that does not meet those standards.</a:t>
            </a:r>
            <a:endParaRPr lang="en-IN" dirty="0"/>
          </a:p>
        </p:txBody>
      </p:sp>
    </p:spTree>
    <p:extLst>
      <p:ext uri="{BB962C8B-B14F-4D97-AF65-F5344CB8AC3E}">
        <p14:creationId xmlns:p14="http://schemas.microsoft.com/office/powerpoint/2010/main" val="13545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FA64-D42E-B84F-673F-92C6D34F12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5DD492-875C-DA71-7244-A39B669EEA85}"/>
              </a:ext>
            </a:extLst>
          </p:cNvPr>
          <p:cNvSpPr>
            <a:spLocks noGrp="1"/>
          </p:cNvSpPr>
          <p:nvPr>
            <p:ph idx="1"/>
          </p:nvPr>
        </p:nvSpPr>
        <p:spPr/>
        <p:txBody>
          <a:bodyPr/>
          <a:lstStyle/>
          <a:p>
            <a:pPr marL="0" indent="0" algn="just">
              <a:buNone/>
            </a:pPr>
            <a:r>
              <a:rPr lang="en-US" dirty="0"/>
              <a:t>(6) Innovation: Innovation means creating new ideas which may be either results in the development of new products or finding new uses for the old ones. </a:t>
            </a:r>
          </a:p>
          <a:p>
            <a:pPr marL="0" indent="0" algn="just">
              <a:buNone/>
            </a:pPr>
            <a:r>
              <a:rPr lang="en-US" dirty="0"/>
              <a:t>(7) Representation: A manager has to spend a part of his time in representing his organization before various groups which have some stake in the organization. </a:t>
            </a:r>
            <a:endParaRPr lang="en-IN" dirty="0"/>
          </a:p>
        </p:txBody>
      </p:sp>
    </p:spTree>
    <p:extLst>
      <p:ext uri="{BB962C8B-B14F-4D97-AF65-F5344CB8AC3E}">
        <p14:creationId xmlns:p14="http://schemas.microsoft.com/office/powerpoint/2010/main" val="2589748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D365F-B4D9-4A88-614E-BEC02CA57E25}"/>
              </a:ext>
            </a:extLst>
          </p:cNvPr>
          <p:cNvSpPr>
            <a:spLocks noGrp="1"/>
          </p:cNvSpPr>
          <p:nvPr>
            <p:ph type="title"/>
          </p:nvPr>
        </p:nvSpPr>
        <p:spPr/>
        <p:txBody>
          <a:bodyPr/>
          <a:lstStyle/>
          <a:p>
            <a:r>
              <a:rPr lang="en-IN" b="1" dirty="0"/>
              <a:t>FUNCTIONAL AREAS OF MANAGEMENT</a:t>
            </a:r>
          </a:p>
        </p:txBody>
      </p:sp>
      <p:sp>
        <p:nvSpPr>
          <p:cNvPr id="3" name="Content Placeholder 2">
            <a:extLst>
              <a:ext uri="{FF2B5EF4-FFF2-40B4-BE49-F238E27FC236}">
                <a16:creationId xmlns:a16="http://schemas.microsoft.com/office/drawing/2014/main" id="{67857501-315D-848B-5700-E05AF8CEFE92}"/>
              </a:ext>
            </a:extLst>
          </p:cNvPr>
          <p:cNvSpPr>
            <a:spLocks noGrp="1"/>
          </p:cNvSpPr>
          <p:nvPr>
            <p:ph idx="1"/>
          </p:nvPr>
        </p:nvSpPr>
        <p:spPr/>
        <p:txBody>
          <a:bodyPr/>
          <a:lstStyle/>
          <a:p>
            <a:pPr algn="just"/>
            <a:r>
              <a:rPr lang="en-US" dirty="0"/>
              <a:t>A distinction should be maintained between management functions (planning, organizing, staffing, directing and controlling) and the organizational functions (productions, finance etc.)</a:t>
            </a:r>
          </a:p>
          <a:p>
            <a:pPr algn="just"/>
            <a:r>
              <a:rPr lang="en-US" dirty="0"/>
              <a:t>Organizational functions differ from organization to organization depending upon their nature while management functions are common to all. </a:t>
            </a:r>
            <a:endParaRPr lang="en-IN" dirty="0"/>
          </a:p>
        </p:txBody>
      </p:sp>
    </p:spTree>
    <p:extLst>
      <p:ext uri="{BB962C8B-B14F-4D97-AF65-F5344CB8AC3E}">
        <p14:creationId xmlns:p14="http://schemas.microsoft.com/office/powerpoint/2010/main" val="3682697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6899-391B-CC60-670D-22B4C87984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55D3C9-C6D9-557D-5995-56E3F3B572E8}"/>
              </a:ext>
            </a:extLst>
          </p:cNvPr>
          <p:cNvSpPr>
            <a:spLocks noGrp="1"/>
          </p:cNvSpPr>
          <p:nvPr>
            <p:ph idx="1"/>
          </p:nvPr>
        </p:nvSpPr>
        <p:spPr/>
        <p:txBody>
          <a:bodyPr>
            <a:normAutofit fontScale="92500" lnSpcReduction="20000"/>
          </a:bodyPr>
          <a:lstStyle/>
          <a:p>
            <a:pPr algn="just"/>
            <a:r>
              <a:rPr lang="en-US" dirty="0"/>
              <a:t>There are four functional areas of management namely :</a:t>
            </a:r>
          </a:p>
          <a:p>
            <a:pPr algn="just"/>
            <a:r>
              <a:rPr lang="en-US" b="1" dirty="0"/>
              <a:t>Production</a:t>
            </a:r>
            <a:r>
              <a:rPr lang="en-US" dirty="0"/>
              <a:t>: This is generally put under production manager and he is responsible for all production related activities.</a:t>
            </a:r>
          </a:p>
          <a:p>
            <a:pPr algn="just"/>
            <a:r>
              <a:rPr lang="en-US" dirty="0"/>
              <a:t>This area has a number of activities, few of them are given below:</a:t>
            </a:r>
          </a:p>
          <a:p>
            <a:pPr marL="514350" indent="-514350" algn="just">
              <a:buAutoNum type="arabicParenBoth"/>
            </a:pPr>
            <a:r>
              <a:rPr lang="en-US" dirty="0"/>
              <a:t>Purchasing: Which is related with the purchase of various materials required by the organization. Purchasing involves procuring right quantity of materials at the right quality, at the right time and at the right price from the right supplier.</a:t>
            </a:r>
          </a:p>
          <a:p>
            <a:pPr marL="0" indent="0" algn="just">
              <a:buNone/>
            </a:pPr>
            <a:r>
              <a:rPr lang="en-US" dirty="0"/>
              <a:t>(2) Materials management: This involves storing of materials, issue of materials to various departments.</a:t>
            </a:r>
          </a:p>
          <a:p>
            <a:pPr marL="0" indent="0" algn="just">
              <a:buNone/>
            </a:pPr>
            <a:r>
              <a:rPr lang="en-US" dirty="0"/>
              <a:t>(3) Research and Development: It deals with improving the existing products and process and developing new products and process</a:t>
            </a:r>
            <a:endParaRPr lang="en-IN" dirty="0"/>
          </a:p>
        </p:txBody>
      </p:sp>
    </p:spTree>
    <p:extLst>
      <p:ext uri="{BB962C8B-B14F-4D97-AF65-F5344CB8AC3E}">
        <p14:creationId xmlns:p14="http://schemas.microsoft.com/office/powerpoint/2010/main" val="1648132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A5B0-AB8F-C7AB-045C-8F533D96C9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72742F-80F7-2764-AA16-A62A59748338}"/>
              </a:ext>
            </a:extLst>
          </p:cNvPr>
          <p:cNvSpPr>
            <a:spLocks noGrp="1"/>
          </p:cNvSpPr>
          <p:nvPr>
            <p:ph idx="1"/>
          </p:nvPr>
        </p:nvSpPr>
        <p:spPr/>
        <p:txBody>
          <a:bodyPr>
            <a:normAutofit/>
          </a:bodyPr>
          <a:lstStyle/>
          <a:p>
            <a:pPr algn="just"/>
            <a:r>
              <a:rPr lang="en-US" b="1" dirty="0"/>
              <a:t>Marketing:</a:t>
            </a:r>
            <a:r>
              <a:rPr lang="en-US" dirty="0"/>
              <a:t> This area involves the distribution of organizations’ products to the buyers. The sub-activities are:</a:t>
            </a:r>
          </a:p>
          <a:p>
            <a:pPr marL="0" indent="0" algn="just">
              <a:buNone/>
            </a:pPr>
            <a:r>
              <a:rPr lang="en-US" dirty="0"/>
              <a:t>(1) Advertising: Involves giving information about products to buyers.</a:t>
            </a:r>
          </a:p>
          <a:p>
            <a:pPr marL="0" indent="0" algn="just">
              <a:buNone/>
            </a:pPr>
            <a:r>
              <a:rPr lang="en-US" dirty="0"/>
              <a:t>(2) Marketing research: It is related with the systematic collection, analysis of data relating to the marketing of goods and services.</a:t>
            </a:r>
          </a:p>
          <a:p>
            <a:pPr marL="0" indent="0" algn="just">
              <a:buNone/>
            </a:pPr>
            <a:r>
              <a:rPr lang="en-US" dirty="0"/>
              <a:t>(3) Sales management: It involves management efforts directed towards movement of products and services from producers to consumers.</a:t>
            </a:r>
            <a:endParaRPr lang="en-IN" dirty="0"/>
          </a:p>
        </p:txBody>
      </p:sp>
    </p:spTree>
    <p:extLst>
      <p:ext uri="{BB962C8B-B14F-4D97-AF65-F5344CB8AC3E}">
        <p14:creationId xmlns:p14="http://schemas.microsoft.com/office/powerpoint/2010/main" val="2027371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0270-E729-3B65-FE26-D4375BEEA0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A295B5-44AA-B0E2-94E8-84CD0F5D76E4}"/>
              </a:ext>
            </a:extLst>
          </p:cNvPr>
          <p:cNvSpPr>
            <a:spLocks noGrp="1"/>
          </p:cNvSpPr>
          <p:nvPr>
            <p:ph idx="1"/>
          </p:nvPr>
        </p:nvSpPr>
        <p:spPr/>
        <p:txBody>
          <a:bodyPr>
            <a:normAutofit fontScale="92500" lnSpcReduction="20000"/>
          </a:bodyPr>
          <a:lstStyle/>
          <a:p>
            <a:pPr marL="0" indent="0" algn="just">
              <a:buNone/>
            </a:pPr>
            <a:r>
              <a:rPr lang="en-US" b="1" dirty="0"/>
              <a:t>Finance and accounting</a:t>
            </a:r>
            <a:r>
              <a:rPr lang="en-US" dirty="0"/>
              <a:t>: It deals with intelligent investment of financial resources and record-keeping of various transactions. The various sub-functions are</a:t>
            </a:r>
          </a:p>
          <a:p>
            <a:pPr marL="0" indent="0" algn="just">
              <a:buNone/>
            </a:pPr>
            <a:r>
              <a:rPr lang="en-US" dirty="0"/>
              <a:t>(1) Financial Accounting: Deals with record keeping of various transactions.</a:t>
            </a:r>
          </a:p>
          <a:p>
            <a:pPr marL="0" indent="0" algn="just">
              <a:buNone/>
            </a:pPr>
            <a:r>
              <a:rPr lang="en-US" dirty="0"/>
              <a:t>(2) Management Accounting: Deals with analysis and interpretation of financial records so that management can take certain decision.</a:t>
            </a:r>
          </a:p>
          <a:p>
            <a:pPr marL="0" indent="0" algn="just">
              <a:buNone/>
            </a:pPr>
            <a:r>
              <a:rPr lang="en-US" dirty="0"/>
              <a:t>(3) Costing: It deals with recording of costs, their classification and analysis for cost control.</a:t>
            </a:r>
          </a:p>
          <a:p>
            <a:pPr marL="0" indent="0" algn="just">
              <a:buNone/>
            </a:pPr>
            <a:r>
              <a:rPr lang="en-US" dirty="0"/>
              <a:t>(4) Investment Management: Takes care of how financial resources can be invested in various alternatives to maximize returns.</a:t>
            </a:r>
          </a:p>
          <a:p>
            <a:pPr marL="0" indent="0" algn="just">
              <a:buNone/>
            </a:pPr>
            <a:r>
              <a:rPr lang="en-US" dirty="0"/>
              <a:t>(5) Taxation: Deals with various direct and indirect taxes to be paid by the organization.</a:t>
            </a:r>
            <a:endParaRPr lang="en-IN" dirty="0"/>
          </a:p>
        </p:txBody>
      </p:sp>
    </p:spTree>
    <p:extLst>
      <p:ext uri="{BB962C8B-B14F-4D97-AF65-F5344CB8AC3E}">
        <p14:creationId xmlns:p14="http://schemas.microsoft.com/office/powerpoint/2010/main" val="863345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53EF-2DAF-A9E6-7A71-BEBA226F37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F5126C-BB5F-1B29-894D-5B90E8E3E270}"/>
              </a:ext>
            </a:extLst>
          </p:cNvPr>
          <p:cNvSpPr>
            <a:spLocks noGrp="1"/>
          </p:cNvSpPr>
          <p:nvPr>
            <p:ph idx="1"/>
          </p:nvPr>
        </p:nvSpPr>
        <p:spPr/>
        <p:txBody>
          <a:bodyPr>
            <a:normAutofit lnSpcReduction="10000"/>
          </a:bodyPr>
          <a:lstStyle/>
          <a:p>
            <a:pPr marL="0" indent="0">
              <a:buNone/>
            </a:pPr>
            <a:r>
              <a:rPr lang="en-US" b="1" dirty="0"/>
              <a:t>Personnel:</a:t>
            </a:r>
            <a:r>
              <a:rPr lang="en-US" dirty="0"/>
              <a:t> It deals with the management of human resources with the following sub-activities:</a:t>
            </a:r>
          </a:p>
          <a:p>
            <a:pPr marL="0" indent="0">
              <a:buNone/>
            </a:pPr>
            <a:r>
              <a:rPr lang="en-US" dirty="0"/>
              <a:t>(1) Recruitment and Selection: It deals with recruitment and selection of employees.</a:t>
            </a:r>
          </a:p>
          <a:p>
            <a:pPr marL="0" indent="0">
              <a:buNone/>
            </a:pPr>
            <a:r>
              <a:rPr lang="en-US" dirty="0"/>
              <a:t>(2) Training and Development: It deals with training of employees and making them more efficient.</a:t>
            </a:r>
          </a:p>
          <a:p>
            <a:pPr marL="0" indent="0">
              <a:buNone/>
            </a:pPr>
            <a:r>
              <a:rPr lang="en-US" dirty="0"/>
              <a:t>(3) Wage and Salary Administration: Deals with fixing of salaries, job evaluation, promotion, incentives etc.</a:t>
            </a:r>
          </a:p>
          <a:p>
            <a:pPr marL="0" indent="0">
              <a:buNone/>
            </a:pPr>
            <a:r>
              <a:rPr lang="en-US" dirty="0"/>
              <a:t>(4) Industrial Relations: Deals with maintenance of good employee relations.</a:t>
            </a:r>
            <a:endParaRPr lang="en-IN" dirty="0"/>
          </a:p>
        </p:txBody>
      </p:sp>
    </p:spTree>
    <p:extLst>
      <p:ext uri="{BB962C8B-B14F-4D97-AF65-F5344CB8AC3E}">
        <p14:creationId xmlns:p14="http://schemas.microsoft.com/office/powerpoint/2010/main" val="4037747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39279-834C-8092-F974-4D8EB8BDA99D}"/>
              </a:ext>
            </a:extLst>
          </p:cNvPr>
          <p:cNvSpPr>
            <a:spLocks noGrp="1"/>
          </p:cNvSpPr>
          <p:nvPr>
            <p:ph type="title"/>
          </p:nvPr>
        </p:nvSpPr>
        <p:spPr/>
        <p:txBody>
          <a:bodyPr/>
          <a:lstStyle/>
          <a:p>
            <a:r>
              <a:rPr lang="en-US" b="1" dirty="0"/>
              <a:t>MANAGEMENT: A SCIENCE OR ART?</a:t>
            </a:r>
            <a:endParaRPr lang="en-IN" b="1" dirty="0"/>
          </a:p>
        </p:txBody>
      </p:sp>
      <p:sp>
        <p:nvSpPr>
          <p:cNvPr id="3" name="Content Placeholder 2">
            <a:extLst>
              <a:ext uri="{FF2B5EF4-FFF2-40B4-BE49-F238E27FC236}">
                <a16:creationId xmlns:a16="http://schemas.microsoft.com/office/drawing/2014/main" id="{715151C3-2579-71E7-CF7B-DB615F9117D5}"/>
              </a:ext>
            </a:extLst>
          </p:cNvPr>
          <p:cNvSpPr>
            <a:spLocks noGrp="1"/>
          </p:cNvSpPr>
          <p:nvPr>
            <p:ph idx="1"/>
          </p:nvPr>
        </p:nvSpPr>
        <p:spPr/>
        <p:txBody>
          <a:bodyPr/>
          <a:lstStyle/>
          <a:p>
            <a:pPr marL="0" indent="0">
              <a:buNone/>
            </a:pPr>
            <a:r>
              <a:rPr lang="en-IN" b="1" dirty="0"/>
              <a:t>Management as science: </a:t>
            </a:r>
          </a:p>
          <a:p>
            <a:pPr marL="0" indent="0">
              <a:buNone/>
            </a:pPr>
            <a:r>
              <a:rPr lang="en-US" dirty="0"/>
              <a:t>(1) Methods of inquiry are systematic and empirical.</a:t>
            </a:r>
          </a:p>
          <a:p>
            <a:pPr marL="0" indent="0">
              <a:buNone/>
            </a:pPr>
            <a:r>
              <a:rPr lang="en-US" dirty="0"/>
              <a:t>(2) Information can be ordered and analyzed; and</a:t>
            </a:r>
          </a:p>
          <a:p>
            <a:pPr marL="0" indent="0">
              <a:buNone/>
            </a:pPr>
            <a:r>
              <a:rPr lang="en-US" dirty="0"/>
              <a:t>(3) Results are cumulative and communicable</a:t>
            </a:r>
          </a:p>
          <a:p>
            <a:pPr marL="0" indent="0">
              <a:buNone/>
            </a:pPr>
            <a:r>
              <a:rPr lang="en-US" dirty="0"/>
              <a:t>Science denotes two types of systematic knowledge: </a:t>
            </a:r>
          </a:p>
          <a:p>
            <a:r>
              <a:rPr lang="en-US" dirty="0"/>
              <a:t>Natural or exact </a:t>
            </a:r>
          </a:p>
          <a:p>
            <a:r>
              <a:rPr lang="en-US" dirty="0"/>
              <a:t>Behavioral or inexact. </a:t>
            </a:r>
            <a:endParaRPr lang="en-IN" dirty="0"/>
          </a:p>
        </p:txBody>
      </p:sp>
    </p:spTree>
    <p:extLst>
      <p:ext uri="{BB962C8B-B14F-4D97-AF65-F5344CB8AC3E}">
        <p14:creationId xmlns:p14="http://schemas.microsoft.com/office/powerpoint/2010/main" val="2289215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F542-8A03-977B-E4BD-5347B10CB7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6AD8B9-5E3F-EAEF-A177-7FF374B1560C}"/>
              </a:ext>
            </a:extLst>
          </p:cNvPr>
          <p:cNvSpPr>
            <a:spLocks noGrp="1"/>
          </p:cNvSpPr>
          <p:nvPr>
            <p:ph idx="1"/>
          </p:nvPr>
        </p:nvSpPr>
        <p:spPr/>
        <p:txBody>
          <a:bodyPr/>
          <a:lstStyle/>
          <a:p>
            <a:pPr marL="0" indent="0">
              <a:buNone/>
            </a:pPr>
            <a:r>
              <a:rPr lang="en-IN" b="1" dirty="0"/>
              <a:t>Management is an art:</a:t>
            </a:r>
          </a:p>
          <a:p>
            <a:pPr algn="just"/>
            <a:r>
              <a:rPr lang="en-US" dirty="0"/>
              <a:t>Management is the art of getting things done through others in dynamic situations.</a:t>
            </a:r>
          </a:p>
          <a:p>
            <a:pPr algn="just"/>
            <a:r>
              <a:rPr lang="en-US" dirty="0"/>
              <a:t>A manager has to coordinate various resources against several constraints to achieve predetermined objectives in the most efficient manner.</a:t>
            </a:r>
            <a:endParaRPr lang="en-IN" dirty="0"/>
          </a:p>
        </p:txBody>
      </p:sp>
    </p:spTree>
    <p:extLst>
      <p:ext uri="{BB962C8B-B14F-4D97-AF65-F5344CB8AC3E}">
        <p14:creationId xmlns:p14="http://schemas.microsoft.com/office/powerpoint/2010/main" val="148245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070" y="145795"/>
            <a:ext cx="6231890" cy="696595"/>
          </a:xfrm>
          <a:prstGeom prst="rect">
            <a:avLst/>
          </a:prstGeom>
        </p:spPr>
        <p:txBody>
          <a:bodyPr vert="horz" wrap="square" lIns="0" tIns="12700" rIns="0" bIns="0" rtlCol="0">
            <a:spAutoFit/>
          </a:bodyPr>
          <a:lstStyle/>
          <a:p>
            <a:pPr marL="12700">
              <a:lnSpc>
                <a:spcPct val="100000"/>
              </a:lnSpc>
              <a:spcBef>
                <a:spcPts val="100"/>
              </a:spcBef>
            </a:pPr>
            <a:r>
              <a:rPr b="1" spc="-235" dirty="0"/>
              <a:t>Importance </a:t>
            </a:r>
            <a:r>
              <a:rPr b="1" spc="-204" dirty="0"/>
              <a:t>of</a:t>
            </a:r>
            <a:r>
              <a:rPr b="1" spc="-630" dirty="0"/>
              <a:t> </a:t>
            </a:r>
            <a:r>
              <a:rPr lang="en-IN" b="1" spc="-630" dirty="0"/>
              <a:t> </a:t>
            </a:r>
            <a:r>
              <a:rPr b="1" spc="-170" dirty="0"/>
              <a:t>Management</a:t>
            </a:r>
          </a:p>
        </p:txBody>
      </p:sp>
      <p:sp>
        <p:nvSpPr>
          <p:cNvPr id="3" name="object 3"/>
          <p:cNvSpPr txBox="1"/>
          <p:nvPr/>
        </p:nvSpPr>
        <p:spPr>
          <a:xfrm>
            <a:off x="360070" y="967232"/>
            <a:ext cx="11239500" cy="5368925"/>
          </a:xfrm>
          <a:prstGeom prst="rect">
            <a:avLst/>
          </a:prstGeom>
        </p:spPr>
        <p:txBody>
          <a:bodyPr vert="horz" wrap="square" lIns="0" tIns="92075" rIns="0" bIns="0" rtlCol="0">
            <a:spAutoFit/>
          </a:bodyPr>
          <a:lstStyle/>
          <a:p>
            <a:pPr marL="240665" marR="5080" indent="-228600" algn="just">
              <a:lnSpc>
                <a:spcPct val="80000"/>
              </a:lnSpc>
              <a:spcBef>
                <a:spcPts val="725"/>
              </a:spcBef>
              <a:buFont typeface="Arial"/>
              <a:buChar char="•"/>
              <a:tabLst>
                <a:tab pos="241300" algn="l"/>
              </a:tabLst>
            </a:pPr>
            <a:r>
              <a:rPr sz="2600" spc="-30" dirty="0">
                <a:latin typeface="Carlito"/>
                <a:cs typeface="Carlito"/>
              </a:rPr>
              <a:t>Formerly, </a:t>
            </a:r>
            <a:r>
              <a:rPr sz="2600" dirty="0">
                <a:latin typeface="Carlito"/>
                <a:cs typeface="Carlito"/>
              </a:rPr>
              <a:t>the </a:t>
            </a:r>
            <a:r>
              <a:rPr sz="2600" spc="-20" dirty="0">
                <a:latin typeface="Carlito"/>
                <a:cs typeface="Carlito"/>
              </a:rPr>
              <a:t>word </a:t>
            </a:r>
            <a:r>
              <a:rPr sz="2600" dirty="0">
                <a:latin typeface="Carlito"/>
                <a:cs typeface="Carlito"/>
              </a:rPr>
              <a:t>“management” </a:t>
            </a:r>
            <a:r>
              <a:rPr sz="2600" spc="-10" dirty="0">
                <a:latin typeface="Carlito"/>
                <a:cs typeface="Carlito"/>
              </a:rPr>
              <a:t>was used </a:t>
            </a:r>
            <a:r>
              <a:rPr sz="2600" spc="-5" dirty="0">
                <a:latin typeface="Carlito"/>
                <a:cs typeface="Carlito"/>
              </a:rPr>
              <a:t>mostly </a:t>
            </a:r>
            <a:r>
              <a:rPr sz="2600" dirty="0">
                <a:latin typeface="Carlito"/>
                <a:cs typeface="Carlito"/>
              </a:rPr>
              <a:t>in </a:t>
            </a:r>
            <a:r>
              <a:rPr sz="2600" spc="-10" dirty="0">
                <a:latin typeface="Carlito"/>
                <a:cs typeface="Carlito"/>
              </a:rPr>
              <a:t>relation </a:t>
            </a:r>
            <a:r>
              <a:rPr sz="2600" spc="-15" dirty="0">
                <a:latin typeface="Carlito"/>
                <a:cs typeface="Carlito"/>
              </a:rPr>
              <a:t>to </a:t>
            </a:r>
            <a:r>
              <a:rPr sz="2600" spc="-5" dirty="0">
                <a:latin typeface="Carlito"/>
                <a:cs typeface="Carlito"/>
              </a:rPr>
              <a:t>circuses and  </a:t>
            </a:r>
            <a:r>
              <a:rPr sz="2600" spc="-15" dirty="0">
                <a:latin typeface="Carlito"/>
                <a:cs typeface="Carlito"/>
              </a:rPr>
              <a:t>restaurants.</a:t>
            </a:r>
            <a:endParaRPr sz="2600" dirty="0">
              <a:latin typeface="Carlito"/>
              <a:cs typeface="Carlito"/>
            </a:endParaRPr>
          </a:p>
          <a:p>
            <a:pPr marL="240665" marR="5715" indent="-228600" algn="just">
              <a:lnSpc>
                <a:spcPct val="80000"/>
              </a:lnSpc>
              <a:spcBef>
                <a:spcPts val="1000"/>
              </a:spcBef>
              <a:buFont typeface="Arial"/>
              <a:buChar char="•"/>
              <a:tabLst>
                <a:tab pos="241300" algn="l"/>
              </a:tabLst>
            </a:pPr>
            <a:r>
              <a:rPr sz="2600" spc="-15" dirty="0">
                <a:latin typeface="Carlito"/>
                <a:cs typeface="Carlito"/>
              </a:rPr>
              <a:t>By </a:t>
            </a:r>
            <a:r>
              <a:rPr sz="2600" spc="-5" dirty="0">
                <a:latin typeface="Carlito"/>
                <a:cs typeface="Carlito"/>
              </a:rPr>
              <a:t>bringing </a:t>
            </a:r>
            <a:r>
              <a:rPr sz="2600" spc="-10" dirty="0">
                <a:latin typeface="Carlito"/>
                <a:cs typeface="Carlito"/>
              </a:rPr>
              <a:t>together </a:t>
            </a:r>
            <a:r>
              <a:rPr sz="2600" spc="-5" dirty="0">
                <a:latin typeface="Carlito"/>
                <a:cs typeface="Carlito"/>
              </a:rPr>
              <a:t>the </a:t>
            </a:r>
            <a:r>
              <a:rPr sz="2600" spc="-20" dirty="0">
                <a:latin typeface="Carlito"/>
                <a:cs typeface="Carlito"/>
              </a:rPr>
              <a:t>four factors </a:t>
            </a:r>
            <a:r>
              <a:rPr sz="2600" spc="-5" dirty="0">
                <a:latin typeface="Carlito"/>
                <a:cs typeface="Carlito"/>
              </a:rPr>
              <a:t>of production(viz., </a:t>
            </a:r>
            <a:r>
              <a:rPr sz="2600" b="1" dirty="0">
                <a:latin typeface="Carlito"/>
                <a:cs typeface="Carlito"/>
              </a:rPr>
              <a:t>men, </a:t>
            </a:r>
            <a:r>
              <a:rPr sz="2600" b="1" spc="-40" dirty="0">
                <a:latin typeface="Carlito"/>
                <a:cs typeface="Carlito"/>
              </a:rPr>
              <a:t>money, </a:t>
            </a:r>
            <a:r>
              <a:rPr sz="2600" b="1" spc="-10" dirty="0">
                <a:latin typeface="Carlito"/>
                <a:cs typeface="Carlito"/>
              </a:rPr>
              <a:t>material  </a:t>
            </a:r>
            <a:r>
              <a:rPr sz="2600" b="1" dirty="0">
                <a:latin typeface="Carlito"/>
                <a:cs typeface="Carlito"/>
              </a:rPr>
              <a:t>and </a:t>
            </a:r>
            <a:r>
              <a:rPr sz="2600" b="1" spc="-5" dirty="0">
                <a:latin typeface="Carlito"/>
                <a:cs typeface="Carlito"/>
              </a:rPr>
              <a:t>machines</a:t>
            </a:r>
            <a:r>
              <a:rPr sz="2600" spc="-5" dirty="0">
                <a:latin typeface="Carlito"/>
                <a:cs typeface="Carlito"/>
              </a:rPr>
              <a:t>), </a:t>
            </a:r>
            <a:r>
              <a:rPr sz="2600" spc="-10" dirty="0">
                <a:latin typeface="Carlito"/>
                <a:cs typeface="Carlito"/>
              </a:rPr>
              <a:t>management </a:t>
            </a:r>
            <a:r>
              <a:rPr sz="2600" spc="-5" dirty="0">
                <a:latin typeface="Carlito"/>
                <a:cs typeface="Carlito"/>
              </a:rPr>
              <a:t>enables </a:t>
            </a:r>
            <a:r>
              <a:rPr sz="2600" dirty="0">
                <a:latin typeface="Carlito"/>
                <a:cs typeface="Carlito"/>
              </a:rPr>
              <a:t>a </a:t>
            </a:r>
            <a:r>
              <a:rPr sz="2600" spc="-10" dirty="0">
                <a:latin typeface="Carlito"/>
                <a:cs typeface="Carlito"/>
              </a:rPr>
              <a:t>country </a:t>
            </a:r>
            <a:r>
              <a:rPr sz="2600" spc="-15" dirty="0">
                <a:latin typeface="Carlito"/>
                <a:cs typeface="Carlito"/>
              </a:rPr>
              <a:t>to </a:t>
            </a:r>
            <a:r>
              <a:rPr sz="2600" spc="-10" dirty="0">
                <a:latin typeface="Carlito"/>
                <a:cs typeface="Carlito"/>
              </a:rPr>
              <a:t>experience </a:t>
            </a:r>
            <a:r>
              <a:rPr sz="2600" dirty="0">
                <a:latin typeface="Carlito"/>
                <a:cs typeface="Carlito"/>
              </a:rPr>
              <a:t>a </a:t>
            </a:r>
            <a:r>
              <a:rPr sz="2600" spc="-15" dirty="0">
                <a:latin typeface="Carlito"/>
                <a:cs typeface="Carlito"/>
              </a:rPr>
              <a:t>substantial level  </a:t>
            </a:r>
            <a:r>
              <a:rPr sz="2600" spc="-5" dirty="0">
                <a:latin typeface="Carlito"/>
                <a:cs typeface="Carlito"/>
              </a:rPr>
              <a:t>of economic</a:t>
            </a:r>
            <a:r>
              <a:rPr sz="2600" spc="-10" dirty="0">
                <a:latin typeface="Carlito"/>
                <a:cs typeface="Carlito"/>
              </a:rPr>
              <a:t> development.</a:t>
            </a:r>
            <a:endParaRPr sz="2600" dirty="0">
              <a:latin typeface="Carlito"/>
              <a:cs typeface="Carlito"/>
            </a:endParaRPr>
          </a:p>
          <a:p>
            <a:pPr marL="240665" marR="5080" indent="-228600" algn="just">
              <a:lnSpc>
                <a:spcPct val="80000"/>
              </a:lnSpc>
              <a:spcBef>
                <a:spcPts val="1010"/>
              </a:spcBef>
              <a:buFont typeface="Arial"/>
              <a:buChar char="•"/>
              <a:tabLst>
                <a:tab pos="241300" algn="l"/>
              </a:tabLst>
            </a:pPr>
            <a:r>
              <a:rPr sz="2600" b="1" spc="-20" dirty="0">
                <a:latin typeface="Carlito"/>
                <a:cs typeface="Carlito"/>
              </a:rPr>
              <a:t>Peter </a:t>
            </a:r>
            <a:r>
              <a:rPr sz="2600" b="1" spc="-15" dirty="0">
                <a:latin typeface="Carlito"/>
                <a:cs typeface="Carlito"/>
              </a:rPr>
              <a:t>Drucker </a:t>
            </a:r>
            <a:r>
              <a:rPr sz="2600" spc="-5" dirty="0">
                <a:latin typeface="Carlito"/>
                <a:cs typeface="Carlito"/>
              </a:rPr>
              <a:t>rightly </a:t>
            </a:r>
            <a:r>
              <a:rPr sz="2600" spc="-10" dirty="0">
                <a:latin typeface="Carlito"/>
                <a:cs typeface="Carlito"/>
              </a:rPr>
              <a:t>observes that </a:t>
            </a:r>
            <a:r>
              <a:rPr sz="2600" dirty="0">
                <a:latin typeface="Carlito"/>
                <a:cs typeface="Carlito"/>
              </a:rPr>
              <a:t>without </a:t>
            </a:r>
            <a:r>
              <a:rPr sz="2600" spc="-5" dirty="0">
                <a:latin typeface="Carlito"/>
                <a:cs typeface="Carlito"/>
              </a:rPr>
              <a:t>management, </a:t>
            </a:r>
            <a:r>
              <a:rPr sz="2600" dirty="0">
                <a:latin typeface="Carlito"/>
                <a:cs typeface="Carlito"/>
              </a:rPr>
              <a:t>a </a:t>
            </a:r>
            <a:r>
              <a:rPr sz="2600" spc="-15" dirty="0">
                <a:latin typeface="Carlito"/>
                <a:cs typeface="Carlito"/>
              </a:rPr>
              <a:t>country’s </a:t>
            </a:r>
            <a:r>
              <a:rPr sz="2600" spc="-10" dirty="0">
                <a:latin typeface="Carlito"/>
                <a:cs typeface="Carlito"/>
              </a:rPr>
              <a:t>resources  </a:t>
            </a:r>
            <a:r>
              <a:rPr sz="2600" spc="-5" dirty="0">
                <a:latin typeface="Carlito"/>
                <a:cs typeface="Carlito"/>
              </a:rPr>
              <a:t>of production remain </a:t>
            </a:r>
            <a:r>
              <a:rPr sz="2600" spc="-10" dirty="0">
                <a:latin typeface="Carlito"/>
                <a:cs typeface="Carlito"/>
              </a:rPr>
              <a:t>resources </a:t>
            </a:r>
            <a:r>
              <a:rPr sz="2600" spc="-5" dirty="0">
                <a:latin typeface="Carlito"/>
                <a:cs typeface="Carlito"/>
              </a:rPr>
              <a:t>and </a:t>
            </a:r>
            <a:r>
              <a:rPr sz="2600" spc="-10" dirty="0">
                <a:latin typeface="Carlito"/>
                <a:cs typeface="Carlito"/>
              </a:rPr>
              <a:t>never become</a:t>
            </a:r>
            <a:r>
              <a:rPr sz="2600" spc="-95" dirty="0">
                <a:latin typeface="Carlito"/>
                <a:cs typeface="Carlito"/>
              </a:rPr>
              <a:t> </a:t>
            </a:r>
            <a:r>
              <a:rPr sz="2600" spc="-5" dirty="0">
                <a:latin typeface="Carlito"/>
                <a:cs typeface="Carlito"/>
              </a:rPr>
              <a:t>production.</a:t>
            </a:r>
            <a:endParaRPr sz="2600" dirty="0">
              <a:latin typeface="Carlito"/>
              <a:cs typeface="Carlito"/>
            </a:endParaRPr>
          </a:p>
          <a:p>
            <a:pPr marL="240665" marR="5080" indent="-228600" algn="just">
              <a:lnSpc>
                <a:spcPct val="80000"/>
              </a:lnSpc>
              <a:spcBef>
                <a:spcPts val="994"/>
              </a:spcBef>
              <a:buFont typeface="Arial"/>
              <a:buChar char="•"/>
              <a:tabLst>
                <a:tab pos="241300" algn="l"/>
              </a:tabLst>
            </a:pPr>
            <a:r>
              <a:rPr sz="2600" dirty="0">
                <a:latin typeface="Carlito"/>
                <a:cs typeface="Carlito"/>
              </a:rPr>
              <a:t>Principles </a:t>
            </a:r>
            <a:r>
              <a:rPr sz="2600" spc="-5" dirty="0">
                <a:latin typeface="Carlito"/>
                <a:cs typeface="Carlito"/>
              </a:rPr>
              <a:t>of management </a:t>
            </a:r>
            <a:r>
              <a:rPr sz="2600" spc="-15" dirty="0">
                <a:latin typeface="Carlito"/>
                <a:cs typeface="Carlito"/>
              </a:rPr>
              <a:t>are </a:t>
            </a:r>
            <a:r>
              <a:rPr sz="2600" spc="-10" dirty="0">
                <a:latin typeface="Carlito"/>
                <a:cs typeface="Carlito"/>
              </a:rPr>
              <a:t>now universally </a:t>
            </a:r>
            <a:r>
              <a:rPr sz="2600" spc="-5" dirty="0">
                <a:latin typeface="Carlito"/>
                <a:cs typeface="Carlito"/>
              </a:rPr>
              <a:t>used not </a:t>
            </a:r>
            <a:r>
              <a:rPr sz="2600" spc="-10" dirty="0">
                <a:latin typeface="Carlito"/>
                <a:cs typeface="Carlito"/>
              </a:rPr>
              <a:t>just </a:t>
            </a:r>
            <a:r>
              <a:rPr sz="2600" spc="-25" dirty="0">
                <a:latin typeface="Carlito"/>
                <a:cs typeface="Carlito"/>
              </a:rPr>
              <a:t>for </a:t>
            </a:r>
            <a:r>
              <a:rPr sz="2600" dirty="0">
                <a:latin typeface="Carlito"/>
                <a:cs typeface="Carlito"/>
              </a:rPr>
              <a:t>managing  </a:t>
            </a:r>
            <a:r>
              <a:rPr sz="2600" spc="-5" dirty="0">
                <a:latin typeface="Carlito"/>
                <a:cs typeface="Carlito"/>
              </a:rPr>
              <a:t>business </a:t>
            </a:r>
            <a:r>
              <a:rPr sz="2600" spc="-10" dirty="0">
                <a:latin typeface="Carlito"/>
                <a:cs typeface="Carlito"/>
              </a:rPr>
              <a:t>organizations; </a:t>
            </a:r>
            <a:r>
              <a:rPr sz="2600" spc="-5" dirty="0">
                <a:latin typeface="Carlito"/>
                <a:cs typeface="Carlito"/>
              </a:rPr>
              <a:t>they </a:t>
            </a:r>
            <a:r>
              <a:rPr sz="2600" spc="-10" dirty="0">
                <a:latin typeface="Carlito"/>
                <a:cs typeface="Carlito"/>
              </a:rPr>
              <a:t>are </a:t>
            </a:r>
            <a:r>
              <a:rPr sz="2600" dirty="0">
                <a:latin typeface="Carlito"/>
                <a:cs typeface="Carlito"/>
              </a:rPr>
              <a:t>also applied </a:t>
            </a:r>
            <a:r>
              <a:rPr sz="2600" spc="-15" dirty="0">
                <a:latin typeface="Carlito"/>
                <a:cs typeface="Carlito"/>
              </a:rPr>
              <a:t>to  </a:t>
            </a:r>
            <a:r>
              <a:rPr sz="2600" spc="-5" dirty="0">
                <a:latin typeface="Carlito"/>
                <a:cs typeface="Carlito"/>
              </a:rPr>
              <a:t>various other types </a:t>
            </a:r>
            <a:r>
              <a:rPr sz="2600" spc="-20" dirty="0">
                <a:latin typeface="Carlito"/>
                <a:cs typeface="Carlito"/>
              </a:rPr>
              <a:t>of  </a:t>
            </a:r>
            <a:r>
              <a:rPr sz="2600" spc="-15" dirty="0">
                <a:latin typeface="Carlito"/>
                <a:cs typeface="Carlito"/>
              </a:rPr>
              <a:t>organizations, </a:t>
            </a:r>
            <a:r>
              <a:rPr sz="2600" spc="-5" dirty="0">
                <a:latin typeface="Carlito"/>
                <a:cs typeface="Carlito"/>
              </a:rPr>
              <a:t>such </a:t>
            </a:r>
            <a:r>
              <a:rPr sz="2600" spc="-10" dirty="0">
                <a:latin typeface="Carlito"/>
                <a:cs typeface="Carlito"/>
              </a:rPr>
              <a:t>as </a:t>
            </a:r>
            <a:r>
              <a:rPr sz="2600" spc="-5" dirty="0">
                <a:latin typeface="Carlito"/>
                <a:cs typeface="Carlito"/>
              </a:rPr>
              <a:t>educational, social, military </a:t>
            </a:r>
            <a:r>
              <a:rPr sz="2600" dirty="0">
                <a:latin typeface="Carlito"/>
                <a:cs typeface="Carlito"/>
              </a:rPr>
              <a:t>and </a:t>
            </a:r>
            <a:r>
              <a:rPr sz="2600" spc="-10" dirty="0">
                <a:latin typeface="Carlito"/>
                <a:cs typeface="Carlito"/>
              </a:rPr>
              <a:t>government. Management  </a:t>
            </a:r>
            <a:r>
              <a:rPr sz="2600" dirty="0">
                <a:latin typeface="Carlito"/>
                <a:cs typeface="Carlito"/>
              </a:rPr>
              <a:t>is thus </a:t>
            </a:r>
            <a:r>
              <a:rPr sz="2600" spc="-5" dirty="0">
                <a:latin typeface="Carlito"/>
                <a:cs typeface="Carlito"/>
              </a:rPr>
              <a:t>the same </a:t>
            </a:r>
            <a:r>
              <a:rPr sz="2600" spc="-10" dirty="0">
                <a:latin typeface="Carlito"/>
                <a:cs typeface="Carlito"/>
              </a:rPr>
              <a:t>process </a:t>
            </a:r>
            <a:r>
              <a:rPr sz="2600" dirty="0">
                <a:latin typeface="Carlito"/>
                <a:cs typeface="Carlito"/>
              </a:rPr>
              <a:t>in </a:t>
            </a:r>
            <a:r>
              <a:rPr sz="2600" spc="-5" dirty="0">
                <a:latin typeface="Carlito"/>
                <a:cs typeface="Carlito"/>
              </a:rPr>
              <a:t>all </a:t>
            </a:r>
            <a:r>
              <a:rPr sz="2600" spc="-15" dirty="0">
                <a:latin typeface="Carlito"/>
                <a:cs typeface="Carlito"/>
              </a:rPr>
              <a:t>forms </a:t>
            </a:r>
            <a:r>
              <a:rPr sz="2600" spc="-5" dirty="0">
                <a:latin typeface="Carlito"/>
                <a:cs typeface="Carlito"/>
              </a:rPr>
              <a:t>of </a:t>
            </a:r>
            <a:r>
              <a:rPr sz="2600" spc="-15" dirty="0">
                <a:latin typeface="Carlito"/>
                <a:cs typeface="Carlito"/>
              </a:rPr>
              <a:t>organization, </a:t>
            </a:r>
            <a:r>
              <a:rPr sz="2600" dirty="0">
                <a:latin typeface="Carlito"/>
                <a:cs typeface="Carlito"/>
              </a:rPr>
              <a:t>although it </a:t>
            </a:r>
            <a:r>
              <a:rPr sz="2600" spc="-15" dirty="0">
                <a:latin typeface="Carlito"/>
                <a:cs typeface="Carlito"/>
              </a:rPr>
              <a:t>may </a:t>
            </a:r>
            <a:r>
              <a:rPr sz="2600" spc="-5" dirty="0">
                <a:latin typeface="Carlito"/>
                <a:cs typeface="Carlito"/>
              </a:rPr>
              <a:t>vary </a:t>
            </a:r>
            <a:r>
              <a:rPr sz="2600" dirty="0">
                <a:latin typeface="Carlito"/>
                <a:cs typeface="Carlito"/>
              </a:rPr>
              <a:t>widely  in its </a:t>
            </a:r>
            <a:r>
              <a:rPr sz="2600" spc="-10" dirty="0">
                <a:latin typeface="Carlito"/>
                <a:cs typeface="Carlito"/>
              </a:rPr>
              <a:t>complexity </a:t>
            </a:r>
            <a:r>
              <a:rPr sz="2600" dirty="0">
                <a:latin typeface="Carlito"/>
                <a:cs typeface="Carlito"/>
              </a:rPr>
              <a:t>with the </a:t>
            </a:r>
            <a:r>
              <a:rPr sz="2600" spc="-15" dirty="0">
                <a:latin typeface="Carlito"/>
                <a:cs typeface="Carlito"/>
              </a:rPr>
              <a:t>size </a:t>
            </a:r>
            <a:r>
              <a:rPr sz="2600" spc="-5" dirty="0">
                <a:latin typeface="Carlito"/>
                <a:cs typeface="Carlito"/>
              </a:rPr>
              <a:t>of </a:t>
            </a:r>
            <a:r>
              <a:rPr sz="2600" dirty="0">
                <a:latin typeface="Carlito"/>
                <a:cs typeface="Carlito"/>
              </a:rPr>
              <a:t>the</a:t>
            </a:r>
            <a:r>
              <a:rPr sz="2600" spc="-55" dirty="0">
                <a:latin typeface="Carlito"/>
                <a:cs typeface="Carlito"/>
              </a:rPr>
              <a:t> </a:t>
            </a:r>
            <a:r>
              <a:rPr sz="2600" spc="-15" dirty="0">
                <a:latin typeface="Carlito"/>
                <a:cs typeface="Carlito"/>
              </a:rPr>
              <a:t>organization.</a:t>
            </a:r>
            <a:endParaRPr sz="2600" dirty="0">
              <a:latin typeface="Carlito"/>
              <a:cs typeface="Carlito"/>
            </a:endParaRPr>
          </a:p>
          <a:p>
            <a:pPr marL="240665" marR="5715" indent="-228600" algn="just">
              <a:lnSpc>
                <a:spcPts val="2500"/>
              </a:lnSpc>
              <a:spcBef>
                <a:spcPts val="975"/>
              </a:spcBef>
              <a:buFont typeface="Arial"/>
              <a:buChar char="•"/>
              <a:tabLst>
                <a:tab pos="241300" algn="l"/>
              </a:tabLst>
            </a:pPr>
            <a:r>
              <a:rPr sz="2600" b="1" spc="-10" dirty="0">
                <a:latin typeface="Carlito"/>
                <a:cs typeface="Carlito"/>
              </a:rPr>
              <a:t>Management </a:t>
            </a:r>
            <a:r>
              <a:rPr sz="2600" b="1" spc="-5" dirty="0">
                <a:latin typeface="Carlito"/>
                <a:cs typeface="Carlito"/>
              </a:rPr>
              <a:t>is </a:t>
            </a:r>
            <a:r>
              <a:rPr sz="2600" b="1" dirty="0">
                <a:latin typeface="Carlito"/>
                <a:cs typeface="Carlito"/>
              </a:rPr>
              <a:t>the dynamic, </a:t>
            </a:r>
            <a:r>
              <a:rPr sz="2600" b="1" spc="-10" dirty="0">
                <a:latin typeface="Carlito"/>
                <a:cs typeface="Carlito"/>
              </a:rPr>
              <a:t>life-giving element </a:t>
            </a:r>
            <a:r>
              <a:rPr sz="2600" b="1" dirty="0">
                <a:latin typeface="Carlito"/>
                <a:cs typeface="Carlito"/>
              </a:rPr>
              <a:t>in </a:t>
            </a:r>
            <a:r>
              <a:rPr sz="2600" b="1" spc="-5" dirty="0">
                <a:latin typeface="Carlito"/>
                <a:cs typeface="Carlito"/>
              </a:rPr>
              <a:t>every </a:t>
            </a:r>
            <a:r>
              <a:rPr sz="2600" b="1" spc="-10" dirty="0">
                <a:latin typeface="Carlito"/>
                <a:cs typeface="Carlito"/>
              </a:rPr>
              <a:t>organization. </a:t>
            </a:r>
            <a:r>
              <a:rPr sz="2600" dirty="0">
                <a:latin typeface="Carlito"/>
                <a:cs typeface="Carlito"/>
              </a:rPr>
              <a:t>It is this  </a:t>
            </a:r>
            <a:r>
              <a:rPr sz="2600" spc="-10" dirty="0">
                <a:latin typeface="Carlito"/>
                <a:cs typeface="Carlito"/>
              </a:rPr>
              <a:t>element that </a:t>
            </a:r>
            <a:r>
              <a:rPr sz="2600" spc="-15" dirty="0">
                <a:latin typeface="Carlito"/>
                <a:cs typeface="Carlito"/>
              </a:rPr>
              <a:t>coordinates current organizational </a:t>
            </a:r>
            <a:r>
              <a:rPr sz="2600" dirty="0">
                <a:latin typeface="Carlito"/>
                <a:cs typeface="Carlito"/>
              </a:rPr>
              <a:t>activities </a:t>
            </a:r>
            <a:r>
              <a:rPr sz="2600" spc="-5" dirty="0">
                <a:latin typeface="Carlito"/>
                <a:cs typeface="Carlito"/>
              </a:rPr>
              <a:t>and plans </a:t>
            </a:r>
            <a:r>
              <a:rPr sz="2600" spc="-15" dirty="0">
                <a:latin typeface="Carlito"/>
                <a:cs typeface="Carlito"/>
              </a:rPr>
              <a:t>future </a:t>
            </a:r>
            <a:r>
              <a:rPr sz="2600" spc="-5" dirty="0">
                <a:latin typeface="Carlito"/>
                <a:cs typeface="Carlito"/>
              </a:rPr>
              <a:t>ones.  </a:t>
            </a:r>
            <a:r>
              <a:rPr sz="2600" dirty="0">
                <a:latin typeface="Carlito"/>
                <a:cs typeface="Carlito"/>
              </a:rPr>
              <a:t>It </a:t>
            </a:r>
            <a:r>
              <a:rPr sz="2600" spc="-10" dirty="0">
                <a:latin typeface="Carlito"/>
                <a:cs typeface="Carlito"/>
              </a:rPr>
              <a:t>arbitrates </a:t>
            </a:r>
            <a:r>
              <a:rPr sz="2600" spc="-5" dirty="0">
                <a:latin typeface="Carlito"/>
                <a:cs typeface="Carlito"/>
              </a:rPr>
              <a:t>disputes </a:t>
            </a:r>
            <a:r>
              <a:rPr sz="2600" dirty="0">
                <a:latin typeface="Carlito"/>
                <a:cs typeface="Carlito"/>
              </a:rPr>
              <a:t>and </a:t>
            </a:r>
            <a:r>
              <a:rPr sz="2600" spc="-10" dirty="0">
                <a:latin typeface="Carlito"/>
                <a:cs typeface="Carlito"/>
              </a:rPr>
              <a:t>provides</a:t>
            </a:r>
            <a:r>
              <a:rPr sz="2600" spc="-105" dirty="0">
                <a:latin typeface="Carlito"/>
                <a:cs typeface="Carlito"/>
              </a:rPr>
              <a:t> </a:t>
            </a:r>
            <a:r>
              <a:rPr sz="2600" spc="-5" dirty="0">
                <a:latin typeface="Carlito"/>
                <a:cs typeface="Carlito"/>
              </a:rPr>
              <a:t>leadership.</a:t>
            </a:r>
            <a:endParaRPr sz="2600" dirty="0">
              <a:latin typeface="Carlito"/>
              <a:cs typeface="Carlito"/>
            </a:endParaRPr>
          </a:p>
        </p:txBody>
      </p:sp>
    </p:spTree>
    <p:extLst>
      <p:ext uri="{BB962C8B-B14F-4D97-AF65-F5344CB8AC3E}">
        <p14:creationId xmlns:p14="http://schemas.microsoft.com/office/powerpoint/2010/main" val="619099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BA03-8324-7544-7547-ADA987DB7AD3}"/>
              </a:ext>
            </a:extLst>
          </p:cNvPr>
          <p:cNvSpPr>
            <a:spLocks noGrp="1"/>
          </p:cNvSpPr>
          <p:nvPr>
            <p:ph type="title"/>
          </p:nvPr>
        </p:nvSpPr>
        <p:spPr/>
        <p:txBody>
          <a:bodyPr/>
          <a:lstStyle/>
          <a:p>
            <a:r>
              <a:rPr lang="en-IN" dirty="0"/>
              <a:t> </a:t>
            </a:r>
            <a:r>
              <a:rPr lang="en-IN" b="1" dirty="0"/>
              <a:t>MANAGEMENT: A PROFESSION</a:t>
            </a:r>
          </a:p>
        </p:txBody>
      </p:sp>
      <p:sp>
        <p:nvSpPr>
          <p:cNvPr id="3" name="Content Placeholder 2">
            <a:extLst>
              <a:ext uri="{FF2B5EF4-FFF2-40B4-BE49-F238E27FC236}">
                <a16:creationId xmlns:a16="http://schemas.microsoft.com/office/drawing/2014/main" id="{B79AE1A7-9A68-2F8C-D6A7-1047111AC8D8}"/>
              </a:ext>
            </a:extLst>
          </p:cNvPr>
          <p:cNvSpPr>
            <a:spLocks noGrp="1"/>
          </p:cNvSpPr>
          <p:nvPr>
            <p:ph idx="1"/>
          </p:nvPr>
        </p:nvSpPr>
        <p:spPr/>
        <p:txBody>
          <a:bodyPr/>
          <a:lstStyle/>
          <a:p>
            <a:pPr marL="0" indent="0" algn="just">
              <a:buNone/>
            </a:pPr>
            <a:r>
              <a:rPr lang="en-US" b="1" dirty="0"/>
              <a:t>“Profession” </a:t>
            </a:r>
            <a:r>
              <a:rPr lang="en-US" dirty="0"/>
              <a:t>possesses the following characteristics:</a:t>
            </a:r>
          </a:p>
          <a:p>
            <a:pPr marL="0" indent="0" algn="just">
              <a:buNone/>
            </a:pPr>
            <a:r>
              <a:rPr lang="en-US" dirty="0"/>
              <a:t>(1) Existence of an organized knowledge.</a:t>
            </a:r>
          </a:p>
          <a:p>
            <a:pPr marL="0" indent="0" algn="just">
              <a:buNone/>
            </a:pPr>
            <a:r>
              <a:rPr lang="en-US" dirty="0"/>
              <a:t>(2) Formalized method of acquiring training and expertise.</a:t>
            </a:r>
          </a:p>
          <a:p>
            <a:pPr marL="0" indent="0" algn="just">
              <a:buNone/>
            </a:pPr>
            <a:r>
              <a:rPr lang="en-US" dirty="0"/>
              <a:t>(3) Existence of professional association.</a:t>
            </a:r>
          </a:p>
          <a:p>
            <a:pPr marL="0" indent="0" algn="just">
              <a:buNone/>
            </a:pPr>
            <a:r>
              <a:rPr lang="en-US" dirty="0"/>
              <a:t>(4) Existence of an ethical code to regulate the </a:t>
            </a:r>
            <a:r>
              <a:rPr lang="en-US" dirty="0" err="1"/>
              <a:t>behaviour</a:t>
            </a:r>
            <a:r>
              <a:rPr lang="en-US" dirty="0"/>
              <a:t>.</a:t>
            </a:r>
          </a:p>
          <a:p>
            <a:pPr marL="0" indent="0" algn="just">
              <a:buNone/>
            </a:pPr>
            <a:r>
              <a:rPr lang="en-US" dirty="0"/>
              <a:t>(5) Charging of fees based on service with due regard to social interest.</a:t>
            </a:r>
            <a:endParaRPr lang="en-IN" dirty="0"/>
          </a:p>
        </p:txBody>
      </p:sp>
    </p:spTree>
    <p:extLst>
      <p:ext uri="{BB962C8B-B14F-4D97-AF65-F5344CB8AC3E}">
        <p14:creationId xmlns:p14="http://schemas.microsoft.com/office/powerpoint/2010/main" val="1997384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05F0-6655-62FE-D56F-8553346520BC}"/>
              </a:ext>
            </a:extLst>
          </p:cNvPr>
          <p:cNvSpPr>
            <a:spLocks noGrp="1"/>
          </p:cNvSpPr>
          <p:nvPr>
            <p:ph type="title"/>
          </p:nvPr>
        </p:nvSpPr>
        <p:spPr/>
        <p:txBody>
          <a:bodyPr/>
          <a:lstStyle/>
          <a:p>
            <a:r>
              <a:rPr lang="en-IN" b="1" dirty="0"/>
              <a:t>MANAGEMENT AND ADMINISTRATION</a:t>
            </a:r>
            <a:endParaRPr lang="en-IN" dirty="0"/>
          </a:p>
        </p:txBody>
      </p:sp>
      <p:pic>
        <p:nvPicPr>
          <p:cNvPr id="5" name="Content Placeholder 4">
            <a:extLst>
              <a:ext uri="{FF2B5EF4-FFF2-40B4-BE49-F238E27FC236}">
                <a16:creationId xmlns:a16="http://schemas.microsoft.com/office/drawing/2014/main" id="{1FFC5F35-50DB-7343-179B-17FD873A74A1}"/>
              </a:ext>
            </a:extLst>
          </p:cNvPr>
          <p:cNvPicPr>
            <a:picLocks noGrp="1" noChangeAspect="1"/>
          </p:cNvPicPr>
          <p:nvPr>
            <p:ph idx="1"/>
          </p:nvPr>
        </p:nvPicPr>
        <p:blipFill>
          <a:blip r:embed="rId2"/>
          <a:stretch>
            <a:fillRect/>
          </a:stretch>
        </p:blipFill>
        <p:spPr>
          <a:xfrm>
            <a:off x="577516" y="1395662"/>
            <a:ext cx="11069051" cy="5265019"/>
          </a:xfrm>
        </p:spPr>
      </p:pic>
    </p:spTree>
    <p:extLst>
      <p:ext uri="{BB962C8B-B14F-4D97-AF65-F5344CB8AC3E}">
        <p14:creationId xmlns:p14="http://schemas.microsoft.com/office/powerpoint/2010/main" val="667464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253F-9196-A6FB-3AD5-FAB151902D5A}"/>
              </a:ext>
            </a:extLst>
          </p:cNvPr>
          <p:cNvSpPr>
            <a:spLocks noGrp="1"/>
          </p:cNvSpPr>
          <p:nvPr>
            <p:ph type="title"/>
          </p:nvPr>
        </p:nvSpPr>
        <p:spPr/>
        <p:txBody>
          <a:bodyPr/>
          <a:lstStyle/>
          <a:p>
            <a:r>
              <a:rPr lang="en-IN" b="1" dirty="0"/>
              <a:t>MANAGEMENT AND ADMINISTRATION</a:t>
            </a:r>
          </a:p>
        </p:txBody>
      </p:sp>
      <p:sp>
        <p:nvSpPr>
          <p:cNvPr id="3" name="Content Placeholder 2">
            <a:extLst>
              <a:ext uri="{FF2B5EF4-FFF2-40B4-BE49-F238E27FC236}">
                <a16:creationId xmlns:a16="http://schemas.microsoft.com/office/drawing/2014/main" id="{6C4AC970-600B-EA56-7B37-F63FA9CAC0F0}"/>
              </a:ext>
            </a:extLst>
          </p:cNvPr>
          <p:cNvSpPr>
            <a:spLocks noGrp="1"/>
          </p:cNvSpPr>
          <p:nvPr>
            <p:ph idx="1"/>
          </p:nvPr>
        </p:nvSpPr>
        <p:spPr/>
        <p:txBody>
          <a:bodyPr/>
          <a:lstStyle/>
          <a:p>
            <a:pPr algn="just"/>
            <a:r>
              <a:rPr lang="en-US" dirty="0"/>
              <a:t>Various views expressed by thinkers of management led to the emergence of there approaches:</a:t>
            </a:r>
          </a:p>
          <a:p>
            <a:pPr marL="0" indent="0" algn="just">
              <a:buNone/>
            </a:pPr>
            <a:r>
              <a:rPr lang="en-US" dirty="0"/>
              <a:t>(1) Administration is above management.</a:t>
            </a:r>
          </a:p>
          <a:p>
            <a:pPr marL="0" indent="0" algn="just">
              <a:buNone/>
            </a:pPr>
            <a:r>
              <a:rPr lang="en-US" dirty="0"/>
              <a:t>(2) Administration is a part of management.</a:t>
            </a:r>
          </a:p>
          <a:p>
            <a:pPr marL="0" indent="0" algn="just">
              <a:buNone/>
            </a:pPr>
            <a:r>
              <a:rPr lang="en-US" dirty="0"/>
              <a:t>(3) Management and administration are same.</a:t>
            </a:r>
            <a:endParaRPr lang="en-IN" dirty="0"/>
          </a:p>
        </p:txBody>
      </p:sp>
    </p:spTree>
    <p:extLst>
      <p:ext uri="{BB962C8B-B14F-4D97-AF65-F5344CB8AC3E}">
        <p14:creationId xmlns:p14="http://schemas.microsoft.com/office/powerpoint/2010/main" val="627926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9954-2703-445F-5FD9-662EDAA3F4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5833DB-FC0D-FD1A-8022-AE26316DF4F8}"/>
              </a:ext>
            </a:extLst>
          </p:cNvPr>
          <p:cNvSpPr>
            <a:spLocks noGrp="1"/>
          </p:cNvSpPr>
          <p:nvPr>
            <p:ph idx="1"/>
          </p:nvPr>
        </p:nvSpPr>
        <p:spPr/>
        <p:txBody>
          <a:bodyPr/>
          <a:lstStyle/>
          <a:p>
            <a:pPr algn="just"/>
            <a:r>
              <a:rPr lang="en-US" dirty="0"/>
              <a:t>“</a:t>
            </a:r>
            <a:r>
              <a:rPr lang="en-US" b="1" dirty="0"/>
              <a:t>Administration</a:t>
            </a:r>
            <a:r>
              <a:rPr lang="en-US" dirty="0"/>
              <a:t> is that phase of business enterprise that concerns itself with the overall determination of institutional objectives and the policies necessary to be followed in achieving those objectives.</a:t>
            </a:r>
          </a:p>
          <a:p>
            <a:pPr algn="just"/>
            <a:r>
              <a:rPr lang="en-US" b="1" dirty="0"/>
              <a:t>Management</a:t>
            </a:r>
            <a:r>
              <a:rPr lang="en-US" dirty="0"/>
              <a:t> on the other hand is an executive function which is primarily concerned with carrying of broad policies laid down by the administration”.</a:t>
            </a:r>
            <a:endParaRPr lang="en-IN" dirty="0"/>
          </a:p>
        </p:txBody>
      </p:sp>
    </p:spTree>
    <p:extLst>
      <p:ext uri="{BB962C8B-B14F-4D97-AF65-F5344CB8AC3E}">
        <p14:creationId xmlns:p14="http://schemas.microsoft.com/office/powerpoint/2010/main" val="3813790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CD6CC-3436-8FC5-AFB8-5D9300B57D61}"/>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04549A73-5FC6-4A09-66D9-883235FA7C33}"/>
              </a:ext>
            </a:extLst>
          </p:cNvPr>
          <p:cNvPicPr>
            <a:picLocks noGrp="1" noChangeAspect="1"/>
          </p:cNvPicPr>
          <p:nvPr>
            <p:ph idx="1"/>
          </p:nvPr>
        </p:nvPicPr>
        <p:blipFill>
          <a:blip r:embed="rId2"/>
          <a:stretch>
            <a:fillRect/>
          </a:stretch>
        </p:blipFill>
        <p:spPr>
          <a:xfrm>
            <a:off x="1076543" y="1825625"/>
            <a:ext cx="10038913" cy="4351338"/>
          </a:xfrm>
        </p:spPr>
      </p:pic>
    </p:spTree>
    <p:extLst>
      <p:ext uri="{BB962C8B-B14F-4D97-AF65-F5344CB8AC3E}">
        <p14:creationId xmlns:p14="http://schemas.microsoft.com/office/powerpoint/2010/main" val="992438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3ADCF405-D45A-4B56-BBEF-0DA84E2EC3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7999"/>
          </a:xfrm>
        </p:spPr>
      </p:pic>
    </p:spTree>
    <p:extLst>
      <p:ext uri="{BB962C8B-B14F-4D97-AF65-F5344CB8AC3E}">
        <p14:creationId xmlns:p14="http://schemas.microsoft.com/office/powerpoint/2010/main" val="1608094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B955-503B-546E-7CAE-026A8A5BBC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37F6AA-ABF6-0B96-FC4A-9E1B386B1514}"/>
              </a:ext>
            </a:extLst>
          </p:cNvPr>
          <p:cNvSpPr>
            <a:spLocks noGrp="1"/>
          </p:cNvSpPr>
          <p:nvPr>
            <p:ph idx="1"/>
          </p:nvPr>
        </p:nvSpPr>
        <p:spPr/>
        <p:txBody>
          <a:bodyPr>
            <a:normAutofit/>
          </a:bodyPr>
          <a:lstStyle/>
          <a:p>
            <a:pPr algn="just"/>
            <a:r>
              <a:rPr lang="en-US" dirty="0"/>
              <a:t>According to </a:t>
            </a:r>
            <a:r>
              <a:rPr lang="en-US" dirty="0" err="1"/>
              <a:t>Brech</a:t>
            </a:r>
            <a:r>
              <a:rPr lang="en-US" dirty="0"/>
              <a:t>, “</a:t>
            </a:r>
            <a:r>
              <a:rPr lang="en-US" b="1" dirty="0"/>
              <a:t>Management </a:t>
            </a:r>
            <a:r>
              <a:rPr lang="en-US" dirty="0"/>
              <a:t>is a generic name for the total process of executive control in industry or commerce. It is a social process entailing responsibility for the effective and economical planning and regulation of the operation of an enterprise in the fulfilment of a given purpose or risk. </a:t>
            </a:r>
          </a:p>
          <a:p>
            <a:pPr algn="just"/>
            <a:r>
              <a:rPr lang="en-US" b="1" dirty="0"/>
              <a:t>Administration</a:t>
            </a:r>
            <a:r>
              <a:rPr lang="en-US" dirty="0"/>
              <a:t> is that part of management which is concerned with the installation and carrying out of procedures by which it is laid down and communicated, and the process of activities regulated and checked against plans. </a:t>
            </a:r>
            <a:endParaRPr lang="en-IN" dirty="0"/>
          </a:p>
        </p:txBody>
      </p:sp>
    </p:spTree>
    <p:extLst>
      <p:ext uri="{BB962C8B-B14F-4D97-AF65-F5344CB8AC3E}">
        <p14:creationId xmlns:p14="http://schemas.microsoft.com/office/powerpoint/2010/main" val="3107540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202B-79C1-2C47-E85E-33572CDBDE09}"/>
              </a:ext>
            </a:extLst>
          </p:cNvPr>
          <p:cNvSpPr>
            <a:spLocks noGrp="1"/>
          </p:cNvSpPr>
          <p:nvPr>
            <p:ph type="title"/>
          </p:nvPr>
        </p:nvSpPr>
        <p:spPr/>
        <p:txBody>
          <a:bodyPr/>
          <a:lstStyle/>
          <a:p>
            <a:r>
              <a:rPr lang="en-IN" b="1" dirty="0"/>
              <a:t>ROLE OF MANAGEMENT</a:t>
            </a:r>
            <a:endParaRPr lang="en-IN" dirty="0"/>
          </a:p>
        </p:txBody>
      </p:sp>
      <p:sp>
        <p:nvSpPr>
          <p:cNvPr id="3" name="Content Placeholder 2">
            <a:extLst>
              <a:ext uri="{FF2B5EF4-FFF2-40B4-BE49-F238E27FC236}">
                <a16:creationId xmlns:a16="http://schemas.microsoft.com/office/drawing/2014/main" id="{030CFD40-6C6C-E891-28DD-CA78DDE775AD}"/>
              </a:ext>
            </a:extLst>
          </p:cNvPr>
          <p:cNvSpPr>
            <a:spLocks noGrp="1"/>
          </p:cNvSpPr>
          <p:nvPr>
            <p:ph idx="1"/>
          </p:nvPr>
        </p:nvSpPr>
        <p:spPr/>
        <p:txBody>
          <a:bodyPr/>
          <a:lstStyle/>
          <a:p>
            <a:pPr algn="just"/>
            <a:r>
              <a:rPr lang="en-US" dirty="0"/>
              <a:t>Mintzberg has identified ten roles of manager which are classified into three broad categories </a:t>
            </a:r>
          </a:p>
          <a:p>
            <a:pPr marL="0" indent="0" algn="just">
              <a:buNone/>
            </a:pPr>
            <a:endParaRPr lang="en-IN" dirty="0"/>
          </a:p>
        </p:txBody>
      </p:sp>
      <p:pic>
        <p:nvPicPr>
          <p:cNvPr id="5" name="Picture 4">
            <a:extLst>
              <a:ext uri="{FF2B5EF4-FFF2-40B4-BE49-F238E27FC236}">
                <a16:creationId xmlns:a16="http://schemas.microsoft.com/office/drawing/2014/main" id="{36118CC3-93A9-05A9-00C8-F6D4EB87858D}"/>
              </a:ext>
            </a:extLst>
          </p:cNvPr>
          <p:cNvPicPr>
            <a:picLocks noChangeAspect="1"/>
          </p:cNvPicPr>
          <p:nvPr/>
        </p:nvPicPr>
        <p:blipFill>
          <a:blip r:embed="rId2"/>
          <a:stretch>
            <a:fillRect/>
          </a:stretch>
        </p:blipFill>
        <p:spPr>
          <a:xfrm>
            <a:off x="838200" y="2749550"/>
            <a:ext cx="10258425" cy="3562350"/>
          </a:xfrm>
          <a:prstGeom prst="rect">
            <a:avLst/>
          </a:prstGeom>
        </p:spPr>
      </p:pic>
    </p:spTree>
    <p:extLst>
      <p:ext uri="{BB962C8B-B14F-4D97-AF65-F5344CB8AC3E}">
        <p14:creationId xmlns:p14="http://schemas.microsoft.com/office/powerpoint/2010/main" val="2749498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4BEF-0111-8C76-DEBF-11396D43791C}"/>
              </a:ext>
            </a:extLst>
          </p:cNvPr>
          <p:cNvSpPr>
            <a:spLocks noGrp="1"/>
          </p:cNvSpPr>
          <p:nvPr>
            <p:ph type="title"/>
          </p:nvPr>
        </p:nvSpPr>
        <p:spPr/>
        <p:txBody>
          <a:bodyPr/>
          <a:lstStyle/>
          <a:p>
            <a:endParaRPr lang="en-IN" b="1" dirty="0"/>
          </a:p>
        </p:txBody>
      </p:sp>
      <p:sp>
        <p:nvSpPr>
          <p:cNvPr id="3" name="Content Placeholder 2">
            <a:extLst>
              <a:ext uri="{FF2B5EF4-FFF2-40B4-BE49-F238E27FC236}">
                <a16:creationId xmlns:a16="http://schemas.microsoft.com/office/drawing/2014/main" id="{C3E32775-1F2F-E838-7498-926BB03E62F0}"/>
              </a:ext>
            </a:extLst>
          </p:cNvPr>
          <p:cNvSpPr>
            <a:spLocks noGrp="1"/>
          </p:cNvSpPr>
          <p:nvPr>
            <p:ph idx="1"/>
          </p:nvPr>
        </p:nvSpPr>
        <p:spPr/>
        <p:txBody>
          <a:bodyPr>
            <a:normAutofit fontScale="92500" lnSpcReduction="10000"/>
          </a:bodyPr>
          <a:lstStyle/>
          <a:p>
            <a:pPr algn="just"/>
            <a:r>
              <a:rPr lang="en-US" b="1" dirty="0"/>
              <a:t>Interpersonal role</a:t>
            </a:r>
            <a:r>
              <a:rPr lang="en-US" dirty="0"/>
              <a:t>: This role is concerned with his interacting with people both organizational members and outsiders. There are three types of interpersonal roles:</a:t>
            </a:r>
          </a:p>
          <a:p>
            <a:pPr marL="514350" indent="-514350" algn="just">
              <a:buAutoNum type="arabicParenBoth"/>
            </a:pPr>
            <a:r>
              <a:rPr lang="en-US" dirty="0"/>
              <a:t>Figure head role: In this role manager has to perform duties of ceremonial nature such as attending social functions of employees, taking an important customer to lunch and so on.</a:t>
            </a:r>
          </a:p>
          <a:p>
            <a:pPr marL="0" indent="0" algn="just">
              <a:buNone/>
            </a:pPr>
            <a:r>
              <a:rPr lang="en-US" dirty="0"/>
              <a:t>(2) Leader role: Manager’s leader role involves leading the subordinates motivating and encouraging them.</a:t>
            </a:r>
          </a:p>
          <a:p>
            <a:pPr marL="0" indent="0" algn="just">
              <a:buNone/>
            </a:pPr>
            <a:r>
              <a:rPr lang="en-US" dirty="0"/>
              <a:t>(3) Liaison: In liaison role manager serves as a connecting link between his organization and outsiders. Managers must cultivate contacts outside his vertical chain to collect information useful for his organization.</a:t>
            </a:r>
            <a:endParaRPr lang="en-IN" dirty="0"/>
          </a:p>
        </p:txBody>
      </p:sp>
    </p:spTree>
    <p:extLst>
      <p:ext uri="{BB962C8B-B14F-4D97-AF65-F5344CB8AC3E}">
        <p14:creationId xmlns:p14="http://schemas.microsoft.com/office/powerpoint/2010/main" val="2514324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5292-57F7-DEA1-8197-9412AAD958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551406-EF50-2D8A-17EC-5EC76F28858F}"/>
              </a:ext>
            </a:extLst>
          </p:cNvPr>
          <p:cNvSpPr>
            <a:spLocks noGrp="1"/>
          </p:cNvSpPr>
          <p:nvPr>
            <p:ph idx="1"/>
          </p:nvPr>
        </p:nvSpPr>
        <p:spPr/>
        <p:txBody>
          <a:bodyPr>
            <a:normAutofit fontScale="92500" lnSpcReduction="10000"/>
          </a:bodyPr>
          <a:lstStyle/>
          <a:p>
            <a:pPr algn="just"/>
            <a:r>
              <a:rPr lang="en-US" b="1" dirty="0"/>
              <a:t>Information roles</a:t>
            </a:r>
            <a:r>
              <a:rPr lang="en-US" dirty="0"/>
              <a:t>: It involves communication. There are three types of informational roles:</a:t>
            </a:r>
          </a:p>
          <a:p>
            <a:pPr marL="0" indent="0" algn="just">
              <a:buNone/>
            </a:pPr>
            <a:r>
              <a:rPr lang="en-US" dirty="0"/>
              <a:t>(1) Monitor: In his monitoring role, manager continuously collects information about all the factors which affects his activities. Such factors may be within or outside organization.</a:t>
            </a:r>
          </a:p>
          <a:p>
            <a:pPr marL="0" indent="0" algn="just">
              <a:buNone/>
            </a:pPr>
            <a:r>
              <a:rPr lang="en-US" dirty="0"/>
              <a:t>(2) Disseminator: In the disseminator role, manager possesses some of his privileged information to his subordinates who otherwise not be in a position to collect it.</a:t>
            </a:r>
          </a:p>
          <a:p>
            <a:pPr marL="0" indent="0" algn="just">
              <a:buNone/>
            </a:pPr>
            <a:r>
              <a:rPr lang="en-US" dirty="0"/>
              <a:t>(3) Spokesperson: As a spokesperson manager represents his organization while interacting with outsiders like customers, suppliers, financers, government and other agencies of the society</a:t>
            </a:r>
            <a:endParaRPr lang="en-IN" dirty="0"/>
          </a:p>
        </p:txBody>
      </p:sp>
    </p:spTree>
    <p:extLst>
      <p:ext uri="{BB962C8B-B14F-4D97-AF65-F5344CB8AC3E}">
        <p14:creationId xmlns:p14="http://schemas.microsoft.com/office/powerpoint/2010/main" val="388816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5978" y="145795"/>
            <a:ext cx="5842000" cy="696595"/>
          </a:xfrm>
          <a:prstGeom prst="rect">
            <a:avLst/>
          </a:prstGeom>
        </p:spPr>
        <p:txBody>
          <a:bodyPr vert="horz" wrap="square" lIns="0" tIns="12700" rIns="0" bIns="0" rtlCol="0">
            <a:spAutoFit/>
          </a:bodyPr>
          <a:lstStyle/>
          <a:p>
            <a:pPr marL="12700">
              <a:lnSpc>
                <a:spcPct val="100000"/>
              </a:lnSpc>
              <a:spcBef>
                <a:spcPts val="100"/>
              </a:spcBef>
            </a:pPr>
            <a:r>
              <a:rPr b="1" spc="-235" dirty="0"/>
              <a:t>Definition </a:t>
            </a:r>
            <a:r>
              <a:rPr b="1" spc="-204" dirty="0"/>
              <a:t>of</a:t>
            </a:r>
            <a:r>
              <a:rPr b="1" spc="-660" dirty="0"/>
              <a:t> </a:t>
            </a:r>
            <a:r>
              <a:rPr b="1" spc="-170" dirty="0"/>
              <a:t>Management</a:t>
            </a:r>
          </a:p>
        </p:txBody>
      </p:sp>
      <p:sp>
        <p:nvSpPr>
          <p:cNvPr id="3" name="object 3"/>
          <p:cNvSpPr txBox="1"/>
          <p:nvPr/>
        </p:nvSpPr>
        <p:spPr>
          <a:xfrm>
            <a:off x="385978" y="853820"/>
            <a:ext cx="11421745" cy="5279009"/>
          </a:xfrm>
          <a:prstGeom prst="rect">
            <a:avLst/>
          </a:prstGeom>
        </p:spPr>
        <p:txBody>
          <a:bodyPr vert="horz" wrap="square" lIns="0" tIns="13335" rIns="0" bIns="0" rtlCol="0">
            <a:spAutoFit/>
          </a:bodyPr>
          <a:lstStyle/>
          <a:p>
            <a:pPr marL="241300" indent="-228600" algn="just">
              <a:lnSpc>
                <a:spcPts val="2650"/>
              </a:lnSpc>
              <a:spcBef>
                <a:spcPts val="105"/>
              </a:spcBef>
              <a:buFont typeface="Arial"/>
              <a:buChar char="•"/>
              <a:tabLst>
                <a:tab pos="241300" algn="l"/>
              </a:tabLst>
            </a:pPr>
            <a:r>
              <a:rPr sz="2400" dirty="0">
                <a:latin typeface="Carlito"/>
                <a:cs typeface="Carlito"/>
              </a:rPr>
              <a:t>It</a:t>
            </a:r>
            <a:r>
              <a:rPr sz="2400" spc="75" dirty="0">
                <a:latin typeface="Carlito"/>
                <a:cs typeface="Carlito"/>
              </a:rPr>
              <a:t> </a:t>
            </a:r>
            <a:r>
              <a:rPr sz="2400" spc="-5" dirty="0">
                <a:latin typeface="Carlito"/>
                <a:cs typeface="Carlito"/>
              </a:rPr>
              <a:t>is</a:t>
            </a:r>
            <a:r>
              <a:rPr sz="2400" spc="65" dirty="0">
                <a:latin typeface="Carlito"/>
                <a:cs typeface="Carlito"/>
              </a:rPr>
              <a:t> </a:t>
            </a:r>
            <a:r>
              <a:rPr sz="2400" spc="-10" dirty="0">
                <a:latin typeface="Carlito"/>
                <a:cs typeface="Carlito"/>
              </a:rPr>
              <a:t>difficult</a:t>
            </a:r>
            <a:r>
              <a:rPr sz="2400" spc="85" dirty="0">
                <a:latin typeface="Carlito"/>
                <a:cs typeface="Carlito"/>
              </a:rPr>
              <a:t> </a:t>
            </a:r>
            <a:r>
              <a:rPr sz="2400" spc="-15" dirty="0">
                <a:latin typeface="Carlito"/>
                <a:cs typeface="Carlito"/>
              </a:rPr>
              <a:t>to</a:t>
            </a:r>
            <a:r>
              <a:rPr sz="2400" spc="65" dirty="0">
                <a:latin typeface="Carlito"/>
                <a:cs typeface="Carlito"/>
              </a:rPr>
              <a:t> </a:t>
            </a:r>
            <a:r>
              <a:rPr sz="2400" spc="-10" dirty="0">
                <a:latin typeface="Carlito"/>
                <a:cs typeface="Carlito"/>
              </a:rPr>
              <a:t>define</a:t>
            </a:r>
            <a:r>
              <a:rPr sz="2400" spc="65" dirty="0">
                <a:latin typeface="Carlito"/>
                <a:cs typeface="Carlito"/>
              </a:rPr>
              <a:t> </a:t>
            </a:r>
            <a:r>
              <a:rPr sz="2400" spc="-5" dirty="0">
                <a:latin typeface="Carlito"/>
                <a:cs typeface="Carlito"/>
              </a:rPr>
              <a:t>management.</a:t>
            </a:r>
            <a:r>
              <a:rPr sz="2400" spc="65" dirty="0">
                <a:latin typeface="Carlito"/>
                <a:cs typeface="Carlito"/>
              </a:rPr>
              <a:t> </a:t>
            </a:r>
            <a:r>
              <a:rPr sz="2400" dirty="0">
                <a:latin typeface="Carlito"/>
                <a:cs typeface="Carlito"/>
              </a:rPr>
              <a:t>In</a:t>
            </a:r>
            <a:r>
              <a:rPr sz="2400" spc="60" dirty="0">
                <a:latin typeface="Carlito"/>
                <a:cs typeface="Carlito"/>
              </a:rPr>
              <a:t> </a:t>
            </a:r>
            <a:r>
              <a:rPr sz="2400" spc="-10" dirty="0">
                <a:latin typeface="Carlito"/>
                <a:cs typeface="Carlito"/>
              </a:rPr>
              <a:t>fact,</a:t>
            </a:r>
            <a:r>
              <a:rPr sz="2400" spc="70" dirty="0">
                <a:latin typeface="Carlito"/>
                <a:cs typeface="Carlito"/>
              </a:rPr>
              <a:t> </a:t>
            </a:r>
            <a:r>
              <a:rPr sz="2400" spc="-5" dirty="0">
                <a:latin typeface="Carlito"/>
                <a:cs typeface="Carlito"/>
              </a:rPr>
              <a:t>no</a:t>
            </a:r>
            <a:r>
              <a:rPr sz="2400" spc="70" dirty="0">
                <a:latin typeface="Carlito"/>
                <a:cs typeface="Carlito"/>
              </a:rPr>
              <a:t> </a:t>
            </a:r>
            <a:r>
              <a:rPr sz="2400" spc="-10" dirty="0">
                <a:latin typeface="Carlito"/>
                <a:cs typeface="Carlito"/>
              </a:rPr>
              <a:t>definition</a:t>
            </a:r>
            <a:r>
              <a:rPr sz="2400" spc="85" dirty="0">
                <a:latin typeface="Carlito"/>
                <a:cs typeface="Carlito"/>
              </a:rPr>
              <a:t> </a:t>
            </a:r>
            <a:r>
              <a:rPr sz="2400" spc="-5" dirty="0">
                <a:latin typeface="Carlito"/>
                <a:cs typeface="Carlito"/>
              </a:rPr>
              <a:t>of</a:t>
            </a:r>
            <a:r>
              <a:rPr sz="2400" spc="65" dirty="0">
                <a:latin typeface="Carlito"/>
                <a:cs typeface="Carlito"/>
              </a:rPr>
              <a:t> </a:t>
            </a:r>
            <a:r>
              <a:rPr sz="2400" spc="-10" dirty="0">
                <a:latin typeface="Carlito"/>
                <a:cs typeface="Carlito"/>
              </a:rPr>
              <a:t>management</a:t>
            </a:r>
            <a:r>
              <a:rPr sz="2400" spc="65" dirty="0">
                <a:latin typeface="Carlito"/>
                <a:cs typeface="Carlito"/>
              </a:rPr>
              <a:t> </a:t>
            </a:r>
            <a:r>
              <a:rPr sz="2400" spc="-5" dirty="0">
                <a:latin typeface="Carlito"/>
                <a:cs typeface="Carlito"/>
              </a:rPr>
              <a:t>has</a:t>
            </a:r>
            <a:r>
              <a:rPr sz="2400" spc="55" dirty="0">
                <a:latin typeface="Carlito"/>
                <a:cs typeface="Carlito"/>
              </a:rPr>
              <a:t> </a:t>
            </a:r>
            <a:r>
              <a:rPr sz="2400" spc="-10" dirty="0">
                <a:latin typeface="Carlito"/>
                <a:cs typeface="Carlito"/>
              </a:rPr>
              <a:t>been</a:t>
            </a:r>
            <a:r>
              <a:rPr lang="en-IN" sz="2400" spc="-10" dirty="0">
                <a:latin typeface="Carlito"/>
                <a:cs typeface="Carlito"/>
              </a:rPr>
              <a:t> </a:t>
            </a:r>
            <a:r>
              <a:rPr sz="2400" spc="-5" dirty="0">
                <a:latin typeface="Carlito"/>
                <a:cs typeface="Carlito"/>
              </a:rPr>
              <a:t>uni</a:t>
            </a:r>
            <a:r>
              <a:rPr sz="2400" spc="-35" dirty="0">
                <a:latin typeface="Carlito"/>
                <a:cs typeface="Carlito"/>
              </a:rPr>
              <a:t>v</a:t>
            </a:r>
            <a:r>
              <a:rPr sz="2400" dirty="0">
                <a:latin typeface="Carlito"/>
                <a:cs typeface="Carlito"/>
              </a:rPr>
              <a:t>e</a:t>
            </a:r>
            <a:r>
              <a:rPr sz="2400" spc="-50" dirty="0">
                <a:latin typeface="Carlito"/>
                <a:cs typeface="Carlito"/>
              </a:rPr>
              <a:t>r</a:t>
            </a:r>
            <a:r>
              <a:rPr sz="2400" spc="-5" dirty="0">
                <a:latin typeface="Carlito"/>
                <a:cs typeface="Carlito"/>
              </a:rPr>
              <a:t>sall</a:t>
            </a:r>
            <a:r>
              <a:rPr sz="2400" dirty="0">
                <a:latin typeface="Carlito"/>
                <a:cs typeface="Carlito"/>
              </a:rPr>
              <a:t>y	acce</a:t>
            </a:r>
            <a:r>
              <a:rPr sz="2400" spc="-20" dirty="0">
                <a:latin typeface="Carlito"/>
                <a:cs typeface="Carlito"/>
              </a:rPr>
              <a:t>p</a:t>
            </a:r>
            <a:r>
              <a:rPr sz="2400" spc="-35" dirty="0">
                <a:latin typeface="Carlito"/>
                <a:cs typeface="Carlito"/>
              </a:rPr>
              <a:t>t</a:t>
            </a:r>
            <a:r>
              <a:rPr sz="2400" dirty="0">
                <a:latin typeface="Carlito"/>
                <a:cs typeface="Carlito"/>
              </a:rPr>
              <a:t>e</a:t>
            </a:r>
            <a:r>
              <a:rPr sz="2400" spc="-15" dirty="0">
                <a:latin typeface="Carlito"/>
                <a:cs typeface="Carlito"/>
              </a:rPr>
              <a:t>d</a:t>
            </a:r>
            <a:r>
              <a:rPr sz="2400" dirty="0">
                <a:latin typeface="Carlito"/>
                <a:cs typeface="Carlito"/>
              </a:rPr>
              <a:t>.	</a:t>
            </a:r>
            <a:r>
              <a:rPr sz="2400" spc="-5" dirty="0">
                <a:latin typeface="Carlito"/>
                <a:cs typeface="Carlito"/>
              </a:rPr>
              <a:t>On</a:t>
            </a:r>
            <a:r>
              <a:rPr sz="2400" dirty="0">
                <a:latin typeface="Carlito"/>
                <a:cs typeface="Carlito"/>
              </a:rPr>
              <a:t>e	</a:t>
            </a:r>
            <a:r>
              <a:rPr sz="2400" spc="-5" dirty="0">
                <a:latin typeface="Carlito"/>
                <a:cs typeface="Carlito"/>
              </a:rPr>
              <a:t>pop</a:t>
            </a:r>
            <a:r>
              <a:rPr sz="2400" dirty="0">
                <a:latin typeface="Carlito"/>
                <a:cs typeface="Carlito"/>
              </a:rPr>
              <a:t>ular	</a:t>
            </a:r>
            <a:r>
              <a:rPr sz="2400" spc="-15" dirty="0">
                <a:latin typeface="Carlito"/>
                <a:cs typeface="Carlito"/>
              </a:rPr>
              <a:t>d</a:t>
            </a:r>
            <a:r>
              <a:rPr sz="2400" spc="-25" dirty="0">
                <a:latin typeface="Carlito"/>
                <a:cs typeface="Carlito"/>
              </a:rPr>
              <a:t>e</a:t>
            </a:r>
            <a:r>
              <a:rPr sz="2400" spc="-5" dirty="0">
                <a:latin typeface="Carlito"/>
                <a:cs typeface="Carlito"/>
              </a:rPr>
              <a:t>f</a:t>
            </a:r>
            <a:r>
              <a:rPr sz="2400" spc="-15" dirty="0">
                <a:latin typeface="Carlito"/>
                <a:cs typeface="Carlito"/>
              </a:rPr>
              <a:t>i</a:t>
            </a:r>
            <a:r>
              <a:rPr sz="2400" spc="-5" dirty="0">
                <a:latin typeface="Carlito"/>
                <a:cs typeface="Carlito"/>
              </a:rPr>
              <a:t>nitio</a:t>
            </a:r>
            <a:r>
              <a:rPr sz="2400" dirty="0">
                <a:latin typeface="Carlito"/>
                <a:cs typeface="Carlito"/>
              </a:rPr>
              <a:t>n</a:t>
            </a:r>
            <a:r>
              <a:rPr lang="en-IN" sz="2400" dirty="0">
                <a:latin typeface="Carlito"/>
                <a:cs typeface="Carlito"/>
              </a:rPr>
              <a:t> </a:t>
            </a:r>
            <a:r>
              <a:rPr sz="2400" dirty="0">
                <a:latin typeface="Carlito"/>
                <a:cs typeface="Carlito"/>
              </a:rPr>
              <a:t>is	</a:t>
            </a:r>
            <a:r>
              <a:rPr sz="2400" spc="-15" dirty="0">
                <a:latin typeface="Carlito"/>
                <a:cs typeface="Carlito"/>
              </a:rPr>
              <a:t>b</a:t>
            </a:r>
            <a:r>
              <a:rPr sz="2400" dirty="0">
                <a:latin typeface="Carlito"/>
                <a:cs typeface="Carlito"/>
              </a:rPr>
              <a:t>y</a:t>
            </a:r>
            <a:r>
              <a:rPr lang="en-IN" sz="2400" dirty="0">
                <a:latin typeface="Carlito"/>
                <a:cs typeface="Carlito"/>
              </a:rPr>
              <a:t> </a:t>
            </a:r>
            <a:r>
              <a:rPr sz="2400" b="1" spc="-5" dirty="0">
                <a:latin typeface="Carlito"/>
                <a:cs typeface="Carlito"/>
              </a:rPr>
              <a:t>Ma</a:t>
            </a:r>
            <a:r>
              <a:rPr sz="2400" b="1" spc="10" dirty="0">
                <a:latin typeface="Carlito"/>
                <a:cs typeface="Carlito"/>
              </a:rPr>
              <a:t>r</a:t>
            </a:r>
            <a:r>
              <a:rPr sz="2400" b="1" dirty="0">
                <a:latin typeface="Carlito"/>
                <a:cs typeface="Carlito"/>
              </a:rPr>
              <a:t>y</a:t>
            </a:r>
            <a:r>
              <a:rPr lang="en-IN" sz="2400" b="1" dirty="0">
                <a:latin typeface="Carlito"/>
                <a:cs typeface="Carlito"/>
              </a:rPr>
              <a:t> </a:t>
            </a:r>
            <a:r>
              <a:rPr sz="2400" b="1" spc="-45" dirty="0">
                <a:latin typeface="Carlito"/>
                <a:cs typeface="Carlito"/>
              </a:rPr>
              <a:t>P</a:t>
            </a:r>
            <a:r>
              <a:rPr sz="2400" b="1" dirty="0">
                <a:latin typeface="Carlito"/>
                <a:cs typeface="Carlito"/>
              </a:rPr>
              <a:t>ar</a:t>
            </a:r>
            <a:r>
              <a:rPr sz="2400" b="1" spc="-75" dirty="0">
                <a:latin typeface="Carlito"/>
                <a:cs typeface="Carlito"/>
              </a:rPr>
              <a:t>k</a:t>
            </a:r>
            <a:r>
              <a:rPr sz="2400" b="1" spc="-5" dirty="0">
                <a:latin typeface="Carlito"/>
                <a:cs typeface="Carlito"/>
              </a:rPr>
              <a:t>e</a:t>
            </a:r>
            <a:r>
              <a:rPr sz="2400" b="1" dirty="0">
                <a:latin typeface="Carlito"/>
                <a:cs typeface="Carlito"/>
              </a:rPr>
              <a:t>r</a:t>
            </a:r>
            <a:r>
              <a:rPr lang="en-IN" sz="2400" b="1" dirty="0">
                <a:latin typeface="Carlito"/>
                <a:cs typeface="Carlito"/>
              </a:rPr>
              <a:t> </a:t>
            </a:r>
            <a:r>
              <a:rPr sz="2400" b="1" spc="-35" dirty="0" err="1">
                <a:latin typeface="Carlito"/>
                <a:cs typeface="Carlito"/>
              </a:rPr>
              <a:t>F</a:t>
            </a:r>
            <a:r>
              <a:rPr sz="2400" b="1" dirty="0" err="1">
                <a:latin typeface="Carlito"/>
                <a:cs typeface="Carlito"/>
              </a:rPr>
              <a:t>oll</a:t>
            </a:r>
            <a:r>
              <a:rPr sz="2400" b="1" spc="-20" dirty="0" err="1">
                <a:latin typeface="Carlito"/>
                <a:cs typeface="Carlito"/>
              </a:rPr>
              <a:t>e</a:t>
            </a:r>
            <a:r>
              <a:rPr sz="2400" b="1" spc="-5" dirty="0" err="1">
                <a:latin typeface="Carlito"/>
                <a:cs typeface="Carlito"/>
              </a:rPr>
              <a:t>t</a:t>
            </a:r>
            <a:r>
              <a:rPr sz="2400" dirty="0">
                <a:latin typeface="Carlito"/>
                <a:cs typeface="Carlito"/>
              </a:rPr>
              <a:t>.</a:t>
            </a:r>
            <a:r>
              <a:rPr lang="en-IN" sz="2400" dirty="0">
                <a:latin typeface="Carlito"/>
                <a:cs typeface="Carlito"/>
              </a:rPr>
              <a:t> </a:t>
            </a:r>
            <a:r>
              <a:rPr sz="2400" dirty="0">
                <a:latin typeface="Carlito"/>
                <a:cs typeface="Carlito"/>
              </a:rPr>
              <a:t>Mana</a:t>
            </a:r>
            <a:r>
              <a:rPr sz="2400" spc="-30" dirty="0">
                <a:latin typeface="Carlito"/>
                <a:cs typeface="Carlito"/>
              </a:rPr>
              <a:t>g</a:t>
            </a:r>
            <a:r>
              <a:rPr sz="2400" dirty="0">
                <a:latin typeface="Carlito"/>
                <a:cs typeface="Carlito"/>
              </a:rPr>
              <a:t>e</a:t>
            </a:r>
            <a:r>
              <a:rPr sz="2400" spc="-15" dirty="0">
                <a:latin typeface="Carlito"/>
                <a:cs typeface="Carlito"/>
              </a:rPr>
              <a:t>me</a:t>
            </a:r>
            <a:r>
              <a:rPr sz="2400" spc="-25" dirty="0">
                <a:latin typeface="Carlito"/>
                <a:cs typeface="Carlito"/>
              </a:rPr>
              <a:t>n</a:t>
            </a:r>
            <a:r>
              <a:rPr sz="2400" dirty="0">
                <a:latin typeface="Carlito"/>
                <a:cs typeface="Carlito"/>
              </a:rPr>
              <a:t>t,</a:t>
            </a:r>
            <a:r>
              <a:rPr lang="en-IN" sz="2400" dirty="0">
                <a:latin typeface="Carlito"/>
                <a:cs typeface="Carlito"/>
              </a:rPr>
              <a:t> </a:t>
            </a:r>
            <a:r>
              <a:rPr sz="2400" spc="-5" dirty="0">
                <a:latin typeface="Carlito"/>
                <a:cs typeface="Carlito"/>
              </a:rPr>
              <a:t>s</a:t>
            </a:r>
            <a:r>
              <a:rPr sz="2400" spc="-15" dirty="0">
                <a:latin typeface="Carlito"/>
                <a:cs typeface="Carlito"/>
              </a:rPr>
              <a:t>h</a:t>
            </a:r>
            <a:r>
              <a:rPr sz="2400" dirty="0">
                <a:latin typeface="Carlito"/>
                <a:cs typeface="Carlito"/>
              </a:rPr>
              <a:t>e</a:t>
            </a:r>
            <a:r>
              <a:rPr lang="en-IN" sz="2400" dirty="0">
                <a:latin typeface="Carlito"/>
                <a:cs typeface="Carlito"/>
              </a:rPr>
              <a:t> </a:t>
            </a:r>
            <a:r>
              <a:rPr sz="2400" spc="-5" dirty="0">
                <a:latin typeface="Carlito"/>
                <a:cs typeface="Carlito"/>
              </a:rPr>
              <a:t>s</a:t>
            </a:r>
            <a:r>
              <a:rPr sz="2400" spc="-50" dirty="0">
                <a:latin typeface="Carlito"/>
                <a:cs typeface="Carlito"/>
              </a:rPr>
              <a:t>a</a:t>
            </a:r>
            <a:r>
              <a:rPr sz="2400" spc="-45" dirty="0">
                <a:latin typeface="Carlito"/>
                <a:cs typeface="Carlito"/>
              </a:rPr>
              <a:t>y</a:t>
            </a:r>
            <a:r>
              <a:rPr sz="2400" spc="-5" dirty="0">
                <a:latin typeface="Carlito"/>
                <a:cs typeface="Carlito"/>
              </a:rPr>
              <a:t>s</a:t>
            </a:r>
            <a:r>
              <a:rPr sz="2400" dirty="0">
                <a:latin typeface="Carlito"/>
                <a:cs typeface="Carlito"/>
              </a:rPr>
              <a:t>,</a:t>
            </a:r>
            <a:r>
              <a:rPr lang="en-IN" sz="2400" dirty="0">
                <a:latin typeface="Carlito"/>
                <a:cs typeface="Carlito"/>
              </a:rPr>
              <a:t> </a:t>
            </a:r>
            <a:r>
              <a:rPr sz="2400" dirty="0">
                <a:latin typeface="Carlito"/>
                <a:cs typeface="Carlito"/>
              </a:rPr>
              <a:t>is</a:t>
            </a:r>
            <a:r>
              <a:rPr lang="en-IN" sz="2400" dirty="0">
                <a:latin typeface="Carlito"/>
                <a:cs typeface="Carlito"/>
              </a:rPr>
              <a:t> </a:t>
            </a:r>
            <a:r>
              <a:rPr sz="2400" dirty="0">
                <a:latin typeface="Carlito"/>
                <a:cs typeface="Carlito"/>
              </a:rPr>
              <a:t>t</a:t>
            </a:r>
            <a:r>
              <a:rPr sz="2400" spc="-15" dirty="0">
                <a:latin typeface="Carlito"/>
                <a:cs typeface="Carlito"/>
              </a:rPr>
              <a:t>h</a:t>
            </a:r>
            <a:r>
              <a:rPr sz="2400" dirty="0">
                <a:latin typeface="Carlito"/>
                <a:cs typeface="Carlito"/>
              </a:rPr>
              <a:t>e</a:t>
            </a:r>
            <a:r>
              <a:rPr lang="en-IN" sz="2400" dirty="0">
                <a:latin typeface="Carlito"/>
                <a:cs typeface="Carlito"/>
              </a:rPr>
              <a:t> </a:t>
            </a:r>
            <a:r>
              <a:rPr sz="2400" dirty="0">
                <a:latin typeface="Carlito"/>
                <a:cs typeface="Carlito"/>
              </a:rPr>
              <a:t>“</a:t>
            </a:r>
            <a:r>
              <a:rPr sz="2400" b="1" dirty="0">
                <a:latin typeface="Carlito"/>
                <a:cs typeface="Carlito"/>
              </a:rPr>
              <a:t>art</a:t>
            </a:r>
            <a:r>
              <a:rPr lang="en-IN" sz="2400" b="1" dirty="0">
                <a:latin typeface="Carlito"/>
                <a:cs typeface="Carlito"/>
              </a:rPr>
              <a:t> </a:t>
            </a:r>
            <a:r>
              <a:rPr sz="2400" b="1" dirty="0">
                <a:latin typeface="Carlito"/>
                <a:cs typeface="Carlito"/>
              </a:rPr>
              <a:t>of</a:t>
            </a:r>
            <a:r>
              <a:rPr lang="en-IN" sz="2400" b="1" dirty="0">
                <a:latin typeface="Carlito"/>
                <a:cs typeface="Carlito"/>
              </a:rPr>
              <a:t> </a:t>
            </a:r>
            <a:r>
              <a:rPr sz="2400" b="1" spc="-25" dirty="0">
                <a:latin typeface="Carlito"/>
                <a:cs typeface="Carlito"/>
              </a:rPr>
              <a:t>g</a:t>
            </a:r>
            <a:r>
              <a:rPr sz="2400" b="1" spc="-20" dirty="0">
                <a:latin typeface="Carlito"/>
                <a:cs typeface="Carlito"/>
              </a:rPr>
              <a:t>e</a:t>
            </a:r>
            <a:r>
              <a:rPr sz="2400" b="1" spc="-45" dirty="0">
                <a:latin typeface="Carlito"/>
                <a:cs typeface="Carlito"/>
              </a:rPr>
              <a:t>t</a:t>
            </a:r>
            <a:r>
              <a:rPr sz="2400" b="1" dirty="0">
                <a:latin typeface="Carlito"/>
                <a:cs typeface="Carlito"/>
              </a:rPr>
              <a:t>ting</a:t>
            </a:r>
            <a:r>
              <a:rPr lang="en-IN" sz="2400" b="1" dirty="0">
                <a:latin typeface="Carlito"/>
                <a:cs typeface="Carlito"/>
              </a:rPr>
              <a:t> </a:t>
            </a:r>
            <a:r>
              <a:rPr sz="2400" b="1" dirty="0">
                <a:latin typeface="Carlito"/>
                <a:cs typeface="Carlito"/>
              </a:rPr>
              <a:t>things</a:t>
            </a:r>
            <a:r>
              <a:rPr lang="en-IN" sz="2400" b="1" dirty="0">
                <a:latin typeface="Carlito"/>
                <a:cs typeface="Carlito"/>
              </a:rPr>
              <a:t> </a:t>
            </a:r>
            <a:r>
              <a:rPr sz="2400" b="1" dirty="0">
                <a:latin typeface="Carlito"/>
                <a:cs typeface="Carlito"/>
              </a:rPr>
              <a:t>do</a:t>
            </a:r>
            <a:r>
              <a:rPr sz="2400" b="1" spc="-15" dirty="0">
                <a:latin typeface="Carlito"/>
                <a:cs typeface="Carlito"/>
              </a:rPr>
              <a:t>n</a:t>
            </a:r>
            <a:r>
              <a:rPr sz="2400" b="1" dirty="0">
                <a:latin typeface="Carlito"/>
                <a:cs typeface="Carlito"/>
              </a:rPr>
              <a:t>e</a:t>
            </a:r>
            <a:r>
              <a:rPr lang="en-IN" sz="2400" b="1" dirty="0">
                <a:latin typeface="Carlito"/>
                <a:cs typeface="Carlito"/>
              </a:rPr>
              <a:t> </a:t>
            </a:r>
            <a:r>
              <a:rPr sz="2400" b="1" dirty="0">
                <a:latin typeface="Carlito"/>
                <a:cs typeface="Carlito"/>
              </a:rPr>
              <a:t>th</a:t>
            </a:r>
            <a:r>
              <a:rPr sz="2400" b="1" spc="-40" dirty="0">
                <a:latin typeface="Carlito"/>
                <a:cs typeface="Carlito"/>
              </a:rPr>
              <a:t>r</a:t>
            </a:r>
            <a:r>
              <a:rPr sz="2400" b="1" spc="10" dirty="0">
                <a:latin typeface="Carlito"/>
                <a:cs typeface="Carlito"/>
              </a:rPr>
              <a:t>o</a:t>
            </a:r>
            <a:r>
              <a:rPr sz="2400" b="1" dirty="0">
                <a:latin typeface="Carlito"/>
                <a:cs typeface="Carlito"/>
              </a:rPr>
              <a:t>ugh</a:t>
            </a:r>
            <a:r>
              <a:rPr lang="en-IN" sz="2400" b="1" dirty="0">
                <a:latin typeface="Carlito"/>
                <a:cs typeface="Carlito"/>
              </a:rPr>
              <a:t> </a:t>
            </a:r>
            <a:r>
              <a:rPr sz="2400" b="1" dirty="0">
                <a:latin typeface="Carlito"/>
                <a:cs typeface="Carlito"/>
              </a:rPr>
              <a:t>p</a:t>
            </a:r>
            <a:r>
              <a:rPr sz="2400" b="1" spc="-10" dirty="0">
                <a:latin typeface="Carlito"/>
                <a:cs typeface="Carlito"/>
              </a:rPr>
              <a:t>e</a:t>
            </a:r>
            <a:r>
              <a:rPr sz="2400" b="1" dirty="0">
                <a:latin typeface="Carlito"/>
                <a:cs typeface="Carlito"/>
              </a:rPr>
              <a:t>opl</a:t>
            </a:r>
            <a:r>
              <a:rPr sz="2400" b="1" spc="-10" dirty="0">
                <a:latin typeface="Carlito"/>
                <a:cs typeface="Carlito"/>
              </a:rPr>
              <a:t>e</a:t>
            </a:r>
            <a:r>
              <a:rPr sz="2400" spc="-190" dirty="0">
                <a:latin typeface="Carlito"/>
                <a:cs typeface="Carlito"/>
              </a:rPr>
              <a:t>.</a:t>
            </a:r>
            <a:r>
              <a:rPr sz="2400" dirty="0">
                <a:latin typeface="Carlito"/>
                <a:cs typeface="Carlito"/>
              </a:rPr>
              <a:t>”	</a:t>
            </a:r>
            <a:endParaRPr lang="en-IN" sz="2400" dirty="0">
              <a:latin typeface="Carlito"/>
              <a:cs typeface="Carlito"/>
            </a:endParaRPr>
          </a:p>
          <a:p>
            <a:pPr marL="241300" indent="-228600" algn="just">
              <a:lnSpc>
                <a:spcPts val="2650"/>
              </a:lnSpc>
              <a:spcBef>
                <a:spcPts val="105"/>
              </a:spcBef>
              <a:buFont typeface="Arial"/>
              <a:buChar char="•"/>
              <a:tabLst>
                <a:tab pos="241300" algn="l"/>
              </a:tabLst>
            </a:pPr>
            <a:r>
              <a:rPr sz="2400" dirty="0">
                <a:latin typeface="Carlito"/>
                <a:cs typeface="Carlito"/>
              </a:rPr>
              <a:t>A</a:t>
            </a:r>
            <a:r>
              <a:rPr lang="en-IN" sz="2400" dirty="0">
                <a:latin typeface="Carlito"/>
                <a:cs typeface="Carlito"/>
              </a:rPr>
              <a:t> </a:t>
            </a:r>
            <a:r>
              <a:rPr sz="2400" spc="-5" dirty="0">
                <a:latin typeface="Carlito"/>
                <a:cs typeface="Carlito"/>
              </a:rPr>
              <a:t>manager </a:t>
            </a:r>
            <a:r>
              <a:rPr sz="2400" dirty="0">
                <a:latin typeface="Carlito"/>
                <a:cs typeface="Carlito"/>
              </a:rPr>
              <a:t>is </a:t>
            </a:r>
            <a:r>
              <a:rPr sz="2400" spc="-5" dirty="0">
                <a:latin typeface="Carlito"/>
                <a:cs typeface="Carlito"/>
              </a:rPr>
              <a:t>one </a:t>
            </a:r>
            <a:r>
              <a:rPr sz="2400" dirty="0">
                <a:latin typeface="Carlito"/>
                <a:cs typeface="Carlito"/>
              </a:rPr>
              <a:t>who </a:t>
            </a:r>
            <a:r>
              <a:rPr sz="2400" spc="-10" dirty="0">
                <a:latin typeface="Carlito"/>
                <a:cs typeface="Carlito"/>
              </a:rPr>
              <a:t>contributes </a:t>
            </a:r>
            <a:r>
              <a:rPr sz="2400" spc="-15" dirty="0">
                <a:latin typeface="Carlito"/>
                <a:cs typeface="Carlito"/>
              </a:rPr>
              <a:t>to </a:t>
            </a:r>
            <a:r>
              <a:rPr sz="2400" dirty="0">
                <a:latin typeface="Carlito"/>
                <a:cs typeface="Carlito"/>
              </a:rPr>
              <a:t>the </a:t>
            </a:r>
            <a:r>
              <a:rPr sz="2400" spc="-25" dirty="0">
                <a:latin typeface="Carlito"/>
                <a:cs typeface="Carlito"/>
              </a:rPr>
              <a:t>organization’s </a:t>
            </a:r>
            <a:r>
              <a:rPr sz="2400" spc="-10" dirty="0">
                <a:latin typeface="Carlito"/>
                <a:cs typeface="Carlito"/>
              </a:rPr>
              <a:t>goals </a:t>
            </a:r>
            <a:r>
              <a:rPr sz="2400" spc="-5" dirty="0">
                <a:latin typeface="Carlito"/>
                <a:cs typeface="Carlito"/>
              </a:rPr>
              <a:t>indirectly by </a:t>
            </a:r>
            <a:r>
              <a:rPr sz="2400" spc="-10" dirty="0">
                <a:latin typeface="Carlito"/>
                <a:cs typeface="Carlito"/>
              </a:rPr>
              <a:t>directing  </a:t>
            </a:r>
            <a:r>
              <a:rPr sz="2400" dirty="0">
                <a:latin typeface="Carlito"/>
                <a:cs typeface="Carlito"/>
              </a:rPr>
              <a:t>the </a:t>
            </a:r>
            <a:r>
              <a:rPr sz="2400" spc="-20" dirty="0">
                <a:latin typeface="Carlito"/>
                <a:cs typeface="Carlito"/>
              </a:rPr>
              <a:t>efforts </a:t>
            </a:r>
            <a:r>
              <a:rPr sz="2400" spc="-5" dirty="0">
                <a:latin typeface="Carlito"/>
                <a:cs typeface="Carlito"/>
              </a:rPr>
              <a:t>of </a:t>
            </a:r>
            <a:r>
              <a:rPr sz="2400" spc="-10" dirty="0">
                <a:latin typeface="Carlito"/>
                <a:cs typeface="Carlito"/>
              </a:rPr>
              <a:t>others-not by performing </a:t>
            </a:r>
            <a:r>
              <a:rPr sz="2400" dirty="0">
                <a:latin typeface="Carlito"/>
                <a:cs typeface="Carlito"/>
              </a:rPr>
              <a:t>the </a:t>
            </a:r>
            <a:r>
              <a:rPr sz="2400" spc="-10" dirty="0">
                <a:latin typeface="Carlito"/>
                <a:cs typeface="Carlito"/>
              </a:rPr>
              <a:t>task </a:t>
            </a:r>
            <a:r>
              <a:rPr sz="2400" spc="-25" dirty="0">
                <a:latin typeface="Carlito"/>
                <a:cs typeface="Carlito"/>
              </a:rPr>
              <a:t>himself.</a:t>
            </a:r>
            <a:endParaRPr sz="2400" dirty="0">
              <a:latin typeface="Carlito"/>
              <a:cs typeface="Carlito"/>
            </a:endParaRPr>
          </a:p>
          <a:p>
            <a:pPr marL="241300" indent="-228600" algn="just">
              <a:lnSpc>
                <a:spcPts val="2650"/>
              </a:lnSpc>
              <a:spcBef>
                <a:spcPts val="60"/>
              </a:spcBef>
              <a:buFont typeface="Arial"/>
              <a:buChar char="•"/>
              <a:tabLst>
                <a:tab pos="241300" algn="l"/>
                <a:tab pos="1990725" algn="l"/>
                <a:tab pos="3385185" algn="l"/>
                <a:tab pos="3716020" algn="l"/>
                <a:tab pos="4812030" algn="l"/>
                <a:tab pos="5234305" algn="l"/>
                <a:tab pos="5738495" algn="l"/>
                <a:tab pos="7570470" algn="l"/>
                <a:tab pos="8308340" algn="l"/>
                <a:tab pos="9032240" algn="l"/>
                <a:tab pos="9836785" algn="l"/>
                <a:tab pos="10748645" algn="l"/>
              </a:tabLst>
            </a:pPr>
            <a:r>
              <a:rPr sz="2400" spc="-5" dirty="0">
                <a:latin typeface="Carlito"/>
                <a:cs typeface="Carlito"/>
              </a:rPr>
              <a:t>Som</a:t>
            </a:r>
            <a:r>
              <a:rPr sz="2400" spc="-20" dirty="0">
                <a:latin typeface="Carlito"/>
                <a:cs typeface="Carlito"/>
              </a:rPr>
              <a:t>e</a:t>
            </a:r>
            <a:r>
              <a:rPr sz="2400" dirty="0">
                <a:latin typeface="Carlito"/>
                <a:cs typeface="Carlito"/>
              </a:rPr>
              <a:t>tim</a:t>
            </a:r>
            <a:r>
              <a:rPr sz="2400" spc="-15" dirty="0">
                <a:latin typeface="Carlito"/>
                <a:cs typeface="Carlito"/>
              </a:rPr>
              <a:t>es</a:t>
            </a:r>
            <a:r>
              <a:rPr sz="2400" dirty="0">
                <a:latin typeface="Carlito"/>
                <a:cs typeface="Carlito"/>
              </a:rPr>
              <a:t>,	</a:t>
            </a:r>
            <a:r>
              <a:rPr sz="2400" spc="-5" dirty="0">
                <a:latin typeface="Carlito"/>
                <a:cs typeface="Carlito"/>
              </a:rPr>
              <a:t>h</a:t>
            </a:r>
            <a:r>
              <a:rPr sz="2400" spc="-20" dirty="0">
                <a:latin typeface="Carlito"/>
                <a:cs typeface="Carlito"/>
              </a:rPr>
              <a:t>o</a:t>
            </a:r>
            <a:r>
              <a:rPr sz="2400" spc="-30" dirty="0">
                <a:latin typeface="Carlito"/>
                <a:cs typeface="Carlito"/>
              </a:rPr>
              <a:t>w</a:t>
            </a:r>
            <a:r>
              <a:rPr sz="2400" spc="-15" dirty="0">
                <a:latin typeface="Carlito"/>
                <a:cs typeface="Carlito"/>
              </a:rPr>
              <a:t>e</a:t>
            </a:r>
            <a:r>
              <a:rPr sz="2400" spc="-30" dirty="0">
                <a:latin typeface="Carlito"/>
                <a:cs typeface="Carlito"/>
              </a:rPr>
              <a:t>v</a:t>
            </a:r>
            <a:r>
              <a:rPr sz="2400" dirty="0">
                <a:latin typeface="Carlito"/>
                <a:cs typeface="Carlito"/>
              </a:rPr>
              <a:t>e</a:t>
            </a:r>
            <a:r>
              <a:rPr sz="2400" spc="-229" dirty="0">
                <a:latin typeface="Carlito"/>
                <a:cs typeface="Carlito"/>
              </a:rPr>
              <a:t>r</a:t>
            </a:r>
            <a:r>
              <a:rPr sz="2400" dirty="0">
                <a:latin typeface="Carlito"/>
                <a:cs typeface="Carlito"/>
              </a:rPr>
              <a:t>,	a	</a:t>
            </a:r>
            <a:r>
              <a:rPr sz="2400" spc="-5" dirty="0">
                <a:latin typeface="Carlito"/>
                <a:cs typeface="Carlito"/>
              </a:rPr>
              <a:t>pe</a:t>
            </a:r>
            <a:r>
              <a:rPr sz="2400" spc="-50" dirty="0">
                <a:latin typeface="Carlito"/>
                <a:cs typeface="Carlito"/>
              </a:rPr>
              <a:t>r</a:t>
            </a:r>
            <a:r>
              <a:rPr sz="2400" spc="-5" dirty="0">
                <a:latin typeface="Carlito"/>
                <a:cs typeface="Carlito"/>
              </a:rPr>
              <a:t>so</a:t>
            </a:r>
            <a:r>
              <a:rPr sz="2400" dirty="0">
                <a:latin typeface="Carlito"/>
                <a:cs typeface="Carlito"/>
              </a:rPr>
              <a:t>n	in	an	</a:t>
            </a:r>
            <a:r>
              <a:rPr sz="2400" spc="-5" dirty="0">
                <a:latin typeface="Carlito"/>
                <a:cs typeface="Carlito"/>
              </a:rPr>
              <a:t>o</a:t>
            </a:r>
            <a:r>
              <a:rPr sz="2400" spc="-40" dirty="0">
                <a:latin typeface="Carlito"/>
                <a:cs typeface="Carlito"/>
              </a:rPr>
              <a:t>rg</a:t>
            </a:r>
            <a:r>
              <a:rPr sz="2400" dirty="0">
                <a:latin typeface="Carlito"/>
                <a:cs typeface="Carlito"/>
              </a:rPr>
              <a:t>ani</a:t>
            </a:r>
            <a:r>
              <a:rPr sz="2400" spc="-45" dirty="0">
                <a:latin typeface="Carlito"/>
                <a:cs typeface="Carlito"/>
              </a:rPr>
              <a:t>z</a:t>
            </a:r>
            <a:r>
              <a:rPr sz="2400" spc="-25" dirty="0">
                <a:latin typeface="Carlito"/>
                <a:cs typeface="Carlito"/>
              </a:rPr>
              <a:t>a</a:t>
            </a:r>
            <a:r>
              <a:rPr sz="2400" dirty="0">
                <a:latin typeface="Carlito"/>
                <a:cs typeface="Carlito"/>
              </a:rPr>
              <a:t>tion	m</a:t>
            </a:r>
            <a:r>
              <a:rPr sz="2400" spc="-55" dirty="0">
                <a:latin typeface="Carlito"/>
                <a:cs typeface="Carlito"/>
              </a:rPr>
              <a:t>a</a:t>
            </a:r>
            <a:r>
              <a:rPr sz="2400" dirty="0">
                <a:latin typeface="Carlito"/>
                <a:cs typeface="Carlito"/>
              </a:rPr>
              <a:t>y	</a:t>
            </a:r>
            <a:r>
              <a:rPr sz="2400" spc="-5" dirty="0">
                <a:latin typeface="Carlito"/>
                <a:cs typeface="Carlito"/>
              </a:rPr>
              <a:t>pl</a:t>
            </a:r>
            <a:r>
              <a:rPr sz="2400" spc="-50" dirty="0">
                <a:latin typeface="Carlito"/>
                <a:cs typeface="Carlito"/>
              </a:rPr>
              <a:t>a</a:t>
            </a:r>
            <a:r>
              <a:rPr sz="2400" dirty="0">
                <a:latin typeface="Carlito"/>
                <a:cs typeface="Carlito"/>
              </a:rPr>
              <a:t>y	</a:t>
            </a:r>
            <a:r>
              <a:rPr sz="2400" spc="-5" dirty="0">
                <a:latin typeface="Carlito"/>
                <a:cs typeface="Carlito"/>
              </a:rPr>
              <a:t>bot</a:t>
            </a:r>
            <a:r>
              <a:rPr sz="2400" dirty="0">
                <a:latin typeface="Carlito"/>
                <a:cs typeface="Carlito"/>
              </a:rPr>
              <a:t>h</a:t>
            </a:r>
            <a:r>
              <a:rPr lang="en-IN" sz="2400" dirty="0">
                <a:latin typeface="Carlito"/>
                <a:cs typeface="Carlito"/>
              </a:rPr>
              <a:t> </a:t>
            </a:r>
            <a:r>
              <a:rPr sz="2400" dirty="0">
                <a:latin typeface="Carlito"/>
                <a:cs typeface="Carlito"/>
              </a:rPr>
              <a:t>the</a:t>
            </a:r>
            <a:r>
              <a:rPr sz="2400" spc="-20" dirty="0">
                <a:latin typeface="Carlito"/>
                <a:cs typeface="Carlito"/>
              </a:rPr>
              <a:t>s</a:t>
            </a:r>
            <a:r>
              <a:rPr sz="2400" dirty="0">
                <a:latin typeface="Carlito"/>
                <a:cs typeface="Carlito"/>
              </a:rPr>
              <a:t>e</a:t>
            </a:r>
            <a:r>
              <a:rPr lang="en-IN" sz="2400" dirty="0">
                <a:latin typeface="Carlito"/>
                <a:cs typeface="Carlito"/>
              </a:rPr>
              <a:t> </a:t>
            </a:r>
            <a:r>
              <a:rPr sz="2400" dirty="0">
                <a:latin typeface="Carlito"/>
                <a:cs typeface="Carlito"/>
              </a:rPr>
              <a:t>rules</a:t>
            </a:r>
          </a:p>
          <a:p>
            <a:pPr marL="241300" algn="just">
              <a:lnSpc>
                <a:spcPts val="2185"/>
              </a:lnSpc>
            </a:pPr>
            <a:r>
              <a:rPr sz="2400" spc="-15" dirty="0">
                <a:latin typeface="Carlito"/>
                <a:cs typeface="Carlito"/>
              </a:rPr>
              <a:t>simultaneously.</a:t>
            </a:r>
            <a:r>
              <a:rPr sz="2400" spc="130" dirty="0">
                <a:latin typeface="Carlito"/>
                <a:cs typeface="Carlito"/>
              </a:rPr>
              <a:t> </a:t>
            </a:r>
            <a:r>
              <a:rPr sz="2400" spc="-15" dirty="0">
                <a:latin typeface="Carlito"/>
                <a:cs typeface="Carlito"/>
              </a:rPr>
              <a:t>For</a:t>
            </a:r>
            <a:r>
              <a:rPr sz="2400" spc="125" dirty="0">
                <a:latin typeface="Carlito"/>
                <a:cs typeface="Carlito"/>
              </a:rPr>
              <a:t> </a:t>
            </a:r>
            <a:r>
              <a:rPr sz="2400" spc="5" dirty="0">
                <a:latin typeface="Carlito"/>
                <a:cs typeface="Carlito"/>
              </a:rPr>
              <a:t>e.g.,</a:t>
            </a:r>
            <a:r>
              <a:rPr sz="2400" spc="135" dirty="0">
                <a:latin typeface="Carlito"/>
                <a:cs typeface="Carlito"/>
              </a:rPr>
              <a:t> </a:t>
            </a:r>
            <a:r>
              <a:rPr sz="2400" dirty="0">
                <a:latin typeface="Carlito"/>
                <a:cs typeface="Carlito"/>
              </a:rPr>
              <a:t>a</a:t>
            </a:r>
            <a:r>
              <a:rPr sz="2400" spc="135" dirty="0">
                <a:latin typeface="Carlito"/>
                <a:cs typeface="Carlito"/>
              </a:rPr>
              <a:t> </a:t>
            </a:r>
            <a:r>
              <a:rPr sz="2400" spc="-5" dirty="0">
                <a:latin typeface="Carlito"/>
                <a:cs typeface="Carlito"/>
              </a:rPr>
              <a:t>sales</a:t>
            </a:r>
            <a:r>
              <a:rPr sz="2400" spc="120" dirty="0">
                <a:latin typeface="Carlito"/>
                <a:cs typeface="Carlito"/>
              </a:rPr>
              <a:t> </a:t>
            </a:r>
            <a:r>
              <a:rPr sz="2400" spc="-5" dirty="0">
                <a:latin typeface="Carlito"/>
                <a:cs typeface="Carlito"/>
              </a:rPr>
              <a:t>manager</a:t>
            </a:r>
            <a:r>
              <a:rPr sz="2400" spc="135" dirty="0">
                <a:latin typeface="Carlito"/>
                <a:cs typeface="Carlito"/>
              </a:rPr>
              <a:t> </a:t>
            </a:r>
            <a:r>
              <a:rPr sz="2400" dirty="0">
                <a:latin typeface="Carlito"/>
                <a:cs typeface="Carlito"/>
              </a:rPr>
              <a:t>is</a:t>
            </a:r>
            <a:r>
              <a:rPr sz="2400" spc="125" dirty="0">
                <a:latin typeface="Carlito"/>
                <a:cs typeface="Carlito"/>
              </a:rPr>
              <a:t> </a:t>
            </a:r>
            <a:r>
              <a:rPr sz="2400" spc="-15" dirty="0">
                <a:latin typeface="Carlito"/>
                <a:cs typeface="Carlito"/>
              </a:rPr>
              <a:t>performing</a:t>
            </a:r>
            <a:r>
              <a:rPr sz="2400" spc="145" dirty="0">
                <a:latin typeface="Carlito"/>
                <a:cs typeface="Carlito"/>
              </a:rPr>
              <a:t> </a:t>
            </a:r>
            <a:r>
              <a:rPr sz="2400" dirty="0">
                <a:latin typeface="Carlito"/>
                <a:cs typeface="Carlito"/>
              </a:rPr>
              <a:t>a</a:t>
            </a:r>
            <a:r>
              <a:rPr sz="2400" spc="135" dirty="0">
                <a:latin typeface="Carlito"/>
                <a:cs typeface="Carlito"/>
              </a:rPr>
              <a:t> </a:t>
            </a:r>
            <a:r>
              <a:rPr sz="2400" spc="-5" dirty="0">
                <a:latin typeface="Carlito"/>
                <a:cs typeface="Carlito"/>
              </a:rPr>
              <a:t>managerial</a:t>
            </a:r>
            <a:r>
              <a:rPr sz="2400" spc="140" dirty="0">
                <a:latin typeface="Carlito"/>
                <a:cs typeface="Carlito"/>
              </a:rPr>
              <a:t> </a:t>
            </a:r>
            <a:r>
              <a:rPr sz="2400" spc="-10" dirty="0">
                <a:latin typeface="Carlito"/>
                <a:cs typeface="Carlito"/>
              </a:rPr>
              <a:t>role</a:t>
            </a:r>
            <a:r>
              <a:rPr sz="2400" spc="140" dirty="0">
                <a:latin typeface="Carlito"/>
                <a:cs typeface="Carlito"/>
              </a:rPr>
              <a:t> </a:t>
            </a:r>
            <a:r>
              <a:rPr sz="2400" spc="-10" dirty="0">
                <a:latin typeface="Carlito"/>
                <a:cs typeface="Carlito"/>
              </a:rPr>
              <a:t>when</a:t>
            </a:r>
            <a:r>
              <a:rPr sz="2400" spc="135" dirty="0">
                <a:latin typeface="Carlito"/>
                <a:cs typeface="Carlito"/>
              </a:rPr>
              <a:t> </a:t>
            </a:r>
            <a:r>
              <a:rPr sz="2400" spc="-15" dirty="0">
                <a:latin typeface="Carlito"/>
                <a:cs typeface="Carlito"/>
              </a:rPr>
              <a:t>he</a:t>
            </a:r>
            <a:r>
              <a:rPr lang="en-IN" sz="2400" spc="-15" dirty="0">
                <a:latin typeface="Carlito"/>
                <a:cs typeface="Carlito"/>
              </a:rPr>
              <a:t> </a:t>
            </a:r>
            <a:r>
              <a:rPr sz="2400" dirty="0">
                <a:latin typeface="Carlito"/>
                <a:cs typeface="Carlito"/>
              </a:rPr>
              <a:t>is</a:t>
            </a:r>
            <a:r>
              <a:rPr sz="2400" spc="135" dirty="0">
                <a:latin typeface="Carlito"/>
                <a:cs typeface="Carlito"/>
              </a:rPr>
              <a:t> </a:t>
            </a:r>
            <a:r>
              <a:rPr sz="2400" spc="-5" dirty="0">
                <a:latin typeface="Carlito"/>
                <a:cs typeface="Carlito"/>
              </a:rPr>
              <a:t>directing</a:t>
            </a:r>
            <a:r>
              <a:rPr sz="2400" spc="135" dirty="0">
                <a:latin typeface="Carlito"/>
                <a:cs typeface="Carlito"/>
              </a:rPr>
              <a:t> </a:t>
            </a:r>
            <a:r>
              <a:rPr sz="2400" spc="-5" dirty="0">
                <a:latin typeface="Carlito"/>
                <a:cs typeface="Carlito"/>
              </a:rPr>
              <a:t>his</a:t>
            </a:r>
            <a:r>
              <a:rPr sz="2400" spc="140" dirty="0">
                <a:latin typeface="Carlito"/>
                <a:cs typeface="Carlito"/>
              </a:rPr>
              <a:t> </a:t>
            </a:r>
            <a:r>
              <a:rPr sz="2400" spc="-5" dirty="0">
                <a:latin typeface="Carlito"/>
                <a:cs typeface="Carlito"/>
              </a:rPr>
              <a:t>sales</a:t>
            </a:r>
            <a:r>
              <a:rPr sz="2400" spc="140" dirty="0">
                <a:latin typeface="Carlito"/>
                <a:cs typeface="Carlito"/>
              </a:rPr>
              <a:t> </a:t>
            </a:r>
            <a:r>
              <a:rPr sz="2400" spc="-25" dirty="0">
                <a:latin typeface="Carlito"/>
                <a:cs typeface="Carlito"/>
              </a:rPr>
              <a:t>force</a:t>
            </a:r>
            <a:r>
              <a:rPr sz="2400" spc="145" dirty="0">
                <a:latin typeface="Carlito"/>
                <a:cs typeface="Carlito"/>
              </a:rPr>
              <a:t> </a:t>
            </a:r>
            <a:r>
              <a:rPr sz="2400" spc="-10" dirty="0">
                <a:latin typeface="Carlito"/>
                <a:cs typeface="Carlito"/>
              </a:rPr>
              <a:t>to</a:t>
            </a:r>
            <a:r>
              <a:rPr sz="2400" spc="130" dirty="0">
                <a:latin typeface="Carlito"/>
                <a:cs typeface="Carlito"/>
              </a:rPr>
              <a:t> </a:t>
            </a:r>
            <a:r>
              <a:rPr sz="2400" spc="-10" dirty="0">
                <a:latin typeface="Carlito"/>
                <a:cs typeface="Carlito"/>
              </a:rPr>
              <a:t>meet</a:t>
            </a:r>
            <a:r>
              <a:rPr sz="2400" spc="145" dirty="0">
                <a:latin typeface="Carlito"/>
                <a:cs typeface="Carlito"/>
              </a:rPr>
              <a:t> </a:t>
            </a:r>
            <a:r>
              <a:rPr sz="2400" spc="-5" dirty="0">
                <a:latin typeface="Carlito"/>
                <a:cs typeface="Carlito"/>
              </a:rPr>
              <a:t>the</a:t>
            </a:r>
            <a:r>
              <a:rPr sz="2400" spc="135" dirty="0">
                <a:latin typeface="Carlito"/>
                <a:cs typeface="Carlito"/>
              </a:rPr>
              <a:t> </a:t>
            </a:r>
            <a:r>
              <a:rPr sz="2400" spc="-25" dirty="0">
                <a:latin typeface="Carlito"/>
                <a:cs typeface="Carlito"/>
              </a:rPr>
              <a:t>organization’s</a:t>
            </a:r>
            <a:r>
              <a:rPr sz="2400" spc="145" dirty="0">
                <a:latin typeface="Carlito"/>
                <a:cs typeface="Carlito"/>
              </a:rPr>
              <a:t> </a:t>
            </a:r>
            <a:r>
              <a:rPr sz="2400" spc="-10" dirty="0">
                <a:latin typeface="Carlito"/>
                <a:cs typeface="Carlito"/>
              </a:rPr>
              <a:t>goals,</a:t>
            </a:r>
            <a:r>
              <a:rPr sz="2400" spc="140" dirty="0">
                <a:latin typeface="Carlito"/>
                <a:cs typeface="Carlito"/>
              </a:rPr>
              <a:t> </a:t>
            </a:r>
            <a:r>
              <a:rPr sz="2400" spc="-5" dirty="0">
                <a:latin typeface="Carlito"/>
                <a:cs typeface="Carlito"/>
              </a:rPr>
              <a:t>but</a:t>
            </a:r>
            <a:r>
              <a:rPr sz="2400" spc="140" dirty="0">
                <a:latin typeface="Carlito"/>
                <a:cs typeface="Carlito"/>
              </a:rPr>
              <a:t> </a:t>
            </a:r>
            <a:r>
              <a:rPr sz="2400" spc="-5" dirty="0">
                <a:latin typeface="Carlito"/>
                <a:cs typeface="Carlito"/>
              </a:rPr>
              <a:t>when</a:t>
            </a:r>
            <a:r>
              <a:rPr sz="2400" spc="140" dirty="0">
                <a:latin typeface="Carlito"/>
                <a:cs typeface="Carlito"/>
              </a:rPr>
              <a:t> </a:t>
            </a:r>
            <a:r>
              <a:rPr sz="2400" spc="-5" dirty="0">
                <a:latin typeface="Carlito"/>
                <a:cs typeface="Carlito"/>
              </a:rPr>
              <a:t>he</a:t>
            </a:r>
            <a:r>
              <a:rPr sz="2400" spc="135" dirty="0">
                <a:latin typeface="Carlito"/>
                <a:cs typeface="Carlito"/>
              </a:rPr>
              <a:t> </a:t>
            </a:r>
            <a:r>
              <a:rPr sz="2400" spc="-10" dirty="0">
                <a:latin typeface="Carlito"/>
                <a:cs typeface="Carlito"/>
              </a:rPr>
              <a:t>himself</a:t>
            </a:r>
            <a:r>
              <a:rPr sz="2400" spc="145" dirty="0">
                <a:latin typeface="Carlito"/>
                <a:cs typeface="Carlito"/>
              </a:rPr>
              <a:t> </a:t>
            </a:r>
            <a:r>
              <a:rPr sz="2400" dirty="0">
                <a:latin typeface="Carlito"/>
                <a:cs typeface="Carlito"/>
              </a:rPr>
              <a:t>is</a:t>
            </a:r>
            <a:r>
              <a:rPr lang="en-IN" sz="2400" dirty="0">
                <a:latin typeface="Carlito"/>
                <a:cs typeface="Carlito"/>
              </a:rPr>
              <a:t> </a:t>
            </a:r>
            <a:r>
              <a:rPr sz="2400" spc="-25" dirty="0">
                <a:latin typeface="Carlito"/>
                <a:cs typeface="Carlito"/>
              </a:rPr>
              <a:t>c</a:t>
            </a:r>
            <a:r>
              <a:rPr sz="2400" spc="-5" dirty="0">
                <a:latin typeface="Carlito"/>
                <a:cs typeface="Carlito"/>
              </a:rPr>
              <a:t>o</a:t>
            </a:r>
            <a:r>
              <a:rPr sz="2400" spc="-30" dirty="0">
                <a:latin typeface="Carlito"/>
                <a:cs typeface="Carlito"/>
              </a:rPr>
              <a:t>n</a:t>
            </a:r>
            <a:r>
              <a:rPr sz="2400" spc="-35" dirty="0">
                <a:latin typeface="Carlito"/>
                <a:cs typeface="Carlito"/>
              </a:rPr>
              <a:t>t</a:t>
            </a:r>
            <a:r>
              <a:rPr sz="2400" dirty="0">
                <a:latin typeface="Carlito"/>
                <a:cs typeface="Carlito"/>
              </a:rPr>
              <a:t>act</a:t>
            </a:r>
            <a:r>
              <a:rPr sz="2400" spc="5" dirty="0">
                <a:latin typeface="Carlito"/>
                <a:cs typeface="Carlito"/>
              </a:rPr>
              <a:t>i</a:t>
            </a:r>
            <a:r>
              <a:rPr sz="2400" spc="-5" dirty="0">
                <a:latin typeface="Carlito"/>
                <a:cs typeface="Carlito"/>
              </a:rPr>
              <a:t>n</a:t>
            </a:r>
            <a:r>
              <a:rPr sz="2400" dirty="0">
                <a:latin typeface="Carlito"/>
                <a:cs typeface="Carlito"/>
              </a:rPr>
              <a:t>g</a:t>
            </a:r>
            <a:r>
              <a:rPr lang="en-IN" sz="2400" dirty="0">
                <a:latin typeface="Carlito"/>
                <a:cs typeface="Carlito"/>
              </a:rPr>
              <a:t> </a:t>
            </a:r>
            <a:r>
              <a:rPr sz="2400" dirty="0">
                <a:latin typeface="Carlito"/>
                <a:cs typeface="Carlito"/>
              </a:rPr>
              <a:t>a</a:t>
            </a:r>
            <a:r>
              <a:rPr lang="en-IN" sz="2400" dirty="0">
                <a:latin typeface="Carlito"/>
                <a:cs typeface="Carlito"/>
              </a:rPr>
              <a:t> </a:t>
            </a:r>
            <a:r>
              <a:rPr sz="2400" dirty="0">
                <a:latin typeface="Carlito"/>
                <a:cs typeface="Carlito"/>
              </a:rPr>
              <a:t>la</a:t>
            </a:r>
            <a:r>
              <a:rPr sz="2400" spc="-30" dirty="0">
                <a:latin typeface="Carlito"/>
                <a:cs typeface="Carlito"/>
              </a:rPr>
              <a:t>rg</a:t>
            </a:r>
            <a:r>
              <a:rPr sz="2400" dirty="0">
                <a:latin typeface="Carlito"/>
                <a:cs typeface="Carlito"/>
              </a:rPr>
              <a:t>e</a:t>
            </a:r>
            <a:r>
              <a:rPr lang="en-IN" sz="2400" dirty="0">
                <a:latin typeface="Carlito"/>
                <a:cs typeface="Carlito"/>
              </a:rPr>
              <a:t> </a:t>
            </a:r>
            <a:r>
              <a:rPr sz="2400" spc="10" dirty="0">
                <a:latin typeface="Carlito"/>
                <a:cs typeface="Carlito"/>
              </a:rPr>
              <a:t>c</a:t>
            </a:r>
            <a:r>
              <a:rPr sz="2400" spc="-15" dirty="0">
                <a:latin typeface="Carlito"/>
                <a:cs typeface="Carlito"/>
              </a:rPr>
              <a:t>u</a:t>
            </a:r>
            <a:r>
              <a:rPr sz="2400" spc="-25" dirty="0">
                <a:latin typeface="Carlito"/>
                <a:cs typeface="Carlito"/>
              </a:rPr>
              <a:t>st</a:t>
            </a:r>
            <a:r>
              <a:rPr sz="2400" spc="-5" dirty="0">
                <a:latin typeface="Carlito"/>
                <a:cs typeface="Carlito"/>
              </a:rPr>
              <a:t>o</a:t>
            </a:r>
            <a:r>
              <a:rPr sz="2400" spc="-10" dirty="0">
                <a:latin typeface="Carlito"/>
                <a:cs typeface="Carlito"/>
              </a:rPr>
              <a:t>m</a:t>
            </a:r>
            <a:r>
              <a:rPr sz="2400" dirty="0">
                <a:latin typeface="Carlito"/>
                <a:cs typeface="Carlito"/>
              </a:rPr>
              <a:t>er</a:t>
            </a:r>
            <a:r>
              <a:rPr lang="en-IN" sz="2400" dirty="0">
                <a:latin typeface="Carlito"/>
                <a:cs typeface="Carlito"/>
              </a:rPr>
              <a:t> </a:t>
            </a:r>
            <a:r>
              <a:rPr sz="2400" dirty="0">
                <a:latin typeface="Carlito"/>
                <a:cs typeface="Carlito"/>
              </a:rPr>
              <a:t>and</a:t>
            </a:r>
            <a:r>
              <a:rPr lang="en-IN" sz="2400" dirty="0">
                <a:latin typeface="Carlito"/>
                <a:cs typeface="Carlito"/>
              </a:rPr>
              <a:t> </a:t>
            </a:r>
            <a:r>
              <a:rPr sz="2400" spc="-15" dirty="0">
                <a:latin typeface="Carlito"/>
                <a:cs typeface="Carlito"/>
              </a:rPr>
              <a:t>n</a:t>
            </a:r>
            <a:r>
              <a:rPr sz="2400" dirty="0">
                <a:latin typeface="Carlito"/>
                <a:cs typeface="Carlito"/>
              </a:rPr>
              <a:t>e</a:t>
            </a:r>
            <a:r>
              <a:rPr sz="2400" spc="-15" dirty="0">
                <a:latin typeface="Carlito"/>
                <a:cs typeface="Carlito"/>
              </a:rPr>
              <a:t>g</a:t>
            </a:r>
            <a:r>
              <a:rPr sz="2400" spc="-5" dirty="0">
                <a:latin typeface="Carlito"/>
                <a:cs typeface="Carlito"/>
              </a:rPr>
              <a:t>oti</a:t>
            </a:r>
            <a:r>
              <a:rPr sz="2400" spc="-35" dirty="0">
                <a:latin typeface="Carlito"/>
                <a:cs typeface="Carlito"/>
              </a:rPr>
              <a:t>a</a:t>
            </a:r>
            <a:r>
              <a:rPr sz="2400" dirty="0">
                <a:latin typeface="Carlito"/>
                <a:cs typeface="Carlito"/>
              </a:rPr>
              <a:t>ting</a:t>
            </a:r>
            <a:r>
              <a:rPr lang="en-IN" sz="2400" dirty="0">
                <a:latin typeface="Carlito"/>
                <a:cs typeface="Carlito"/>
              </a:rPr>
              <a:t> </a:t>
            </a:r>
            <a:r>
              <a:rPr sz="2400" spc="-5" dirty="0">
                <a:latin typeface="Carlito"/>
                <a:cs typeface="Carlito"/>
              </a:rPr>
              <a:t>deal</a:t>
            </a:r>
            <a:r>
              <a:rPr sz="2400" dirty="0">
                <a:latin typeface="Carlito"/>
                <a:cs typeface="Carlito"/>
              </a:rPr>
              <a:t>,</a:t>
            </a:r>
            <a:r>
              <a:rPr lang="en-IN" sz="2400" dirty="0">
                <a:latin typeface="Carlito"/>
                <a:cs typeface="Carlito"/>
              </a:rPr>
              <a:t> </a:t>
            </a:r>
            <a:r>
              <a:rPr sz="2400" spc="-5" dirty="0">
                <a:latin typeface="Carlito"/>
                <a:cs typeface="Carlito"/>
              </a:rPr>
              <a:t>h</a:t>
            </a:r>
            <a:r>
              <a:rPr sz="2400" dirty="0">
                <a:latin typeface="Carlito"/>
                <a:cs typeface="Carlito"/>
              </a:rPr>
              <a:t>e</a:t>
            </a:r>
            <a:r>
              <a:rPr lang="en-IN" sz="2400" dirty="0">
                <a:latin typeface="Carlito"/>
                <a:cs typeface="Carlito"/>
              </a:rPr>
              <a:t> </a:t>
            </a:r>
            <a:r>
              <a:rPr lang="en-IN" sz="2400" dirty="0" err="1">
                <a:latin typeface="Carlito"/>
                <a:cs typeface="Carlito"/>
              </a:rPr>
              <a:t>i</a:t>
            </a:r>
            <a:r>
              <a:rPr sz="2400" dirty="0">
                <a:latin typeface="Carlito"/>
                <a:cs typeface="Carlito"/>
              </a:rPr>
              <a:t>s</a:t>
            </a:r>
            <a:r>
              <a:rPr lang="en-IN" sz="2400" dirty="0">
                <a:latin typeface="Carlito"/>
                <a:cs typeface="Carlito"/>
              </a:rPr>
              <a:t> </a:t>
            </a:r>
            <a:r>
              <a:rPr sz="2400" spc="-15" dirty="0">
                <a:latin typeface="Carlito"/>
                <a:cs typeface="Carlito"/>
              </a:rPr>
              <a:t>pe</a:t>
            </a:r>
            <a:r>
              <a:rPr sz="2400" dirty="0">
                <a:latin typeface="Carlito"/>
                <a:cs typeface="Carlito"/>
              </a:rPr>
              <a:t>r</a:t>
            </a:r>
            <a:r>
              <a:rPr sz="2400" spc="-60" dirty="0">
                <a:latin typeface="Carlito"/>
                <a:cs typeface="Carlito"/>
              </a:rPr>
              <a:t>f</a:t>
            </a:r>
            <a:r>
              <a:rPr sz="2400" spc="-5" dirty="0">
                <a:latin typeface="Carlito"/>
                <a:cs typeface="Carlito"/>
              </a:rPr>
              <a:t>ormin</a:t>
            </a:r>
            <a:r>
              <a:rPr sz="2400" dirty="0">
                <a:latin typeface="Carlito"/>
                <a:cs typeface="Carlito"/>
              </a:rPr>
              <a:t>g</a:t>
            </a:r>
            <a:r>
              <a:rPr lang="en-IN" sz="2400" dirty="0">
                <a:latin typeface="Carlito"/>
                <a:cs typeface="Carlito"/>
              </a:rPr>
              <a:t> </a:t>
            </a:r>
            <a:r>
              <a:rPr sz="2400" dirty="0">
                <a:latin typeface="Carlito"/>
                <a:cs typeface="Carlito"/>
              </a:rPr>
              <a:t>a</a:t>
            </a:r>
            <a:r>
              <a:rPr lang="en-IN" sz="2400" dirty="0">
                <a:latin typeface="Carlito"/>
                <a:cs typeface="Carlito"/>
              </a:rPr>
              <a:t> </a:t>
            </a:r>
            <a:r>
              <a:rPr sz="2400" spc="-5" dirty="0">
                <a:latin typeface="Carlito"/>
                <a:cs typeface="Carlito"/>
              </a:rPr>
              <a:t>non</a:t>
            </a:r>
            <a:r>
              <a:rPr sz="2400" dirty="0">
                <a:latin typeface="Carlito"/>
                <a:cs typeface="Carlito"/>
              </a:rPr>
              <a:t>- </a:t>
            </a:r>
            <a:r>
              <a:rPr sz="2400" spc="-5" dirty="0">
                <a:latin typeface="Carlito"/>
                <a:cs typeface="Carlito"/>
              </a:rPr>
              <a:t>managerial</a:t>
            </a:r>
            <a:r>
              <a:rPr sz="2400" dirty="0">
                <a:latin typeface="Carlito"/>
                <a:cs typeface="Carlito"/>
              </a:rPr>
              <a:t> </a:t>
            </a:r>
            <a:r>
              <a:rPr sz="2400" spc="-10" dirty="0">
                <a:latin typeface="Carlito"/>
                <a:cs typeface="Carlito"/>
              </a:rPr>
              <a:t>role.</a:t>
            </a:r>
            <a:endParaRPr sz="2400" dirty="0">
              <a:latin typeface="Carlito"/>
              <a:cs typeface="Carlito"/>
            </a:endParaRPr>
          </a:p>
          <a:p>
            <a:pPr marL="12700" algn="just">
              <a:lnSpc>
                <a:spcPct val="100000"/>
              </a:lnSpc>
              <a:spcBef>
                <a:spcPts val="60"/>
              </a:spcBef>
            </a:pPr>
            <a:r>
              <a:rPr sz="2400" b="1" spc="-35" dirty="0">
                <a:latin typeface="Carlito"/>
                <a:cs typeface="Carlito"/>
              </a:rPr>
              <a:t>Two </a:t>
            </a:r>
            <a:r>
              <a:rPr sz="2400" b="1" spc="-5" dirty="0">
                <a:latin typeface="Carlito"/>
                <a:cs typeface="Carlito"/>
              </a:rPr>
              <a:t>weaknesses </a:t>
            </a:r>
            <a:r>
              <a:rPr sz="2400" b="1" dirty="0">
                <a:latin typeface="Carlito"/>
                <a:cs typeface="Carlito"/>
              </a:rPr>
              <a:t>of Mary </a:t>
            </a:r>
            <a:r>
              <a:rPr sz="2400" b="1" spc="-20" dirty="0">
                <a:latin typeface="Carlito"/>
                <a:cs typeface="Carlito"/>
              </a:rPr>
              <a:t>Parker Follett’s </a:t>
            </a:r>
            <a:r>
              <a:rPr sz="2400" b="1" spc="-10" dirty="0">
                <a:latin typeface="Carlito"/>
                <a:cs typeface="Carlito"/>
              </a:rPr>
              <a:t>definition</a:t>
            </a:r>
            <a:r>
              <a:rPr sz="2400" b="1" spc="105" dirty="0">
                <a:latin typeface="Carlito"/>
                <a:cs typeface="Carlito"/>
              </a:rPr>
              <a:t> </a:t>
            </a:r>
            <a:r>
              <a:rPr sz="2400" b="1" spc="-10" dirty="0">
                <a:latin typeface="Carlito"/>
                <a:cs typeface="Carlito"/>
              </a:rPr>
              <a:t>are:</a:t>
            </a:r>
            <a:endParaRPr sz="2400" dirty="0">
              <a:latin typeface="Carlito"/>
              <a:cs typeface="Carlito"/>
            </a:endParaRPr>
          </a:p>
          <a:p>
            <a:pPr marL="264160" indent="-252095" algn="just">
              <a:lnSpc>
                <a:spcPts val="2650"/>
              </a:lnSpc>
              <a:spcBef>
                <a:spcPts val="75"/>
              </a:spcBef>
              <a:buSzPct val="96153"/>
              <a:buAutoNum type="arabicPeriod"/>
              <a:tabLst>
                <a:tab pos="264795" algn="l"/>
              </a:tabLst>
            </a:pPr>
            <a:r>
              <a:rPr sz="2400" dirty="0">
                <a:latin typeface="Carlito"/>
                <a:cs typeface="Carlito"/>
              </a:rPr>
              <a:t>It</a:t>
            </a:r>
            <a:r>
              <a:rPr sz="2400" spc="95" dirty="0">
                <a:latin typeface="Carlito"/>
                <a:cs typeface="Carlito"/>
              </a:rPr>
              <a:t> </a:t>
            </a:r>
            <a:r>
              <a:rPr sz="2400" spc="-10" dirty="0">
                <a:latin typeface="Carlito"/>
                <a:cs typeface="Carlito"/>
              </a:rPr>
              <a:t>uses</a:t>
            </a:r>
            <a:r>
              <a:rPr sz="2400" spc="110" dirty="0">
                <a:latin typeface="Carlito"/>
                <a:cs typeface="Carlito"/>
              </a:rPr>
              <a:t> </a:t>
            </a:r>
            <a:r>
              <a:rPr sz="2400" spc="-5" dirty="0">
                <a:latin typeface="Carlito"/>
                <a:cs typeface="Carlito"/>
              </a:rPr>
              <a:t>the</a:t>
            </a:r>
            <a:r>
              <a:rPr sz="2400" spc="114" dirty="0">
                <a:latin typeface="Carlito"/>
                <a:cs typeface="Carlito"/>
              </a:rPr>
              <a:t> </a:t>
            </a:r>
            <a:r>
              <a:rPr sz="2400" spc="-20" dirty="0">
                <a:latin typeface="Carlito"/>
                <a:cs typeface="Carlito"/>
              </a:rPr>
              <a:t>word</a:t>
            </a:r>
            <a:r>
              <a:rPr sz="2400" spc="110" dirty="0">
                <a:latin typeface="Carlito"/>
                <a:cs typeface="Carlito"/>
              </a:rPr>
              <a:t> </a:t>
            </a:r>
            <a:r>
              <a:rPr sz="2400" dirty="0">
                <a:latin typeface="Carlito"/>
                <a:cs typeface="Carlito"/>
              </a:rPr>
              <a:t>“art”</a:t>
            </a:r>
            <a:r>
              <a:rPr sz="2400" spc="114" dirty="0">
                <a:latin typeface="Carlito"/>
                <a:cs typeface="Carlito"/>
              </a:rPr>
              <a:t> </a:t>
            </a:r>
            <a:r>
              <a:rPr sz="2400" dirty="0">
                <a:latin typeface="Carlito"/>
                <a:cs typeface="Carlito"/>
              </a:rPr>
              <a:t>in</a:t>
            </a:r>
            <a:r>
              <a:rPr sz="2400" spc="105" dirty="0">
                <a:latin typeface="Carlito"/>
                <a:cs typeface="Carlito"/>
              </a:rPr>
              <a:t> </a:t>
            </a:r>
            <a:r>
              <a:rPr sz="2400" spc="-10" dirty="0">
                <a:latin typeface="Carlito"/>
                <a:cs typeface="Carlito"/>
              </a:rPr>
              <a:t>defining</a:t>
            </a:r>
            <a:r>
              <a:rPr sz="2400" spc="114" dirty="0">
                <a:latin typeface="Carlito"/>
                <a:cs typeface="Carlito"/>
              </a:rPr>
              <a:t> </a:t>
            </a:r>
            <a:r>
              <a:rPr sz="2400" spc="-5" dirty="0">
                <a:latin typeface="Carlito"/>
                <a:cs typeface="Carlito"/>
              </a:rPr>
              <a:t>management.</a:t>
            </a:r>
            <a:r>
              <a:rPr sz="2400" spc="100" dirty="0">
                <a:latin typeface="Carlito"/>
                <a:cs typeface="Carlito"/>
              </a:rPr>
              <a:t> </a:t>
            </a:r>
            <a:r>
              <a:rPr sz="2400" spc="-114" dirty="0">
                <a:latin typeface="Carlito"/>
                <a:cs typeface="Carlito"/>
              </a:rPr>
              <a:t>To</a:t>
            </a:r>
            <a:r>
              <a:rPr sz="2400" spc="105" dirty="0">
                <a:latin typeface="Carlito"/>
                <a:cs typeface="Carlito"/>
              </a:rPr>
              <a:t> </a:t>
            </a:r>
            <a:r>
              <a:rPr sz="2400" spc="-25" dirty="0">
                <a:latin typeface="Carlito"/>
                <a:cs typeface="Carlito"/>
              </a:rPr>
              <a:t>say</a:t>
            </a:r>
            <a:r>
              <a:rPr sz="2400" spc="110" dirty="0">
                <a:latin typeface="Carlito"/>
                <a:cs typeface="Carlito"/>
              </a:rPr>
              <a:t> </a:t>
            </a:r>
            <a:r>
              <a:rPr sz="2400" spc="-5" dirty="0">
                <a:latin typeface="Carlito"/>
                <a:cs typeface="Carlito"/>
              </a:rPr>
              <a:t>that</a:t>
            </a:r>
            <a:r>
              <a:rPr sz="2400" spc="110" dirty="0">
                <a:latin typeface="Carlito"/>
                <a:cs typeface="Carlito"/>
              </a:rPr>
              <a:t> </a:t>
            </a:r>
            <a:r>
              <a:rPr sz="2400" spc="-10" dirty="0">
                <a:latin typeface="Carlito"/>
                <a:cs typeface="Carlito"/>
              </a:rPr>
              <a:t>management</a:t>
            </a:r>
            <a:r>
              <a:rPr sz="2400" spc="105" dirty="0">
                <a:latin typeface="Carlito"/>
                <a:cs typeface="Carlito"/>
              </a:rPr>
              <a:t> </a:t>
            </a:r>
            <a:r>
              <a:rPr sz="2400" dirty="0">
                <a:latin typeface="Carlito"/>
                <a:cs typeface="Carlito"/>
              </a:rPr>
              <a:t>is</a:t>
            </a:r>
            <a:r>
              <a:rPr sz="2400" spc="100" dirty="0">
                <a:latin typeface="Carlito"/>
                <a:cs typeface="Carlito"/>
              </a:rPr>
              <a:t> </a:t>
            </a:r>
            <a:r>
              <a:rPr sz="2400" spc="-5" dirty="0">
                <a:latin typeface="Carlito"/>
                <a:cs typeface="Carlito"/>
              </a:rPr>
              <a:t>merely</a:t>
            </a:r>
            <a:r>
              <a:rPr lang="en-IN" sz="2400" spc="-5" dirty="0">
                <a:latin typeface="Carlito"/>
                <a:cs typeface="Carlito"/>
              </a:rPr>
              <a:t> </a:t>
            </a:r>
            <a:r>
              <a:rPr sz="2400" dirty="0">
                <a:latin typeface="Carlito"/>
                <a:cs typeface="Carlito"/>
              </a:rPr>
              <a:t>an	art</a:t>
            </a:r>
            <a:r>
              <a:rPr lang="en-IN" sz="2400" dirty="0">
                <a:latin typeface="Carlito"/>
                <a:cs typeface="Carlito"/>
              </a:rPr>
              <a:t> </a:t>
            </a:r>
            <a:r>
              <a:rPr sz="2400" dirty="0">
                <a:latin typeface="Carlito"/>
                <a:cs typeface="Carlito"/>
              </a:rPr>
              <a:t>is</a:t>
            </a:r>
            <a:r>
              <a:rPr lang="en-IN" sz="2400" dirty="0">
                <a:latin typeface="Carlito"/>
                <a:cs typeface="Carlito"/>
              </a:rPr>
              <a:t> </a:t>
            </a:r>
            <a:r>
              <a:rPr sz="2400" spc="-10" dirty="0">
                <a:latin typeface="Carlito"/>
                <a:cs typeface="Carlito"/>
              </a:rPr>
              <a:t>to</a:t>
            </a:r>
            <a:r>
              <a:rPr lang="en-IN" sz="2400" spc="-10" dirty="0">
                <a:latin typeface="Carlito"/>
                <a:cs typeface="Carlito"/>
              </a:rPr>
              <a:t> </a:t>
            </a:r>
            <a:r>
              <a:rPr sz="2400" spc="-20" dirty="0">
                <a:latin typeface="Carlito"/>
                <a:cs typeface="Carlito"/>
              </a:rPr>
              <a:t>state</a:t>
            </a:r>
            <a:r>
              <a:rPr lang="en-IN" sz="2400" spc="-20" dirty="0">
                <a:latin typeface="Carlito"/>
                <a:cs typeface="Carlito"/>
              </a:rPr>
              <a:t> </a:t>
            </a:r>
            <a:r>
              <a:rPr sz="2400" dirty="0">
                <a:latin typeface="Carlito"/>
                <a:cs typeface="Carlito"/>
              </a:rPr>
              <a:t>a</a:t>
            </a:r>
            <a:r>
              <a:rPr lang="en-IN" sz="2400" dirty="0">
                <a:latin typeface="Carlito"/>
                <a:cs typeface="Carlito"/>
              </a:rPr>
              <a:t> </a:t>
            </a:r>
            <a:r>
              <a:rPr sz="2400" spc="-5" dirty="0">
                <a:latin typeface="Carlito"/>
                <a:cs typeface="Carlito"/>
              </a:rPr>
              <a:t>half-truth.</a:t>
            </a:r>
            <a:r>
              <a:rPr lang="en-IN" sz="2400" spc="-5" dirty="0">
                <a:latin typeface="Carlito"/>
                <a:cs typeface="Carlito"/>
              </a:rPr>
              <a:t> </a:t>
            </a:r>
            <a:r>
              <a:rPr sz="2400" dirty="0">
                <a:latin typeface="Carlito"/>
                <a:cs typeface="Carlito"/>
              </a:rPr>
              <a:t>Art</a:t>
            </a:r>
            <a:r>
              <a:rPr lang="en-IN" sz="2400" dirty="0">
                <a:latin typeface="Carlito"/>
                <a:cs typeface="Carlito"/>
              </a:rPr>
              <a:t> </a:t>
            </a:r>
            <a:r>
              <a:rPr sz="2400" spc="-5" dirty="0">
                <a:latin typeface="Carlito"/>
                <a:cs typeface="Carlito"/>
              </a:rPr>
              <a:t>deals</a:t>
            </a:r>
            <a:r>
              <a:rPr lang="en-IN" sz="2400" spc="-5" dirty="0">
                <a:latin typeface="Carlito"/>
                <a:cs typeface="Carlito"/>
              </a:rPr>
              <a:t> </a:t>
            </a:r>
            <a:r>
              <a:rPr sz="2400" dirty="0">
                <a:latin typeface="Carlito"/>
                <a:cs typeface="Carlito"/>
              </a:rPr>
              <a:t>with</a:t>
            </a:r>
            <a:r>
              <a:rPr lang="en-IN" sz="2400" dirty="0">
                <a:latin typeface="Carlito"/>
                <a:cs typeface="Carlito"/>
              </a:rPr>
              <a:t> </a:t>
            </a:r>
            <a:r>
              <a:rPr sz="2400" dirty="0">
                <a:latin typeface="Carlito"/>
                <a:cs typeface="Carlito"/>
              </a:rPr>
              <a:t>the</a:t>
            </a:r>
            <a:r>
              <a:rPr lang="en-IN" sz="2400" dirty="0">
                <a:latin typeface="Carlito"/>
                <a:cs typeface="Carlito"/>
              </a:rPr>
              <a:t> </a:t>
            </a:r>
            <a:r>
              <a:rPr sz="2400" spc="-5" dirty="0">
                <a:latin typeface="Carlito"/>
                <a:cs typeface="Carlito"/>
              </a:rPr>
              <a:t>application</a:t>
            </a:r>
            <a:r>
              <a:rPr lang="en-IN" sz="2400" spc="-5" dirty="0">
                <a:latin typeface="Carlito"/>
                <a:cs typeface="Carlito"/>
              </a:rPr>
              <a:t> </a:t>
            </a:r>
            <a:r>
              <a:rPr sz="2400" spc="-5" dirty="0">
                <a:latin typeface="Carlito"/>
                <a:cs typeface="Carlito"/>
              </a:rPr>
              <a:t>of</a:t>
            </a:r>
            <a:r>
              <a:rPr lang="en-IN" sz="2400" spc="-5" dirty="0">
                <a:latin typeface="Carlito"/>
                <a:cs typeface="Carlito"/>
              </a:rPr>
              <a:t> </a:t>
            </a:r>
            <a:r>
              <a:rPr sz="2400" spc="-5" dirty="0">
                <a:latin typeface="Carlito"/>
                <a:cs typeface="Carlito"/>
              </a:rPr>
              <a:t>knowledge.</a:t>
            </a:r>
            <a:endParaRPr sz="2400" dirty="0">
              <a:latin typeface="Carlito"/>
              <a:cs typeface="Carlito"/>
            </a:endParaRPr>
          </a:p>
          <a:p>
            <a:pPr marL="12700" algn="just">
              <a:lnSpc>
                <a:spcPts val="2185"/>
              </a:lnSpc>
            </a:pPr>
            <a:r>
              <a:rPr sz="2400" spc="-10" dirty="0">
                <a:latin typeface="Carlito"/>
                <a:cs typeface="Carlito"/>
              </a:rPr>
              <a:t>Management</a:t>
            </a:r>
            <a:r>
              <a:rPr sz="2400" spc="250" dirty="0">
                <a:latin typeface="Carlito"/>
                <a:cs typeface="Carlito"/>
              </a:rPr>
              <a:t> </a:t>
            </a:r>
            <a:r>
              <a:rPr sz="2400" dirty="0">
                <a:latin typeface="Carlito"/>
                <a:cs typeface="Carlito"/>
              </a:rPr>
              <a:t>is</a:t>
            </a:r>
            <a:r>
              <a:rPr sz="2400" spc="235" dirty="0">
                <a:latin typeface="Carlito"/>
                <a:cs typeface="Carlito"/>
              </a:rPr>
              <a:t> </a:t>
            </a:r>
            <a:r>
              <a:rPr sz="2400" spc="-5" dirty="0">
                <a:latin typeface="Carlito"/>
                <a:cs typeface="Carlito"/>
              </a:rPr>
              <a:t>not</a:t>
            </a:r>
            <a:r>
              <a:rPr sz="2400" spc="245" dirty="0">
                <a:latin typeface="Carlito"/>
                <a:cs typeface="Carlito"/>
              </a:rPr>
              <a:t> </a:t>
            </a:r>
            <a:r>
              <a:rPr sz="2400" spc="-10" dirty="0">
                <a:latin typeface="Carlito"/>
                <a:cs typeface="Carlito"/>
              </a:rPr>
              <a:t>merely</a:t>
            </a:r>
            <a:r>
              <a:rPr sz="2400" spc="235" dirty="0">
                <a:latin typeface="Carlito"/>
                <a:cs typeface="Carlito"/>
              </a:rPr>
              <a:t> </a:t>
            </a:r>
            <a:r>
              <a:rPr sz="2400" spc="-5" dirty="0">
                <a:latin typeface="Carlito"/>
                <a:cs typeface="Carlito"/>
              </a:rPr>
              <a:t>application</a:t>
            </a:r>
            <a:r>
              <a:rPr sz="2400" spc="245" dirty="0">
                <a:latin typeface="Carlito"/>
                <a:cs typeface="Carlito"/>
              </a:rPr>
              <a:t> </a:t>
            </a:r>
            <a:r>
              <a:rPr sz="2400" spc="-5" dirty="0">
                <a:latin typeface="Carlito"/>
                <a:cs typeface="Carlito"/>
              </a:rPr>
              <a:t>of</a:t>
            </a:r>
            <a:r>
              <a:rPr sz="2400" spc="245" dirty="0">
                <a:latin typeface="Carlito"/>
                <a:cs typeface="Carlito"/>
              </a:rPr>
              <a:t> </a:t>
            </a:r>
            <a:r>
              <a:rPr sz="2400" spc="-5" dirty="0">
                <a:latin typeface="Carlito"/>
                <a:cs typeface="Carlito"/>
              </a:rPr>
              <a:t>knowledge.</a:t>
            </a:r>
            <a:r>
              <a:rPr sz="2400" spc="235" dirty="0">
                <a:latin typeface="Carlito"/>
                <a:cs typeface="Carlito"/>
              </a:rPr>
              <a:t> </a:t>
            </a:r>
            <a:r>
              <a:rPr sz="2400" dirty="0">
                <a:latin typeface="Carlito"/>
                <a:cs typeface="Carlito"/>
              </a:rPr>
              <a:t>It</a:t>
            </a:r>
            <a:r>
              <a:rPr sz="2400" spc="250" dirty="0">
                <a:latin typeface="Carlito"/>
                <a:cs typeface="Carlito"/>
              </a:rPr>
              <a:t> </a:t>
            </a:r>
            <a:r>
              <a:rPr sz="2400" spc="-5" dirty="0">
                <a:latin typeface="Carlito"/>
                <a:cs typeface="Carlito"/>
              </a:rPr>
              <a:t>also</a:t>
            </a:r>
            <a:r>
              <a:rPr sz="2400" spc="240" dirty="0">
                <a:latin typeface="Carlito"/>
                <a:cs typeface="Carlito"/>
              </a:rPr>
              <a:t> </a:t>
            </a:r>
            <a:r>
              <a:rPr sz="2400" spc="-20" dirty="0">
                <a:latin typeface="Carlito"/>
                <a:cs typeface="Carlito"/>
              </a:rPr>
              <a:t>involves</a:t>
            </a:r>
            <a:r>
              <a:rPr sz="2400" spc="254" dirty="0">
                <a:latin typeface="Carlito"/>
                <a:cs typeface="Carlito"/>
              </a:rPr>
              <a:t> </a:t>
            </a:r>
            <a:r>
              <a:rPr sz="2400" spc="-5" dirty="0">
                <a:latin typeface="Carlito"/>
                <a:cs typeface="Carlito"/>
              </a:rPr>
              <a:t>acquisition</a:t>
            </a:r>
            <a:r>
              <a:rPr sz="2400" spc="250" dirty="0">
                <a:latin typeface="Carlito"/>
                <a:cs typeface="Carlito"/>
              </a:rPr>
              <a:t> </a:t>
            </a:r>
            <a:r>
              <a:rPr sz="2400" spc="-10" dirty="0">
                <a:latin typeface="Carlito"/>
                <a:cs typeface="Carlito"/>
              </a:rPr>
              <a:t>of</a:t>
            </a:r>
            <a:r>
              <a:rPr lang="en-IN" sz="2400" spc="-10" dirty="0">
                <a:latin typeface="Carlito"/>
                <a:cs typeface="Carlito"/>
              </a:rPr>
              <a:t> </a:t>
            </a:r>
            <a:r>
              <a:rPr sz="2400" spc="-5" dirty="0">
                <a:latin typeface="Carlito"/>
                <a:cs typeface="Carlito"/>
              </a:rPr>
              <a:t>knowledge </a:t>
            </a:r>
            <a:r>
              <a:rPr sz="2400" dirty="0">
                <a:latin typeface="Carlito"/>
                <a:cs typeface="Carlito"/>
              </a:rPr>
              <a:t>i.e., </a:t>
            </a:r>
            <a:r>
              <a:rPr sz="2400" spc="-5" dirty="0">
                <a:latin typeface="Carlito"/>
                <a:cs typeface="Carlito"/>
              </a:rPr>
              <a:t>science. </a:t>
            </a:r>
            <a:r>
              <a:rPr sz="2400" spc="-10" dirty="0">
                <a:latin typeface="Carlito"/>
                <a:cs typeface="Carlito"/>
              </a:rPr>
              <a:t>Management based </a:t>
            </a:r>
            <a:r>
              <a:rPr sz="2400" spc="-5" dirty="0">
                <a:latin typeface="Carlito"/>
                <a:cs typeface="Carlito"/>
              </a:rPr>
              <a:t>on </a:t>
            </a:r>
            <a:r>
              <a:rPr sz="2400" dirty="0">
                <a:latin typeface="Carlito"/>
                <a:cs typeface="Carlito"/>
              </a:rPr>
              <a:t>rules </a:t>
            </a:r>
            <a:r>
              <a:rPr sz="2400" spc="-5" dirty="0">
                <a:latin typeface="Carlito"/>
                <a:cs typeface="Carlito"/>
              </a:rPr>
              <a:t>of </a:t>
            </a:r>
            <a:r>
              <a:rPr sz="2400" dirty="0">
                <a:latin typeface="Carlito"/>
                <a:cs typeface="Carlito"/>
              </a:rPr>
              <a:t>thumb </a:t>
            </a:r>
            <a:r>
              <a:rPr sz="2400" spc="-5" dirty="0">
                <a:latin typeface="Carlito"/>
                <a:cs typeface="Carlito"/>
              </a:rPr>
              <a:t>or intuition is not  </a:t>
            </a:r>
            <a:r>
              <a:rPr sz="2400" spc="-10" dirty="0">
                <a:latin typeface="Carlito"/>
                <a:cs typeface="Carlito"/>
              </a:rPr>
              <a:t>correct </a:t>
            </a:r>
            <a:r>
              <a:rPr sz="2400" spc="-5" dirty="0">
                <a:latin typeface="Carlito"/>
                <a:cs typeface="Carlito"/>
              </a:rPr>
              <a:t>management.</a:t>
            </a:r>
            <a:endParaRPr sz="2400" dirty="0">
              <a:latin typeface="Carlito"/>
              <a:cs typeface="Carlito"/>
            </a:endParaRPr>
          </a:p>
          <a:p>
            <a:pPr marL="264160" indent="-252095" algn="just">
              <a:lnSpc>
                <a:spcPct val="100000"/>
              </a:lnSpc>
              <a:spcBef>
                <a:spcPts val="60"/>
              </a:spcBef>
              <a:buSzPct val="96153"/>
              <a:buAutoNum type="arabicPeriod" startAt="2"/>
              <a:tabLst>
                <a:tab pos="264795" algn="l"/>
              </a:tabLst>
            </a:pPr>
            <a:r>
              <a:rPr sz="2400" spc="-5" dirty="0">
                <a:latin typeface="Carlito"/>
                <a:cs typeface="Carlito"/>
              </a:rPr>
              <a:t>This definition does not </a:t>
            </a:r>
            <a:r>
              <a:rPr sz="2400" spc="-10" dirty="0">
                <a:latin typeface="Carlito"/>
                <a:cs typeface="Carlito"/>
              </a:rPr>
              <a:t>throw </a:t>
            </a:r>
            <a:r>
              <a:rPr sz="2400" spc="-5" dirty="0">
                <a:latin typeface="Carlito"/>
                <a:cs typeface="Carlito"/>
              </a:rPr>
              <a:t>light on </a:t>
            </a:r>
            <a:r>
              <a:rPr sz="2400" dirty="0">
                <a:latin typeface="Carlito"/>
                <a:cs typeface="Carlito"/>
              </a:rPr>
              <a:t>the </a:t>
            </a:r>
            <a:r>
              <a:rPr sz="2400" spc="-5" dirty="0">
                <a:latin typeface="Carlito"/>
                <a:cs typeface="Carlito"/>
              </a:rPr>
              <a:t>various functions of </a:t>
            </a:r>
            <a:r>
              <a:rPr sz="2400" dirty="0">
                <a:latin typeface="Carlito"/>
                <a:cs typeface="Carlito"/>
              </a:rPr>
              <a:t>a</a:t>
            </a:r>
            <a:r>
              <a:rPr sz="2400" spc="-55" dirty="0">
                <a:latin typeface="Carlito"/>
                <a:cs typeface="Carlito"/>
              </a:rPr>
              <a:t> </a:t>
            </a:r>
            <a:r>
              <a:rPr sz="2400" spc="-35" dirty="0">
                <a:latin typeface="Carlito"/>
                <a:cs typeface="Carlito"/>
              </a:rPr>
              <a:t>manager.</a:t>
            </a:r>
            <a:endParaRPr sz="2400" dirty="0">
              <a:latin typeface="Carlito"/>
              <a:cs typeface="Carlito"/>
            </a:endParaRPr>
          </a:p>
        </p:txBody>
      </p:sp>
    </p:spTree>
    <p:extLst>
      <p:ext uri="{BB962C8B-B14F-4D97-AF65-F5344CB8AC3E}">
        <p14:creationId xmlns:p14="http://schemas.microsoft.com/office/powerpoint/2010/main" val="2135247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C892-2A41-58B6-0898-1CD7B2DBE7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8C1C2A-44DE-EBD1-7971-1522E3D93181}"/>
              </a:ext>
            </a:extLst>
          </p:cNvPr>
          <p:cNvSpPr>
            <a:spLocks noGrp="1"/>
          </p:cNvSpPr>
          <p:nvPr>
            <p:ph idx="1"/>
          </p:nvPr>
        </p:nvSpPr>
        <p:spPr/>
        <p:txBody>
          <a:bodyPr>
            <a:normAutofit fontScale="85000" lnSpcReduction="10000"/>
          </a:bodyPr>
          <a:lstStyle/>
          <a:p>
            <a:pPr marL="0" indent="0" algn="just">
              <a:buNone/>
            </a:pPr>
            <a:r>
              <a:rPr lang="en-US" b="1" dirty="0"/>
              <a:t>Decisional roles: </a:t>
            </a:r>
            <a:r>
              <a:rPr lang="en-US" dirty="0"/>
              <a:t>Decisional role involves choosing most appropriate alternative among all so that organizational objectives are achieved in an efficient manner. In his decisional role manager perform four roles:</a:t>
            </a:r>
          </a:p>
          <a:p>
            <a:pPr marL="514350" indent="-514350" algn="just">
              <a:buAutoNum type="arabicPeriod"/>
            </a:pPr>
            <a:r>
              <a:rPr lang="en-US" dirty="0"/>
              <a:t>Entrepreneur: As an entrepreneur, a manager assumes certain risks in terms of outcome of an action. A manager constantly looks out for new ideas and seeks to improve his unit by adopting it to dynamic environment.</a:t>
            </a:r>
          </a:p>
          <a:p>
            <a:pPr marL="514350" indent="-514350" algn="just">
              <a:buAutoNum type="arabicPeriod"/>
            </a:pPr>
            <a:r>
              <a:rPr lang="en-US" dirty="0"/>
              <a:t>Disturbance handler: In this role manager works like a fire-fighter manager contains forces and events which disturb normal functioning of his organization. The forces and events may be employee complaints and grievances, strikes, shortage of raw materials etc.</a:t>
            </a:r>
          </a:p>
          <a:p>
            <a:pPr marL="514350" indent="-514350" algn="just">
              <a:buAutoNum type="arabicPeriod"/>
            </a:pPr>
            <a:r>
              <a:rPr lang="en-US" dirty="0"/>
              <a:t>Negotiator: In his role of negotiator, manager negotiates with various groups in the organization. Such groups are employees, shareholders and other outside agencies.</a:t>
            </a:r>
            <a:endParaRPr lang="en-IN" dirty="0"/>
          </a:p>
        </p:txBody>
      </p:sp>
    </p:spTree>
    <p:extLst>
      <p:ext uri="{BB962C8B-B14F-4D97-AF65-F5344CB8AC3E}">
        <p14:creationId xmlns:p14="http://schemas.microsoft.com/office/powerpoint/2010/main" val="3551895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29859-983C-7347-B295-BA5F7141E54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FC1C047-F29B-8020-5EB8-03AA217B896B}"/>
              </a:ext>
            </a:extLst>
          </p:cNvPr>
          <p:cNvPicPr>
            <a:picLocks noGrp="1" noChangeAspect="1"/>
          </p:cNvPicPr>
          <p:nvPr>
            <p:ph idx="1"/>
          </p:nvPr>
        </p:nvPicPr>
        <p:blipFill>
          <a:blip r:embed="rId2"/>
          <a:stretch>
            <a:fillRect/>
          </a:stretch>
        </p:blipFill>
        <p:spPr>
          <a:xfrm>
            <a:off x="1078028" y="856648"/>
            <a:ext cx="10275771" cy="5320315"/>
          </a:xfrm>
        </p:spPr>
      </p:pic>
    </p:spTree>
    <p:extLst>
      <p:ext uri="{BB962C8B-B14F-4D97-AF65-F5344CB8AC3E}">
        <p14:creationId xmlns:p14="http://schemas.microsoft.com/office/powerpoint/2010/main" val="1525263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7688-C382-AA75-5D74-BDDEA14A796F}"/>
              </a:ext>
            </a:extLst>
          </p:cNvPr>
          <p:cNvSpPr>
            <a:spLocks noGrp="1"/>
          </p:cNvSpPr>
          <p:nvPr>
            <p:ph type="title"/>
          </p:nvPr>
        </p:nvSpPr>
        <p:spPr/>
        <p:txBody>
          <a:bodyPr/>
          <a:lstStyle/>
          <a:p>
            <a:r>
              <a:rPr lang="en-IN" dirty="0"/>
              <a:t> </a:t>
            </a:r>
            <a:r>
              <a:rPr lang="en-IN" b="1" dirty="0"/>
              <a:t>LEVELS OF MANAGEMENT</a:t>
            </a:r>
          </a:p>
        </p:txBody>
      </p:sp>
      <p:sp>
        <p:nvSpPr>
          <p:cNvPr id="3" name="Content Placeholder 2">
            <a:extLst>
              <a:ext uri="{FF2B5EF4-FFF2-40B4-BE49-F238E27FC236}">
                <a16:creationId xmlns:a16="http://schemas.microsoft.com/office/drawing/2014/main" id="{4D960EB7-CF4D-5356-D789-7693069FAC97}"/>
              </a:ext>
            </a:extLst>
          </p:cNvPr>
          <p:cNvSpPr>
            <a:spLocks noGrp="1"/>
          </p:cNvSpPr>
          <p:nvPr>
            <p:ph idx="1"/>
          </p:nvPr>
        </p:nvSpPr>
        <p:spPr/>
        <p:txBody>
          <a:bodyPr/>
          <a:lstStyle/>
          <a:p>
            <a:pPr algn="just"/>
            <a:r>
              <a:rPr lang="en-US" dirty="0"/>
              <a:t>E.F.L. </a:t>
            </a:r>
            <a:r>
              <a:rPr lang="en-US" dirty="0" err="1"/>
              <a:t>Brech</a:t>
            </a:r>
            <a:r>
              <a:rPr lang="en-US" dirty="0"/>
              <a:t> has classified management levels into three categories – Top Management, Middle Management and Supervisory/Lower Level </a:t>
            </a:r>
            <a:endParaRPr lang="en-IN" dirty="0"/>
          </a:p>
        </p:txBody>
      </p:sp>
      <p:pic>
        <p:nvPicPr>
          <p:cNvPr id="5" name="Picture 4">
            <a:extLst>
              <a:ext uri="{FF2B5EF4-FFF2-40B4-BE49-F238E27FC236}">
                <a16:creationId xmlns:a16="http://schemas.microsoft.com/office/drawing/2014/main" id="{A8B7CA47-F3D4-5F14-28A6-0ACF4F4A9938}"/>
              </a:ext>
            </a:extLst>
          </p:cNvPr>
          <p:cNvPicPr>
            <a:picLocks noChangeAspect="1"/>
          </p:cNvPicPr>
          <p:nvPr/>
        </p:nvPicPr>
        <p:blipFill>
          <a:blip r:embed="rId2"/>
          <a:stretch>
            <a:fillRect/>
          </a:stretch>
        </p:blipFill>
        <p:spPr>
          <a:xfrm>
            <a:off x="1929715" y="2986740"/>
            <a:ext cx="7839928" cy="3752850"/>
          </a:xfrm>
          <a:prstGeom prst="rect">
            <a:avLst/>
          </a:prstGeom>
        </p:spPr>
      </p:pic>
    </p:spTree>
    <p:extLst>
      <p:ext uri="{BB962C8B-B14F-4D97-AF65-F5344CB8AC3E}">
        <p14:creationId xmlns:p14="http://schemas.microsoft.com/office/powerpoint/2010/main" val="2687797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B854-DC85-9719-7911-91006B9E6738}"/>
              </a:ext>
            </a:extLst>
          </p:cNvPr>
          <p:cNvSpPr>
            <a:spLocks noGrp="1"/>
          </p:cNvSpPr>
          <p:nvPr>
            <p:ph type="title"/>
          </p:nvPr>
        </p:nvSpPr>
        <p:spPr/>
        <p:txBody>
          <a:bodyPr/>
          <a:lstStyle/>
          <a:p>
            <a:r>
              <a:rPr lang="en-IN" b="1" dirty="0"/>
              <a:t>EVOLUTION OF MANAGEMENT</a:t>
            </a:r>
          </a:p>
        </p:txBody>
      </p:sp>
      <p:sp>
        <p:nvSpPr>
          <p:cNvPr id="3" name="Content Placeholder 2">
            <a:extLst>
              <a:ext uri="{FF2B5EF4-FFF2-40B4-BE49-F238E27FC236}">
                <a16:creationId xmlns:a16="http://schemas.microsoft.com/office/drawing/2014/main" id="{CDF66DDC-A77C-0872-D727-E7CCB010B1F5}"/>
              </a:ext>
            </a:extLst>
          </p:cNvPr>
          <p:cNvSpPr>
            <a:spLocks noGrp="1"/>
          </p:cNvSpPr>
          <p:nvPr>
            <p:ph idx="1"/>
          </p:nvPr>
        </p:nvSpPr>
        <p:spPr/>
        <p:txBody>
          <a:bodyPr>
            <a:normAutofit lnSpcReduction="10000"/>
          </a:bodyPr>
          <a:lstStyle/>
          <a:p>
            <a:pPr algn="just"/>
            <a:r>
              <a:rPr lang="en-US" dirty="0"/>
              <a:t>Several economists explained the concept of management.</a:t>
            </a:r>
          </a:p>
          <a:p>
            <a:pPr algn="just"/>
            <a:r>
              <a:rPr lang="en-US" b="1" dirty="0"/>
              <a:t>Adam Smith </a:t>
            </a:r>
            <a:r>
              <a:rPr lang="en-US" dirty="0"/>
              <a:t>explained the concept of division of </a:t>
            </a:r>
            <a:r>
              <a:rPr lang="en-US" dirty="0" err="1"/>
              <a:t>labour</a:t>
            </a:r>
            <a:r>
              <a:rPr lang="en-US" dirty="0"/>
              <a:t>, </a:t>
            </a:r>
          </a:p>
          <a:p>
            <a:pPr algn="just"/>
            <a:r>
              <a:rPr lang="en-US" b="1" dirty="0"/>
              <a:t>Jacques Turgot </a:t>
            </a:r>
            <a:r>
              <a:rPr lang="en-US" dirty="0"/>
              <a:t>explained the importance of direction and control, and</a:t>
            </a:r>
          </a:p>
          <a:p>
            <a:pPr algn="just"/>
            <a:r>
              <a:rPr lang="en-US" b="1" dirty="0"/>
              <a:t>Baptiste</a:t>
            </a:r>
            <a:r>
              <a:rPr lang="en-US" dirty="0"/>
              <a:t> explained the importance of planning.</a:t>
            </a:r>
          </a:p>
          <a:p>
            <a:pPr algn="just"/>
            <a:r>
              <a:rPr lang="en-US" dirty="0"/>
              <a:t>But management is emerged as a separate discipline in the second half of 19th century with the introduction of Joint Stock Company. </a:t>
            </a:r>
          </a:p>
          <a:p>
            <a:pPr algn="just"/>
            <a:r>
              <a:rPr lang="en-US" dirty="0"/>
              <a:t>This form of enterprises separated management of business from their ownership and gave rise to </a:t>
            </a:r>
            <a:r>
              <a:rPr lang="en-US" dirty="0" err="1"/>
              <a:t>labour</a:t>
            </a:r>
            <a:r>
              <a:rPr lang="en-US" dirty="0"/>
              <a:t> inefficiency and inadequate systems of wage payments.</a:t>
            </a:r>
            <a:endParaRPr lang="en-IN" dirty="0"/>
          </a:p>
        </p:txBody>
      </p:sp>
    </p:spTree>
    <p:extLst>
      <p:ext uri="{BB962C8B-B14F-4D97-AF65-F5344CB8AC3E}">
        <p14:creationId xmlns:p14="http://schemas.microsoft.com/office/powerpoint/2010/main" val="1093759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704FF-3EB7-C8F6-465C-E02AF59463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28AE7B-0C3C-6627-649C-412808EBA816}"/>
              </a:ext>
            </a:extLst>
          </p:cNvPr>
          <p:cNvSpPr>
            <a:spLocks noGrp="1"/>
          </p:cNvSpPr>
          <p:nvPr>
            <p:ph idx="1"/>
          </p:nvPr>
        </p:nvSpPr>
        <p:spPr/>
        <p:txBody>
          <a:bodyPr>
            <a:normAutofit/>
          </a:bodyPr>
          <a:lstStyle/>
          <a:p>
            <a:pPr algn="just"/>
            <a:r>
              <a:rPr lang="en-US" dirty="0"/>
              <a:t>The evaluation of management thought during this period can be classified into two parts namely</a:t>
            </a:r>
          </a:p>
          <a:p>
            <a:pPr marL="0" indent="0" algn="just">
              <a:buNone/>
            </a:pPr>
            <a:r>
              <a:rPr lang="en-US" dirty="0"/>
              <a:t>(1) Early management approaches represented by Taylor’s scientific management, </a:t>
            </a:r>
            <a:r>
              <a:rPr lang="en-US" dirty="0" err="1"/>
              <a:t>Foyal’s</a:t>
            </a:r>
            <a:r>
              <a:rPr lang="en-US" dirty="0"/>
              <a:t> administrative management and human relations movement.</a:t>
            </a:r>
          </a:p>
          <a:p>
            <a:pPr marL="0" indent="0" algn="just">
              <a:buNone/>
            </a:pPr>
            <a:r>
              <a:rPr lang="en-US" dirty="0"/>
              <a:t>(2) Modern management approaches, represented by </a:t>
            </a:r>
            <a:r>
              <a:rPr lang="en-US" dirty="0" err="1"/>
              <a:t>behavioural</a:t>
            </a:r>
            <a:r>
              <a:rPr lang="en-US" dirty="0"/>
              <a:t> approach, quantitative/management science approach, systems approach and contingency approach.</a:t>
            </a:r>
            <a:endParaRPr lang="en-IN" dirty="0"/>
          </a:p>
        </p:txBody>
      </p:sp>
    </p:spTree>
    <p:extLst>
      <p:ext uri="{BB962C8B-B14F-4D97-AF65-F5344CB8AC3E}">
        <p14:creationId xmlns:p14="http://schemas.microsoft.com/office/powerpoint/2010/main" val="213691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8245-364D-90BE-AE8D-120FABCDDD50}"/>
              </a:ext>
            </a:extLst>
          </p:cNvPr>
          <p:cNvSpPr>
            <a:spLocks noGrp="1"/>
          </p:cNvSpPr>
          <p:nvPr>
            <p:ph type="title"/>
          </p:nvPr>
        </p:nvSpPr>
        <p:spPr/>
        <p:txBody>
          <a:bodyPr/>
          <a:lstStyle/>
          <a:p>
            <a:r>
              <a:rPr lang="en-IN" b="1" dirty="0"/>
              <a:t>Early Management Approaches</a:t>
            </a:r>
          </a:p>
        </p:txBody>
      </p:sp>
      <p:sp>
        <p:nvSpPr>
          <p:cNvPr id="3" name="Content Placeholder 2">
            <a:extLst>
              <a:ext uri="{FF2B5EF4-FFF2-40B4-BE49-F238E27FC236}">
                <a16:creationId xmlns:a16="http://schemas.microsoft.com/office/drawing/2014/main" id="{A232D29F-3A7C-14CF-9E45-FB7B5DEEFC0E}"/>
              </a:ext>
            </a:extLst>
          </p:cNvPr>
          <p:cNvSpPr>
            <a:spLocks noGrp="1"/>
          </p:cNvSpPr>
          <p:nvPr>
            <p:ph idx="1"/>
          </p:nvPr>
        </p:nvSpPr>
        <p:spPr/>
        <p:txBody>
          <a:bodyPr>
            <a:normAutofit fontScale="92500" lnSpcReduction="10000"/>
          </a:bodyPr>
          <a:lstStyle/>
          <a:p>
            <a:pPr marL="0" indent="0">
              <a:buNone/>
            </a:pPr>
            <a:r>
              <a:rPr lang="en-IN" b="1" dirty="0"/>
              <a:t>Taylor’s Scientific Management</a:t>
            </a:r>
          </a:p>
          <a:p>
            <a:pPr marL="0" indent="0" algn="just">
              <a:buNone/>
            </a:pPr>
            <a:r>
              <a:rPr lang="en-US" dirty="0"/>
              <a:t>He launched a new movement in 1910 which is known as scientific management. Taylor is known as father of scientific management and has laid down the following principles of scientific management.</a:t>
            </a:r>
          </a:p>
          <a:p>
            <a:pPr algn="just"/>
            <a:r>
              <a:rPr lang="en-US" dirty="0"/>
              <a:t>Separation of planning and doing</a:t>
            </a:r>
          </a:p>
          <a:p>
            <a:pPr algn="just"/>
            <a:r>
              <a:rPr lang="en-IN" dirty="0"/>
              <a:t>Functional foremanship</a:t>
            </a:r>
            <a:r>
              <a:rPr lang="en-US" dirty="0"/>
              <a:t>:Under eight-boss-scheme of functional foremanship, four persons: (</a:t>
            </a:r>
            <a:r>
              <a:rPr lang="en-US" dirty="0" err="1"/>
              <a:t>i</a:t>
            </a:r>
            <a:r>
              <a:rPr lang="en-US" dirty="0"/>
              <a:t>) route clerk, (ii) instruction card clerk, (iii) time and cost clerk and (iv) disciplinarian are related with planning function, and the remaining four: (vi) speed boss, (vii) inspector, (viii) maintenance foreman, and (ix) gang boss are concerned with operating function.</a:t>
            </a:r>
            <a:endParaRPr lang="en-IN" dirty="0"/>
          </a:p>
        </p:txBody>
      </p:sp>
    </p:spTree>
    <p:extLst>
      <p:ext uri="{BB962C8B-B14F-4D97-AF65-F5344CB8AC3E}">
        <p14:creationId xmlns:p14="http://schemas.microsoft.com/office/powerpoint/2010/main" val="437141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1430-DBB1-8308-7EE8-F1BC209706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A48047-B97A-DAB8-95C9-D1A326C42BA8}"/>
              </a:ext>
            </a:extLst>
          </p:cNvPr>
          <p:cNvSpPr>
            <a:spLocks noGrp="1"/>
          </p:cNvSpPr>
          <p:nvPr>
            <p:ph idx="1"/>
          </p:nvPr>
        </p:nvSpPr>
        <p:spPr/>
        <p:txBody>
          <a:bodyPr>
            <a:normAutofit lnSpcReduction="10000"/>
          </a:bodyPr>
          <a:lstStyle/>
          <a:p>
            <a:pPr algn="just"/>
            <a:r>
              <a:rPr lang="en-IN" dirty="0"/>
              <a:t>Elements of scientific management: </a:t>
            </a:r>
          </a:p>
          <a:p>
            <a:pPr marL="514350" indent="-514350" algn="just">
              <a:buAutoNum type="alphaLcParenBoth"/>
            </a:pPr>
            <a:r>
              <a:rPr lang="en-US" dirty="0"/>
              <a:t>Work study involving work important and work measurement using method and time study.</a:t>
            </a:r>
          </a:p>
          <a:p>
            <a:pPr marL="0" indent="0" algn="just">
              <a:buNone/>
            </a:pPr>
            <a:r>
              <a:rPr lang="en-US" dirty="0"/>
              <a:t>(b) Standardization of tools and equipment for workmen and improving working conditions.</a:t>
            </a:r>
          </a:p>
          <a:p>
            <a:pPr marL="0" indent="0" algn="just">
              <a:buNone/>
            </a:pPr>
            <a:r>
              <a:rPr lang="en-US" dirty="0"/>
              <a:t>(c) Scientific Selection, placement and training of workers by a centralized personal department.</a:t>
            </a:r>
          </a:p>
          <a:p>
            <a:pPr algn="just"/>
            <a:r>
              <a:rPr lang="en-IN" dirty="0"/>
              <a:t>Bilateral mental revolution</a:t>
            </a:r>
          </a:p>
          <a:p>
            <a:pPr algn="just"/>
            <a:r>
              <a:rPr lang="en-IN" dirty="0"/>
              <a:t>Financial incentives</a:t>
            </a:r>
          </a:p>
          <a:p>
            <a:pPr algn="just"/>
            <a:r>
              <a:rPr lang="en-IN" dirty="0"/>
              <a:t>Economy</a:t>
            </a:r>
          </a:p>
          <a:p>
            <a:pPr marL="0" indent="0" algn="just">
              <a:buNone/>
            </a:pPr>
            <a:endParaRPr lang="en-IN" dirty="0"/>
          </a:p>
        </p:txBody>
      </p:sp>
    </p:spTree>
    <p:extLst>
      <p:ext uri="{BB962C8B-B14F-4D97-AF65-F5344CB8AC3E}">
        <p14:creationId xmlns:p14="http://schemas.microsoft.com/office/powerpoint/2010/main" val="229346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2FC8F-E82E-7654-6D3B-C054EDCB12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FC507D-F82A-14C5-708D-4E3774A989F7}"/>
              </a:ext>
            </a:extLst>
          </p:cNvPr>
          <p:cNvSpPr>
            <a:spLocks noGrp="1"/>
          </p:cNvSpPr>
          <p:nvPr>
            <p:ph idx="1"/>
          </p:nvPr>
        </p:nvSpPr>
        <p:spPr/>
        <p:txBody>
          <a:bodyPr/>
          <a:lstStyle/>
          <a:p>
            <a:pPr marL="0" indent="0" algn="just">
              <a:buNone/>
            </a:pPr>
            <a:r>
              <a:rPr lang="en-US" dirty="0"/>
              <a:t>Taylor summed up his approach in these words:</a:t>
            </a:r>
          </a:p>
          <a:p>
            <a:pPr algn="just"/>
            <a:r>
              <a:rPr lang="en-US" dirty="0"/>
              <a:t>Science, not rule of thumb</a:t>
            </a:r>
          </a:p>
          <a:p>
            <a:pPr algn="just"/>
            <a:r>
              <a:rPr lang="en-US" dirty="0"/>
              <a:t>Harmony, not discord</a:t>
            </a:r>
          </a:p>
          <a:p>
            <a:pPr algn="just"/>
            <a:r>
              <a:rPr lang="en-US" dirty="0"/>
              <a:t>Cooperation and not individualism</a:t>
            </a:r>
          </a:p>
          <a:p>
            <a:pPr algn="just"/>
            <a:r>
              <a:rPr lang="en-US" dirty="0"/>
              <a:t>Maximum output, in place of restricted output</a:t>
            </a:r>
          </a:p>
          <a:p>
            <a:pPr algn="just"/>
            <a:r>
              <a:rPr lang="en-US" dirty="0"/>
              <a:t>The development of each man to his greatest efficiency and prosperity</a:t>
            </a:r>
            <a:endParaRPr lang="en-IN" dirty="0"/>
          </a:p>
        </p:txBody>
      </p:sp>
    </p:spTree>
    <p:extLst>
      <p:ext uri="{BB962C8B-B14F-4D97-AF65-F5344CB8AC3E}">
        <p14:creationId xmlns:p14="http://schemas.microsoft.com/office/powerpoint/2010/main" val="2287387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9A84D-00BB-3B0A-6DCD-431D67BD77C9}"/>
              </a:ext>
            </a:extLst>
          </p:cNvPr>
          <p:cNvSpPr>
            <a:spLocks noGrp="1"/>
          </p:cNvSpPr>
          <p:nvPr>
            <p:ph type="title"/>
          </p:nvPr>
        </p:nvSpPr>
        <p:spPr/>
        <p:txBody>
          <a:bodyPr/>
          <a:lstStyle/>
          <a:p>
            <a:r>
              <a:rPr lang="en-IN" b="1" dirty="0"/>
              <a:t>Henry Fayol’s Administrative Management (1841–1925)</a:t>
            </a:r>
          </a:p>
        </p:txBody>
      </p:sp>
      <p:sp>
        <p:nvSpPr>
          <p:cNvPr id="3" name="Content Placeholder 2">
            <a:extLst>
              <a:ext uri="{FF2B5EF4-FFF2-40B4-BE49-F238E27FC236}">
                <a16:creationId xmlns:a16="http://schemas.microsoft.com/office/drawing/2014/main" id="{40B4E2CF-151D-DE62-CE8F-C28E5582A87F}"/>
              </a:ext>
            </a:extLst>
          </p:cNvPr>
          <p:cNvSpPr>
            <a:spLocks noGrp="1"/>
          </p:cNvSpPr>
          <p:nvPr>
            <p:ph idx="1"/>
          </p:nvPr>
        </p:nvSpPr>
        <p:spPr/>
        <p:txBody>
          <a:bodyPr>
            <a:normAutofit/>
          </a:bodyPr>
          <a:lstStyle/>
          <a:p>
            <a:pPr algn="just"/>
            <a:r>
              <a:rPr lang="en-US" dirty="0" err="1"/>
              <a:t>Foyal</a:t>
            </a:r>
            <a:r>
              <a:rPr lang="en-US" dirty="0"/>
              <a:t> divided activities of business enterprise into six groups:</a:t>
            </a:r>
          </a:p>
          <a:p>
            <a:pPr marL="0" indent="0" algn="just">
              <a:buNone/>
            </a:pPr>
            <a:r>
              <a:rPr lang="en-US" dirty="0"/>
              <a:t>Technical, Financial, Accounting, Security, and Administrative or Managerial. </a:t>
            </a:r>
          </a:p>
          <a:p>
            <a:pPr algn="just"/>
            <a:r>
              <a:rPr lang="en-US" dirty="0"/>
              <a:t>He focused on this last managerial activity and defined management in terms of five functions: Planning, Organizing, Commanding, Coordinating and Controlling. </a:t>
            </a:r>
          </a:p>
          <a:p>
            <a:pPr algn="just"/>
            <a:r>
              <a:rPr lang="en-US" dirty="0"/>
              <a:t>He emphasized repeatedly that these managerial functions are the same at every level of an organization and is common to all types of organizations</a:t>
            </a:r>
            <a:endParaRPr lang="en-IN" dirty="0"/>
          </a:p>
        </p:txBody>
      </p:sp>
    </p:spTree>
    <p:extLst>
      <p:ext uri="{BB962C8B-B14F-4D97-AF65-F5344CB8AC3E}">
        <p14:creationId xmlns:p14="http://schemas.microsoft.com/office/powerpoint/2010/main" val="41511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6918959" cy="513715"/>
          </a:xfrm>
          <a:prstGeom prst="rect">
            <a:avLst/>
          </a:prstGeom>
        </p:spPr>
        <p:txBody>
          <a:bodyPr vert="horz" wrap="square" lIns="0" tIns="12700" rIns="0" bIns="0" rtlCol="0">
            <a:spAutoFit/>
          </a:bodyPr>
          <a:lstStyle/>
          <a:p>
            <a:pPr marL="12700">
              <a:lnSpc>
                <a:spcPct val="100000"/>
              </a:lnSpc>
              <a:spcBef>
                <a:spcPts val="100"/>
              </a:spcBef>
            </a:pPr>
            <a:r>
              <a:rPr sz="3200" b="1" spc="-254" dirty="0"/>
              <a:t>Fayol’s </a:t>
            </a:r>
            <a:r>
              <a:rPr sz="3200" b="1" spc="-170" dirty="0"/>
              <a:t>Fourteen </a:t>
            </a:r>
            <a:r>
              <a:rPr sz="3200" b="1" spc="-180" dirty="0"/>
              <a:t>Principles </a:t>
            </a:r>
            <a:r>
              <a:rPr sz="3200" b="1" spc="-145" dirty="0"/>
              <a:t>of</a:t>
            </a:r>
            <a:r>
              <a:rPr sz="3200" b="1" spc="-650" dirty="0"/>
              <a:t> </a:t>
            </a:r>
            <a:r>
              <a:rPr lang="en-IN" sz="3200" b="1" spc="-650" dirty="0"/>
              <a:t>              </a:t>
            </a:r>
            <a:r>
              <a:rPr sz="3200" b="1" spc="-125" dirty="0"/>
              <a:t>Management</a:t>
            </a:r>
            <a:endParaRPr sz="3200" b="1" dirty="0"/>
          </a:p>
        </p:txBody>
      </p:sp>
      <p:sp>
        <p:nvSpPr>
          <p:cNvPr id="3" name="object 3"/>
          <p:cNvSpPr txBox="1"/>
          <p:nvPr/>
        </p:nvSpPr>
        <p:spPr>
          <a:xfrm>
            <a:off x="318008" y="396900"/>
            <a:ext cx="11647805" cy="6263005"/>
          </a:xfrm>
          <a:prstGeom prst="rect">
            <a:avLst/>
          </a:prstGeom>
        </p:spPr>
        <p:txBody>
          <a:bodyPr vert="horz" wrap="square" lIns="0" tIns="38735" rIns="0" bIns="0" rtlCol="0">
            <a:spAutoFit/>
          </a:bodyPr>
          <a:lstStyle/>
          <a:p>
            <a:pPr marL="527685" indent="-515620">
              <a:lnSpc>
                <a:spcPct val="100000"/>
              </a:lnSpc>
              <a:spcBef>
                <a:spcPts val="305"/>
              </a:spcBef>
              <a:buAutoNum type="arabicPeriod"/>
              <a:tabLst>
                <a:tab pos="527685" algn="l"/>
                <a:tab pos="528320" algn="l"/>
              </a:tabLst>
            </a:pPr>
            <a:r>
              <a:rPr sz="2200" b="1" spc="-10" dirty="0">
                <a:latin typeface="Carlito"/>
                <a:cs typeface="Carlito"/>
              </a:rPr>
              <a:t>Division </a:t>
            </a:r>
            <a:r>
              <a:rPr sz="2200" b="1" spc="-5" dirty="0">
                <a:latin typeface="Carlito"/>
                <a:cs typeface="Carlito"/>
              </a:rPr>
              <a:t>of </a:t>
            </a:r>
            <a:r>
              <a:rPr sz="2200" b="1" spc="-10" dirty="0">
                <a:latin typeface="Carlito"/>
                <a:cs typeface="Carlito"/>
              </a:rPr>
              <a:t>work</a:t>
            </a:r>
            <a:r>
              <a:rPr sz="2200" spc="-10" dirty="0">
                <a:latin typeface="Carlito"/>
                <a:cs typeface="Carlito"/>
              </a:rPr>
              <a:t>-Specialization </a:t>
            </a:r>
            <a:r>
              <a:rPr sz="2200" spc="-5" dirty="0">
                <a:latin typeface="Carlito"/>
                <a:cs typeface="Carlito"/>
              </a:rPr>
              <a:t>increases </a:t>
            </a:r>
            <a:r>
              <a:rPr sz="2200" spc="-10" dirty="0">
                <a:latin typeface="Carlito"/>
                <a:cs typeface="Carlito"/>
              </a:rPr>
              <a:t>output by </a:t>
            </a:r>
            <a:r>
              <a:rPr sz="2200" spc="-5" dirty="0">
                <a:latin typeface="Carlito"/>
                <a:cs typeface="Carlito"/>
              </a:rPr>
              <a:t>making </a:t>
            </a:r>
            <a:r>
              <a:rPr sz="2200" spc="-10" dirty="0">
                <a:latin typeface="Carlito"/>
                <a:cs typeface="Carlito"/>
              </a:rPr>
              <a:t>employees more</a:t>
            </a:r>
            <a:r>
              <a:rPr sz="2200" spc="160" dirty="0">
                <a:latin typeface="Carlito"/>
                <a:cs typeface="Carlito"/>
              </a:rPr>
              <a:t> </a:t>
            </a:r>
            <a:r>
              <a:rPr sz="2200" spc="-15" dirty="0">
                <a:latin typeface="Carlito"/>
                <a:cs typeface="Carlito"/>
              </a:rPr>
              <a:t>efficient.</a:t>
            </a:r>
            <a:endParaRPr sz="2200" dirty="0">
              <a:latin typeface="Carlito"/>
              <a:cs typeface="Carlito"/>
            </a:endParaRPr>
          </a:p>
          <a:p>
            <a:pPr marL="527685" indent="-515620">
              <a:lnSpc>
                <a:spcPct val="100000"/>
              </a:lnSpc>
              <a:spcBef>
                <a:spcPts val="200"/>
              </a:spcBef>
              <a:buAutoNum type="arabicPeriod"/>
              <a:tabLst>
                <a:tab pos="527685" algn="l"/>
                <a:tab pos="528320" algn="l"/>
              </a:tabLst>
            </a:pPr>
            <a:r>
              <a:rPr sz="2200" b="1" spc="-10" dirty="0">
                <a:latin typeface="Carlito"/>
                <a:cs typeface="Carlito"/>
              </a:rPr>
              <a:t>Authority</a:t>
            </a:r>
            <a:r>
              <a:rPr sz="2200" spc="-10" dirty="0">
                <a:latin typeface="Carlito"/>
                <a:cs typeface="Carlito"/>
              </a:rPr>
              <a:t>-Managers must </a:t>
            </a:r>
            <a:r>
              <a:rPr sz="2200" spc="-5" dirty="0">
                <a:latin typeface="Carlito"/>
                <a:cs typeface="Carlito"/>
              </a:rPr>
              <a:t>be able </a:t>
            </a:r>
            <a:r>
              <a:rPr sz="2200" spc="-20" dirty="0">
                <a:latin typeface="Carlito"/>
                <a:cs typeface="Carlito"/>
              </a:rPr>
              <a:t>to </a:t>
            </a:r>
            <a:r>
              <a:rPr sz="2200" spc="-10" dirty="0">
                <a:latin typeface="Carlito"/>
                <a:cs typeface="Carlito"/>
              </a:rPr>
              <a:t>give </a:t>
            </a:r>
            <a:r>
              <a:rPr sz="2200" spc="-15" dirty="0">
                <a:latin typeface="Carlito"/>
                <a:cs typeface="Carlito"/>
              </a:rPr>
              <a:t>orders, </a:t>
            </a:r>
            <a:r>
              <a:rPr sz="2200" spc="-5" dirty="0">
                <a:latin typeface="Carlito"/>
                <a:cs typeface="Carlito"/>
              </a:rPr>
              <a:t>and authority </a:t>
            </a:r>
            <a:r>
              <a:rPr sz="2200" spc="-10" dirty="0">
                <a:latin typeface="Carlito"/>
                <a:cs typeface="Carlito"/>
              </a:rPr>
              <a:t>gives </a:t>
            </a:r>
            <a:r>
              <a:rPr sz="2200" spc="-5" dirty="0">
                <a:latin typeface="Carlito"/>
                <a:cs typeface="Carlito"/>
              </a:rPr>
              <a:t>them this</a:t>
            </a:r>
            <a:r>
              <a:rPr sz="2200" spc="185" dirty="0">
                <a:latin typeface="Carlito"/>
                <a:cs typeface="Carlito"/>
              </a:rPr>
              <a:t> </a:t>
            </a:r>
            <a:r>
              <a:rPr sz="2200" spc="-10" dirty="0">
                <a:latin typeface="Carlito"/>
                <a:cs typeface="Carlito"/>
              </a:rPr>
              <a:t>right.</a:t>
            </a:r>
            <a:endParaRPr sz="2200" dirty="0">
              <a:latin typeface="Carlito"/>
              <a:cs typeface="Carlito"/>
            </a:endParaRPr>
          </a:p>
          <a:p>
            <a:pPr marL="527685" indent="-515620">
              <a:lnSpc>
                <a:spcPct val="100000"/>
              </a:lnSpc>
              <a:spcBef>
                <a:spcPts val="204"/>
              </a:spcBef>
              <a:buAutoNum type="arabicPeriod"/>
              <a:tabLst>
                <a:tab pos="527685" algn="l"/>
                <a:tab pos="528320" algn="l"/>
              </a:tabLst>
            </a:pPr>
            <a:r>
              <a:rPr sz="2200" b="1" spc="-10" dirty="0">
                <a:latin typeface="Carlito"/>
                <a:cs typeface="Carlito"/>
              </a:rPr>
              <a:t>Discipline</a:t>
            </a:r>
            <a:r>
              <a:rPr sz="2200" spc="-10" dirty="0">
                <a:latin typeface="Carlito"/>
                <a:cs typeface="Carlito"/>
              </a:rPr>
              <a:t>-Employees must obey </a:t>
            </a:r>
            <a:r>
              <a:rPr sz="2200" spc="-5" dirty="0">
                <a:latin typeface="Carlito"/>
                <a:cs typeface="Carlito"/>
              </a:rPr>
              <a:t>and </a:t>
            </a:r>
            <a:r>
              <a:rPr sz="2200" spc="-10" dirty="0">
                <a:latin typeface="Carlito"/>
                <a:cs typeface="Carlito"/>
              </a:rPr>
              <a:t>respect </a:t>
            </a:r>
            <a:r>
              <a:rPr sz="2200" spc="-5" dirty="0">
                <a:latin typeface="Carlito"/>
                <a:cs typeface="Carlito"/>
              </a:rPr>
              <a:t>the rules </a:t>
            </a:r>
            <a:r>
              <a:rPr sz="2200" spc="-10" dirty="0">
                <a:latin typeface="Carlito"/>
                <a:cs typeface="Carlito"/>
              </a:rPr>
              <a:t>that </a:t>
            </a:r>
            <a:r>
              <a:rPr sz="2200" spc="-15" dirty="0">
                <a:latin typeface="Carlito"/>
                <a:cs typeface="Carlito"/>
              </a:rPr>
              <a:t>govern </a:t>
            </a:r>
            <a:r>
              <a:rPr sz="2200" spc="-5" dirty="0">
                <a:latin typeface="Carlito"/>
                <a:cs typeface="Carlito"/>
              </a:rPr>
              <a:t>the</a:t>
            </a:r>
            <a:r>
              <a:rPr sz="2200" spc="175" dirty="0">
                <a:latin typeface="Carlito"/>
                <a:cs typeface="Carlito"/>
              </a:rPr>
              <a:t> </a:t>
            </a:r>
            <a:r>
              <a:rPr sz="2200" spc="-15" dirty="0">
                <a:latin typeface="Carlito"/>
                <a:cs typeface="Carlito"/>
              </a:rPr>
              <a:t>organization.</a:t>
            </a:r>
            <a:endParaRPr sz="2200" dirty="0">
              <a:latin typeface="Carlito"/>
              <a:cs typeface="Carlito"/>
            </a:endParaRPr>
          </a:p>
          <a:p>
            <a:pPr marL="527685" indent="-515620">
              <a:lnSpc>
                <a:spcPct val="100000"/>
              </a:lnSpc>
              <a:spcBef>
                <a:spcPts val="220"/>
              </a:spcBef>
              <a:buAutoNum type="arabicPeriod"/>
              <a:tabLst>
                <a:tab pos="527685" algn="l"/>
                <a:tab pos="528320" algn="l"/>
              </a:tabLst>
            </a:pPr>
            <a:r>
              <a:rPr sz="2200" b="1" spc="-5" dirty="0">
                <a:latin typeface="Carlito"/>
                <a:cs typeface="Carlito"/>
              </a:rPr>
              <a:t>Unity of </a:t>
            </a:r>
            <a:r>
              <a:rPr sz="2200" b="1" spc="-15" dirty="0">
                <a:latin typeface="Carlito"/>
                <a:cs typeface="Carlito"/>
              </a:rPr>
              <a:t>comman</a:t>
            </a:r>
            <a:r>
              <a:rPr sz="2200" spc="-15" dirty="0">
                <a:latin typeface="Carlito"/>
                <a:cs typeface="Carlito"/>
              </a:rPr>
              <a:t>d-Every </a:t>
            </a:r>
            <a:r>
              <a:rPr sz="2200" spc="-10" dirty="0">
                <a:latin typeface="Carlito"/>
                <a:cs typeface="Carlito"/>
              </a:rPr>
              <a:t>employee </a:t>
            </a:r>
            <a:r>
              <a:rPr sz="2200" spc="-5" dirty="0">
                <a:latin typeface="Carlito"/>
                <a:cs typeface="Carlito"/>
              </a:rPr>
              <a:t>should </a:t>
            </a:r>
            <a:r>
              <a:rPr sz="2200" spc="-15" dirty="0">
                <a:latin typeface="Carlito"/>
                <a:cs typeface="Carlito"/>
              </a:rPr>
              <a:t>receive orders from </a:t>
            </a:r>
            <a:r>
              <a:rPr sz="2200" spc="-5" dirty="0">
                <a:latin typeface="Carlito"/>
                <a:cs typeface="Carlito"/>
              </a:rPr>
              <a:t>only one</a:t>
            </a:r>
            <a:r>
              <a:rPr sz="2200" spc="180" dirty="0">
                <a:latin typeface="Carlito"/>
                <a:cs typeface="Carlito"/>
              </a:rPr>
              <a:t> </a:t>
            </a:r>
            <a:r>
              <a:rPr sz="2200" spc="-30" dirty="0">
                <a:latin typeface="Carlito"/>
                <a:cs typeface="Carlito"/>
              </a:rPr>
              <a:t>superior.</a:t>
            </a:r>
            <a:endParaRPr sz="2200" dirty="0">
              <a:latin typeface="Carlito"/>
              <a:cs typeface="Carlito"/>
            </a:endParaRPr>
          </a:p>
          <a:p>
            <a:pPr marL="527685" marR="5080" indent="-515620">
              <a:lnSpc>
                <a:spcPct val="70000"/>
              </a:lnSpc>
              <a:spcBef>
                <a:spcPts val="994"/>
              </a:spcBef>
              <a:buAutoNum type="arabicPeriod"/>
              <a:tabLst>
                <a:tab pos="527685" algn="l"/>
                <a:tab pos="528320" algn="l"/>
              </a:tabLst>
            </a:pPr>
            <a:r>
              <a:rPr sz="2200" b="1" spc="-5" dirty="0">
                <a:latin typeface="Carlito"/>
                <a:cs typeface="Carlito"/>
              </a:rPr>
              <a:t>Unity </a:t>
            </a:r>
            <a:r>
              <a:rPr sz="2200" b="1" dirty="0">
                <a:latin typeface="Carlito"/>
                <a:cs typeface="Carlito"/>
              </a:rPr>
              <a:t>of </a:t>
            </a:r>
            <a:r>
              <a:rPr sz="2200" b="1" spc="-5" dirty="0">
                <a:latin typeface="Carlito"/>
                <a:cs typeface="Carlito"/>
              </a:rPr>
              <a:t>direction</a:t>
            </a:r>
            <a:r>
              <a:rPr sz="2200" spc="-5" dirty="0">
                <a:latin typeface="Carlito"/>
                <a:cs typeface="Carlito"/>
              </a:rPr>
              <a:t>-The </a:t>
            </a:r>
            <a:r>
              <a:rPr sz="2200" spc="-15" dirty="0">
                <a:latin typeface="Carlito"/>
                <a:cs typeface="Carlito"/>
              </a:rPr>
              <a:t>organization </a:t>
            </a:r>
            <a:r>
              <a:rPr sz="2200" spc="-5" dirty="0">
                <a:latin typeface="Carlito"/>
                <a:cs typeface="Carlito"/>
              </a:rPr>
              <a:t>should </a:t>
            </a:r>
            <a:r>
              <a:rPr sz="2200" spc="-20" dirty="0">
                <a:latin typeface="Carlito"/>
                <a:cs typeface="Carlito"/>
              </a:rPr>
              <a:t>have </a:t>
            </a:r>
            <a:r>
              <a:rPr sz="2200" spc="-5" dirty="0">
                <a:latin typeface="Carlito"/>
                <a:cs typeface="Carlito"/>
              </a:rPr>
              <a:t>a single </a:t>
            </a:r>
            <a:r>
              <a:rPr sz="2200" spc="-10" dirty="0">
                <a:latin typeface="Carlito"/>
                <a:cs typeface="Carlito"/>
              </a:rPr>
              <a:t>plan </a:t>
            </a:r>
            <a:r>
              <a:rPr sz="2200" dirty="0">
                <a:latin typeface="Carlito"/>
                <a:cs typeface="Carlito"/>
              </a:rPr>
              <a:t>of </a:t>
            </a:r>
            <a:r>
              <a:rPr sz="2200" spc="-5" dirty="0">
                <a:latin typeface="Carlito"/>
                <a:cs typeface="Carlito"/>
              </a:rPr>
              <a:t>action </a:t>
            </a:r>
            <a:r>
              <a:rPr sz="2200" spc="-20" dirty="0">
                <a:latin typeface="Carlito"/>
                <a:cs typeface="Carlito"/>
              </a:rPr>
              <a:t>to </a:t>
            </a:r>
            <a:r>
              <a:rPr sz="2200" spc="-5" dirty="0">
                <a:latin typeface="Carlito"/>
                <a:cs typeface="Carlito"/>
              </a:rPr>
              <a:t>guide </a:t>
            </a:r>
            <a:r>
              <a:rPr sz="2200" spc="-10" dirty="0">
                <a:latin typeface="Carlito"/>
                <a:cs typeface="Carlito"/>
              </a:rPr>
              <a:t>managers </a:t>
            </a:r>
            <a:r>
              <a:rPr sz="2200" spc="-5" dirty="0">
                <a:latin typeface="Carlito"/>
                <a:cs typeface="Carlito"/>
              </a:rPr>
              <a:t>and  </a:t>
            </a:r>
            <a:r>
              <a:rPr sz="2200" spc="-20" dirty="0">
                <a:latin typeface="Carlito"/>
                <a:cs typeface="Carlito"/>
              </a:rPr>
              <a:t>workers.</a:t>
            </a:r>
            <a:endParaRPr sz="2200" dirty="0">
              <a:latin typeface="Carlito"/>
              <a:cs typeface="Carlito"/>
            </a:endParaRPr>
          </a:p>
          <a:p>
            <a:pPr marL="527685" marR="6985" indent="-515620" algn="just">
              <a:lnSpc>
                <a:spcPct val="70000"/>
              </a:lnSpc>
              <a:spcBef>
                <a:spcPts val="994"/>
              </a:spcBef>
              <a:buAutoNum type="arabicPeriod"/>
              <a:tabLst>
                <a:tab pos="528320" algn="l"/>
              </a:tabLst>
            </a:pPr>
            <a:r>
              <a:rPr sz="2200" b="1" spc="-10" dirty="0">
                <a:latin typeface="Carlito"/>
                <a:cs typeface="Carlito"/>
              </a:rPr>
              <a:t>Subordination </a:t>
            </a:r>
            <a:r>
              <a:rPr sz="2200" b="1" dirty="0">
                <a:latin typeface="Carlito"/>
                <a:cs typeface="Carlito"/>
              </a:rPr>
              <a:t>of </a:t>
            </a:r>
            <a:r>
              <a:rPr sz="2200" b="1" spc="-5" dirty="0">
                <a:latin typeface="Carlito"/>
                <a:cs typeface="Carlito"/>
              </a:rPr>
              <a:t>individual </a:t>
            </a:r>
            <a:r>
              <a:rPr sz="2200" b="1" spc="-15" dirty="0">
                <a:latin typeface="Carlito"/>
                <a:cs typeface="Carlito"/>
              </a:rPr>
              <a:t>interests to </a:t>
            </a:r>
            <a:r>
              <a:rPr sz="2200" b="1" spc="-10" dirty="0">
                <a:latin typeface="Carlito"/>
                <a:cs typeface="Carlito"/>
              </a:rPr>
              <a:t>the </a:t>
            </a:r>
            <a:r>
              <a:rPr sz="2200" b="1" spc="-15" dirty="0">
                <a:latin typeface="Carlito"/>
                <a:cs typeface="Carlito"/>
              </a:rPr>
              <a:t>general interest</a:t>
            </a:r>
            <a:r>
              <a:rPr sz="2200" spc="-15" dirty="0">
                <a:latin typeface="Carlito"/>
                <a:cs typeface="Carlito"/>
              </a:rPr>
              <a:t>-The interests </a:t>
            </a:r>
            <a:r>
              <a:rPr sz="2200" dirty="0">
                <a:latin typeface="Carlito"/>
                <a:cs typeface="Carlito"/>
              </a:rPr>
              <a:t>of </a:t>
            </a:r>
            <a:r>
              <a:rPr sz="2200" spc="-15" dirty="0">
                <a:latin typeface="Carlito"/>
                <a:cs typeface="Carlito"/>
              </a:rPr>
              <a:t>any </a:t>
            </a:r>
            <a:r>
              <a:rPr sz="2200" spc="-5" dirty="0">
                <a:latin typeface="Carlito"/>
                <a:cs typeface="Carlito"/>
              </a:rPr>
              <a:t>one employee  </a:t>
            </a:r>
            <a:r>
              <a:rPr sz="2200" dirty="0">
                <a:latin typeface="Carlito"/>
                <a:cs typeface="Carlito"/>
              </a:rPr>
              <a:t>or </a:t>
            </a:r>
            <a:r>
              <a:rPr sz="2200" spc="-15" dirty="0">
                <a:latin typeface="Carlito"/>
                <a:cs typeface="Carlito"/>
              </a:rPr>
              <a:t>group </a:t>
            </a:r>
            <a:r>
              <a:rPr sz="2200" dirty="0">
                <a:latin typeface="Carlito"/>
                <a:cs typeface="Carlito"/>
              </a:rPr>
              <a:t>of </a:t>
            </a:r>
            <a:r>
              <a:rPr sz="2200" spc="-10" dirty="0">
                <a:latin typeface="Carlito"/>
                <a:cs typeface="Carlito"/>
              </a:rPr>
              <a:t>employees </a:t>
            </a:r>
            <a:r>
              <a:rPr sz="2200" spc="-5" dirty="0">
                <a:latin typeface="Carlito"/>
                <a:cs typeface="Carlito"/>
              </a:rPr>
              <a:t>should </a:t>
            </a:r>
            <a:r>
              <a:rPr sz="2200" spc="-10" dirty="0">
                <a:latin typeface="Carlito"/>
                <a:cs typeface="Carlito"/>
              </a:rPr>
              <a:t>not </a:t>
            </a:r>
            <a:r>
              <a:rPr sz="2200" spc="-30" dirty="0">
                <a:latin typeface="Carlito"/>
                <a:cs typeface="Carlito"/>
              </a:rPr>
              <a:t>take </a:t>
            </a:r>
            <a:r>
              <a:rPr sz="2200" spc="-10" dirty="0">
                <a:latin typeface="Carlito"/>
                <a:cs typeface="Carlito"/>
              </a:rPr>
              <a:t>precedence </a:t>
            </a:r>
            <a:r>
              <a:rPr sz="2200" spc="-15" dirty="0">
                <a:latin typeface="Carlito"/>
                <a:cs typeface="Carlito"/>
              </a:rPr>
              <a:t>over </a:t>
            </a:r>
            <a:r>
              <a:rPr sz="2200" spc="-5" dirty="0">
                <a:latin typeface="Carlito"/>
                <a:cs typeface="Carlito"/>
              </a:rPr>
              <a:t>the </a:t>
            </a:r>
            <a:r>
              <a:rPr sz="2200" spc="-15" dirty="0">
                <a:latin typeface="Carlito"/>
                <a:cs typeface="Carlito"/>
              </a:rPr>
              <a:t>interests </a:t>
            </a:r>
            <a:r>
              <a:rPr sz="2200" dirty="0">
                <a:latin typeface="Carlito"/>
                <a:cs typeface="Carlito"/>
              </a:rPr>
              <a:t>of </a:t>
            </a:r>
            <a:r>
              <a:rPr sz="2200" spc="-5" dirty="0">
                <a:latin typeface="Carlito"/>
                <a:cs typeface="Carlito"/>
              </a:rPr>
              <a:t>the </a:t>
            </a:r>
            <a:r>
              <a:rPr sz="2200" spc="-15" dirty="0">
                <a:latin typeface="Carlito"/>
                <a:cs typeface="Carlito"/>
              </a:rPr>
              <a:t>organization </a:t>
            </a:r>
            <a:r>
              <a:rPr sz="2200" spc="-5" dirty="0">
                <a:latin typeface="Carlito"/>
                <a:cs typeface="Carlito"/>
              </a:rPr>
              <a:t>as a  whole.</a:t>
            </a:r>
            <a:endParaRPr sz="2200" dirty="0">
              <a:latin typeface="Carlito"/>
              <a:cs typeface="Carlito"/>
            </a:endParaRPr>
          </a:p>
          <a:p>
            <a:pPr marL="527685" indent="-515620" algn="just">
              <a:lnSpc>
                <a:spcPct val="100000"/>
              </a:lnSpc>
              <a:spcBef>
                <a:spcPts val="220"/>
              </a:spcBef>
              <a:buAutoNum type="arabicPeriod"/>
              <a:tabLst>
                <a:tab pos="528320" algn="l"/>
              </a:tabLst>
            </a:pPr>
            <a:r>
              <a:rPr sz="2200" b="1" spc="-25" dirty="0">
                <a:latin typeface="Carlito"/>
                <a:cs typeface="Carlito"/>
              </a:rPr>
              <a:t>Remuneration</a:t>
            </a:r>
            <a:r>
              <a:rPr sz="2200" spc="-25" dirty="0">
                <a:latin typeface="Carlito"/>
                <a:cs typeface="Carlito"/>
              </a:rPr>
              <a:t>-Workers </a:t>
            </a:r>
            <a:r>
              <a:rPr sz="2200" spc="-10" dirty="0">
                <a:latin typeface="Carlito"/>
                <a:cs typeface="Carlito"/>
              </a:rPr>
              <a:t>must </a:t>
            </a:r>
            <a:r>
              <a:rPr sz="2200" spc="-5" dirty="0">
                <a:latin typeface="Carlito"/>
                <a:cs typeface="Carlito"/>
              </a:rPr>
              <a:t>be </a:t>
            </a:r>
            <a:r>
              <a:rPr sz="2200" spc="-10" dirty="0">
                <a:latin typeface="Carlito"/>
                <a:cs typeface="Carlito"/>
              </a:rPr>
              <a:t>paid </a:t>
            </a:r>
            <a:r>
              <a:rPr sz="2200" spc="-5" dirty="0">
                <a:latin typeface="Carlito"/>
                <a:cs typeface="Carlito"/>
              </a:rPr>
              <a:t>a </a:t>
            </a:r>
            <a:r>
              <a:rPr sz="2200" spc="-15" dirty="0">
                <a:latin typeface="Carlito"/>
                <a:cs typeface="Carlito"/>
              </a:rPr>
              <a:t>fair wage </a:t>
            </a:r>
            <a:r>
              <a:rPr sz="2200" spc="-20" dirty="0">
                <a:latin typeface="Carlito"/>
                <a:cs typeface="Carlito"/>
              </a:rPr>
              <a:t>for </a:t>
            </a:r>
            <a:r>
              <a:rPr sz="2200" spc="-5" dirty="0">
                <a:latin typeface="Carlito"/>
                <a:cs typeface="Carlito"/>
              </a:rPr>
              <a:t>their</a:t>
            </a:r>
            <a:r>
              <a:rPr sz="2200" spc="195" dirty="0">
                <a:latin typeface="Carlito"/>
                <a:cs typeface="Carlito"/>
              </a:rPr>
              <a:t> </a:t>
            </a:r>
            <a:r>
              <a:rPr sz="2200" dirty="0">
                <a:latin typeface="Carlito"/>
                <a:cs typeface="Carlito"/>
              </a:rPr>
              <a:t>services.</a:t>
            </a:r>
          </a:p>
          <a:p>
            <a:pPr marL="527685" marR="5080" indent="-515620">
              <a:lnSpc>
                <a:spcPct val="70000"/>
              </a:lnSpc>
              <a:spcBef>
                <a:spcPts val="994"/>
              </a:spcBef>
              <a:buAutoNum type="arabicPeriod"/>
              <a:tabLst>
                <a:tab pos="527685" algn="l"/>
                <a:tab pos="528320" algn="l"/>
                <a:tab pos="3481070" algn="l"/>
                <a:tab pos="4620895" algn="l"/>
                <a:tab pos="6042025" algn="l"/>
                <a:tab pos="6405880" algn="l"/>
              </a:tabLst>
            </a:pPr>
            <a:r>
              <a:rPr sz="2200" b="1" spc="-10" dirty="0">
                <a:latin typeface="Carlito"/>
                <a:cs typeface="Carlito"/>
              </a:rPr>
              <a:t>Centralization</a:t>
            </a:r>
            <a:r>
              <a:rPr sz="2200" spc="-10" dirty="0">
                <a:latin typeface="Carlito"/>
                <a:cs typeface="Carlito"/>
              </a:rPr>
              <a:t>-This </a:t>
            </a:r>
            <a:r>
              <a:rPr sz="2200" spc="20" dirty="0">
                <a:latin typeface="Carlito"/>
                <a:cs typeface="Carlito"/>
              </a:rPr>
              <a:t> </a:t>
            </a:r>
            <a:r>
              <a:rPr sz="2200" spc="-10" dirty="0">
                <a:latin typeface="Carlito"/>
                <a:cs typeface="Carlito"/>
              </a:rPr>
              <a:t>term	</a:t>
            </a:r>
            <a:r>
              <a:rPr sz="2200" spc="-30" dirty="0">
                <a:latin typeface="Carlito"/>
                <a:cs typeface="Carlito"/>
              </a:rPr>
              <a:t>refers </a:t>
            </a:r>
            <a:r>
              <a:rPr sz="2200" spc="45" dirty="0">
                <a:latin typeface="Carlito"/>
                <a:cs typeface="Carlito"/>
              </a:rPr>
              <a:t> </a:t>
            </a:r>
            <a:r>
              <a:rPr sz="2200" spc="-20" dirty="0">
                <a:latin typeface="Carlito"/>
                <a:cs typeface="Carlito"/>
              </a:rPr>
              <a:t>to	</a:t>
            </a:r>
            <a:r>
              <a:rPr sz="2200" spc="-5" dirty="0">
                <a:latin typeface="Carlito"/>
                <a:cs typeface="Carlito"/>
              </a:rPr>
              <a:t>the </a:t>
            </a:r>
            <a:r>
              <a:rPr sz="2200" spc="10" dirty="0">
                <a:latin typeface="Carlito"/>
                <a:cs typeface="Carlito"/>
              </a:rPr>
              <a:t> </a:t>
            </a:r>
            <a:r>
              <a:rPr sz="2200" spc="-10" dirty="0">
                <a:latin typeface="Carlito"/>
                <a:cs typeface="Carlito"/>
              </a:rPr>
              <a:t>degree	</a:t>
            </a:r>
            <a:r>
              <a:rPr sz="2200" spc="-20" dirty="0">
                <a:latin typeface="Carlito"/>
                <a:cs typeface="Carlito"/>
              </a:rPr>
              <a:t>to	</a:t>
            </a:r>
            <a:r>
              <a:rPr sz="2200" spc="-5" dirty="0">
                <a:latin typeface="Carlito"/>
                <a:cs typeface="Carlito"/>
              </a:rPr>
              <a:t>which </a:t>
            </a:r>
            <a:r>
              <a:rPr sz="2200" spc="-15" dirty="0">
                <a:latin typeface="Carlito"/>
                <a:cs typeface="Carlito"/>
              </a:rPr>
              <a:t>subordinates </a:t>
            </a:r>
            <a:r>
              <a:rPr sz="2200" spc="-10" dirty="0">
                <a:latin typeface="Carlito"/>
                <a:cs typeface="Carlito"/>
              </a:rPr>
              <a:t>are </a:t>
            </a:r>
            <a:r>
              <a:rPr sz="2200" spc="-15" dirty="0">
                <a:latin typeface="Carlito"/>
                <a:cs typeface="Carlito"/>
              </a:rPr>
              <a:t>involved </a:t>
            </a:r>
            <a:r>
              <a:rPr sz="2200" spc="-5" dirty="0">
                <a:latin typeface="Carlito"/>
                <a:cs typeface="Carlito"/>
              </a:rPr>
              <a:t>in decision  making.</a:t>
            </a:r>
            <a:endParaRPr sz="2200" dirty="0">
              <a:latin typeface="Carlito"/>
              <a:cs typeface="Carlito"/>
            </a:endParaRPr>
          </a:p>
          <a:p>
            <a:pPr marL="527685" indent="-515620">
              <a:lnSpc>
                <a:spcPct val="100000"/>
              </a:lnSpc>
              <a:spcBef>
                <a:spcPts val="204"/>
              </a:spcBef>
              <a:buAutoNum type="arabicPeriod"/>
              <a:tabLst>
                <a:tab pos="527685" algn="l"/>
                <a:tab pos="528320" algn="l"/>
              </a:tabLst>
            </a:pPr>
            <a:r>
              <a:rPr sz="2200" b="1" spc="-5" dirty="0">
                <a:latin typeface="Carlito"/>
                <a:cs typeface="Carlito"/>
              </a:rPr>
              <a:t>Scalar </a:t>
            </a:r>
            <a:r>
              <a:rPr sz="2200" b="1" spc="-10" dirty="0">
                <a:latin typeface="Carlito"/>
                <a:cs typeface="Carlito"/>
              </a:rPr>
              <a:t>chain</a:t>
            </a:r>
            <a:r>
              <a:rPr sz="2200" spc="-10" dirty="0">
                <a:latin typeface="Carlito"/>
                <a:cs typeface="Carlito"/>
              </a:rPr>
              <a:t>-The </a:t>
            </a:r>
            <a:r>
              <a:rPr sz="2200" spc="-5" dirty="0">
                <a:latin typeface="Carlito"/>
                <a:cs typeface="Carlito"/>
              </a:rPr>
              <a:t>line </a:t>
            </a:r>
            <a:r>
              <a:rPr sz="2200" dirty="0">
                <a:latin typeface="Carlito"/>
                <a:cs typeface="Carlito"/>
              </a:rPr>
              <a:t>of </a:t>
            </a:r>
            <a:r>
              <a:rPr sz="2200" spc="-5" dirty="0">
                <a:latin typeface="Carlito"/>
                <a:cs typeface="Carlito"/>
              </a:rPr>
              <a:t>authority </a:t>
            </a:r>
            <a:r>
              <a:rPr sz="2200" spc="-15" dirty="0">
                <a:latin typeface="Carlito"/>
                <a:cs typeface="Carlito"/>
              </a:rPr>
              <a:t>from top </a:t>
            </a:r>
            <a:r>
              <a:rPr sz="2200" spc="-10" dirty="0">
                <a:latin typeface="Carlito"/>
                <a:cs typeface="Carlito"/>
              </a:rPr>
              <a:t>management </a:t>
            </a:r>
            <a:r>
              <a:rPr sz="2200" spc="-20" dirty="0">
                <a:latin typeface="Carlito"/>
                <a:cs typeface="Carlito"/>
              </a:rPr>
              <a:t>to </a:t>
            </a:r>
            <a:r>
              <a:rPr sz="2200" spc="-5" dirty="0">
                <a:latin typeface="Carlito"/>
                <a:cs typeface="Carlito"/>
              </a:rPr>
              <a:t>the </a:t>
            </a:r>
            <a:r>
              <a:rPr sz="2200" spc="-15" dirty="0">
                <a:latin typeface="Carlito"/>
                <a:cs typeface="Carlito"/>
              </a:rPr>
              <a:t>lowest </a:t>
            </a:r>
            <a:r>
              <a:rPr sz="2200" spc="-20" dirty="0">
                <a:latin typeface="Carlito"/>
                <a:cs typeface="Carlito"/>
              </a:rPr>
              <a:t>ranks </a:t>
            </a:r>
            <a:r>
              <a:rPr sz="2200" spc="-5" dirty="0">
                <a:latin typeface="Carlito"/>
                <a:cs typeface="Carlito"/>
              </a:rPr>
              <a:t>is the </a:t>
            </a:r>
            <a:r>
              <a:rPr sz="2200" spc="-10" dirty="0">
                <a:latin typeface="Carlito"/>
                <a:cs typeface="Carlito"/>
              </a:rPr>
              <a:t>scalar</a:t>
            </a:r>
            <a:r>
              <a:rPr sz="2200" spc="335" dirty="0">
                <a:latin typeface="Carlito"/>
                <a:cs typeface="Carlito"/>
              </a:rPr>
              <a:t> </a:t>
            </a:r>
            <a:r>
              <a:rPr sz="2200" spc="-5" dirty="0">
                <a:latin typeface="Carlito"/>
                <a:cs typeface="Carlito"/>
              </a:rPr>
              <a:t>chain.</a:t>
            </a:r>
            <a:endParaRPr sz="2200" dirty="0">
              <a:latin typeface="Carlito"/>
              <a:cs typeface="Carlito"/>
            </a:endParaRPr>
          </a:p>
          <a:p>
            <a:pPr marL="527685" indent="-515620">
              <a:lnSpc>
                <a:spcPct val="100000"/>
              </a:lnSpc>
              <a:spcBef>
                <a:spcPts val="220"/>
              </a:spcBef>
              <a:buAutoNum type="arabicPeriod"/>
              <a:tabLst>
                <a:tab pos="527685" algn="l"/>
                <a:tab pos="528320" algn="l"/>
              </a:tabLst>
            </a:pPr>
            <a:r>
              <a:rPr sz="2200" b="1" spc="-10" dirty="0">
                <a:latin typeface="Carlito"/>
                <a:cs typeface="Carlito"/>
              </a:rPr>
              <a:t>Order</a:t>
            </a:r>
            <a:r>
              <a:rPr sz="2200" spc="-10" dirty="0">
                <a:latin typeface="Carlito"/>
                <a:cs typeface="Carlito"/>
              </a:rPr>
              <a:t>- People </a:t>
            </a:r>
            <a:r>
              <a:rPr sz="2200" spc="-5" dirty="0">
                <a:latin typeface="Carlito"/>
                <a:cs typeface="Carlito"/>
              </a:rPr>
              <a:t>and </a:t>
            </a:r>
            <a:r>
              <a:rPr sz="2200" spc="-10" dirty="0">
                <a:latin typeface="Carlito"/>
                <a:cs typeface="Carlito"/>
              </a:rPr>
              <a:t>materials </a:t>
            </a:r>
            <a:r>
              <a:rPr sz="2200" spc="-5" dirty="0">
                <a:latin typeface="Carlito"/>
                <a:cs typeface="Carlito"/>
              </a:rPr>
              <a:t>should be in the </a:t>
            </a:r>
            <a:r>
              <a:rPr sz="2200" spc="-10" dirty="0">
                <a:latin typeface="Carlito"/>
                <a:cs typeface="Carlito"/>
              </a:rPr>
              <a:t>right place </a:t>
            </a:r>
            <a:r>
              <a:rPr sz="2200" spc="-15" dirty="0">
                <a:latin typeface="Carlito"/>
                <a:cs typeface="Carlito"/>
              </a:rPr>
              <a:t>at </a:t>
            </a:r>
            <a:r>
              <a:rPr sz="2200" spc="-5" dirty="0">
                <a:latin typeface="Carlito"/>
                <a:cs typeface="Carlito"/>
              </a:rPr>
              <a:t>the </a:t>
            </a:r>
            <a:r>
              <a:rPr sz="2200" spc="-10" dirty="0">
                <a:latin typeface="Carlito"/>
                <a:cs typeface="Carlito"/>
              </a:rPr>
              <a:t>right</a:t>
            </a:r>
            <a:r>
              <a:rPr sz="2200" spc="130" dirty="0">
                <a:latin typeface="Carlito"/>
                <a:cs typeface="Carlito"/>
              </a:rPr>
              <a:t> </a:t>
            </a:r>
            <a:r>
              <a:rPr sz="2200" spc="-5" dirty="0">
                <a:latin typeface="Carlito"/>
                <a:cs typeface="Carlito"/>
              </a:rPr>
              <a:t>time.</a:t>
            </a:r>
            <a:endParaRPr sz="2200" dirty="0">
              <a:latin typeface="Carlito"/>
              <a:cs typeface="Carlito"/>
            </a:endParaRPr>
          </a:p>
          <a:p>
            <a:pPr marL="527685" indent="-515620">
              <a:lnSpc>
                <a:spcPct val="100000"/>
              </a:lnSpc>
              <a:spcBef>
                <a:spcPts val="204"/>
              </a:spcBef>
              <a:buAutoNum type="arabicPeriod"/>
              <a:tabLst>
                <a:tab pos="527685" algn="l"/>
                <a:tab pos="528320" algn="l"/>
              </a:tabLst>
            </a:pPr>
            <a:r>
              <a:rPr sz="2200" b="1" spc="-10" dirty="0">
                <a:latin typeface="Carlito"/>
                <a:cs typeface="Carlito"/>
              </a:rPr>
              <a:t>Equity</a:t>
            </a:r>
            <a:r>
              <a:rPr sz="2200" spc="-10" dirty="0">
                <a:latin typeface="Carlito"/>
                <a:cs typeface="Carlito"/>
              </a:rPr>
              <a:t>-Managers </a:t>
            </a:r>
            <a:r>
              <a:rPr sz="2200" spc="-5" dirty="0">
                <a:latin typeface="Carlito"/>
                <a:cs typeface="Carlito"/>
              </a:rPr>
              <a:t>should be kind and </a:t>
            </a:r>
            <a:r>
              <a:rPr sz="2200" spc="-15" dirty="0">
                <a:latin typeface="Carlito"/>
                <a:cs typeface="Carlito"/>
              </a:rPr>
              <a:t>fair </a:t>
            </a:r>
            <a:r>
              <a:rPr sz="2200" spc="-20" dirty="0">
                <a:latin typeface="Carlito"/>
                <a:cs typeface="Carlito"/>
              </a:rPr>
              <a:t>to </a:t>
            </a:r>
            <a:r>
              <a:rPr sz="2200" spc="-5" dirty="0">
                <a:latin typeface="Carlito"/>
                <a:cs typeface="Carlito"/>
              </a:rPr>
              <a:t>their</a:t>
            </a:r>
            <a:r>
              <a:rPr sz="2200" spc="60" dirty="0">
                <a:latin typeface="Carlito"/>
                <a:cs typeface="Carlito"/>
              </a:rPr>
              <a:t> </a:t>
            </a:r>
            <a:r>
              <a:rPr sz="2200" spc="-10" dirty="0">
                <a:latin typeface="Carlito"/>
                <a:cs typeface="Carlito"/>
              </a:rPr>
              <a:t>subordinates.</a:t>
            </a:r>
            <a:endParaRPr sz="2200" dirty="0">
              <a:latin typeface="Carlito"/>
              <a:cs typeface="Carlito"/>
            </a:endParaRPr>
          </a:p>
          <a:p>
            <a:pPr marL="527685" marR="5080" indent="-515620">
              <a:lnSpc>
                <a:spcPct val="70000"/>
              </a:lnSpc>
              <a:spcBef>
                <a:spcPts val="994"/>
              </a:spcBef>
              <a:buAutoNum type="arabicPeriod"/>
              <a:tabLst>
                <a:tab pos="527685" algn="l"/>
                <a:tab pos="528320" algn="l"/>
              </a:tabLst>
            </a:pPr>
            <a:r>
              <a:rPr sz="2200" b="1" spc="-10" dirty="0">
                <a:latin typeface="Carlito"/>
                <a:cs typeface="Carlito"/>
              </a:rPr>
              <a:t>Stability </a:t>
            </a:r>
            <a:r>
              <a:rPr sz="2200" b="1" dirty="0">
                <a:latin typeface="Carlito"/>
                <a:cs typeface="Carlito"/>
              </a:rPr>
              <a:t>of </a:t>
            </a:r>
            <a:r>
              <a:rPr sz="2200" b="1" spc="-15" dirty="0">
                <a:latin typeface="Carlito"/>
                <a:cs typeface="Carlito"/>
              </a:rPr>
              <a:t>tenure </a:t>
            </a:r>
            <a:r>
              <a:rPr sz="2200" b="1" dirty="0">
                <a:latin typeface="Carlito"/>
                <a:cs typeface="Carlito"/>
              </a:rPr>
              <a:t>of </a:t>
            </a:r>
            <a:r>
              <a:rPr sz="2200" b="1" spc="-5" dirty="0">
                <a:latin typeface="Carlito"/>
                <a:cs typeface="Carlito"/>
              </a:rPr>
              <a:t>personnel</a:t>
            </a:r>
            <a:r>
              <a:rPr sz="2200" spc="-5" dirty="0">
                <a:latin typeface="Carlito"/>
                <a:cs typeface="Carlito"/>
              </a:rPr>
              <a:t>-Management should </a:t>
            </a:r>
            <a:r>
              <a:rPr sz="2200" spc="-15" dirty="0">
                <a:latin typeface="Carlito"/>
                <a:cs typeface="Carlito"/>
              </a:rPr>
              <a:t>provide </a:t>
            </a:r>
            <a:r>
              <a:rPr sz="2200" spc="-10" dirty="0">
                <a:latin typeface="Carlito"/>
                <a:cs typeface="Carlito"/>
              </a:rPr>
              <a:t>orderly personnel planning </a:t>
            </a:r>
            <a:r>
              <a:rPr sz="2200" spc="-5" dirty="0">
                <a:latin typeface="Carlito"/>
                <a:cs typeface="Carlito"/>
              </a:rPr>
              <a:t>and  </a:t>
            </a:r>
            <a:r>
              <a:rPr sz="2200" spc="-10" dirty="0">
                <a:latin typeface="Carlito"/>
                <a:cs typeface="Carlito"/>
              </a:rPr>
              <a:t>ensure that replacements are available </a:t>
            </a:r>
            <a:r>
              <a:rPr sz="2200" spc="-20" dirty="0">
                <a:latin typeface="Carlito"/>
                <a:cs typeface="Carlito"/>
              </a:rPr>
              <a:t>to </a:t>
            </a:r>
            <a:r>
              <a:rPr sz="2200" spc="-5" dirty="0">
                <a:latin typeface="Carlito"/>
                <a:cs typeface="Carlito"/>
              </a:rPr>
              <a:t>fill</a:t>
            </a:r>
            <a:r>
              <a:rPr sz="2200" spc="60" dirty="0">
                <a:latin typeface="Carlito"/>
                <a:cs typeface="Carlito"/>
              </a:rPr>
              <a:t> </a:t>
            </a:r>
            <a:r>
              <a:rPr sz="2200" spc="-10" dirty="0">
                <a:latin typeface="Carlito"/>
                <a:cs typeface="Carlito"/>
              </a:rPr>
              <a:t>vacancies.</a:t>
            </a:r>
            <a:endParaRPr sz="2200" dirty="0">
              <a:latin typeface="Carlito"/>
              <a:cs typeface="Carlito"/>
            </a:endParaRPr>
          </a:p>
          <a:p>
            <a:pPr marL="527685" indent="-515620">
              <a:lnSpc>
                <a:spcPct val="100000"/>
              </a:lnSpc>
              <a:spcBef>
                <a:spcPts val="215"/>
              </a:spcBef>
              <a:buAutoNum type="arabicPeriod"/>
              <a:tabLst>
                <a:tab pos="527685" algn="l"/>
                <a:tab pos="528320" algn="l"/>
              </a:tabLst>
            </a:pPr>
            <a:r>
              <a:rPr sz="2200" b="1" spc="-10" dirty="0">
                <a:latin typeface="Carlito"/>
                <a:cs typeface="Carlito"/>
              </a:rPr>
              <a:t>Initiative</a:t>
            </a:r>
            <a:r>
              <a:rPr sz="2200" spc="-10" dirty="0">
                <a:latin typeface="Carlito"/>
                <a:cs typeface="Carlito"/>
              </a:rPr>
              <a:t>-Employees allowed </a:t>
            </a:r>
            <a:r>
              <a:rPr sz="2200" spc="-20" dirty="0">
                <a:latin typeface="Carlito"/>
                <a:cs typeface="Carlito"/>
              </a:rPr>
              <a:t>to </a:t>
            </a:r>
            <a:r>
              <a:rPr sz="2200" spc="-15" dirty="0">
                <a:latin typeface="Carlito"/>
                <a:cs typeface="Carlito"/>
              </a:rPr>
              <a:t>originate </a:t>
            </a:r>
            <a:r>
              <a:rPr sz="2200" spc="-5" dirty="0">
                <a:latin typeface="Carlito"/>
                <a:cs typeface="Carlito"/>
              </a:rPr>
              <a:t>and </a:t>
            </a:r>
            <a:r>
              <a:rPr sz="2200" spc="-10" dirty="0">
                <a:latin typeface="Carlito"/>
                <a:cs typeface="Carlito"/>
              </a:rPr>
              <a:t>carry </a:t>
            </a:r>
            <a:r>
              <a:rPr sz="2200" spc="-5" dirty="0">
                <a:latin typeface="Carlito"/>
                <a:cs typeface="Carlito"/>
              </a:rPr>
              <a:t>out plans will </a:t>
            </a:r>
            <a:r>
              <a:rPr sz="2200" spc="-25" dirty="0">
                <a:latin typeface="Carlito"/>
                <a:cs typeface="Carlito"/>
              </a:rPr>
              <a:t>exert </a:t>
            </a:r>
            <a:r>
              <a:rPr sz="2200" spc="-10" dirty="0">
                <a:latin typeface="Carlito"/>
                <a:cs typeface="Carlito"/>
              </a:rPr>
              <a:t>high levels </a:t>
            </a:r>
            <a:r>
              <a:rPr sz="2200" spc="-5" dirty="0">
                <a:latin typeface="Carlito"/>
                <a:cs typeface="Carlito"/>
              </a:rPr>
              <a:t>of</a:t>
            </a:r>
            <a:r>
              <a:rPr sz="2200" spc="340" dirty="0">
                <a:latin typeface="Carlito"/>
                <a:cs typeface="Carlito"/>
              </a:rPr>
              <a:t> </a:t>
            </a:r>
            <a:r>
              <a:rPr sz="2200" spc="-20" dirty="0">
                <a:latin typeface="Carlito"/>
                <a:cs typeface="Carlito"/>
              </a:rPr>
              <a:t>effort.</a:t>
            </a:r>
            <a:endParaRPr sz="2200" dirty="0">
              <a:latin typeface="Carlito"/>
              <a:cs typeface="Carlito"/>
            </a:endParaRPr>
          </a:p>
          <a:p>
            <a:pPr marL="527685" indent="-515620">
              <a:lnSpc>
                <a:spcPct val="100000"/>
              </a:lnSpc>
              <a:spcBef>
                <a:spcPts val="204"/>
              </a:spcBef>
              <a:buAutoNum type="arabicPeriod"/>
              <a:tabLst>
                <a:tab pos="527685" algn="l"/>
                <a:tab pos="528320" algn="l"/>
              </a:tabLst>
            </a:pPr>
            <a:r>
              <a:rPr sz="2200" b="1" spc="-5" dirty="0">
                <a:latin typeface="Carlito"/>
                <a:cs typeface="Carlito"/>
              </a:rPr>
              <a:t>Esprit de </a:t>
            </a:r>
            <a:r>
              <a:rPr sz="2200" b="1" spc="-10" dirty="0">
                <a:latin typeface="Carlito"/>
                <a:cs typeface="Carlito"/>
              </a:rPr>
              <a:t>corps</a:t>
            </a:r>
            <a:r>
              <a:rPr sz="2200" spc="-10" dirty="0">
                <a:latin typeface="Carlito"/>
                <a:cs typeface="Carlito"/>
              </a:rPr>
              <a:t>-Promoting team spirit </a:t>
            </a:r>
            <a:r>
              <a:rPr sz="2200" spc="-5" dirty="0">
                <a:latin typeface="Carlito"/>
                <a:cs typeface="Carlito"/>
              </a:rPr>
              <a:t>will </a:t>
            </a:r>
            <a:r>
              <a:rPr sz="2200" spc="-10" dirty="0">
                <a:latin typeface="Carlito"/>
                <a:cs typeface="Carlito"/>
              </a:rPr>
              <a:t>build harmony </a:t>
            </a:r>
            <a:r>
              <a:rPr sz="2200" spc="-5" dirty="0">
                <a:latin typeface="Carlito"/>
                <a:cs typeface="Carlito"/>
              </a:rPr>
              <a:t>and </a:t>
            </a:r>
            <a:r>
              <a:rPr sz="2200" spc="-10" dirty="0">
                <a:latin typeface="Carlito"/>
                <a:cs typeface="Carlito"/>
              </a:rPr>
              <a:t>unity </a:t>
            </a:r>
            <a:r>
              <a:rPr sz="2200" spc="-5" dirty="0">
                <a:latin typeface="Carlito"/>
                <a:cs typeface="Carlito"/>
              </a:rPr>
              <a:t>within the</a:t>
            </a:r>
            <a:r>
              <a:rPr sz="2200" spc="240" dirty="0">
                <a:latin typeface="Carlito"/>
                <a:cs typeface="Carlito"/>
              </a:rPr>
              <a:t> </a:t>
            </a:r>
            <a:r>
              <a:rPr sz="2200" spc="-15" dirty="0">
                <a:latin typeface="Carlito"/>
                <a:cs typeface="Carlito"/>
              </a:rPr>
              <a:t>organization.</a:t>
            </a:r>
            <a:endParaRPr sz="2200" dirty="0">
              <a:latin typeface="Carlito"/>
              <a:cs typeface="Carlito"/>
            </a:endParaRPr>
          </a:p>
        </p:txBody>
      </p:sp>
    </p:spTree>
    <p:extLst>
      <p:ext uri="{BB962C8B-B14F-4D97-AF65-F5344CB8AC3E}">
        <p14:creationId xmlns:p14="http://schemas.microsoft.com/office/powerpoint/2010/main" val="233085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1211" y="94869"/>
            <a:ext cx="11747500" cy="6355907"/>
          </a:xfrm>
          <a:prstGeom prst="rect">
            <a:avLst/>
          </a:prstGeom>
        </p:spPr>
        <p:txBody>
          <a:bodyPr vert="horz" wrap="square" lIns="0" tIns="92075" rIns="0" bIns="0" rtlCol="0">
            <a:spAutoFit/>
          </a:bodyPr>
          <a:lstStyle/>
          <a:p>
            <a:pPr marL="240665" marR="5715" indent="-228600" algn="just">
              <a:lnSpc>
                <a:spcPct val="80000"/>
              </a:lnSpc>
              <a:spcBef>
                <a:spcPts val="725"/>
              </a:spcBef>
              <a:buFont typeface="Arial"/>
              <a:buChar char="•"/>
              <a:tabLst>
                <a:tab pos="241300" algn="l"/>
              </a:tabLst>
            </a:pPr>
            <a:r>
              <a:rPr sz="2400" dirty="0">
                <a:latin typeface="Carlito"/>
                <a:cs typeface="Carlito"/>
              </a:rPr>
              <a:t>A </a:t>
            </a:r>
            <a:r>
              <a:rPr sz="2400" spc="-10" dirty="0">
                <a:latin typeface="Carlito"/>
                <a:cs typeface="Carlito"/>
              </a:rPr>
              <a:t>somewhat more </a:t>
            </a:r>
            <a:r>
              <a:rPr sz="2400" spc="-15" dirty="0">
                <a:latin typeface="Carlito"/>
                <a:cs typeface="Carlito"/>
              </a:rPr>
              <a:t>elaborate </a:t>
            </a:r>
            <a:r>
              <a:rPr sz="2400" spc="-10" dirty="0">
                <a:latin typeface="Carlito"/>
                <a:cs typeface="Carlito"/>
              </a:rPr>
              <a:t>definition </a:t>
            </a:r>
            <a:r>
              <a:rPr sz="2400" spc="-5" dirty="0">
                <a:latin typeface="Carlito"/>
                <a:cs typeface="Carlito"/>
              </a:rPr>
              <a:t>of </a:t>
            </a:r>
            <a:r>
              <a:rPr sz="2400" spc="-10" dirty="0">
                <a:latin typeface="Carlito"/>
                <a:cs typeface="Carlito"/>
              </a:rPr>
              <a:t>management </a:t>
            </a:r>
            <a:r>
              <a:rPr sz="2400" dirty="0">
                <a:latin typeface="Carlito"/>
                <a:cs typeface="Carlito"/>
              </a:rPr>
              <a:t>is </a:t>
            </a:r>
            <a:r>
              <a:rPr sz="2400" spc="-10" dirty="0">
                <a:latin typeface="Carlito"/>
                <a:cs typeface="Carlito"/>
              </a:rPr>
              <a:t>given by </a:t>
            </a:r>
            <a:r>
              <a:rPr sz="2400" b="1" spc="-15" dirty="0">
                <a:latin typeface="Carlito"/>
                <a:cs typeface="Carlito"/>
              </a:rPr>
              <a:t>George </a:t>
            </a:r>
            <a:r>
              <a:rPr sz="2400" b="1" spc="-5" dirty="0">
                <a:latin typeface="Carlito"/>
                <a:cs typeface="Carlito"/>
              </a:rPr>
              <a:t>R</a:t>
            </a:r>
            <a:r>
              <a:rPr sz="2400" spc="-5" dirty="0">
                <a:latin typeface="Carlito"/>
                <a:cs typeface="Carlito"/>
              </a:rPr>
              <a:t>. He  </a:t>
            </a:r>
            <a:r>
              <a:rPr sz="2400" spc="-10" dirty="0">
                <a:latin typeface="Carlito"/>
                <a:cs typeface="Carlito"/>
              </a:rPr>
              <a:t>defines management </a:t>
            </a:r>
            <a:r>
              <a:rPr sz="2400" dirty="0">
                <a:latin typeface="Carlito"/>
                <a:cs typeface="Carlito"/>
              </a:rPr>
              <a:t>as a </a:t>
            </a:r>
            <a:r>
              <a:rPr sz="2400" spc="-15" dirty="0">
                <a:latin typeface="Carlito"/>
                <a:cs typeface="Carlito"/>
              </a:rPr>
              <a:t>process </a:t>
            </a:r>
            <a:r>
              <a:rPr sz="2400" spc="-10" dirty="0">
                <a:latin typeface="Carlito"/>
                <a:cs typeface="Carlito"/>
              </a:rPr>
              <a:t>“</a:t>
            </a:r>
            <a:r>
              <a:rPr sz="2400" b="1" spc="-10" dirty="0">
                <a:latin typeface="Carlito"/>
                <a:cs typeface="Carlito"/>
              </a:rPr>
              <a:t>consisting </a:t>
            </a:r>
            <a:r>
              <a:rPr sz="2400" b="1" dirty="0">
                <a:latin typeface="Carlito"/>
                <a:cs typeface="Carlito"/>
              </a:rPr>
              <a:t>of planning, </a:t>
            </a:r>
            <a:r>
              <a:rPr sz="2400" b="1" spc="-5" dirty="0">
                <a:latin typeface="Carlito"/>
                <a:cs typeface="Carlito"/>
              </a:rPr>
              <a:t>organizing, actuating </a:t>
            </a:r>
            <a:r>
              <a:rPr sz="2400" b="1" spc="5" dirty="0">
                <a:latin typeface="Carlito"/>
                <a:cs typeface="Carlito"/>
              </a:rPr>
              <a:t>and  </a:t>
            </a:r>
            <a:r>
              <a:rPr sz="2400" b="1" spc="-5" dirty="0">
                <a:latin typeface="Carlito"/>
                <a:cs typeface="Carlito"/>
              </a:rPr>
              <a:t>controlling, performed </a:t>
            </a:r>
            <a:r>
              <a:rPr sz="2400" b="1" spc="-15" dirty="0">
                <a:latin typeface="Carlito"/>
                <a:cs typeface="Carlito"/>
              </a:rPr>
              <a:t>to </a:t>
            </a:r>
            <a:r>
              <a:rPr sz="2400" b="1" spc="-10" dirty="0">
                <a:latin typeface="Carlito"/>
                <a:cs typeface="Carlito"/>
              </a:rPr>
              <a:t>determine </a:t>
            </a:r>
            <a:r>
              <a:rPr sz="2400" b="1" dirty="0">
                <a:latin typeface="Carlito"/>
                <a:cs typeface="Carlito"/>
              </a:rPr>
              <a:t>and </a:t>
            </a:r>
            <a:r>
              <a:rPr sz="2400" b="1" spc="-5" dirty="0">
                <a:latin typeface="Carlito"/>
                <a:cs typeface="Carlito"/>
              </a:rPr>
              <a:t>accomplish the objectives </a:t>
            </a:r>
            <a:r>
              <a:rPr sz="2400" b="1" spc="-10" dirty="0">
                <a:latin typeface="Carlito"/>
                <a:cs typeface="Carlito"/>
              </a:rPr>
              <a:t>by </a:t>
            </a:r>
            <a:r>
              <a:rPr sz="2400" b="1" spc="-5" dirty="0">
                <a:latin typeface="Carlito"/>
                <a:cs typeface="Carlito"/>
              </a:rPr>
              <a:t>the </a:t>
            </a:r>
            <a:r>
              <a:rPr sz="2400" b="1" dirty="0">
                <a:latin typeface="Carlito"/>
                <a:cs typeface="Carlito"/>
              </a:rPr>
              <a:t>use of  people and </a:t>
            </a:r>
            <a:r>
              <a:rPr sz="2400" b="1" spc="-30" dirty="0">
                <a:latin typeface="Carlito"/>
                <a:cs typeface="Carlito"/>
              </a:rPr>
              <a:t>resources”. </a:t>
            </a:r>
            <a:endParaRPr lang="en-IN" sz="2400" b="1" spc="-30" dirty="0">
              <a:latin typeface="Carlito"/>
              <a:cs typeface="Carlito"/>
            </a:endParaRPr>
          </a:p>
          <a:p>
            <a:pPr marL="240665" marR="5715" indent="-228600" algn="just">
              <a:lnSpc>
                <a:spcPct val="80000"/>
              </a:lnSpc>
              <a:spcBef>
                <a:spcPts val="725"/>
              </a:spcBef>
              <a:buFont typeface="Arial"/>
              <a:buChar char="•"/>
              <a:tabLst>
                <a:tab pos="241300" algn="l"/>
              </a:tabLst>
            </a:pPr>
            <a:r>
              <a:rPr sz="2400" spc="-5" dirty="0">
                <a:latin typeface="Carlito"/>
                <a:cs typeface="Carlito"/>
              </a:rPr>
              <a:t>The </a:t>
            </a:r>
            <a:r>
              <a:rPr sz="2400" spc="-25" dirty="0">
                <a:latin typeface="Carlito"/>
                <a:cs typeface="Carlito"/>
              </a:rPr>
              <a:t>four </a:t>
            </a:r>
            <a:r>
              <a:rPr sz="2400" spc="-10" dirty="0">
                <a:latin typeface="Carlito"/>
                <a:cs typeface="Carlito"/>
              </a:rPr>
              <a:t>management </a:t>
            </a:r>
            <a:r>
              <a:rPr sz="2400" spc="-5" dirty="0">
                <a:latin typeface="Carlito"/>
                <a:cs typeface="Carlito"/>
              </a:rPr>
              <a:t>activities included </a:t>
            </a:r>
            <a:r>
              <a:rPr sz="2400" dirty="0">
                <a:latin typeface="Carlito"/>
                <a:cs typeface="Carlito"/>
              </a:rPr>
              <a:t>in this </a:t>
            </a:r>
            <a:r>
              <a:rPr sz="2400" spc="-10" dirty="0">
                <a:latin typeface="Carlito"/>
                <a:cs typeface="Carlito"/>
              </a:rPr>
              <a:t>process are:  </a:t>
            </a:r>
            <a:r>
              <a:rPr sz="2400" b="1" spc="5" dirty="0">
                <a:latin typeface="Carlito"/>
                <a:cs typeface="Carlito"/>
              </a:rPr>
              <a:t>planning, </a:t>
            </a:r>
            <a:r>
              <a:rPr sz="2400" b="1" spc="-5" dirty="0">
                <a:latin typeface="Carlito"/>
                <a:cs typeface="Carlito"/>
              </a:rPr>
              <a:t>organizing, actuating </a:t>
            </a:r>
            <a:r>
              <a:rPr sz="2400" b="1" dirty="0">
                <a:latin typeface="Carlito"/>
                <a:cs typeface="Carlito"/>
              </a:rPr>
              <a:t>and </a:t>
            </a:r>
            <a:r>
              <a:rPr sz="2400" b="1" spc="-5" dirty="0">
                <a:latin typeface="Carlito"/>
                <a:cs typeface="Carlito"/>
              </a:rPr>
              <a:t>controlling. </a:t>
            </a:r>
            <a:r>
              <a:rPr sz="2400" b="1" dirty="0">
                <a:latin typeface="Carlito"/>
                <a:cs typeface="Carlito"/>
              </a:rPr>
              <a:t>Planning </a:t>
            </a:r>
            <a:r>
              <a:rPr sz="2400" dirty="0">
                <a:latin typeface="Carlito"/>
                <a:cs typeface="Carlito"/>
              </a:rPr>
              <a:t>means </a:t>
            </a:r>
            <a:r>
              <a:rPr sz="2400" spc="-10" dirty="0">
                <a:latin typeface="Carlito"/>
                <a:cs typeface="Carlito"/>
              </a:rPr>
              <a:t>that managers think </a:t>
            </a:r>
            <a:r>
              <a:rPr sz="2400" spc="-5" dirty="0">
                <a:latin typeface="Carlito"/>
                <a:cs typeface="Carlito"/>
              </a:rPr>
              <a:t>of </a:t>
            </a:r>
            <a:r>
              <a:rPr sz="2400" dirty="0">
                <a:latin typeface="Carlito"/>
                <a:cs typeface="Carlito"/>
              </a:rPr>
              <a:t>their </a:t>
            </a:r>
            <a:r>
              <a:rPr sz="2400" spc="-5" dirty="0">
                <a:latin typeface="Carlito"/>
                <a:cs typeface="Carlito"/>
              </a:rPr>
              <a:t>actions </a:t>
            </a:r>
            <a:r>
              <a:rPr sz="2400" dirty="0">
                <a:latin typeface="Carlito"/>
                <a:cs typeface="Carlito"/>
              </a:rPr>
              <a:t>in </a:t>
            </a:r>
            <a:r>
              <a:rPr sz="2400" spc="-5" dirty="0">
                <a:latin typeface="Carlito"/>
                <a:cs typeface="Carlito"/>
              </a:rPr>
              <a:t>advance. Their </a:t>
            </a:r>
            <a:r>
              <a:rPr sz="2400" dirty="0">
                <a:latin typeface="Carlito"/>
                <a:cs typeface="Carlito"/>
              </a:rPr>
              <a:t>actions </a:t>
            </a:r>
            <a:r>
              <a:rPr sz="2400" spc="-10" dirty="0">
                <a:latin typeface="Carlito"/>
                <a:cs typeface="Carlito"/>
              </a:rPr>
              <a:t>are </a:t>
            </a:r>
            <a:r>
              <a:rPr sz="2400" spc="-5" dirty="0">
                <a:latin typeface="Carlito"/>
                <a:cs typeface="Carlito"/>
              </a:rPr>
              <a:t>usually based on some method, plan, </a:t>
            </a:r>
            <a:r>
              <a:rPr sz="2400" spc="-10" dirty="0">
                <a:latin typeface="Carlito"/>
                <a:cs typeface="Carlito"/>
              </a:rPr>
              <a:t>or  </a:t>
            </a:r>
            <a:r>
              <a:rPr sz="2400" dirty="0">
                <a:latin typeface="Carlito"/>
                <a:cs typeface="Carlito"/>
              </a:rPr>
              <a:t>logic, </a:t>
            </a:r>
            <a:r>
              <a:rPr sz="2400" spc="-10" dirty="0">
                <a:latin typeface="Carlito"/>
                <a:cs typeface="Carlito"/>
              </a:rPr>
              <a:t>rather </a:t>
            </a:r>
            <a:r>
              <a:rPr sz="2400" dirty="0">
                <a:latin typeface="Carlito"/>
                <a:cs typeface="Carlito"/>
              </a:rPr>
              <a:t>than </a:t>
            </a:r>
            <a:r>
              <a:rPr sz="2400" spc="-5" dirty="0">
                <a:latin typeface="Carlito"/>
                <a:cs typeface="Carlito"/>
              </a:rPr>
              <a:t>on </a:t>
            </a:r>
            <a:r>
              <a:rPr sz="2400" dirty="0">
                <a:latin typeface="Carlito"/>
                <a:cs typeface="Carlito"/>
              </a:rPr>
              <a:t>a </a:t>
            </a:r>
            <a:r>
              <a:rPr sz="2400" spc="-5" dirty="0">
                <a:latin typeface="Carlito"/>
                <a:cs typeface="Carlito"/>
              </a:rPr>
              <a:t>hunch. </a:t>
            </a:r>
            <a:r>
              <a:rPr sz="2400" b="1" spc="-10" dirty="0">
                <a:latin typeface="Carlito"/>
                <a:cs typeface="Carlito"/>
              </a:rPr>
              <a:t>Organizing </a:t>
            </a:r>
            <a:r>
              <a:rPr sz="2400" dirty="0">
                <a:latin typeface="Carlito"/>
                <a:cs typeface="Carlito"/>
              </a:rPr>
              <a:t>means </a:t>
            </a:r>
            <a:r>
              <a:rPr sz="2400" spc="-10" dirty="0">
                <a:latin typeface="Carlito"/>
                <a:cs typeface="Carlito"/>
              </a:rPr>
              <a:t>that managers </a:t>
            </a:r>
            <a:r>
              <a:rPr sz="2400" spc="-15" dirty="0">
                <a:latin typeface="Carlito"/>
                <a:cs typeface="Carlito"/>
              </a:rPr>
              <a:t>coordinate </a:t>
            </a:r>
            <a:r>
              <a:rPr sz="2400" spc="-5" dirty="0">
                <a:latin typeface="Carlito"/>
                <a:cs typeface="Carlito"/>
              </a:rPr>
              <a:t>the  human and material </a:t>
            </a:r>
            <a:r>
              <a:rPr sz="2400" spc="-10" dirty="0">
                <a:latin typeface="Carlito"/>
                <a:cs typeface="Carlito"/>
              </a:rPr>
              <a:t>resources </a:t>
            </a:r>
            <a:r>
              <a:rPr sz="2400" spc="-5" dirty="0">
                <a:latin typeface="Carlito"/>
                <a:cs typeface="Carlito"/>
              </a:rPr>
              <a:t>of the </a:t>
            </a:r>
            <a:r>
              <a:rPr sz="2400" spc="-15" dirty="0">
                <a:latin typeface="Carlito"/>
                <a:cs typeface="Carlito"/>
              </a:rPr>
              <a:t>organization. </a:t>
            </a:r>
            <a:r>
              <a:rPr sz="2400" b="1" spc="-5" dirty="0">
                <a:latin typeface="Carlito"/>
                <a:cs typeface="Carlito"/>
              </a:rPr>
              <a:t>Actuating </a:t>
            </a:r>
            <a:r>
              <a:rPr sz="2400" dirty="0">
                <a:latin typeface="Carlito"/>
                <a:cs typeface="Carlito"/>
              </a:rPr>
              <a:t>means </a:t>
            </a:r>
            <a:r>
              <a:rPr sz="2400" spc="-5" dirty="0">
                <a:latin typeface="Carlito"/>
                <a:cs typeface="Carlito"/>
              </a:rPr>
              <a:t>that </a:t>
            </a:r>
            <a:r>
              <a:rPr sz="2400" spc="-10" dirty="0">
                <a:latin typeface="Carlito"/>
                <a:cs typeface="Carlito"/>
              </a:rPr>
              <a:t>managers  motivate </a:t>
            </a:r>
            <a:r>
              <a:rPr sz="2400" dirty="0">
                <a:latin typeface="Carlito"/>
                <a:cs typeface="Carlito"/>
              </a:rPr>
              <a:t>and </a:t>
            </a:r>
            <a:r>
              <a:rPr sz="2400" spc="-10" dirty="0">
                <a:latin typeface="Carlito"/>
                <a:cs typeface="Carlito"/>
              </a:rPr>
              <a:t>direct subordinates. </a:t>
            </a:r>
            <a:r>
              <a:rPr sz="2400" b="1" spc="-10" dirty="0">
                <a:latin typeface="Carlito"/>
                <a:cs typeface="Carlito"/>
              </a:rPr>
              <a:t>Controlling </a:t>
            </a:r>
            <a:r>
              <a:rPr sz="2400" spc="-5" dirty="0">
                <a:latin typeface="Carlito"/>
                <a:cs typeface="Carlito"/>
              </a:rPr>
              <a:t>means that </a:t>
            </a:r>
            <a:r>
              <a:rPr sz="2400" spc="-10" dirty="0">
                <a:latin typeface="Carlito"/>
                <a:cs typeface="Carlito"/>
              </a:rPr>
              <a:t>managers </a:t>
            </a:r>
            <a:r>
              <a:rPr sz="2400" spc="-15" dirty="0">
                <a:latin typeface="Carlito"/>
                <a:cs typeface="Carlito"/>
              </a:rPr>
              <a:t>attempt </a:t>
            </a:r>
            <a:r>
              <a:rPr sz="2400" spc="-25" dirty="0">
                <a:latin typeface="Carlito"/>
                <a:cs typeface="Carlito"/>
              </a:rPr>
              <a:t>to  </a:t>
            </a:r>
            <a:r>
              <a:rPr sz="2400" spc="-10" dirty="0">
                <a:latin typeface="Carlito"/>
                <a:cs typeface="Carlito"/>
              </a:rPr>
              <a:t>ensure </a:t>
            </a:r>
            <a:r>
              <a:rPr sz="2400" spc="-5" dirty="0">
                <a:latin typeface="Carlito"/>
                <a:cs typeface="Carlito"/>
              </a:rPr>
              <a:t>that </a:t>
            </a:r>
            <a:r>
              <a:rPr sz="2400" spc="-10" dirty="0">
                <a:latin typeface="Carlito"/>
                <a:cs typeface="Carlito"/>
              </a:rPr>
              <a:t>there </a:t>
            </a:r>
            <a:r>
              <a:rPr sz="2400" dirty="0">
                <a:latin typeface="Carlito"/>
                <a:cs typeface="Carlito"/>
              </a:rPr>
              <a:t>is </a:t>
            </a:r>
            <a:r>
              <a:rPr sz="2400" spc="-5" dirty="0">
                <a:latin typeface="Carlito"/>
                <a:cs typeface="Carlito"/>
              </a:rPr>
              <a:t>no deviation </a:t>
            </a:r>
            <a:r>
              <a:rPr sz="2400" spc="-15" dirty="0">
                <a:latin typeface="Carlito"/>
                <a:cs typeface="Carlito"/>
              </a:rPr>
              <a:t>from </a:t>
            </a:r>
            <a:r>
              <a:rPr sz="2400" dirty="0">
                <a:latin typeface="Carlito"/>
                <a:cs typeface="Carlito"/>
              </a:rPr>
              <a:t>the </a:t>
            </a:r>
            <a:r>
              <a:rPr sz="2400" spc="-5" dirty="0">
                <a:latin typeface="Carlito"/>
                <a:cs typeface="Carlito"/>
              </a:rPr>
              <a:t>norm or plan. This definition </a:t>
            </a:r>
            <a:r>
              <a:rPr sz="2400" dirty="0">
                <a:latin typeface="Carlito"/>
                <a:cs typeface="Carlito"/>
              </a:rPr>
              <a:t>also </a:t>
            </a:r>
            <a:r>
              <a:rPr sz="2400" spc="-10" dirty="0">
                <a:latin typeface="Carlito"/>
                <a:cs typeface="Carlito"/>
              </a:rPr>
              <a:t>indicates  </a:t>
            </a:r>
            <a:r>
              <a:rPr sz="2400" spc="-5" dirty="0">
                <a:latin typeface="Carlito"/>
                <a:cs typeface="Carlito"/>
              </a:rPr>
              <a:t>that </a:t>
            </a:r>
            <a:r>
              <a:rPr sz="2400" spc="-15" dirty="0">
                <a:latin typeface="Carlito"/>
                <a:cs typeface="Carlito"/>
              </a:rPr>
              <a:t>managers </a:t>
            </a:r>
            <a:r>
              <a:rPr sz="2400" spc="-10" dirty="0">
                <a:latin typeface="Carlito"/>
                <a:cs typeface="Carlito"/>
              </a:rPr>
              <a:t>use </a:t>
            </a:r>
            <a:r>
              <a:rPr sz="2400" spc="-5" dirty="0">
                <a:latin typeface="Carlito"/>
                <a:cs typeface="Carlito"/>
              </a:rPr>
              <a:t>people and other </a:t>
            </a:r>
            <a:r>
              <a:rPr sz="2400" spc="-10" dirty="0">
                <a:latin typeface="Carlito"/>
                <a:cs typeface="Carlito"/>
              </a:rPr>
              <a:t>resources, </a:t>
            </a:r>
            <a:r>
              <a:rPr sz="2400" spc="-5" dirty="0">
                <a:latin typeface="Carlito"/>
                <a:cs typeface="Carlito"/>
              </a:rPr>
              <a:t>such </a:t>
            </a:r>
            <a:r>
              <a:rPr sz="2400" dirty="0">
                <a:latin typeface="Carlito"/>
                <a:cs typeface="Carlito"/>
              </a:rPr>
              <a:t>as, </a:t>
            </a:r>
            <a:r>
              <a:rPr sz="2400" spc="-5" dirty="0">
                <a:latin typeface="Carlito"/>
                <a:cs typeface="Carlito"/>
              </a:rPr>
              <a:t>finance, </a:t>
            </a:r>
            <a:r>
              <a:rPr sz="2400" spc="-10" dirty="0">
                <a:latin typeface="Carlito"/>
                <a:cs typeface="Carlito"/>
              </a:rPr>
              <a:t>equipment, </a:t>
            </a:r>
            <a:r>
              <a:rPr sz="2400" spc="-15" dirty="0">
                <a:latin typeface="Carlito"/>
                <a:cs typeface="Carlito"/>
              </a:rPr>
              <a:t>etc. </a:t>
            </a:r>
            <a:r>
              <a:rPr sz="2400" spc="-10" dirty="0">
                <a:latin typeface="Carlito"/>
                <a:cs typeface="Carlito"/>
              </a:rPr>
              <a:t>in  attaining </a:t>
            </a:r>
            <a:r>
              <a:rPr sz="2400" spc="-5" dirty="0">
                <a:latin typeface="Carlito"/>
                <a:cs typeface="Carlito"/>
              </a:rPr>
              <a:t>their goals. </a:t>
            </a:r>
            <a:r>
              <a:rPr sz="2400" spc="-15" dirty="0">
                <a:latin typeface="Carlito"/>
                <a:cs typeface="Carlito"/>
              </a:rPr>
              <a:t>For </a:t>
            </a:r>
            <a:r>
              <a:rPr sz="2400" spc="5" dirty="0">
                <a:latin typeface="Carlito"/>
                <a:cs typeface="Carlito"/>
              </a:rPr>
              <a:t>e.g., </a:t>
            </a:r>
            <a:r>
              <a:rPr sz="2400" dirty="0">
                <a:latin typeface="Carlito"/>
                <a:cs typeface="Carlito"/>
              </a:rPr>
              <a:t>a </a:t>
            </a:r>
            <a:r>
              <a:rPr sz="2400" spc="-5" dirty="0">
                <a:latin typeface="Carlito"/>
                <a:cs typeface="Carlito"/>
              </a:rPr>
              <a:t>manager who wishes </a:t>
            </a:r>
            <a:r>
              <a:rPr sz="2400" spc="-20" dirty="0">
                <a:latin typeface="Carlito"/>
                <a:cs typeface="Carlito"/>
              </a:rPr>
              <a:t>to </a:t>
            </a:r>
            <a:r>
              <a:rPr sz="2400" spc="-5" dirty="0">
                <a:latin typeface="Carlito"/>
                <a:cs typeface="Carlito"/>
              </a:rPr>
              <a:t>increase sales </a:t>
            </a:r>
            <a:r>
              <a:rPr sz="2400" spc="-10" dirty="0">
                <a:latin typeface="Carlito"/>
                <a:cs typeface="Carlito"/>
              </a:rPr>
              <a:t>might </a:t>
            </a:r>
            <a:r>
              <a:rPr sz="2400" spc="5" dirty="0">
                <a:latin typeface="Carlito"/>
                <a:cs typeface="Carlito"/>
              </a:rPr>
              <a:t>try </a:t>
            </a:r>
            <a:r>
              <a:rPr sz="2400" spc="-5" dirty="0">
                <a:latin typeface="Carlito"/>
                <a:cs typeface="Carlito"/>
              </a:rPr>
              <a:t>not  only </a:t>
            </a:r>
            <a:r>
              <a:rPr sz="2400" spc="-10" dirty="0">
                <a:latin typeface="Carlito"/>
                <a:cs typeface="Carlito"/>
              </a:rPr>
              <a:t>to motivate </a:t>
            </a:r>
            <a:r>
              <a:rPr sz="2400" dirty="0">
                <a:latin typeface="Carlito"/>
                <a:cs typeface="Carlito"/>
              </a:rPr>
              <a:t>the </a:t>
            </a:r>
            <a:r>
              <a:rPr sz="2400" spc="-5" dirty="0">
                <a:latin typeface="Carlito"/>
                <a:cs typeface="Carlito"/>
              </a:rPr>
              <a:t>sales </a:t>
            </a:r>
            <a:r>
              <a:rPr sz="2400" spc="-20" dirty="0">
                <a:latin typeface="Carlito"/>
                <a:cs typeface="Carlito"/>
              </a:rPr>
              <a:t>force </a:t>
            </a:r>
            <a:r>
              <a:rPr sz="2400" spc="-5" dirty="0">
                <a:latin typeface="Carlito"/>
                <a:cs typeface="Carlito"/>
              </a:rPr>
              <a:t>but </a:t>
            </a:r>
            <a:r>
              <a:rPr sz="2400" dirty="0">
                <a:latin typeface="Carlito"/>
                <a:cs typeface="Carlito"/>
              </a:rPr>
              <a:t>also </a:t>
            </a:r>
            <a:r>
              <a:rPr sz="2400" spc="-10" dirty="0">
                <a:latin typeface="Carlito"/>
                <a:cs typeface="Carlito"/>
              </a:rPr>
              <a:t>to </a:t>
            </a:r>
            <a:r>
              <a:rPr sz="2400" spc="-5" dirty="0">
                <a:latin typeface="Carlito"/>
                <a:cs typeface="Carlito"/>
              </a:rPr>
              <a:t>increase </a:t>
            </a:r>
            <a:r>
              <a:rPr sz="2400" dirty="0">
                <a:latin typeface="Carlito"/>
                <a:cs typeface="Carlito"/>
              </a:rPr>
              <a:t>the </a:t>
            </a:r>
            <a:r>
              <a:rPr sz="2400" spc="-5" dirty="0">
                <a:latin typeface="Carlito"/>
                <a:cs typeface="Carlito"/>
              </a:rPr>
              <a:t>advertising</a:t>
            </a:r>
            <a:r>
              <a:rPr sz="2400" spc="-70" dirty="0">
                <a:latin typeface="Carlito"/>
                <a:cs typeface="Carlito"/>
              </a:rPr>
              <a:t> </a:t>
            </a:r>
            <a:r>
              <a:rPr sz="2400" spc="-10" dirty="0">
                <a:latin typeface="Carlito"/>
                <a:cs typeface="Carlito"/>
              </a:rPr>
              <a:t>budget.</a:t>
            </a:r>
            <a:endParaRPr sz="2400" dirty="0">
              <a:latin typeface="Carlito"/>
              <a:cs typeface="Carlito"/>
            </a:endParaRPr>
          </a:p>
          <a:p>
            <a:pPr marL="12700" marR="5080" algn="just">
              <a:lnSpc>
                <a:spcPct val="80000"/>
              </a:lnSpc>
              <a:spcBef>
                <a:spcPts val="1000"/>
              </a:spcBef>
            </a:pPr>
            <a:endParaRPr lang="en-IN" sz="2400" spc="-25" dirty="0">
              <a:latin typeface="Carlito"/>
              <a:cs typeface="Carlito"/>
            </a:endParaRPr>
          </a:p>
          <a:p>
            <a:pPr marL="12700" marR="5080" algn="just">
              <a:lnSpc>
                <a:spcPct val="80000"/>
              </a:lnSpc>
              <a:spcBef>
                <a:spcPts val="1000"/>
              </a:spcBef>
            </a:pPr>
            <a:r>
              <a:rPr sz="2400" spc="-25" dirty="0">
                <a:latin typeface="Carlito"/>
                <a:cs typeface="Carlito"/>
              </a:rPr>
              <a:t>Finally, </a:t>
            </a:r>
            <a:r>
              <a:rPr sz="2400" dirty="0">
                <a:latin typeface="Carlito"/>
                <a:cs typeface="Carlito"/>
              </a:rPr>
              <a:t>this </a:t>
            </a:r>
            <a:r>
              <a:rPr sz="2400" spc="-10" dirty="0">
                <a:latin typeface="Carlito"/>
                <a:cs typeface="Carlito"/>
              </a:rPr>
              <a:t>definition </a:t>
            </a:r>
            <a:r>
              <a:rPr sz="2400" spc="-20" dirty="0">
                <a:latin typeface="Carlito"/>
                <a:cs typeface="Carlito"/>
              </a:rPr>
              <a:t>states </a:t>
            </a:r>
            <a:r>
              <a:rPr sz="2400" spc="-10" dirty="0">
                <a:latin typeface="Carlito"/>
                <a:cs typeface="Carlito"/>
              </a:rPr>
              <a:t>that management </a:t>
            </a:r>
            <a:r>
              <a:rPr sz="2400" spc="-15" dirty="0">
                <a:latin typeface="Carlito"/>
                <a:cs typeface="Carlito"/>
              </a:rPr>
              <a:t>involves </a:t>
            </a:r>
            <a:r>
              <a:rPr sz="2400" spc="-5" dirty="0">
                <a:latin typeface="Carlito"/>
                <a:cs typeface="Carlito"/>
              </a:rPr>
              <a:t>the </a:t>
            </a:r>
            <a:r>
              <a:rPr sz="2400" dirty="0">
                <a:latin typeface="Carlito"/>
                <a:cs typeface="Carlito"/>
              </a:rPr>
              <a:t>act </a:t>
            </a:r>
            <a:r>
              <a:rPr sz="2400" spc="-5" dirty="0">
                <a:latin typeface="Carlito"/>
                <a:cs typeface="Carlito"/>
              </a:rPr>
              <a:t>of achieving </a:t>
            </a:r>
            <a:r>
              <a:rPr sz="2400" dirty="0">
                <a:latin typeface="Carlito"/>
                <a:cs typeface="Carlito"/>
              </a:rPr>
              <a:t>the  </a:t>
            </a:r>
            <a:r>
              <a:rPr sz="2400" spc="-25" dirty="0">
                <a:latin typeface="Carlito"/>
                <a:cs typeface="Carlito"/>
              </a:rPr>
              <a:t>organization’s </a:t>
            </a:r>
            <a:r>
              <a:rPr sz="2400" spc="-5" dirty="0">
                <a:latin typeface="Carlito"/>
                <a:cs typeface="Carlito"/>
              </a:rPr>
              <a:t>objectives. </a:t>
            </a:r>
            <a:r>
              <a:rPr sz="2400" spc="-10" dirty="0">
                <a:latin typeface="Carlito"/>
                <a:cs typeface="Carlito"/>
              </a:rPr>
              <a:t>These objectives </a:t>
            </a:r>
            <a:r>
              <a:rPr sz="2400" spc="-5" dirty="0">
                <a:latin typeface="Carlito"/>
                <a:cs typeface="Carlito"/>
              </a:rPr>
              <a:t>will, of </a:t>
            </a:r>
            <a:r>
              <a:rPr sz="2400" spc="-15" dirty="0">
                <a:latin typeface="Carlito"/>
                <a:cs typeface="Carlito"/>
              </a:rPr>
              <a:t>course, </a:t>
            </a:r>
            <a:r>
              <a:rPr sz="2400" b="1" spc="-10" dirty="0">
                <a:latin typeface="Carlito"/>
                <a:cs typeface="Carlito"/>
              </a:rPr>
              <a:t>vary </a:t>
            </a:r>
            <a:r>
              <a:rPr sz="2400" b="1" dirty="0">
                <a:latin typeface="Carlito"/>
                <a:cs typeface="Carlito"/>
              </a:rPr>
              <a:t>with </a:t>
            </a:r>
            <a:r>
              <a:rPr sz="2400" b="1" spc="-5" dirty="0">
                <a:latin typeface="Carlito"/>
                <a:cs typeface="Carlito"/>
              </a:rPr>
              <a:t>each </a:t>
            </a:r>
            <a:r>
              <a:rPr sz="2400" b="1" spc="-15" dirty="0">
                <a:latin typeface="Carlito"/>
                <a:cs typeface="Carlito"/>
              </a:rPr>
              <a:t>organization</a:t>
            </a:r>
            <a:r>
              <a:rPr sz="2400" spc="-15" dirty="0">
                <a:latin typeface="Carlito"/>
                <a:cs typeface="Carlito"/>
              </a:rPr>
              <a:t>. </a:t>
            </a:r>
            <a:r>
              <a:rPr sz="2400" spc="555" dirty="0">
                <a:latin typeface="Carlito"/>
                <a:cs typeface="Carlito"/>
              </a:rPr>
              <a:t> </a:t>
            </a:r>
            <a:r>
              <a:rPr sz="2400" spc="-5" dirty="0">
                <a:latin typeface="Carlito"/>
                <a:cs typeface="Carlito"/>
              </a:rPr>
              <a:t>The </a:t>
            </a:r>
            <a:r>
              <a:rPr sz="2400" b="1" spc="-5" dirty="0">
                <a:latin typeface="Carlito"/>
                <a:cs typeface="Carlito"/>
              </a:rPr>
              <a:t>objective </a:t>
            </a:r>
            <a:r>
              <a:rPr sz="2400" spc="-5" dirty="0">
                <a:latin typeface="Carlito"/>
                <a:cs typeface="Carlito"/>
              </a:rPr>
              <a:t>of </a:t>
            </a:r>
            <a:r>
              <a:rPr sz="2400" dirty="0">
                <a:latin typeface="Carlito"/>
                <a:cs typeface="Carlito"/>
              </a:rPr>
              <a:t>a </a:t>
            </a:r>
            <a:r>
              <a:rPr sz="2400" b="1" spc="-10" dirty="0">
                <a:latin typeface="Carlito"/>
                <a:cs typeface="Carlito"/>
              </a:rPr>
              <a:t>hospital </a:t>
            </a:r>
            <a:r>
              <a:rPr sz="2400" spc="-5" dirty="0">
                <a:latin typeface="Carlito"/>
                <a:cs typeface="Carlito"/>
              </a:rPr>
              <a:t>might </a:t>
            </a:r>
            <a:r>
              <a:rPr sz="2400" spc="-10" dirty="0">
                <a:latin typeface="Carlito"/>
                <a:cs typeface="Carlito"/>
              </a:rPr>
              <a:t>be </a:t>
            </a:r>
            <a:r>
              <a:rPr sz="2400" spc="-15" dirty="0">
                <a:latin typeface="Carlito"/>
                <a:cs typeface="Carlito"/>
              </a:rPr>
              <a:t>to </a:t>
            </a:r>
            <a:r>
              <a:rPr sz="2400" spc="-10" dirty="0">
                <a:latin typeface="Carlito"/>
                <a:cs typeface="Carlito"/>
              </a:rPr>
              <a:t>provide </a:t>
            </a:r>
            <a:r>
              <a:rPr sz="2400" spc="-15" dirty="0">
                <a:latin typeface="Carlito"/>
                <a:cs typeface="Carlito"/>
              </a:rPr>
              <a:t>comprehensive </a:t>
            </a:r>
            <a:r>
              <a:rPr sz="2400" spc="-5" dirty="0">
                <a:latin typeface="Carlito"/>
                <a:cs typeface="Carlito"/>
              </a:rPr>
              <a:t>medical </a:t>
            </a:r>
            <a:r>
              <a:rPr sz="2400" spc="-15" dirty="0">
                <a:latin typeface="Carlito"/>
                <a:cs typeface="Carlito"/>
              </a:rPr>
              <a:t>care to </a:t>
            </a:r>
            <a:r>
              <a:rPr sz="2400" dirty="0">
                <a:latin typeface="Carlito"/>
                <a:cs typeface="Carlito"/>
              </a:rPr>
              <a:t>a  </a:t>
            </a:r>
            <a:r>
              <a:rPr sz="2400" spc="-20" dirty="0">
                <a:latin typeface="Carlito"/>
                <a:cs typeface="Carlito"/>
              </a:rPr>
              <a:t>community. </a:t>
            </a:r>
            <a:r>
              <a:rPr sz="2400" spc="-5" dirty="0">
                <a:latin typeface="Carlito"/>
                <a:cs typeface="Carlito"/>
              </a:rPr>
              <a:t>The </a:t>
            </a:r>
            <a:r>
              <a:rPr sz="2400" spc="-10" dirty="0">
                <a:latin typeface="Carlito"/>
                <a:cs typeface="Carlito"/>
              </a:rPr>
              <a:t>objective </a:t>
            </a:r>
            <a:r>
              <a:rPr sz="2400" spc="-5" dirty="0">
                <a:latin typeface="Carlito"/>
                <a:cs typeface="Carlito"/>
              </a:rPr>
              <a:t>of </a:t>
            </a:r>
            <a:r>
              <a:rPr sz="2400" dirty="0">
                <a:latin typeface="Carlito"/>
                <a:cs typeface="Carlito"/>
              </a:rPr>
              <a:t>a </a:t>
            </a:r>
            <a:r>
              <a:rPr sz="2400" spc="-10" dirty="0">
                <a:latin typeface="Carlito"/>
                <a:cs typeface="Carlito"/>
              </a:rPr>
              <a:t>university </a:t>
            </a:r>
            <a:r>
              <a:rPr sz="2400" spc="-5" dirty="0">
                <a:latin typeface="Carlito"/>
                <a:cs typeface="Carlito"/>
              </a:rPr>
              <a:t>might be </a:t>
            </a:r>
            <a:r>
              <a:rPr sz="2400" spc="-15" dirty="0">
                <a:latin typeface="Carlito"/>
                <a:cs typeface="Carlito"/>
              </a:rPr>
              <a:t>to </a:t>
            </a:r>
            <a:r>
              <a:rPr sz="2400" spc="-5" dirty="0">
                <a:latin typeface="Carlito"/>
                <a:cs typeface="Carlito"/>
              </a:rPr>
              <a:t>give </a:t>
            </a:r>
            <a:r>
              <a:rPr sz="2400" spc="-10" dirty="0">
                <a:latin typeface="Carlito"/>
                <a:cs typeface="Carlito"/>
              </a:rPr>
              <a:t>students </a:t>
            </a:r>
            <a:r>
              <a:rPr sz="2400" dirty="0">
                <a:latin typeface="Carlito"/>
                <a:cs typeface="Carlito"/>
              </a:rPr>
              <a:t>a </a:t>
            </a:r>
            <a:r>
              <a:rPr sz="2400" spc="-15" dirty="0">
                <a:latin typeface="Carlito"/>
                <a:cs typeface="Carlito"/>
              </a:rPr>
              <a:t>well-founded  </a:t>
            </a:r>
            <a:r>
              <a:rPr sz="2400" spc="-10" dirty="0">
                <a:latin typeface="Carlito"/>
                <a:cs typeface="Carlito"/>
              </a:rPr>
              <a:t>education </a:t>
            </a:r>
            <a:r>
              <a:rPr sz="2400" dirty="0">
                <a:latin typeface="Carlito"/>
                <a:cs typeface="Carlito"/>
              </a:rPr>
              <a:t>in a </a:t>
            </a:r>
            <a:r>
              <a:rPr sz="2400" spc="-10" dirty="0">
                <a:latin typeface="Carlito"/>
                <a:cs typeface="Carlito"/>
              </a:rPr>
              <a:t>congenial </a:t>
            </a:r>
            <a:r>
              <a:rPr sz="2400" spc="-15" dirty="0">
                <a:latin typeface="Carlito"/>
                <a:cs typeface="Carlito"/>
              </a:rPr>
              <a:t>environment.</a:t>
            </a:r>
            <a:r>
              <a:rPr sz="2400" spc="555" dirty="0">
                <a:latin typeface="Carlito"/>
                <a:cs typeface="Carlito"/>
              </a:rPr>
              <a:t> </a:t>
            </a:r>
            <a:r>
              <a:rPr sz="2400" spc="-15" dirty="0">
                <a:latin typeface="Carlito"/>
                <a:cs typeface="Carlito"/>
              </a:rPr>
              <a:t>Whatever  </a:t>
            </a:r>
            <a:r>
              <a:rPr sz="2400" dirty="0">
                <a:latin typeface="Carlito"/>
                <a:cs typeface="Carlito"/>
              </a:rPr>
              <a:t>the </a:t>
            </a:r>
            <a:r>
              <a:rPr sz="2400" spc="-10" dirty="0">
                <a:latin typeface="Carlito"/>
                <a:cs typeface="Carlito"/>
              </a:rPr>
              <a:t>objectives </a:t>
            </a:r>
            <a:r>
              <a:rPr sz="2400" spc="-5" dirty="0">
                <a:latin typeface="Carlito"/>
                <a:cs typeface="Carlito"/>
              </a:rPr>
              <a:t>of </a:t>
            </a:r>
            <a:r>
              <a:rPr sz="2400" dirty="0">
                <a:latin typeface="Carlito"/>
                <a:cs typeface="Carlito"/>
              </a:rPr>
              <a:t>a particular  </a:t>
            </a:r>
            <a:r>
              <a:rPr sz="2400" spc="-15" dirty="0">
                <a:latin typeface="Carlito"/>
                <a:cs typeface="Carlito"/>
              </a:rPr>
              <a:t>organization, </a:t>
            </a:r>
            <a:r>
              <a:rPr sz="2400" spc="-5" dirty="0">
                <a:latin typeface="Carlito"/>
                <a:cs typeface="Carlito"/>
              </a:rPr>
              <a:t>management </a:t>
            </a:r>
            <a:r>
              <a:rPr sz="2400" dirty="0">
                <a:latin typeface="Carlito"/>
                <a:cs typeface="Carlito"/>
              </a:rPr>
              <a:t>is the </a:t>
            </a:r>
            <a:r>
              <a:rPr sz="2400" spc="-10" dirty="0">
                <a:latin typeface="Carlito"/>
                <a:cs typeface="Carlito"/>
              </a:rPr>
              <a:t>process by </a:t>
            </a:r>
            <a:r>
              <a:rPr sz="2400" dirty="0">
                <a:latin typeface="Carlito"/>
                <a:cs typeface="Carlito"/>
              </a:rPr>
              <a:t>which the </a:t>
            </a:r>
            <a:r>
              <a:rPr sz="2400" spc="-5" dirty="0">
                <a:latin typeface="Carlito"/>
                <a:cs typeface="Carlito"/>
              </a:rPr>
              <a:t>objectives </a:t>
            </a:r>
            <a:r>
              <a:rPr sz="2400" spc="-10" dirty="0">
                <a:latin typeface="Carlito"/>
                <a:cs typeface="Carlito"/>
              </a:rPr>
              <a:t>are</a:t>
            </a:r>
            <a:r>
              <a:rPr sz="2400" spc="-75" dirty="0">
                <a:latin typeface="Carlito"/>
                <a:cs typeface="Carlito"/>
              </a:rPr>
              <a:t> </a:t>
            </a:r>
            <a:r>
              <a:rPr sz="2400" spc="-5" dirty="0">
                <a:latin typeface="Carlito"/>
                <a:cs typeface="Carlito"/>
              </a:rPr>
              <a:t>achieved.</a:t>
            </a:r>
            <a:endParaRPr sz="2400" dirty="0">
              <a:latin typeface="Carlito"/>
              <a:cs typeface="Carlito"/>
            </a:endParaRPr>
          </a:p>
        </p:txBody>
      </p:sp>
    </p:spTree>
    <p:extLst>
      <p:ext uri="{BB962C8B-B14F-4D97-AF65-F5344CB8AC3E}">
        <p14:creationId xmlns:p14="http://schemas.microsoft.com/office/powerpoint/2010/main" val="36575034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2B6-2374-AA7F-EA65-523ED03855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CCA226-3AD0-EBD3-F61B-8B4E82583BA7}"/>
              </a:ext>
            </a:extLst>
          </p:cNvPr>
          <p:cNvSpPr>
            <a:spLocks noGrp="1"/>
          </p:cNvSpPr>
          <p:nvPr>
            <p:ph idx="1"/>
          </p:nvPr>
        </p:nvSpPr>
        <p:spPr/>
        <p:txBody>
          <a:bodyPr>
            <a:normAutofit fontScale="92500" lnSpcReduction="10000"/>
          </a:bodyPr>
          <a:lstStyle/>
          <a:p>
            <a:pPr marL="0" indent="0">
              <a:buNone/>
            </a:pPr>
            <a:r>
              <a:rPr lang="en-IN" b="1" dirty="0"/>
              <a:t>Human Relations Approach</a:t>
            </a:r>
          </a:p>
          <a:p>
            <a:pPr marL="0" indent="0" algn="just">
              <a:buNone/>
            </a:pPr>
            <a:r>
              <a:rPr lang="en-US" dirty="0"/>
              <a:t>The human relationists, proposed the following points as a result of Hawthorne experiments.</a:t>
            </a:r>
          </a:p>
          <a:p>
            <a:pPr marL="0" indent="0" algn="just">
              <a:buNone/>
            </a:pPr>
            <a:r>
              <a:rPr lang="en-US" dirty="0"/>
              <a:t>(1) Social system: The organization in general is a social system composed of numerous interacting parts. The social system defines individual roles and establishes norms that may differ from those of formal organization.</a:t>
            </a:r>
          </a:p>
          <a:p>
            <a:pPr marL="0" indent="0" algn="just">
              <a:buNone/>
            </a:pPr>
            <a:r>
              <a:rPr lang="en-US" dirty="0"/>
              <a:t>(2) Social environment: The social environment of the job affects the workers and is also affected.</a:t>
            </a:r>
          </a:p>
          <a:p>
            <a:pPr marL="0" indent="0" algn="just">
              <a:buNone/>
            </a:pPr>
            <a:r>
              <a:rPr lang="en-US" dirty="0"/>
              <a:t>(3) Informal organization: The informal organization does also exist within the frame work of formal organization and it affects and is affected by the formal organization.</a:t>
            </a:r>
          </a:p>
        </p:txBody>
      </p:sp>
    </p:spTree>
    <p:extLst>
      <p:ext uri="{BB962C8B-B14F-4D97-AF65-F5344CB8AC3E}">
        <p14:creationId xmlns:p14="http://schemas.microsoft.com/office/powerpoint/2010/main" val="2569096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88E0-E29E-B22E-66C3-E4B7447319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BC3B7E-D7EE-C621-3FD6-E2579AFF3E53}"/>
              </a:ext>
            </a:extLst>
          </p:cNvPr>
          <p:cNvSpPr>
            <a:spLocks noGrp="1"/>
          </p:cNvSpPr>
          <p:nvPr>
            <p:ph idx="1"/>
          </p:nvPr>
        </p:nvSpPr>
        <p:spPr/>
        <p:txBody>
          <a:bodyPr>
            <a:normAutofit/>
          </a:bodyPr>
          <a:lstStyle/>
          <a:p>
            <a:pPr marL="0" indent="0" algn="just">
              <a:buNone/>
            </a:pPr>
            <a:r>
              <a:rPr lang="en-US" dirty="0"/>
              <a:t>(4) Group dynamics: At the workplace, the workers often do not act or react as individuals but as members of group. The group plays an important role in determining the attitudes and performance of individual workers.</a:t>
            </a:r>
          </a:p>
          <a:p>
            <a:pPr marL="0" indent="0" algn="just">
              <a:buNone/>
            </a:pPr>
            <a:r>
              <a:rPr lang="en-US" dirty="0"/>
              <a:t>(5) Informal leader: There is an emergence of informal leadership as against formal leadership and the informal leader sets and enforces group norms.</a:t>
            </a:r>
          </a:p>
          <a:p>
            <a:pPr marL="0" indent="0" algn="just">
              <a:buNone/>
            </a:pPr>
            <a:r>
              <a:rPr lang="en-US" dirty="0"/>
              <a:t>(6) Non-economic reward: Money is only one of the motivators, but not the sole motivator of human </a:t>
            </a:r>
            <a:r>
              <a:rPr lang="en-US" dirty="0" err="1"/>
              <a:t>behaviour</a:t>
            </a:r>
            <a:r>
              <a:rPr lang="en-US" dirty="0"/>
              <a:t>. Man is diversely motivated and sociopsychological factors act as important motivators.</a:t>
            </a:r>
            <a:endParaRPr lang="en-IN" dirty="0"/>
          </a:p>
          <a:p>
            <a:endParaRPr lang="en-IN" dirty="0"/>
          </a:p>
        </p:txBody>
      </p:sp>
    </p:spTree>
    <p:extLst>
      <p:ext uri="{BB962C8B-B14F-4D97-AF65-F5344CB8AC3E}">
        <p14:creationId xmlns:p14="http://schemas.microsoft.com/office/powerpoint/2010/main" val="852257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1EC9-E117-239B-DEA0-4FB730118870}"/>
              </a:ext>
            </a:extLst>
          </p:cNvPr>
          <p:cNvSpPr>
            <a:spLocks noGrp="1"/>
          </p:cNvSpPr>
          <p:nvPr>
            <p:ph type="title"/>
          </p:nvPr>
        </p:nvSpPr>
        <p:spPr/>
        <p:txBody>
          <a:bodyPr/>
          <a:lstStyle/>
          <a:p>
            <a:r>
              <a:rPr lang="en-IN" b="1" dirty="0"/>
              <a:t>Modern Management Approaches</a:t>
            </a:r>
          </a:p>
        </p:txBody>
      </p:sp>
      <p:sp>
        <p:nvSpPr>
          <p:cNvPr id="3" name="Content Placeholder 2">
            <a:extLst>
              <a:ext uri="{FF2B5EF4-FFF2-40B4-BE49-F238E27FC236}">
                <a16:creationId xmlns:a16="http://schemas.microsoft.com/office/drawing/2014/main" id="{8099695B-57CE-4A4E-2B4A-EA7BAD29E81B}"/>
              </a:ext>
            </a:extLst>
          </p:cNvPr>
          <p:cNvSpPr>
            <a:spLocks noGrp="1"/>
          </p:cNvSpPr>
          <p:nvPr>
            <p:ph idx="1"/>
          </p:nvPr>
        </p:nvSpPr>
        <p:spPr/>
        <p:txBody>
          <a:bodyPr>
            <a:normAutofit/>
          </a:bodyPr>
          <a:lstStyle/>
          <a:p>
            <a:pPr marL="0" indent="0">
              <a:buNone/>
            </a:pPr>
            <a:r>
              <a:rPr lang="en-IN" b="1" dirty="0"/>
              <a:t>Behavioural Approach</a:t>
            </a:r>
          </a:p>
          <a:p>
            <a:pPr algn="just">
              <a:buFont typeface="Wingdings" panose="05000000000000000000" pitchFamily="2" charset="2"/>
              <a:buChar char="Ø"/>
            </a:pPr>
            <a:r>
              <a:rPr lang="en-US" dirty="0"/>
              <a:t>Decision-making is done in a sub-optimal manner, because of practical and situational constraints on human rationality of decision-making. The behaviorists attach great weight age on participative and group decision-making.</a:t>
            </a:r>
          </a:p>
          <a:p>
            <a:pPr algn="just">
              <a:buFont typeface="Wingdings" panose="05000000000000000000" pitchFamily="2" charset="2"/>
              <a:buChar char="Ø"/>
            </a:pPr>
            <a:r>
              <a:rPr lang="en-US" dirty="0"/>
              <a:t>Behavioral Scientists encourage self direction and control instead of imposed control.</a:t>
            </a:r>
          </a:p>
          <a:p>
            <a:pPr algn="just">
              <a:buFont typeface="Wingdings" panose="05000000000000000000" pitchFamily="2" charset="2"/>
              <a:buChar char="Ø"/>
            </a:pPr>
            <a:r>
              <a:rPr lang="en-US" dirty="0"/>
              <a:t>Behavioral Scientists consider the organization as a group of individuals with certain goals</a:t>
            </a:r>
            <a:endParaRPr lang="en-IN" dirty="0"/>
          </a:p>
        </p:txBody>
      </p:sp>
    </p:spTree>
    <p:extLst>
      <p:ext uri="{BB962C8B-B14F-4D97-AF65-F5344CB8AC3E}">
        <p14:creationId xmlns:p14="http://schemas.microsoft.com/office/powerpoint/2010/main" val="2161541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5301-22A0-99E9-18A3-49D6DC8742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EF9A34-48D5-E048-1B86-77639EC5538B}"/>
              </a:ext>
            </a:extLst>
          </p:cNvPr>
          <p:cNvSpPr>
            <a:spLocks noGrp="1"/>
          </p:cNvSpPr>
          <p:nvPr>
            <p:ph idx="1"/>
          </p:nvPr>
        </p:nvSpPr>
        <p:spPr/>
        <p:txBody>
          <a:bodyPr>
            <a:normAutofit/>
          </a:bodyPr>
          <a:lstStyle/>
          <a:p>
            <a:pPr algn="just">
              <a:buFont typeface="Wingdings" panose="05000000000000000000" pitchFamily="2" charset="2"/>
              <a:buChar char="Ø"/>
            </a:pPr>
            <a:r>
              <a:rPr lang="en-US" dirty="0"/>
              <a:t>In view of </a:t>
            </a:r>
            <a:r>
              <a:rPr lang="en-US" dirty="0" err="1"/>
              <a:t>behavioural</a:t>
            </a:r>
            <a:r>
              <a:rPr lang="en-US" dirty="0"/>
              <a:t> scientists the democratic-participative styles of leadership are desirable, the autocratic, task oriented styles may also be appropriate in certain situation.</a:t>
            </a:r>
          </a:p>
          <a:p>
            <a:pPr algn="just">
              <a:buFont typeface="Wingdings" panose="05000000000000000000" pitchFamily="2" charset="2"/>
              <a:buChar char="Ø"/>
            </a:pPr>
            <a:r>
              <a:rPr lang="en-US" dirty="0"/>
              <a:t>They suggest that different people react differently to the same situation. No two people are exactly alike and manager should tailor his attempts to influence his people according to their needs.</a:t>
            </a:r>
          </a:p>
          <a:p>
            <a:pPr algn="just">
              <a:buFont typeface="Wingdings" panose="05000000000000000000" pitchFamily="2" charset="2"/>
              <a:buChar char="Ø"/>
            </a:pPr>
            <a:r>
              <a:rPr lang="en-US" dirty="0"/>
              <a:t>They recognize that organizational conflict and change are inevitable</a:t>
            </a:r>
            <a:endParaRPr lang="en-IN" dirty="0"/>
          </a:p>
        </p:txBody>
      </p:sp>
    </p:spTree>
    <p:extLst>
      <p:ext uri="{BB962C8B-B14F-4D97-AF65-F5344CB8AC3E}">
        <p14:creationId xmlns:p14="http://schemas.microsoft.com/office/powerpoint/2010/main" val="3531032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808" y="117170"/>
            <a:ext cx="6720205" cy="697230"/>
          </a:xfrm>
          <a:prstGeom prst="rect">
            <a:avLst/>
          </a:prstGeom>
        </p:spPr>
        <p:txBody>
          <a:bodyPr vert="horz" wrap="square" lIns="0" tIns="13335" rIns="0" bIns="0" rtlCol="0">
            <a:spAutoFit/>
          </a:bodyPr>
          <a:lstStyle/>
          <a:p>
            <a:pPr marL="12700">
              <a:lnSpc>
                <a:spcPct val="100000"/>
              </a:lnSpc>
              <a:spcBef>
                <a:spcPts val="105"/>
              </a:spcBef>
            </a:pPr>
            <a:r>
              <a:rPr b="1" spc="-180" dirty="0"/>
              <a:t>What </a:t>
            </a:r>
            <a:r>
              <a:rPr b="1" spc="-190" dirty="0"/>
              <a:t>is </a:t>
            </a:r>
            <a:r>
              <a:rPr b="1" spc="-250" dirty="0"/>
              <a:t>Quality</a:t>
            </a:r>
            <a:r>
              <a:rPr b="1" spc="-915" dirty="0"/>
              <a:t> </a:t>
            </a:r>
            <a:r>
              <a:rPr lang="en-IN" b="1" spc="-915" dirty="0"/>
              <a:t>         </a:t>
            </a:r>
            <a:r>
              <a:rPr b="1" spc="-114" dirty="0"/>
              <a:t>Management?</a:t>
            </a:r>
          </a:p>
        </p:txBody>
      </p:sp>
      <p:sp>
        <p:nvSpPr>
          <p:cNvPr id="3" name="object 3"/>
          <p:cNvSpPr txBox="1"/>
          <p:nvPr/>
        </p:nvSpPr>
        <p:spPr>
          <a:xfrm>
            <a:off x="241808" y="814400"/>
            <a:ext cx="11441607" cy="5438092"/>
          </a:xfrm>
          <a:prstGeom prst="rect">
            <a:avLst/>
          </a:prstGeom>
        </p:spPr>
        <p:txBody>
          <a:bodyPr vert="horz" wrap="square" lIns="0" tIns="132080" rIns="0" bIns="0" rtlCol="0">
            <a:spAutoFit/>
          </a:bodyPr>
          <a:lstStyle/>
          <a:p>
            <a:pPr marL="527685" marR="5080" indent="-515620" algn="just">
              <a:lnSpc>
                <a:spcPct val="70000"/>
              </a:lnSpc>
              <a:spcBef>
                <a:spcPts val="1040"/>
              </a:spcBef>
              <a:buAutoNum type="arabicPeriod"/>
              <a:tabLst>
                <a:tab pos="528320" algn="l"/>
              </a:tabLst>
            </a:pPr>
            <a:r>
              <a:rPr sz="2400" b="1" spc="-15" dirty="0">
                <a:latin typeface="Carlito"/>
                <a:cs typeface="Carlito"/>
              </a:rPr>
              <a:t>Intense </a:t>
            </a:r>
            <a:r>
              <a:rPr sz="2400" b="1" spc="-5" dirty="0">
                <a:latin typeface="Carlito"/>
                <a:cs typeface="Carlito"/>
              </a:rPr>
              <a:t>focus </a:t>
            </a:r>
            <a:r>
              <a:rPr sz="2400" b="1" dirty="0">
                <a:latin typeface="Carlito"/>
                <a:cs typeface="Carlito"/>
              </a:rPr>
              <a:t>on </a:t>
            </a:r>
            <a:r>
              <a:rPr sz="2400" b="1" spc="-5" dirty="0">
                <a:latin typeface="Carlito"/>
                <a:cs typeface="Carlito"/>
              </a:rPr>
              <a:t>the </a:t>
            </a:r>
            <a:r>
              <a:rPr sz="2400" b="1" spc="-10" dirty="0">
                <a:latin typeface="Carlito"/>
                <a:cs typeface="Carlito"/>
              </a:rPr>
              <a:t>customer: </a:t>
            </a:r>
            <a:r>
              <a:rPr sz="2400" spc="-5" dirty="0">
                <a:latin typeface="Carlito"/>
                <a:cs typeface="Carlito"/>
              </a:rPr>
              <a:t>The </a:t>
            </a:r>
            <a:r>
              <a:rPr sz="2400" spc="-10" dirty="0">
                <a:latin typeface="Carlito"/>
                <a:cs typeface="Carlito"/>
              </a:rPr>
              <a:t>customer </a:t>
            </a:r>
            <a:r>
              <a:rPr sz="2400" spc="-5" dirty="0">
                <a:latin typeface="Carlito"/>
                <a:cs typeface="Carlito"/>
              </a:rPr>
              <a:t>includes </a:t>
            </a:r>
            <a:r>
              <a:rPr sz="2400" spc="-15" dirty="0">
                <a:latin typeface="Carlito"/>
                <a:cs typeface="Carlito"/>
              </a:rPr>
              <a:t>outsiders </a:t>
            </a:r>
            <a:r>
              <a:rPr sz="2400" dirty="0">
                <a:latin typeface="Carlito"/>
                <a:cs typeface="Carlito"/>
              </a:rPr>
              <a:t>who </a:t>
            </a:r>
            <a:r>
              <a:rPr sz="2400" spc="-5" dirty="0">
                <a:latin typeface="Carlito"/>
                <a:cs typeface="Carlito"/>
              </a:rPr>
              <a:t>buy the  </a:t>
            </a:r>
            <a:r>
              <a:rPr sz="2400" spc="-25" dirty="0">
                <a:latin typeface="Carlito"/>
                <a:cs typeface="Carlito"/>
              </a:rPr>
              <a:t>organization’s </a:t>
            </a:r>
            <a:r>
              <a:rPr sz="2400" spc="-10" dirty="0">
                <a:latin typeface="Carlito"/>
                <a:cs typeface="Carlito"/>
              </a:rPr>
              <a:t>products </a:t>
            </a:r>
            <a:r>
              <a:rPr sz="2400" spc="-5" dirty="0">
                <a:latin typeface="Carlito"/>
                <a:cs typeface="Carlito"/>
              </a:rPr>
              <a:t>or </a:t>
            </a:r>
            <a:r>
              <a:rPr sz="2400" dirty="0">
                <a:latin typeface="Carlito"/>
                <a:cs typeface="Carlito"/>
              </a:rPr>
              <a:t>services </a:t>
            </a:r>
            <a:r>
              <a:rPr sz="2400" spc="-5" dirty="0">
                <a:latin typeface="Carlito"/>
                <a:cs typeface="Carlito"/>
              </a:rPr>
              <a:t>and </a:t>
            </a:r>
            <a:r>
              <a:rPr sz="2400" spc="-10" dirty="0">
                <a:latin typeface="Carlito"/>
                <a:cs typeface="Carlito"/>
              </a:rPr>
              <a:t>internal </a:t>
            </a:r>
            <a:r>
              <a:rPr sz="2400" spc="-15" dirty="0">
                <a:latin typeface="Carlito"/>
                <a:cs typeface="Carlito"/>
              </a:rPr>
              <a:t>customers </a:t>
            </a:r>
            <a:r>
              <a:rPr sz="2400" dirty="0">
                <a:latin typeface="Carlito"/>
                <a:cs typeface="Carlito"/>
              </a:rPr>
              <a:t>who </a:t>
            </a:r>
            <a:r>
              <a:rPr sz="2400" spc="-15" dirty="0">
                <a:latin typeface="Carlito"/>
                <a:cs typeface="Carlito"/>
              </a:rPr>
              <a:t>interact </a:t>
            </a:r>
            <a:r>
              <a:rPr sz="2400" spc="-5" dirty="0">
                <a:latin typeface="Carlito"/>
                <a:cs typeface="Carlito"/>
              </a:rPr>
              <a:t>with  </a:t>
            </a:r>
            <a:r>
              <a:rPr sz="2400" dirty="0">
                <a:latin typeface="Carlito"/>
                <a:cs typeface="Carlito"/>
              </a:rPr>
              <a:t>and </a:t>
            </a:r>
            <a:r>
              <a:rPr sz="2400" spc="-5" dirty="0">
                <a:latin typeface="Carlito"/>
                <a:cs typeface="Carlito"/>
              </a:rPr>
              <a:t>serve </a:t>
            </a:r>
            <a:r>
              <a:rPr sz="2400" spc="-10" dirty="0">
                <a:latin typeface="Carlito"/>
                <a:cs typeface="Carlito"/>
              </a:rPr>
              <a:t>others </a:t>
            </a:r>
            <a:r>
              <a:rPr sz="2400" dirty="0">
                <a:latin typeface="Carlito"/>
                <a:cs typeface="Carlito"/>
              </a:rPr>
              <a:t>in the</a:t>
            </a:r>
            <a:r>
              <a:rPr sz="2400" spc="-55" dirty="0">
                <a:latin typeface="Carlito"/>
                <a:cs typeface="Carlito"/>
              </a:rPr>
              <a:t> </a:t>
            </a:r>
            <a:r>
              <a:rPr sz="2400" spc="-15" dirty="0">
                <a:latin typeface="Carlito"/>
                <a:cs typeface="Carlito"/>
              </a:rPr>
              <a:t>organization.</a:t>
            </a:r>
            <a:endParaRPr sz="2400" dirty="0">
              <a:latin typeface="Carlito"/>
              <a:cs typeface="Carlito"/>
            </a:endParaRPr>
          </a:p>
          <a:p>
            <a:pPr marL="527685" marR="5080" indent="-515620" algn="just">
              <a:lnSpc>
                <a:spcPct val="70000"/>
              </a:lnSpc>
              <a:spcBef>
                <a:spcPts val="994"/>
              </a:spcBef>
              <a:buAutoNum type="arabicPeriod"/>
              <a:tabLst>
                <a:tab pos="528320" algn="l"/>
              </a:tabLst>
            </a:pPr>
            <a:r>
              <a:rPr sz="2400" b="1" spc="-5" dirty="0">
                <a:latin typeface="Carlito"/>
                <a:cs typeface="Carlito"/>
              </a:rPr>
              <a:t>Concern </a:t>
            </a:r>
            <a:r>
              <a:rPr sz="2400" b="1" spc="-15" dirty="0">
                <a:latin typeface="Carlito"/>
                <a:cs typeface="Carlito"/>
              </a:rPr>
              <a:t>for </a:t>
            </a:r>
            <a:r>
              <a:rPr sz="2400" b="1" spc="-5" dirty="0">
                <a:latin typeface="Carlito"/>
                <a:cs typeface="Carlito"/>
              </a:rPr>
              <a:t>continual </a:t>
            </a:r>
            <a:r>
              <a:rPr sz="2400" b="1" spc="-10" dirty="0">
                <a:latin typeface="Carlito"/>
                <a:cs typeface="Carlito"/>
              </a:rPr>
              <a:t>improvement: </a:t>
            </a:r>
            <a:r>
              <a:rPr sz="2400" spc="-5" dirty="0">
                <a:latin typeface="Carlito"/>
                <a:cs typeface="Carlito"/>
              </a:rPr>
              <a:t>QM </a:t>
            </a:r>
            <a:r>
              <a:rPr sz="2400" dirty="0">
                <a:latin typeface="Carlito"/>
                <a:cs typeface="Carlito"/>
              </a:rPr>
              <a:t>is a </a:t>
            </a:r>
            <a:r>
              <a:rPr sz="2400" spc="-10" dirty="0">
                <a:latin typeface="Carlito"/>
                <a:cs typeface="Carlito"/>
              </a:rPr>
              <a:t>commitment </a:t>
            </a:r>
            <a:r>
              <a:rPr sz="2400" spc="-20" dirty="0">
                <a:latin typeface="Carlito"/>
                <a:cs typeface="Carlito"/>
              </a:rPr>
              <a:t>to </a:t>
            </a:r>
            <a:r>
              <a:rPr sz="2400" spc="-15" dirty="0">
                <a:latin typeface="Carlito"/>
                <a:cs typeface="Carlito"/>
              </a:rPr>
              <a:t>never </a:t>
            </a:r>
            <a:r>
              <a:rPr sz="2400" spc="-5" dirty="0">
                <a:latin typeface="Carlito"/>
                <a:cs typeface="Carlito"/>
              </a:rPr>
              <a:t>being  satisfied. </a:t>
            </a:r>
            <a:r>
              <a:rPr sz="2400" dirty="0">
                <a:latin typeface="Carlito"/>
                <a:cs typeface="Carlito"/>
              </a:rPr>
              <a:t>Quality </a:t>
            </a:r>
            <a:r>
              <a:rPr sz="2400" spc="-10" dirty="0">
                <a:latin typeface="Carlito"/>
                <a:cs typeface="Carlito"/>
              </a:rPr>
              <a:t>can </a:t>
            </a:r>
            <a:r>
              <a:rPr sz="2400" spc="-20" dirty="0">
                <a:latin typeface="Carlito"/>
                <a:cs typeface="Carlito"/>
              </a:rPr>
              <a:t>always </a:t>
            </a:r>
            <a:r>
              <a:rPr sz="2400" spc="-5" dirty="0">
                <a:latin typeface="Carlito"/>
                <a:cs typeface="Carlito"/>
              </a:rPr>
              <a:t>be</a:t>
            </a:r>
            <a:r>
              <a:rPr sz="2400" spc="-30" dirty="0">
                <a:latin typeface="Carlito"/>
                <a:cs typeface="Carlito"/>
              </a:rPr>
              <a:t> </a:t>
            </a:r>
            <a:r>
              <a:rPr sz="2400" spc="-10" dirty="0">
                <a:latin typeface="Carlito"/>
                <a:cs typeface="Carlito"/>
              </a:rPr>
              <a:t>improved.</a:t>
            </a:r>
            <a:endParaRPr sz="2400" dirty="0">
              <a:latin typeface="Carlito"/>
              <a:cs typeface="Carlito"/>
            </a:endParaRPr>
          </a:p>
          <a:p>
            <a:pPr marL="527685" marR="5080" indent="-515620" algn="just">
              <a:lnSpc>
                <a:spcPct val="70000"/>
              </a:lnSpc>
              <a:spcBef>
                <a:spcPts val="1000"/>
              </a:spcBef>
              <a:buAutoNum type="arabicPeriod"/>
              <a:tabLst>
                <a:tab pos="528320" algn="l"/>
              </a:tabLst>
            </a:pPr>
            <a:r>
              <a:rPr sz="2400" b="1" spc="-5" dirty="0">
                <a:latin typeface="Carlito"/>
                <a:cs typeface="Carlito"/>
              </a:rPr>
              <a:t>Process </a:t>
            </a:r>
            <a:r>
              <a:rPr sz="2400" b="1" spc="-10" dirty="0">
                <a:latin typeface="Carlito"/>
                <a:cs typeface="Carlito"/>
              </a:rPr>
              <a:t>focused: </a:t>
            </a:r>
            <a:r>
              <a:rPr sz="2400" dirty="0">
                <a:latin typeface="Carlito"/>
                <a:cs typeface="Carlito"/>
              </a:rPr>
              <a:t>QM </a:t>
            </a:r>
            <a:r>
              <a:rPr sz="2400" spc="-15" dirty="0">
                <a:latin typeface="Carlito"/>
                <a:cs typeface="Carlito"/>
              </a:rPr>
              <a:t>focuses </a:t>
            </a:r>
            <a:r>
              <a:rPr sz="2400" spc="-5" dirty="0">
                <a:latin typeface="Carlito"/>
                <a:cs typeface="Carlito"/>
              </a:rPr>
              <a:t>on </a:t>
            </a:r>
            <a:r>
              <a:rPr sz="2400" spc="-10" dirty="0">
                <a:latin typeface="Carlito"/>
                <a:cs typeface="Carlito"/>
              </a:rPr>
              <a:t>work processes </a:t>
            </a:r>
            <a:r>
              <a:rPr sz="2400" dirty="0">
                <a:latin typeface="Carlito"/>
                <a:cs typeface="Carlito"/>
              </a:rPr>
              <a:t>as </a:t>
            </a:r>
            <a:r>
              <a:rPr sz="2400" spc="-5" dirty="0">
                <a:latin typeface="Carlito"/>
                <a:cs typeface="Carlito"/>
              </a:rPr>
              <a:t>the quality of goods </a:t>
            </a:r>
            <a:r>
              <a:rPr sz="2400" dirty="0">
                <a:latin typeface="Carlito"/>
                <a:cs typeface="Carlito"/>
              </a:rPr>
              <a:t>and  services is </a:t>
            </a:r>
            <a:r>
              <a:rPr sz="2400" spc="-5" dirty="0">
                <a:latin typeface="Carlito"/>
                <a:cs typeface="Carlito"/>
              </a:rPr>
              <a:t>continually</a:t>
            </a:r>
            <a:r>
              <a:rPr sz="2400" spc="-60" dirty="0">
                <a:latin typeface="Carlito"/>
                <a:cs typeface="Carlito"/>
              </a:rPr>
              <a:t> </a:t>
            </a:r>
            <a:r>
              <a:rPr sz="2400" spc="-10" dirty="0">
                <a:latin typeface="Carlito"/>
                <a:cs typeface="Carlito"/>
              </a:rPr>
              <a:t>improved.</a:t>
            </a:r>
            <a:endParaRPr lang="en-IN" sz="2400" dirty="0">
              <a:latin typeface="Carlito"/>
              <a:cs typeface="Carlito"/>
            </a:endParaRPr>
          </a:p>
          <a:p>
            <a:pPr marL="527685" marR="5080" indent="-515620" algn="just">
              <a:lnSpc>
                <a:spcPct val="70000"/>
              </a:lnSpc>
              <a:spcBef>
                <a:spcPts val="1000"/>
              </a:spcBef>
              <a:buAutoNum type="arabicPeriod"/>
              <a:tabLst>
                <a:tab pos="528320" algn="l"/>
              </a:tabLst>
            </a:pPr>
            <a:r>
              <a:rPr sz="2400" b="1" spc="-15" dirty="0">
                <a:latin typeface="Carlito"/>
                <a:cs typeface="Carlito"/>
              </a:rPr>
              <a:t>Improvement </a:t>
            </a:r>
            <a:r>
              <a:rPr sz="2400" b="1" dirty="0">
                <a:latin typeface="Carlito"/>
                <a:cs typeface="Carlito"/>
              </a:rPr>
              <a:t>in the </a:t>
            </a:r>
            <a:r>
              <a:rPr sz="2400" b="1" spc="-5" dirty="0">
                <a:latin typeface="Carlito"/>
                <a:cs typeface="Carlito"/>
              </a:rPr>
              <a:t>quality </a:t>
            </a:r>
            <a:r>
              <a:rPr sz="2400" b="1" dirty="0">
                <a:latin typeface="Carlito"/>
                <a:cs typeface="Carlito"/>
              </a:rPr>
              <a:t>of </a:t>
            </a:r>
            <a:r>
              <a:rPr sz="2400" b="1" spc="-5" dirty="0">
                <a:latin typeface="Carlito"/>
                <a:cs typeface="Carlito"/>
              </a:rPr>
              <a:t>everything the </a:t>
            </a:r>
            <a:r>
              <a:rPr sz="2400" b="1" spc="-15" dirty="0">
                <a:latin typeface="Carlito"/>
                <a:cs typeface="Carlito"/>
              </a:rPr>
              <a:t>organization </a:t>
            </a:r>
            <a:r>
              <a:rPr sz="2400" b="1" dirty="0">
                <a:latin typeface="Carlito"/>
                <a:cs typeface="Carlito"/>
              </a:rPr>
              <a:t>does: </a:t>
            </a:r>
            <a:r>
              <a:rPr sz="2400" spc="-5" dirty="0">
                <a:latin typeface="Carlito"/>
                <a:cs typeface="Carlito"/>
              </a:rPr>
              <a:t>This </a:t>
            </a:r>
            <a:r>
              <a:rPr sz="2400" spc="-15" dirty="0">
                <a:latin typeface="Carlito"/>
                <a:cs typeface="Carlito"/>
              </a:rPr>
              <a:t>relates  to </a:t>
            </a:r>
            <a:r>
              <a:rPr sz="2400" dirty="0">
                <a:latin typeface="Carlito"/>
                <a:cs typeface="Carlito"/>
              </a:rPr>
              <a:t>the </a:t>
            </a:r>
            <a:r>
              <a:rPr sz="2400" spc="-5" dirty="0">
                <a:latin typeface="Carlito"/>
                <a:cs typeface="Carlito"/>
              </a:rPr>
              <a:t>final </a:t>
            </a:r>
            <a:r>
              <a:rPr sz="2400" spc="-10" dirty="0">
                <a:latin typeface="Carlito"/>
                <a:cs typeface="Carlito"/>
              </a:rPr>
              <a:t>product, how </a:t>
            </a:r>
            <a:r>
              <a:rPr sz="2400" dirty="0">
                <a:latin typeface="Carlito"/>
                <a:cs typeface="Carlito"/>
              </a:rPr>
              <a:t>the </a:t>
            </a:r>
            <a:r>
              <a:rPr sz="2400" spc="-15" dirty="0">
                <a:latin typeface="Carlito"/>
                <a:cs typeface="Carlito"/>
              </a:rPr>
              <a:t>organization </a:t>
            </a:r>
            <a:r>
              <a:rPr sz="2400" spc="-5" dirty="0">
                <a:latin typeface="Carlito"/>
                <a:cs typeface="Carlito"/>
              </a:rPr>
              <a:t>handles deliveries, </a:t>
            </a:r>
            <a:r>
              <a:rPr sz="2400" spc="-10" dirty="0">
                <a:latin typeface="Carlito"/>
                <a:cs typeface="Carlito"/>
              </a:rPr>
              <a:t>how </a:t>
            </a:r>
            <a:r>
              <a:rPr sz="2400" spc="-5" dirty="0">
                <a:latin typeface="Carlito"/>
                <a:cs typeface="Carlito"/>
              </a:rPr>
              <a:t>rapidly </a:t>
            </a:r>
            <a:r>
              <a:rPr sz="2400" dirty="0">
                <a:latin typeface="Carlito"/>
                <a:cs typeface="Carlito"/>
              </a:rPr>
              <a:t>it </a:t>
            </a:r>
            <a:r>
              <a:rPr sz="2400" spc="-5" dirty="0">
                <a:latin typeface="Carlito"/>
                <a:cs typeface="Carlito"/>
              </a:rPr>
              <a:t>responds </a:t>
            </a:r>
            <a:r>
              <a:rPr sz="2400" spc="-10" dirty="0">
                <a:latin typeface="Carlito"/>
                <a:cs typeface="Carlito"/>
              </a:rPr>
              <a:t>to complaints, </a:t>
            </a:r>
            <a:r>
              <a:rPr sz="2400" spc="-5" dirty="0">
                <a:latin typeface="Carlito"/>
                <a:cs typeface="Carlito"/>
              </a:rPr>
              <a:t>how politely </a:t>
            </a:r>
            <a:r>
              <a:rPr sz="2400" dirty="0">
                <a:latin typeface="Carlito"/>
                <a:cs typeface="Carlito"/>
              </a:rPr>
              <a:t>the </a:t>
            </a:r>
            <a:r>
              <a:rPr sz="2400" spc="-5" dirty="0">
                <a:latin typeface="Carlito"/>
                <a:cs typeface="Carlito"/>
              </a:rPr>
              <a:t>phones </a:t>
            </a:r>
            <a:r>
              <a:rPr sz="2400" spc="-10" dirty="0">
                <a:latin typeface="Carlito"/>
                <a:cs typeface="Carlito"/>
              </a:rPr>
              <a:t>are answered, </a:t>
            </a:r>
            <a:r>
              <a:rPr sz="2400" spc="-5" dirty="0">
                <a:latin typeface="Carlito"/>
                <a:cs typeface="Carlito"/>
              </a:rPr>
              <a:t>and </a:t>
            </a:r>
            <a:r>
              <a:rPr sz="2400" dirty="0">
                <a:latin typeface="Carlito"/>
                <a:cs typeface="Carlito"/>
              </a:rPr>
              <a:t>the</a:t>
            </a:r>
            <a:r>
              <a:rPr sz="2400" spc="-75" dirty="0">
                <a:latin typeface="Carlito"/>
                <a:cs typeface="Carlito"/>
              </a:rPr>
              <a:t> </a:t>
            </a:r>
            <a:r>
              <a:rPr sz="2400" spc="-15" dirty="0">
                <a:latin typeface="Carlito"/>
                <a:cs typeface="Carlito"/>
              </a:rPr>
              <a:t>like.</a:t>
            </a:r>
            <a:r>
              <a:rPr lang="en-IN" sz="2400" b="1" dirty="0">
                <a:latin typeface="Carlito"/>
                <a:cs typeface="Carlito"/>
              </a:rPr>
              <a:t> </a:t>
            </a:r>
          </a:p>
          <a:p>
            <a:pPr marL="527685" marR="5080" indent="-515620" algn="just">
              <a:lnSpc>
                <a:spcPct val="70000"/>
              </a:lnSpc>
              <a:spcBef>
                <a:spcPts val="1000"/>
              </a:spcBef>
              <a:buAutoNum type="arabicPeriod"/>
              <a:tabLst>
                <a:tab pos="528320" algn="l"/>
              </a:tabLst>
            </a:pPr>
            <a:r>
              <a:rPr lang="en-IN" sz="2400" b="1" dirty="0">
                <a:latin typeface="Carlito"/>
                <a:cs typeface="Carlito"/>
              </a:rPr>
              <a:t>Accu</a:t>
            </a:r>
            <a:r>
              <a:rPr lang="en-IN" sz="2400" b="1" spc="-65" dirty="0">
                <a:latin typeface="Carlito"/>
                <a:cs typeface="Carlito"/>
              </a:rPr>
              <a:t>r</a:t>
            </a:r>
            <a:r>
              <a:rPr lang="en-IN" sz="2400" b="1" spc="-30" dirty="0">
                <a:latin typeface="Carlito"/>
                <a:cs typeface="Carlito"/>
              </a:rPr>
              <a:t>at</a:t>
            </a:r>
            <a:r>
              <a:rPr lang="en-IN" sz="2400" b="1" dirty="0">
                <a:latin typeface="Carlito"/>
                <a:cs typeface="Carlito"/>
              </a:rPr>
              <a:t>e	</a:t>
            </a:r>
            <a:r>
              <a:rPr lang="en-IN" sz="2400" b="1" spc="-5" dirty="0">
                <a:latin typeface="Carlito"/>
                <a:cs typeface="Carlito"/>
              </a:rPr>
              <a:t>measu</a:t>
            </a:r>
            <a:r>
              <a:rPr lang="en-IN" sz="2400" b="1" spc="-25" dirty="0">
                <a:latin typeface="Carlito"/>
                <a:cs typeface="Carlito"/>
              </a:rPr>
              <a:t>r</a:t>
            </a:r>
            <a:r>
              <a:rPr lang="en-IN" sz="2400" b="1" spc="-5" dirty="0">
                <a:latin typeface="Carlito"/>
                <a:cs typeface="Carlito"/>
              </a:rPr>
              <a:t>em</a:t>
            </a:r>
            <a:r>
              <a:rPr lang="en-IN" sz="2400" b="1" spc="-10" dirty="0">
                <a:latin typeface="Carlito"/>
                <a:cs typeface="Carlito"/>
              </a:rPr>
              <a:t>e</a:t>
            </a:r>
            <a:r>
              <a:rPr lang="en-IN" sz="2400" b="1" spc="-35" dirty="0">
                <a:latin typeface="Carlito"/>
                <a:cs typeface="Carlito"/>
              </a:rPr>
              <a:t>n</a:t>
            </a:r>
            <a:r>
              <a:rPr lang="en-IN" sz="2400" b="1" spc="15" dirty="0">
                <a:latin typeface="Carlito"/>
                <a:cs typeface="Carlito"/>
              </a:rPr>
              <a:t>t</a:t>
            </a:r>
            <a:r>
              <a:rPr lang="en-IN" sz="2400" spc="-10" dirty="0">
                <a:latin typeface="Carlito"/>
                <a:cs typeface="Carlito"/>
              </a:rPr>
              <a:t>-</a:t>
            </a:r>
            <a:r>
              <a:rPr lang="en-IN" sz="2400" spc="-5" dirty="0">
                <a:latin typeface="Carlito"/>
                <a:cs typeface="Carlito"/>
              </a:rPr>
              <a:t>Q</a:t>
            </a:r>
            <a:r>
              <a:rPr lang="en-IN" sz="2400" dirty="0">
                <a:latin typeface="Carlito"/>
                <a:cs typeface="Carlito"/>
              </a:rPr>
              <a:t>M	</a:t>
            </a:r>
            <a:r>
              <a:rPr lang="en-IN" sz="2400" spc="-5" dirty="0">
                <a:latin typeface="Carlito"/>
                <a:cs typeface="Carlito"/>
              </a:rPr>
              <a:t>us</a:t>
            </a:r>
            <a:r>
              <a:rPr lang="en-IN" sz="2400" spc="-15" dirty="0">
                <a:latin typeface="Carlito"/>
                <a:cs typeface="Carlito"/>
              </a:rPr>
              <a:t>e</a:t>
            </a:r>
            <a:r>
              <a:rPr lang="en-IN" sz="2400" dirty="0">
                <a:latin typeface="Carlito"/>
                <a:cs typeface="Carlito"/>
              </a:rPr>
              <a:t>s	</a:t>
            </a:r>
            <a:r>
              <a:rPr lang="en-IN" sz="2400" spc="-25" dirty="0">
                <a:latin typeface="Carlito"/>
                <a:cs typeface="Carlito"/>
              </a:rPr>
              <a:t>s</a:t>
            </a:r>
            <a:r>
              <a:rPr lang="en-IN" sz="2400" spc="-35" dirty="0">
                <a:latin typeface="Carlito"/>
                <a:cs typeface="Carlito"/>
              </a:rPr>
              <a:t>t</a:t>
            </a:r>
            <a:r>
              <a:rPr lang="en-IN" sz="2400" spc="-25" dirty="0">
                <a:latin typeface="Carlito"/>
                <a:cs typeface="Carlito"/>
              </a:rPr>
              <a:t>a</a:t>
            </a:r>
            <a:r>
              <a:rPr lang="en-IN" sz="2400" dirty="0">
                <a:latin typeface="Carlito"/>
                <a:cs typeface="Carlito"/>
              </a:rPr>
              <a:t>ti</a:t>
            </a:r>
            <a:r>
              <a:rPr lang="en-IN" sz="2400" spc="-20" dirty="0">
                <a:latin typeface="Carlito"/>
                <a:cs typeface="Carlito"/>
              </a:rPr>
              <a:t>s</a:t>
            </a:r>
            <a:r>
              <a:rPr lang="en-IN" sz="2400" dirty="0">
                <a:latin typeface="Carlito"/>
                <a:cs typeface="Carlito"/>
              </a:rPr>
              <a:t>ti</a:t>
            </a:r>
            <a:r>
              <a:rPr lang="en-IN" sz="2400" spc="-30" dirty="0">
                <a:latin typeface="Carlito"/>
                <a:cs typeface="Carlito"/>
              </a:rPr>
              <a:t>c</a:t>
            </a:r>
            <a:r>
              <a:rPr lang="en-IN" sz="2400" dirty="0">
                <a:latin typeface="Carlito"/>
                <a:cs typeface="Carlito"/>
              </a:rPr>
              <a:t>al </a:t>
            </a:r>
            <a:r>
              <a:rPr lang="en-IN" sz="2400" spc="-25" dirty="0">
                <a:latin typeface="Carlito"/>
                <a:cs typeface="Carlito"/>
              </a:rPr>
              <a:t>t</a:t>
            </a:r>
            <a:r>
              <a:rPr lang="en-IN" sz="2400" dirty="0">
                <a:latin typeface="Carlito"/>
                <a:cs typeface="Carlito"/>
              </a:rPr>
              <a:t>e</a:t>
            </a:r>
            <a:r>
              <a:rPr lang="en-IN" sz="2400" spc="-10" dirty="0">
                <a:latin typeface="Carlito"/>
                <a:cs typeface="Carlito"/>
              </a:rPr>
              <a:t>c</a:t>
            </a:r>
            <a:r>
              <a:rPr lang="en-IN" sz="2400" spc="-5" dirty="0">
                <a:latin typeface="Carlito"/>
                <a:cs typeface="Carlito"/>
              </a:rPr>
              <a:t>hn</a:t>
            </a:r>
            <a:r>
              <a:rPr lang="en-IN" sz="2400" spc="-15" dirty="0">
                <a:latin typeface="Carlito"/>
                <a:cs typeface="Carlito"/>
              </a:rPr>
              <a:t>i</a:t>
            </a:r>
            <a:r>
              <a:rPr lang="en-IN" sz="2400" spc="-5" dirty="0">
                <a:latin typeface="Carlito"/>
                <a:cs typeface="Carlito"/>
              </a:rPr>
              <a:t>q</a:t>
            </a:r>
            <a:r>
              <a:rPr lang="en-IN" sz="2400" spc="-15" dirty="0">
                <a:latin typeface="Carlito"/>
                <a:cs typeface="Carlito"/>
              </a:rPr>
              <a:t>u</a:t>
            </a:r>
            <a:r>
              <a:rPr lang="en-IN" sz="2400" dirty="0">
                <a:latin typeface="Carlito"/>
                <a:cs typeface="Carlito"/>
              </a:rPr>
              <a:t>es </a:t>
            </a:r>
            <a:r>
              <a:rPr lang="en-IN" sz="2400" spc="-25" dirty="0">
                <a:latin typeface="Carlito"/>
                <a:cs typeface="Carlito"/>
              </a:rPr>
              <a:t>t</a:t>
            </a:r>
            <a:r>
              <a:rPr lang="en-IN" sz="2400" dirty="0">
                <a:latin typeface="Carlito"/>
                <a:cs typeface="Carlito"/>
              </a:rPr>
              <a:t>o mea</a:t>
            </a:r>
            <a:r>
              <a:rPr lang="en-IN" sz="2400" spc="-20" dirty="0">
                <a:latin typeface="Carlito"/>
                <a:cs typeface="Carlito"/>
              </a:rPr>
              <a:t>s</a:t>
            </a:r>
            <a:r>
              <a:rPr lang="en-IN" sz="2400" spc="-5" dirty="0">
                <a:latin typeface="Carlito"/>
                <a:cs typeface="Carlito"/>
              </a:rPr>
              <a:t>u</a:t>
            </a:r>
            <a:r>
              <a:rPr lang="en-IN" sz="2400" spc="-35" dirty="0">
                <a:latin typeface="Carlito"/>
                <a:cs typeface="Carlito"/>
              </a:rPr>
              <a:t>r</a:t>
            </a:r>
            <a:r>
              <a:rPr lang="en-IN" sz="2400" dirty="0">
                <a:latin typeface="Carlito"/>
                <a:cs typeface="Carlito"/>
              </a:rPr>
              <a:t>e </a:t>
            </a:r>
            <a:r>
              <a:rPr lang="en-IN" sz="2400" spc="-25" dirty="0">
                <a:latin typeface="Carlito"/>
                <a:cs typeface="Carlito"/>
              </a:rPr>
              <a:t>e</a:t>
            </a:r>
            <a:r>
              <a:rPr lang="en-IN" sz="2400" spc="-30" dirty="0">
                <a:latin typeface="Carlito"/>
                <a:cs typeface="Carlito"/>
              </a:rPr>
              <a:t>v</a:t>
            </a:r>
            <a:r>
              <a:rPr lang="en-IN" sz="2400" dirty="0">
                <a:latin typeface="Carlito"/>
                <a:cs typeface="Carlito"/>
              </a:rPr>
              <a:t>ery </a:t>
            </a:r>
            <a:r>
              <a:rPr lang="en-IN" sz="2400" spc="-15" dirty="0">
                <a:latin typeface="Carlito"/>
                <a:cs typeface="Carlito"/>
              </a:rPr>
              <a:t>standards </a:t>
            </a:r>
            <a:r>
              <a:rPr lang="en-IN" sz="2400" spc="-20" dirty="0">
                <a:latin typeface="Carlito"/>
                <a:cs typeface="Carlito"/>
              </a:rPr>
              <a:t>to </a:t>
            </a:r>
            <a:r>
              <a:rPr lang="en-IN" sz="2400" dirty="0">
                <a:latin typeface="Carlito"/>
                <a:cs typeface="Carlito"/>
              </a:rPr>
              <a:t>identify </a:t>
            </a:r>
            <a:r>
              <a:rPr lang="en-IN" sz="2400" spc="-10" dirty="0">
                <a:latin typeface="Carlito"/>
                <a:cs typeface="Carlito"/>
              </a:rPr>
              <a:t>problems, trace them </a:t>
            </a:r>
            <a:r>
              <a:rPr lang="en-IN" sz="2400" spc="-15" dirty="0">
                <a:latin typeface="Carlito"/>
                <a:cs typeface="Carlito"/>
              </a:rPr>
              <a:t>to </a:t>
            </a:r>
            <a:r>
              <a:rPr lang="en-IN" sz="2400" dirty="0">
                <a:latin typeface="Carlito"/>
                <a:cs typeface="Carlito"/>
              </a:rPr>
              <a:t>their </a:t>
            </a:r>
            <a:r>
              <a:rPr lang="en-IN" sz="2400" spc="-10" dirty="0">
                <a:latin typeface="Carlito"/>
                <a:cs typeface="Carlito"/>
              </a:rPr>
              <a:t>roots, </a:t>
            </a:r>
            <a:r>
              <a:rPr lang="en-IN" sz="2400" dirty="0">
                <a:latin typeface="Carlito"/>
                <a:cs typeface="Carlito"/>
              </a:rPr>
              <a:t>and </a:t>
            </a:r>
            <a:r>
              <a:rPr lang="en-IN" sz="2400" spc="-10" dirty="0">
                <a:latin typeface="Carlito"/>
                <a:cs typeface="Carlito"/>
              </a:rPr>
              <a:t>eliminate </a:t>
            </a:r>
            <a:r>
              <a:rPr lang="en-IN" sz="2400" spc="-5" dirty="0">
                <a:latin typeface="Carlito"/>
                <a:cs typeface="Carlito"/>
              </a:rPr>
              <a:t>their  causes.</a:t>
            </a:r>
            <a:endParaRPr lang="en-IN" sz="2400" dirty="0">
              <a:latin typeface="Carlito"/>
              <a:cs typeface="Carlito"/>
            </a:endParaRPr>
          </a:p>
          <a:p>
            <a:pPr marL="527685" marR="5080" indent="-515620" algn="just">
              <a:lnSpc>
                <a:spcPct val="70000"/>
              </a:lnSpc>
              <a:spcBef>
                <a:spcPts val="994"/>
              </a:spcBef>
            </a:pPr>
            <a:r>
              <a:rPr lang="en-IN" sz="2400" b="1" dirty="0">
                <a:latin typeface="Carlito"/>
                <a:cs typeface="Carlito"/>
              </a:rPr>
              <a:t>6. </a:t>
            </a:r>
            <a:r>
              <a:rPr lang="en-IN" sz="2400" b="1" spc="-10" dirty="0">
                <a:latin typeface="Carlito"/>
                <a:cs typeface="Carlito"/>
              </a:rPr>
              <a:t>Empowerment </a:t>
            </a:r>
            <a:r>
              <a:rPr lang="en-IN" sz="2400" b="1" dirty="0">
                <a:latin typeface="Carlito"/>
                <a:cs typeface="Carlito"/>
              </a:rPr>
              <a:t>of </a:t>
            </a:r>
            <a:r>
              <a:rPr lang="en-IN" sz="2400" b="1" spc="-5" dirty="0">
                <a:latin typeface="Carlito"/>
                <a:cs typeface="Carlito"/>
              </a:rPr>
              <a:t>employees: </a:t>
            </a:r>
            <a:r>
              <a:rPr lang="en-IN" sz="2400" dirty="0">
                <a:latin typeface="Carlito"/>
                <a:cs typeface="Carlito"/>
              </a:rPr>
              <a:t>QM </a:t>
            </a:r>
            <a:r>
              <a:rPr lang="en-IN" sz="2400" spc="-15" dirty="0">
                <a:latin typeface="Carlito"/>
                <a:cs typeface="Carlito"/>
              </a:rPr>
              <a:t>involves </a:t>
            </a:r>
            <a:r>
              <a:rPr lang="en-IN" sz="2400" dirty="0">
                <a:latin typeface="Carlito"/>
                <a:cs typeface="Carlito"/>
              </a:rPr>
              <a:t>the </a:t>
            </a:r>
            <a:r>
              <a:rPr lang="en-IN" sz="2400" spc="-5" dirty="0">
                <a:latin typeface="Carlito"/>
                <a:cs typeface="Carlito"/>
              </a:rPr>
              <a:t>people </a:t>
            </a:r>
            <a:r>
              <a:rPr lang="en-IN" sz="2400" dirty="0">
                <a:latin typeface="Carlito"/>
                <a:cs typeface="Carlito"/>
              </a:rPr>
              <a:t>on the </a:t>
            </a:r>
            <a:r>
              <a:rPr lang="en-IN" sz="2400" spc="-5" dirty="0">
                <a:latin typeface="Carlito"/>
                <a:cs typeface="Carlito"/>
              </a:rPr>
              <a:t>line </a:t>
            </a:r>
            <a:r>
              <a:rPr lang="en-IN" sz="2400" dirty="0">
                <a:latin typeface="Carlito"/>
                <a:cs typeface="Carlito"/>
              </a:rPr>
              <a:t>in </a:t>
            </a:r>
            <a:r>
              <a:rPr lang="en-IN" sz="2400" spc="-10" dirty="0">
                <a:latin typeface="Carlito"/>
                <a:cs typeface="Carlito"/>
              </a:rPr>
              <a:t>the  </a:t>
            </a:r>
            <a:r>
              <a:rPr lang="en-IN" sz="2400" spc="-15" dirty="0">
                <a:latin typeface="Carlito"/>
                <a:cs typeface="Carlito"/>
              </a:rPr>
              <a:t>improvement </a:t>
            </a:r>
            <a:r>
              <a:rPr lang="en-IN" sz="2400" spc="-10" dirty="0">
                <a:latin typeface="Carlito"/>
                <a:cs typeface="Carlito"/>
              </a:rPr>
              <a:t>process. </a:t>
            </a:r>
            <a:r>
              <a:rPr lang="en-IN" sz="2400" spc="-50" dirty="0">
                <a:latin typeface="Carlito"/>
                <a:cs typeface="Carlito"/>
              </a:rPr>
              <a:t>Teams </a:t>
            </a:r>
            <a:r>
              <a:rPr lang="en-IN" sz="2400" spc="-10" dirty="0">
                <a:latin typeface="Carlito"/>
                <a:cs typeface="Carlito"/>
              </a:rPr>
              <a:t>are </a:t>
            </a:r>
            <a:r>
              <a:rPr lang="en-IN" sz="2400" spc="-5" dirty="0">
                <a:latin typeface="Carlito"/>
                <a:cs typeface="Carlito"/>
              </a:rPr>
              <a:t>widely </a:t>
            </a:r>
            <a:r>
              <a:rPr lang="en-IN" sz="2400" spc="-10" dirty="0">
                <a:latin typeface="Carlito"/>
                <a:cs typeface="Carlito"/>
              </a:rPr>
              <a:t>used </a:t>
            </a:r>
            <a:r>
              <a:rPr lang="en-IN" sz="2400" dirty="0">
                <a:latin typeface="Carlito"/>
                <a:cs typeface="Carlito"/>
              </a:rPr>
              <a:t>in </a:t>
            </a:r>
            <a:r>
              <a:rPr lang="en-IN" sz="2400" spc="-5" dirty="0">
                <a:latin typeface="Carlito"/>
                <a:cs typeface="Carlito"/>
              </a:rPr>
              <a:t>QM </a:t>
            </a:r>
            <a:r>
              <a:rPr lang="en-IN" sz="2400" spc="-15" dirty="0">
                <a:latin typeface="Carlito"/>
                <a:cs typeface="Carlito"/>
              </a:rPr>
              <a:t>programs </a:t>
            </a:r>
            <a:r>
              <a:rPr lang="en-IN" sz="2400" dirty="0">
                <a:latin typeface="Carlito"/>
                <a:cs typeface="Carlito"/>
              </a:rPr>
              <a:t>as  </a:t>
            </a:r>
            <a:r>
              <a:rPr lang="en-IN" sz="2400" spc="-5" dirty="0">
                <a:latin typeface="Carlito"/>
                <a:cs typeface="Carlito"/>
              </a:rPr>
              <a:t>empowerment vehicles </a:t>
            </a:r>
            <a:r>
              <a:rPr lang="en-IN" sz="2400" spc="-25" dirty="0">
                <a:latin typeface="Carlito"/>
                <a:cs typeface="Carlito"/>
              </a:rPr>
              <a:t>for </a:t>
            </a:r>
            <a:r>
              <a:rPr lang="en-IN" sz="2400" spc="-5" dirty="0">
                <a:latin typeface="Carlito"/>
                <a:cs typeface="Carlito"/>
              </a:rPr>
              <a:t>finding </a:t>
            </a:r>
            <a:r>
              <a:rPr lang="en-IN" sz="2400" dirty="0">
                <a:latin typeface="Carlito"/>
                <a:cs typeface="Carlito"/>
              </a:rPr>
              <a:t>and </a:t>
            </a:r>
            <a:r>
              <a:rPr lang="en-IN" sz="2400" spc="-5" dirty="0">
                <a:latin typeface="Carlito"/>
                <a:cs typeface="Carlito"/>
              </a:rPr>
              <a:t>solving</a:t>
            </a:r>
            <a:r>
              <a:rPr lang="en-IN" sz="2400" spc="-55" dirty="0">
                <a:latin typeface="Carlito"/>
                <a:cs typeface="Carlito"/>
              </a:rPr>
              <a:t> </a:t>
            </a:r>
            <a:r>
              <a:rPr lang="en-IN" sz="2400" spc="-10" dirty="0">
                <a:latin typeface="Carlito"/>
                <a:cs typeface="Carlito"/>
              </a:rPr>
              <a:t>problems.</a:t>
            </a:r>
            <a:endParaRPr lang="en-IN" sz="2400" dirty="0">
              <a:latin typeface="Carlito"/>
              <a:cs typeface="Carlito"/>
            </a:endParaRPr>
          </a:p>
          <a:p>
            <a:pPr marL="12700">
              <a:lnSpc>
                <a:spcPct val="100000"/>
              </a:lnSpc>
              <a:spcBef>
                <a:spcPts val="100"/>
              </a:spcBef>
              <a:tabLst>
                <a:tab pos="527685" algn="l"/>
                <a:tab pos="1937385" algn="l"/>
                <a:tab pos="4664075" algn="l"/>
                <a:tab pos="5466080" algn="l"/>
                <a:tab pos="6933565" algn="l"/>
                <a:tab pos="8615045" algn="l"/>
                <a:tab pos="9103995" algn="l"/>
                <a:tab pos="10474325" algn="l"/>
              </a:tabLst>
            </a:pPr>
            <a:endParaRPr lang="en-IN" sz="2400" dirty="0">
              <a:latin typeface="Carlito"/>
              <a:cs typeface="Carlito"/>
            </a:endParaRPr>
          </a:p>
          <a:p>
            <a:pPr marL="527685" marR="5715" indent="-515620" algn="just">
              <a:lnSpc>
                <a:spcPct val="70000"/>
              </a:lnSpc>
              <a:spcBef>
                <a:spcPts val="1010"/>
              </a:spcBef>
              <a:buAutoNum type="arabicPeriod"/>
              <a:tabLst>
                <a:tab pos="528320" algn="l"/>
              </a:tabLst>
            </a:pPr>
            <a:endParaRPr sz="2400" dirty="0">
              <a:latin typeface="Carlito"/>
              <a:cs typeface="Carlito"/>
            </a:endParaRPr>
          </a:p>
        </p:txBody>
      </p:sp>
    </p:spTree>
    <p:extLst>
      <p:ext uri="{BB962C8B-B14F-4D97-AF65-F5344CB8AC3E}">
        <p14:creationId xmlns:p14="http://schemas.microsoft.com/office/powerpoint/2010/main" val="377671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03DF-7E97-3A66-34BF-062F3E29A3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9171B4-0F8A-2A59-659F-1438AEF5F0CD}"/>
              </a:ext>
            </a:extLst>
          </p:cNvPr>
          <p:cNvSpPr>
            <a:spLocks noGrp="1"/>
          </p:cNvSpPr>
          <p:nvPr>
            <p:ph idx="1"/>
          </p:nvPr>
        </p:nvSpPr>
        <p:spPr/>
        <p:txBody>
          <a:bodyPr>
            <a:normAutofit fontScale="92500" lnSpcReduction="20000"/>
          </a:bodyPr>
          <a:lstStyle/>
          <a:p>
            <a:pPr marL="0" indent="0">
              <a:buNone/>
            </a:pPr>
            <a:r>
              <a:rPr lang="en-IN" b="1" dirty="0"/>
              <a:t>Systems Approach</a:t>
            </a:r>
          </a:p>
          <a:p>
            <a:pPr algn="just"/>
            <a:r>
              <a:rPr lang="en-US" dirty="0"/>
              <a:t>A system is a set of interdependent parts which form a unit as a whole that performs some function. </a:t>
            </a:r>
          </a:p>
          <a:p>
            <a:pPr algn="just"/>
            <a:r>
              <a:rPr lang="en-US" dirty="0"/>
              <a:t>An organization is also a system composed of four independent parts namely, task, structure, people and technology. </a:t>
            </a:r>
          </a:p>
          <a:p>
            <a:pPr algn="just"/>
            <a:r>
              <a:rPr lang="en-US" dirty="0"/>
              <a:t>The central to the system approach is ‘holism’ which means that each part of the system bears relation of interdependence with other parts and hence no part of the system can be accurately analyzed and understood apart from the whole system. </a:t>
            </a:r>
          </a:p>
          <a:p>
            <a:pPr algn="just"/>
            <a:r>
              <a:rPr lang="en-US" dirty="0"/>
              <a:t>A system can be open or closed system. In open system, a system interacts with surrounding. An organization is open system because it interacts with it.</a:t>
            </a:r>
            <a:endParaRPr lang="en-IN" dirty="0"/>
          </a:p>
        </p:txBody>
      </p:sp>
    </p:spTree>
    <p:extLst>
      <p:ext uri="{BB962C8B-B14F-4D97-AF65-F5344CB8AC3E}">
        <p14:creationId xmlns:p14="http://schemas.microsoft.com/office/powerpoint/2010/main" val="15157441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2C236-FA0D-96C1-C3A0-492C2D9FFF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765217-CA3F-A309-3EDD-565082215F82}"/>
              </a:ext>
            </a:extLst>
          </p:cNvPr>
          <p:cNvSpPr>
            <a:spLocks noGrp="1"/>
          </p:cNvSpPr>
          <p:nvPr>
            <p:ph idx="1"/>
          </p:nvPr>
        </p:nvSpPr>
        <p:spPr/>
        <p:txBody>
          <a:bodyPr>
            <a:normAutofit fontScale="85000" lnSpcReduction="20000"/>
          </a:bodyPr>
          <a:lstStyle/>
          <a:p>
            <a:pPr marL="0" indent="0">
              <a:buNone/>
            </a:pPr>
            <a:r>
              <a:rPr lang="en-IN" b="1" dirty="0"/>
              <a:t>Contingency Approach</a:t>
            </a:r>
          </a:p>
          <a:p>
            <a:pPr algn="just"/>
            <a:r>
              <a:rPr lang="en-US" dirty="0"/>
              <a:t>Management principles and concepts have no general and universal application under all conditions. </a:t>
            </a:r>
          </a:p>
          <a:p>
            <a:pPr algn="just"/>
            <a:r>
              <a:rPr lang="en-US" dirty="0"/>
              <a:t>Methods and techniques which are highly effective in one situation may not give the same results in another situation. This approach suggests that the task of managers is to identify which technique in a situation best contribute to the attainment of goals. </a:t>
            </a:r>
          </a:p>
          <a:p>
            <a:pPr algn="just"/>
            <a:r>
              <a:rPr lang="en-US" dirty="0"/>
              <a:t>Managers therefore have to develop a sort of situational sensitivity and practical selectivity. </a:t>
            </a:r>
          </a:p>
          <a:p>
            <a:pPr algn="just"/>
            <a:r>
              <a:rPr lang="en-US" dirty="0"/>
              <a:t>Contingency views are applicable in designing organizational structure, in deciding degree of decentralization, in motivation and leadership approach, in establishing communication and control systems, in managing conflicts and in employee development and training.</a:t>
            </a:r>
            <a:endParaRPr lang="en-IN" dirty="0"/>
          </a:p>
        </p:txBody>
      </p:sp>
    </p:spTree>
    <p:extLst>
      <p:ext uri="{BB962C8B-B14F-4D97-AF65-F5344CB8AC3E}">
        <p14:creationId xmlns:p14="http://schemas.microsoft.com/office/powerpoint/2010/main" val="2911975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46" y="0"/>
            <a:ext cx="3931920" cy="697230"/>
          </a:xfrm>
          <a:prstGeom prst="rect">
            <a:avLst/>
          </a:prstGeom>
        </p:spPr>
        <p:txBody>
          <a:bodyPr vert="horz" wrap="square" lIns="0" tIns="13335" rIns="0" bIns="0" rtlCol="0">
            <a:spAutoFit/>
          </a:bodyPr>
          <a:lstStyle/>
          <a:p>
            <a:pPr marL="12700">
              <a:lnSpc>
                <a:spcPct val="100000"/>
              </a:lnSpc>
              <a:spcBef>
                <a:spcPts val="105"/>
              </a:spcBef>
            </a:pPr>
            <a:r>
              <a:rPr b="1" spc="-280" dirty="0"/>
              <a:t>Review</a:t>
            </a:r>
            <a:r>
              <a:rPr b="1" spc="-515" dirty="0"/>
              <a:t> </a:t>
            </a:r>
            <a:r>
              <a:rPr b="1" spc="-185" dirty="0"/>
              <a:t>Questions</a:t>
            </a:r>
          </a:p>
        </p:txBody>
      </p:sp>
      <p:sp>
        <p:nvSpPr>
          <p:cNvPr id="3" name="object 3"/>
          <p:cNvSpPr txBox="1"/>
          <p:nvPr/>
        </p:nvSpPr>
        <p:spPr>
          <a:xfrm>
            <a:off x="23446" y="661589"/>
            <a:ext cx="11939954" cy="7075783"/>
          </a:xfrm>
          <a:prstGeom prst="rect">
            <a:avLst/>
          </a:prstGeom>
        </p:spPr>
        <p:txBody>
          <a:bodyPr vert="horz" wrap="square" lIns="0" tIns="132080" rIns="0" bIns="0" rtlCol="0">
            <a:spAutoFit/>
          </a:bodyPr>
          <a:lstStyle/>
          <a:p>
            <a:pPr marL="241300" marR="6350" indent="-228600" algn="just">
              <a:lnSpc>
                <a:spcPct val="70000"/>
              </a:lnSpc>
              <a:spcBef>
                <a:spcPts val="1040"/>
              </a:spcBef>
              <a:buFont typeface="Arial"/>
              <a:buChar char="•"/>
              <a:tabLst>
                <a:tab pos="241300" algn="l"/>
                <a:tab pos="1298575" algn="l"/>
                <a:tab pos="3339465" algn="l"/>
                <a:tab pos="3970654" algn="l"/>
                <a:tab pos="4465955" algn="l"/>
                <a:tab pos="5977890" algn="l"/>
                <a:tab pos="6892290" algn="l"/>
                <a:tab pos="7274559" algn="l"/>
                <a:tab pos="8322309" algn="l"/>
                <a:tab pos="8822055" algn="l"/>
                <a:tab pos="9450070" algn="l"/>
              </a:tabLst>
            </a:pPr>
            <a:r>
              <a:rPr sz="2400" spc="-5" dirty="0">
                <a:latin typeface="Carlito"/>
                <a:cs typeface="Carlito"/>
              </a:rPr>
              <a:t>D</a:t>
            </a:r>
            <a:r>
              <a:rPr sz="2400" spc="-35" dirty="0">
                <a:latin typeface="Carlito"/>
                <a:cs typeface="Carlito"/>
              </a:rPr>
              <a:t>e</a:t>
            </a:r>
            <a:r>
              <a:rPr sz="2400" spc="-5" dirty="0">
                <a:latin typeface="Carlito"/>
                <a:cs typeface="Carlito"/>
              </a:rPr>
              <a:t>fi</a:t>
            </a:r>
            <a:r>
              <a:rPr sz="2400" spc="-15" dirty="0">
                <a:latin typeface="Carlito"/>
                <a:cs typeface="Carlito"/>
              </a:rPr>
              <a:t>n</a:t>
            </a:r>
            <a:r>
              <a:rPr sz="2400" dirty="0">
                <a:latin typeface="Carlito"/>
                <a:cs typeface="Carlito"/>
              </a:rPr>
              <a:t>e	m</a:t>
            </a:r>
            <a:r>
              <a:rPr sz="2400" spc="-20" dirty="0">
                <a:latin typeface="Carlito"/>
                <a:cs typeface="Carlito"/>
              </a:rPr>
              <a:t>a</a:t>
            </a:r>
            <a:r>
              <a:rPr sz="2400" spc="-5" dirty="0">
                <a:latin typeface="Carlito"/>
                <a:cs typeface="Carlito"/>
              </a:rPr>
              <a:t>na</a:t>
            </a:r>
            <a:r>
              <a:rPr sz="2400" spc="-30" dirty="0">
                <a:latin typeface="Carlito"/>
                <a:cs typeface="Carlito"/>
              </a:rPr>
              <a:t>g</a:t>
            </a:r>
            <a:r>
              <a:rPr sz="2400" dirty="0">
                <a:latin typeface="Carlito"/>
                <a:cs typeface="Carlito"/>
              </a:rPr>
              <a:t>e</a:t>
            </a:r>
            <a:r>
              <a:rPr sz="2400" spc="-20" dirty="0">
                <a:latin typeface="Carlito"/>
                <a:cs typeface="Carlito"/>
              </a:rPr>
              <a:t>m</a:t>
            </a:r>
            <a:r>
              <a:rPr sz="2400" dirty="0">
                <a:latin typeface="Carlito"/>
                <a:cs typeface="Carlito"/>
              </a:rPr>
              <a:t>e</a:t>
            </a:r>
            <a:r>
              <a:rPr sz="2400" spc="-25" dirty="0">
                <a:latin typeface="Carlito"/>
                <a:cs typeface="Carlito"/>
              </a:rPr>
              <a:t>n</a:t>
            </a:r>
            <a:r>
              <a:rPr sz="2400" spc="5" dirty="0">
                <a:latin typeface="Carlito"/>
                <a:cs typeface="Carlito"/>
              </a:rPr>
              <a:t>t</a:t>
            </a:r>
            <a:r>
              <a:rPr sz="2400" dirty="0">
                <a:latin typeface="Carlito"/>
                <a:cs typeface="Carlito"/>
              </a:rPr>
              <a:t>.</a:t>
            </a:r>
            <a:r>
              <a:rPr lang="en-IN" sz="2400" dirty="0">
                <a:latin typeface="Carlito"/>
                <a:cs typeface="Carlito"/>
              </a:rPr>
              <a:t> </a:t>
            </a:r>
            <a:r>
              <a:rPr sz="2400" spc="-5" dirty="0">
                <a:latin typeface="Carlito"/>
                <a:cs typeface="Carlito"/>
              </a:rPr>
              <a:t>L</a:t>
            </a:r>
            <a:r>
              <a:rPr sz="2400" spc="-15" dirty="0">
                <a:latin typeface="Carlito"/>
                <a:cs typeface="Carlito"/>
              </a:rPr>
              <a:t>i</a:t>
            </a:r>
            <a:r>
              <a:rPr sz="2400" spc="-25" dirty="0">
                <a:latin typeface="Carlito"/>
                <a:cs typeface="Carlito"/>
              </a:rPr>
              <a:t>s</a:t>
            </a:r>
            <a:r>
              <a:rPr sz="2400" dirty="0">
                <a:latin typeface="Carlito"/>
                <a:cs typeface="Carlito"/>
              </a:rPr>
              <a:t>t</a:t>
            </a:r>
            <a:r>
              <a:rPr lang="en-IN" sz="2400" dirty="0">
                <a:latin typeface="Carlito"/>
                <a:cs typeface="Carlito"/>
              </a:rPr>
              <a:t> </a:t>
            </a:r>
            <a:r>
              <a:rPr sz="2400" dirty="0">
                <a:latin typeface="Carlito"/>
                <a:cs typeface="Carlito"/>
              </a:rPr>
              <a:t>its	</a:t>
            </a:r>
            <a:r>
              <a:rPr sz="2400" spc="-15" dirty="0">
                <a:latin typeface="Carlito"/>
                <a:cs typeface="Carlito"/>
              </a:rPr>
              <a:t>f</a:t>
            </a:r>
            <a:r>
              <a:rPr sz="2400" spc="-5" dirty="0">
                <a:latin typeface="Carlito"/>
                <a:cs typeface="Carlito"/>
              </a:rPr>
              <a:t>unc</a:t>
            </a:r>
            <a:r>
              <a:rPr sz="2400" dirty="0">
                <a:latin typeface="Carlito"/>
                <a:cs typeface="Carlito"/>
              </a:rPr>
              <a:t>tio</a:t>
            </a:r>
            <a:r>
              <a:rPr sz="2400" spc="-15" dirty="0">
                <a:latin typeface="Carlito"/>
                <a:cs typeface="Carlito"/>
              </a:rPr>
              <a:t>n</a:t>
            </a:r>
            <a:r>
              <a:rPr sz="2400" dirty="0">
                <a:latin typeface="Carlito"/>
                <a:cs typeface="Carlito"/>
              </a:rPr>
              <a:t>s.</a:t>
            </a:r>
            <a:r>
              <a:rPr lang="en-IN" sz="2400" dirty="0">
                <a:latin typeface="Carlito"/>
                <a:cs typeface="Carlito"/>
              </a:rPr>
              <a:t> </a:t>
            </a:r>
            <a:r>
              <a:rPr sz="2400" dirty="0">
                <a:latin typeface="Carlito"/>
                <a:cs typeface="Carlito"/>
              </a:rPr>
              <a:t>Wh</a:t>
            </a:r>
            <a:r>
              <a:rPr sz="2400" spc="-25" dirty="0">
                <a:latin typeface="Carlito"/>
                <a:cs typeface="Carlito"/>
              </a:rPr>
              <a:t>a</a:t>
            </a:r>
            <a:r>
              <a:rPr sz="2400" dirty="0">
                <a:latin typeface="Carlito"/>
                <a:cs typeface="Carlito"/>
              </a:rPr>
              <a:t>t</a:t>
            </a:r>
            <a:r>
              <a:rPr lang="en-IN" sz="2400" dirty="0">
                <a:latin typeface="Carlito"/>
                <a:cs typeface="Carlito"/>
              </a:rPr>
              <a:t> </a:t>
            </a:r>
            <a:r>
              <a:rPr sz="2400" spc="-10" dirty="0">
                <a:latin typeface="Carlito"/>
                <a:cs typeface="Carlito"/>
              </a:rPr>
              <a:t>i</a:t>
            </a:r>
            <a:r>
              <a:rPr sz="2400" dirty="0">
                <a:latin typeface="Carlito"/>
                <a:cs typeface="Carlito"/>
              </a:rPr>
              <a:t>s</a:t>
            </a:r>
            <a:r>
              <a:rPr lang="en-IN" sz="2400" dirty="0">
                <a:latin typeface="Carlito"/>
                <a:cs typeface="Carlito"/>
              </a:rPr>
              <a:t> </a:t>
            </a:r>
            <a:r>
              <a:rPr sz="2400" dirty="0">
                <a:latin typeface="Carlito"/>
                <a:cs typeface="Carlito"/>
              </a:rPr>
              <a:t>mea</a:t>
            </a:r>
            <a:r>
              <a:rPr sz="2400" spc="-30" dirty="0">
                <a:latin typeface="Carlito"/>
                <a:cs typeface="Carlito"/>
              </a:rPr>
              <a:t>n</a:t>
            </a:r>
            <a:r>
              <a:rPr sz="2400" dirty="0">
                <a:latin typeface="Carlito"/>
                <a:cs typeface="Carlito"/>
              </a:rPr>
              <a:t>t</a:t>
            </a:r>
            <a:r>
              <a:rPr lang="en-IN" sz="2400" dirty="0">
                <a:latin typeface="Carlito"/>
                <a:cs typeface="Carlito"/>
              </a:rPr>
              <a:t> </a:t>
            </a:r>
            <a:r>
              <a:rPr sz="2400" spc="-15" dirty="0">
                <a:latin typeface="Carlito"/>
                <a:cs typeface="Carlito"/>
              </a:rPr>
              <a:t>b</a:t>
            </a:r>
            <a:r>
              <a:rPr sz="2400" dirty="0">
                <a:latin typeface="Carlito"/>
                <a:cs typeface="Carlito"/>
              </a:rPr>
              <a:t>y</a:t>
            </a:r>
            <a:r>
              <a:rPr lang="en-IN" sz="2400" dirty="0">
                <a:latin typeface="Carlito"/>
                <a:cs typeface="Carlito"/>
              </a:rPr>
              <a:t> </a:t>
            </a:r>
            <a:r>
              <a:rPr sz="2400" dirty="0">
                <a:latin typeface="Carlito"/>
                <a:cs typeface="Carlito"/>
              </a:rPr>
              <a:t>the</a:t>
            </a:r>
            <a:r>
              <a:rPr lang="en-IN" sz="2400" dirty="0">
                <a:latin typeface="Carlito"/>
                <a:cs typeface="Carlito"/>
              </a:rPr>
              <a:t> </a:t>
            </a:r>
            <a:r>
              <a:rPr sz="2400" spc="-5" dirty="0">
                <a:latin typeface="Carlito"/>
                <a:cs typeface="Carlito"/>
              </a:rPr>
              <a:t>“man</a:t>
            </a:r>
            <a:r>
              <a:rPr sz="2400" spc="-15" dirty="0">
                <a:latin typeface="Carlito"/>
                <a:cs typeface="Carlito"/>
              </a:rPr>
              <a:t>a</a:t>
            </a:r>
            <a:r>
              <a:rPr sz="2400" spc="-30" dirty="0">
                <a:latin typeface="Carlito"/>
                <a:cs typeface="Carlito"/>
              </a:rPr>
              <a:t>g</a:t>
            </a:r>
            <a:r>
              <a:rPr sz="2400" dirty="0">
                <a:latin typeface="Carlito"/>
                <a:cs typeface="Carlito"/>
              </a:rPr>
              <a:t>em</a:t>
            </a:r>
            <a:r>
              <a:rPr sz="2400" spc="-20" dirty="0">
                <a:latin typeface="Carlito"/>
                <a:cs typeface="Carlito"/>
              </a:rPr>
              <a:t>e</a:t>
            </a:r>
            <a:r>
              <a:rPr sz="2400" spc="-25" dirty="0">
                <a:latin typeface="Carlito"/>
                <a:cs typeface="Carlito"/>
              </a:rPr>
              <a:t>n</a:t>
            </a:r>
            <a:r>
              <a:rPr sz="2400" dirty="0">
                <a:latin typeface="Carlito"/>
                <a:cs typeface="Carlito"/>
              </a:rPr>
              <a:t>t  </a:t>
            </a:r>
            <a:r>
              <a:rPr sz="2400" spc="-10" dirty="0">
                <a:latin typeface="Carlito"/>
                <a:cs typeface="Carlito"/>
              </a:rPr>
              <a:t>process”?</a:t>
            </a:r>
            <a:endParaRPr sz="2400" dirty="0">
              <a:latin typeface="Carlito"/>
              <a:cs typeface="Carlito"/>
            </a:endParaRPr>
          </a:p>
          <a:p>
            <a:pPr marL="241300" marR="5080" indent="-228600" algn="just">
              <a:lnSpc>
                <a:spcPct val="70000"/>
              </a:lnSpc>
              <a:spcBef>
                <a:spcPts val="1000"/>
              </a:spcBef>
              <a:buFont typeface="Arial"/>
              <a:buChar char="•"/>
              <a:tabLst>
                <a:tab pos="241300" algn="l"/>
              </a:tabLst>
            </a:pPr>
            <a:r>
              <a:rPr sz="2400" spc="-5" dirty="0">
                <a:latin typeface="Carlito"/>
                <a:cs typeface="Carlito"/>
              </a:rPr>
              <a:t>Distinguish </a:t>
            </a:r>
            <a:r>
              <a:rPr sz="2400" spc="-10" dirty="0">
                <a:latin typeface="Carlito"/>
                <a:cs typeface="Carlito"/>
              </a:rPr>
              <a:t>between management </a:t>
            </a:r>
            <a:r>
              <a:rPr sz="2400" dirty="0">
                <a:latin typeface="Carlito"/>
                <a:cs typeface="Carlito"/>
              </a:rPr>
              <a:t>and </a:t>
            </a:r>
            <a:r>
              <a:rPr sz="2400" spc="-10" dirty="0">
                <a:latin typeface="Carlito"/>
                <a:cs typeface="Carlito"/>
              </a:rPr>
              <a:t>administration. How </a:t>
            </a:r>
            <a:r>
              <a:rPr sz="2400" spc="-20" dirty="0">
                <a:latin typeface="Carlito"/>
                <a:cs typeface="Carlito"/>
              </a:rPr>
              <a:t>far </a:t>
            </a:r>
            <a:r>
              <a:rPr sz="2400" dirty="0">
                <a:latin typeface="Carlito"/>
                <a:cs typeface="Carlito"/>
              </a:rPr>
              <a:t>is this </a:t>
            </a:r>
            <a:r>
              <a:rPr sz="2400" spc="-5" dirty="0">
                <a:latin typeface="Carlito"/>
                <a:cs typeface="Carlito"/>
              </a:rPr>
              <a:t>distinction</a:t>
            </a:r>
            <a:r>
              <a:rPr lang="en-IN" sz="2400" spc="-5" dirty="0">
                <a:latin typeface="Carlito"/>
                <a:cs typeface="Carlito"/>
              </a:rPr>
              <a:t> </a:t>
            </a:r>
            <a:r>
              <a:rPr sz="2400" spc="-5" dirty="0">
                <a:latin typeface="Carlito"/>
                <a:cs typeface="Carlito"/>
              </a:rPr>
              <a:t>justified </a:t>
            </a:r>
            <a:r>
              <a:rPr sz="2400" dirty="0">
                <a:latin typeface="Carlito"/>
                <a:cs typeface="Carlito"/>
              </a:rPr>
              <a:t>in </a:t>
            </a:r>
            <a:r>
              <a:rPr sz="2400" spc="-15" dirty="0">
                <a:latin typeface="Carlito"/>
                <a:cs typeface="Carlito"/>
              </a:rPr>
              <a:t>your</a:t>
            </a:r>
            <a:r>
              <a:rPr sz="2400" spc="-35" dirty="0">
                <a:latin typeface="Carlito"/>
                <a:cs typeface="Carlito"/>
              </a:rPr>
              <a:t> </a:t>
            </a:r>
            <a:r>
              <a:rPr sz="2400" spc="-5" dirty="0">
                <a:latin typeface="Carlito"/>
                <a:cs typeface="Carlito"/>
              </a:rPr>
              <a:t>opinion?</a:t>
            </a:r>
            <a:endParaRPr sz="2400" dirty="0">
              <a:latin typeface="Carlito"/>
              <a:cs typeface="Carlito"/>
            </a:endParaRPr>
          </a:p>
          <a:p>
            <a:pPr marL="241300" indent="-228600" algn="just">
              <a:lnSpc>
                <a:spcPct val="100000"/>
              </a:lnSpc>
              <a:spcBef>
                <a:spcPts val="60"/>
              </a:spcBef>
              <a:buFont typeface="Arial"/>
              <a:buChar char="•"/>
              <a:tabLst>
                <a:tab pos="241300" algn="l"/>
              </a:tabLst>
            </a:pPr>
            <a:r>
              <a:rPr sz="2400" spc="-10" dirty="0">
                <a:latin typeface="Carlito"/>
                <a:cs typeface="Carlito"/>
              </a:rPr>
              <a:t>Comment </a:t>
            </a:r>
            <a:r>
              <a:rPr sz="2400" spc="-5" dirty="0">
                <a:latin typeface="Carlito"/>
                <a:cs typeface="Carlito"/>
              </a:rPr>
              <a:t>on </a:t>
            </a:r>
            <a:r>
              <a:rPr sz="2400" dirty="0">
                <a:latin typeface="Carlito"/>
                <a:cs typeface="Carlito"/>
              </a:rPr>
              <a:t>the true </a:t>
            </a:r>
            <a:r>
              <a:rPr sz="2400" spc="-10" dirty="0">
                <a:latin typeface="Carlito"/>
                <a:cs typeface="Carlito"/>
              </a:rPr>
              <a:t>nature </a:t>
            </a:r>
            <a:r>
              <a:rPr sz="2400" spc="-5" dirty="0">
                <a:latin typeface="Carlito"/>
                <a:cs typeface="Carlito"/>
              </a:rPr>
              <a:t>of management. </a:t>
            </a:r>
            <a:r>
              <a:rPr sz="2400" dirty="0">
                <a:latin typeface="Carlito"/>
                <a:cs typeface="Carlito"/>
              </a:rPr>
              <a:t>Is it a </a:t>
            </a:r>
            <a:r>
              <a:rPr sz="2400" spc="-5" dirty="0">
                <a:latin typeface="Carlito"/>
                <a:cs typeface="Carlito"/>
              </a:rPr>
              <a:t>science or </a:t>
            </a:r>
            <a:r>
              <a:rPr sz="2400" dirty="0">
                <a:latin typeface="Carlito"/>
                <a:cs typeface="Carlito"/>
              </a:rPr>
              <a:t>an</a:t>
            </a:r>
            <a:r>
              <a:rPr sz="2400" spc="-70" dirty="0">
                <a:latin typeface="Carlito"/>
                <a:cs typeface="Carlito"/>
              </a:rPr>
              <a:t> </a:t>
            </a:r>
            <a:r>
              <a:rPr sz="2400" dirty="0">
                <a:latin typeface="Carlito"/>
                <a:cs typeface="Carlito"/>
              </a:rPr>
              <a:t>art?</a:t>
            </a:r>
          </a:p>
          <a:p>
            <a:pPr marL="241300" indent="-228600" algn="just">
              <a:lnSpc>
                <a:spcPct val="100000"/>
              </a:lnSpc>
              <a:spcBef>
                <a:spcPts val="105"/>
              </a:spcBef>
              <a:buFont typeface="Arial"/>
              <a:buChar char="•"/>
              <a:tabLst>
                <a:tab pos="241300" algn="l"/>
              </a:tabLst>
            </a:pPr>
            <a:r>
              <a:rPr sz="2400" dirty="0">
                <a:latin typeface="Carlito"/>
                <a:cs typeface="Carlito"/>
              </a:rPr>
              <a:t>Explain </a:t>
            </a:r>
            <a:r>
              <a:rPr sz="2400" spc="-5" dirty="0">
                <a:latin typeface="Carlito"/>
                <a:cs typeface="Carlito"/>
              </a:rPr>
              <a:t>the principal functions of management. </a:t>
            </a:r>
            <a:r>
              <a:rPr sz="2400" spc="-25" dirty="0">
                <a:latin typeface="Carlito"/>
                <a:cs typeface="Carlito"/>
              </a:rPr>
              <a:t>Would </a:t>
            </a:r>
            <a:r>
              <a:rPr sz="2400" spc="-15" dirty="0">
                <a:latin typeface="Carlito"/>
                <a:cs typeface="Carlito"/>
              </a:rPr>
              <a:t>you attach </a:t>
            </a:r>
            <a:r>
              <a:rPr sz="2400" spc="-25" dirty="0">
                <a:latin typeface="Carlito"/>
                <a:cs typeface="Carlito"/>
              </a:rPr>
              <a:t>different </a:t>
            </a:r>
            <a:r>
              <a:rPr sz="2400" spc="-15" dirty="0">
                <a:latin typeface="Carlito"/>
                <a:cs typeface="Carlito"/>
              </a:rPr>
              <a:t>levels </a:t>
            </a:r>
            <a:r>
              <a:rPr sz="2400" spc="-5" dirty="0">
                <a:latin typeface="Carlito"/>
                <a:cs typeface="Carlito"/>
              </a:rPr>
              <a:t>of importance </a:t>
            </a:r>
            <a:r>
              <a:rPr sz="2400" spc="-10" dirty="0">
                <a:latin typeface="Carlito"/>
                <a:cs typeface="Carlito"/>
              </a:rPr>
              <a:t>to </a:t>
            </a:r>
            <a:r>
              <a:rPr sz="2400" dirty="0">
                <a:latin typeface="Carlito"/>
                <a:cs typeface="Carlito"/>
              </a:rPr>
              <a:t>these </a:t>
            </a:r>
            <a:r>
              <a:rPr sz="2400" spc="-5" dirty="0">
                <a:latin typeface="Carlito"/>
                <a:cs typeface="Carlito"/>
              </a:rPr>
              <a:t>functions </a:t>
            </a:r>
            <a:r>
              <a:rPr sz="2400" spc="-10" dirty="0">
                <a:latin typeface="Carlito"/>
                <a:cs typeface="Carlito"/>
              </a:rPr>
              <a:t>at </a:t>
            </a:r>
            <a:r>
              <a:rPr sz="2400" spc="-5" dirty="0">
                <a:latin typeface="Carlito"/>
                <a:cs typeface="Carlito"/>
              </a:rPr>
              <a:t>various </a:t>
            </a:r>
            <a:r>
              <a:rPr sz="2400" spc="-10" dirty="0">
                <a:latin typeface="Carlito"/>
                <a:cs typeface="Carlito"/>
              </a:rPr>
              <a:t>levels </a:t>
            </a:r>
            <a:r>
              <a:rPr sz="2400" spc="-5" dirty="0">
                <a:latin typeface="Carlito"/>
                <a:cs typeface="Carlito"/>
              </a:rPr>
              <a:t>of</a:t>
            </a:r>
            <a:r>
              <a:rPr sz="2400" spc="-80" dirty="0">
                <a:latin typeface="Carlito"/>
                <a:cs typeface="Carlito"/>
              </a:rPr>
              <a:t> </a:t>
            </a:r>
            <a:r>
              <a:rPr sz="2400" spc="-5" dirty="0">
                <a:latin typeface="Carlito"/>
                <a:cs typeface="Carlito"/>
              </a:rPr>
              <a:t>management?</a:t>
            </a:r>
            <a:r>
              <a:rPr lang="en-IN" sz="2400" dirty="0">
                <a:latin typeface="Carlito"/>
                <a:cs typeface="Carlito"/>
              </a:rPr>
              <a:t> A</a:t>
            </a:r>
            <a:r>
              <a:rPr lang="en-IN" sz="2400" spc="-45" dirty="0">
                <a:latin typeface="Carlito"/>
                <a:cs typeface="Carlito"/>
              </a:rPr>
              <a:t>r</a:t>
            </a:r>
            <a:r>
              <a:rPr lang="en-IN" sz="2400" dirty="0">
                <a:latin typeface="Carlito"/>
                <a:cs typeface="Carlito"/>
              </a:rPr>
              <a:t>e	th</a:t>
            </a:r>
            <a:r>
              <a:rPr lang="en-IN" sz="2400" spc="-10" dirty="0">
                <a:latin typeface="Carlito"/>
                <a:cs typeface="Carlito"/>
              </a:rPr>
              <a:t>e</a:t>
            </a:r>
            <a:r>
              <a:rPr lang="en-IN" sz="2400" spc="-35" dirty="0">
                <a:latin typeface="Carlito"/>
                <a:cs typeface="Carlito"/>
              </a:rPr>
              <a:t>r</a:t>
            </a:r>
            <a:r>
              <a:rPr lang="en-IN" sz="2400" dirty="0">
                <a:latin typeface="Carlito"/>
                <a:cs typeface="Carlito"/>
              </a:rPr>
              <a:t>e a</a:t>
            </a:r>
            <a:r>
              <a:rPr lang="en-IN" sz="2400" spc="-50" dirty="0">
                <a:latin typeface="Carlito"/>
                <a:cs typeface="Carlito"/>
              </a:rPr>
              <a:t>n</a:t>
            </a:r>
            <a:r>
              <a:rPr lang="en-IN" sz="2400" dirty="0">
                <a:latin typeface="Carlito"/>
                <a:cs typeface="Carlito"/>
              </a:rPr>
              <a:t>y </a:t>
            </a:r>
            <a:r>
              <a:rPr lang="en-IN" sz="2400" spc="-5" dirty="0">
                <a:latin typeface="Carlito"/>
                <a:cs typeface="Carlito"/>
              </a:rPr>
              <a:t>di</a:t>
            </a:r>
            <a:r>
              <a:rPr lang="en-IN" sz="2400" spc="-35" dirty="0">
                <a:latin typeface="Carlito"/>
                <a:cs typeface="Carlito"/>
              </a:rPr>
              <a:t>f</a:t>
            </a:r>
            <a:r>
              <a:rPr lang="en-IN" sz="2400" spc="-80" dirty="0">
                <a:latin typeface="Carlito"/>
                <a:cs typeface="Carlito"/>
              </a:rPr>
              <a:t>f</a:t>
            </a:r>
            <a:r>
              <a:rPr lang="en-IN" sz="2400" spc="-15" dirty="0">
                <a:latin typeface="Carlito"/>
                <a:cs typeface="Carlito"/>
              </a:rPr>
              <a:t>e</a:t>
            </a:r>
            <a:r>
              <a:rPr lang="en-IN" sz="2400" spc="-35" dirty="0">
                <a:latin typeface="Carlito"/>
                <a:cs typeface="Carlito"/>
              </a:rPr>
              <a:t>r</a:t>
            </a:r>
            <a:r>
              <a:rPr lang="en-IN" sz="2400" dirty="0">
                <a:latin typeface="Carlito"/>
                <a:cs typeface="Carlito"/>
              </a:rPr>
              <a:t>enc</a:t>
            </a:r>
            <a:r>
              <a:rPr lang="en-IN" sz="2400" spc="-20" dirty="0">
                <a:latin typeface="Carlito"/>
                <a:cs typeface="Carlito"/>
              </a:rPr>
              <a:t>e</a:t>
            </a:r>
            <a:r>
              <a:rPr lang="en-IN" sz="2400" dirty="0">
                <a:latin typeface="Carlito"/>
                <a:cs typeface="Carlito"/>
              </a:rPr>
              <a:t>s in </a:t>
            </a:r>
            <a:r>
              <a:rPr lang="en-IN" sz="2400" spc="-5" dirty="0">
                <a:latin typeface="Carlito"/>
                <a:cs typeface="Carlito"/>
              </a:rPr>
              <a:t>plannin</a:t>
            </a:r>
            <a:r>
              <a:rPr lang="en-IN" sz="2400" spc="10" dirty="0">
                <a:latin typeface="Carlito"/>
                <a:cs typeface="Carlito"/>
              </a:rPr>
              <a:t>g</a:t>
            </a:r>
            <a:r>
              <a:rPr lang="en-IN" sz="2400" dirty="0">
                <a:latin typeface="Carlito"/>
                <a:cs typeface="Carlito"/>
              </a:rPr>
              <a:t>, </a:t>
            </a:r>
            <a:r>
              <a:rPr lang="en-IN" sz="2400" spc="-5" dirty="0">
                <a:latin typeface="Carlito"/>
                <a:cs typeface="Carlito"/>
              </a:rPr>
              <a:t>o</a:t>
            </a:r>
            <a:r>
              <a:rPr lang="en-IN" sz="2400" spc="-40" dirty="0">
                <a:latin typeface="Carlito"/>
                <a:cs typeface="Carlito"/>
              </a:rPr>
              <a:t>r</a:t>
            </a:r>
            <a:r>
              <a:rPr lang="en-IN" sz="2400" spc="-50" dirty="0">
                <a:latin typeface="Carlito"/>
                <a:cs typeface="Carlito"/>
              </a:rPr>
              <a:t>g</a:t>
            </a:r>
            <a:r>
              <a:rPr lang="en-IN" sz="2400" dirty="0">
                <a:latin typeface="Carlito"/>
                <a:cs typeface="Carlito"/>
              </a:rPr>
              <a:t>anisin</a:t>
            </a:r>
            <a:r>
              <a:rPr lang="en-IN" sz="2400" spc="25" dirty="0">
                <a:latin typeface="Carlito"/>
                <a:cs typeface="Carlito"/>
              </a:rPr>
              <a:t>g</a:t>
            </a:r>
            <a:r>
              <a:rPr lang="en-IN" sz="2400" dirty="0">
                <a:latin typeface="Carlito"/>
                <a:cs typeface="Carlito"/>
              </a:rPr>
              <a:t>, leadin</a:t>
            </a:r>
            <a:r>
              <a:rPr lang="en-IN" sz="2400" spc="15" dirty="0">
                <a:latin typeface="Carlito"/>
                <a:cs typeface="Carlito"/>
              </a:rPr>
              <a:t>g</a:t>
            </a:r>
            <a:r>
              <a:rPr lang="en-IN" sz="2400" dirty="0">
                <a:latin typeface="Carlito"/>
                <a:cs typeface="Carlito"/>
              </a:rPr>
              <a:t>, </a:t>
            </a:r>
            <a:r>
              <a:rPr lang="en-IN" sz="2400" spc="-25" dirty="0">
                <a:latin typeface="Carlito"/>
                <a:cs typeface="Carlito"/>
              </a:rPr>
              <a:t>c</a:t>
            </a:r>
            <a:r>
              <a:rPr lang="en-IN" sz="2400" spc="-5" dirty="0">
                <a:latin typeface="Carlito"/>
                <a:cs typeface="Carlito"/>
              </a:rPr>
              <a:t>o</a:t>
            </a:r>
            <a:r>
              <a:rPr lang="en-IN" sz="2400" spc="-30" dirty="0">
                <a:latin typeface="Carlito"/>
                <a:cs typeface="Carlito"/>
              </a:rPr>
              <a:t>n</a:t>
            </a:r>
            <a:r>
              <a:rPr lang="en-IN" sz="2400" dirty="0">
                <a:latin typeface="Carlito"/>
                <a:cs typeface="Carlito"/>
              </a:rPr>
              <a:t>t</a:t>
            </a:r>
            <a:r>
              <a:rPr lang="en-IN" sz="2400" spc="-30" dirty="0">
                <a:latin typeface="Carlito"/>
                <a:cs typeface="Carlito"/>
              </a:rPr>
              <a:t>r</a:t>
            </a:r>
            <a:r>
              <a:rPr lang="en-IN" sz="2400" spc="-5" dirty="0">
                <a:latin typeface="Carlito"/>
                <a:cs typeface="Carlito"/>
              </a:rPr>
              <a:t>ollin</a:t>
            </a:r>
            <a:r>
              <a:rPr lang="en-IN" sz="2400" spc="15" dirty="0">
                <a:latin typeface="Carlito"/>
                <a:cs typeface="Carlito"/>
              </a:rPr>
              <a:t>g</a:t>
            </a:r>
            <a:r>
              <a:rPr lang="en-IN" sz="2400" dirty="0">
                <a:latin typeface="Carlito"/>
                <a:cs typeface="Carlito"/>
              </a:rPr>
              <a:t>, and </a:t>
            </a:r>
            <a:r>
              <a:rPr lang="en-IN" sz="2400" spc="-10" dirty="0">
                <a:latin typeface="Carlito"/>
                <a:cs typeface="Carlito"/>
              </a:rPr>
              <a:t>coordinating between </a:t>
            </a:r>
            <a:r>
              <a:rPr lang="en-IN" sz="2400" dirty="0">
                <a:latin typeface="Carlito"/>
                <a:cs typeface="Carlito"/>
              </a:rPr>
              <a:t>a </a:t>
            </a:r>
            <a:r>
              <a:rPr lang="en-IN" sz="2400" spc="-20" dirty="0">
                <a:latin typeface="Carlito"/>
                <a:cs typeface="Carlito"/>
              </a:rPr>
              <a:t>restaurant </a:t>
            </a:r>
            <a:r>
              <a:rPr lang="en-IN" sz="2400" dirty="0">
                <a:latin typeface="Carlito"/>
                <a:cs typeface="Carlito"/>
              </a:rPr>
              <a:t>and a </a:t>
            </a:r>
            <a:r>
              <a:rPr lang="en-IN" sz="2400" spc="-20" dirty="0">
                <a:latin typeface="Carlito"/>
                <a:cs typeface="Carlito"/>
              </a:rPr>
              <a:t>food </a:t>
            </a:r>
            <a:r>
              <a:rPr lang="en-IN" sz="2400" spc="-10" dirty="0">
                <a:latin typeface="Carlito"/>
                <a:cs typeface="Carlito"/>
              </a:rPr>
              <a:t>processing </a:t>
            </a:r>
            <a:r>
              <a:rPr lang="en-IN" sz="2400" spc="-5" dirty="0">
                <a:latin typeface="Carlito"/>
                <a:cs typeface="Carlito"/>
              </a:rPr>
              <a:t>firm? </a:t>
            </a:r>
            <a:r>
              <a:rPr lang="en-IN" sz="2400" spc="-15" dirty="0">
                <a:latin typeface="Carlito"/>
                <a:cs typeface="Carlito"/>
              </a:rPr>
              <a:t>Between </a:t>
            </a:r>
            <a:r>
              <a:rPr lang="en-IN" sz="2400" dirty="0">
                <a:latin typeface="Carlito"/>
                <a:cs typeface="Carlito"/>
              </a:rPr>
              <a:t>a </a:t>
            </a:r>
            <a:r>
              <a:rPr lang="en-IN" sz="2400" spc="-15" dirty="0">
                <a:latin typeface="Carlito"/>
                <a:cs typeface="Carlito"/>
              </a:rPr>
              <a:t>general </a:t>
            </a:r>
            <a:r>
              <a:rPr lang="en-IN" sz="2400" spc="555" dirty="0">
                <a:latin typeface="Carlito"/>
                <a:cs typeface="Carlito"/>
              </a:rPr>
              <a:t> </a:t>
            </a:r>
            <a:r>
              <a:rPr lang="en-IN" sz="2400" spc="-10" dirty="0">
                <a:latin typeface="Carlito"/>
                <a:cs typeface="Carlito"/>
              </a:rPr>
              <a:t>hospital </a:t>
            </a:r>
            <a:r>
              <a:rPr lang="en-IN" sz="2400" dirty="0">
                <a:latin typeface="Carlito"/>
                <a:cs typeface="Carlito"/>
              </a:rPr>
              <a:t>and a </a:t>
            </a:r>
            <a:r>
              <a:rPr lang="en-IN" sz="2400" spc="-10" dirty="0">
                <a:latin typeface="Carlito"/>
                <a:cs typeface="Carlito"/>
              </a:rPr>
              <a:t>steel </a:t>
            </a:r>
            <a:r>
              <a:rPr lang="en-IN" sz="2400" spc="-5" dirty="0">
                <a:latin typeface="Carlito"/>
                <a:cs typeface="Carlito"/>
              </a:rPr>
              <a:t>plant? </a:t>
            </a:r>
            <a:r>
              <a:rPr lang="en-IN" sz="2400" dirty="0">
                <a:latin typeface="Carlito"/>
                <a:cs typeface="Carlito"/>
              </a:rPr>
              <a:t>And </a:t>
            </a:r>
            <a:r>
              <a:rPr lang="en-IN" sz="2400" spc="-5" dirty="0">
                <a:latin typeface="Carlito"/>
                <a:cs typeface="Carlito"/>
              </a:rPr>
              <a:t>between </a:t>
            </a:r>
            <a:r>
              <a:rPr lang="en-IN" sz="2400" dirty="0">
                <a:latin typeface="Carlito"/>
                <a:cs typeface="Carlito"/>
              </a:rPr>
              <a:t>a </a:t>
            </a:r>
            <a:r>
              <a:rPr lang="en-IN" sz="2400" spc="-10" dirty="0">
                <a:latin typeface="Carlito"/>
                <a:cs typeface="Carlito"/>
              </a:rPr>
              <a:t>college </a:t>
            </a:r>
            <a:r>
              <a:rPr lang="en-IN" sz="2400" dirty="0">
                <a:latin typeface="Carlito"/>
                <a:cs typeface="Carlito"/>
              </a:rPr>
              <a:t>and a </a:t>
            </a:r>
            <a:r>
              <a:rPr lang="en-IN" sz="2400" spc="-10" dirty="0">
                <a:latin typeface="Carlito"/>
                <a:cs typeface="Carlito"/>
              </a:rPr>
              <a:t>recreation</a:t>
            </a:r>
            <a:r>
              <a:rPr lang="en-IN" sz="2400" spc="-105" dirty="0">
                <a:latin typeface="Carlito"/>
                <a:cs typeface="Carlito"/>
              </a:rPr>
              <a:t> </a:t>
            </a:r>
            <a:r>
              <a:rPr lang="en-IN" sz="2400" dirty="0">
                <a:latin typeface="Carlito"/>
                <a:cs typeface="Carlito"/>
              </a:rPr>
              <a:t>club?</a:t>
            </a:r>
          </a:p>
          <a:p>
            <a:pPr marL="241300" indent="-228600" algn="just">
              <a:lnSpc>
                <a:spcPct val="100000"/>
              </a:lnSpc>
              <a:spcBef>
                <a:spcPts val="105"/>
              </a:spcBef>
              <a:buFont typeface="Arial"/>
              <a:buChar char="•"/>
              <a:tabLst>
                <a:tab pos="241300" algn="l"/>
              </a:tabLst>
            </a:pPr>
            <a:r>
              <a:rPr lang="en-IN" sz="2400" spc="-5" dirty="0">
                <a:latin typeface="Carlito"/>
                <a:cs typeface="Carlito"/>
              </a:rPr>
              <a:t>“Management </a:t>
            </a:r>
            <a:r>
              <a:rPr lang="en-IN" sz="2400" dirty="0">
                <a:latin typeface="Carlito"/>
                <a:cs typeface="Carlito"/>
              </a:rPr>
              <a:t>is </a:t>
            </a:r>
            <a:r>
              <a:rPr lang="en-IN" sz="2400" spc="-10" dirty="0">
                <a:latin typeface="Carlito"/>
                <a:cs typeface="Carlito"/>
              </a:rPr>
              <a:t>getting </a:t>
            </a:r>
            <a:r>
              <a:rPr lang="en-IN" sz="2400" dirty="0">
                <a:latin typeface="Carlito"/>
                <a:cs typeface="Carlito"/>
              </a:rPr>
              <a:t>things </a:t>
            </a:r>
            <a:r>
              <a:rPr lang="en-IN" sz="2400" spc="-5" dirty="0">
                <a:latin typeface="Carlito"/>
                <a:cs typeface="Carlito"/>
              </a:rPr>
              <a:t>done through </a:t>
            </a:r>
            <a:r>
              <a:rPr lang="en-IN" sz="2400" spc="-35" dirty="0">
                <a:latin typeface="Carlito"/>
                <a:cs typeface="Carlito"/>
              </a:rPr>
              <a:t>others.”</a:t>
            </a:r>
            <a:r>
              <a:rPr lang="en-IN" sz="2400" spc="-120" dirty="0">
                <a:latin typeface="Carlito"/>
                <a:cs typeface="Carlito"/>
              </a:rPr>
              <a:t> </a:t>
            </a:r>
            <a:r>
              <a:rPr lang="en-IN" sz="2400" spc="-10" dirty="0">
                <a:latin typeface="Carlito"/>
                <a:cs typeface="Carlito"/>
              </a:rPr>
              <a:t>Elaborate.</a:t>
            </a:r>
            <a:endParaRPr lang="en-IN" sz="2400" dirty="0">
              <a:latin typeface="Carlito"/>
              <a:cs typeface="Carlito"/>
            </a:endParaRPr>
          </a:p>
          <a:p>
            <a:pPr marL="241300" indent="-228600" algn="just">
              <a:lnSpc>
                <a:spcPct val="100000"/>
              </a:lnSpc>
              <a:spcBef>
                <a:spcPts val="75"/>
              </a:spcBef>
              <a:buFont typeface="Arial"/>
              <a:buChar char="•"/>
              <a:tabLst>
                <a:tab pos="241300" algn="l"/>
              </a:tabLst>
            </a:pPr>
            <a:r>
              <a:rPr lang="en-IN" sz="2400" dirty="0">
                <a:latin typeface="Carlito"/>
                <a:cs typeface="Carlito"/>
              </a:rPr>
              <a:t>Discuss the </a:t>
            </a:r>
            <a:r>
              <a:rPr lang="en-IN" sz="2400" spc="-5" dirty="0">
                <a:latin typeface="Carlito"/>
                <a:cs typeface="Carlito"/>
              </a:rPr>
              <a:t>importance of management </a:t>
            </a:r>
            <a:r>
              <a:rPr lang="en-IN" sz="2400" dirty="0">
                <a:latin typeface="Carlito"/>
                <a:cs typeface="Carlito"/>
              </a:rPr>
              <a:t>in the </a:t>
            </a:r>
            <a:r>
              <a:rPr lang="en-IN" sz="2400" spc="-10" dirty="0">
                <a:latin typeface="Carlito"/>
                <a:cs typeface="Carlito"/>
              </a:rPr>
              <a:t>present-day</a:t>
            </a:r>
            <a:r>
              <a:rPr lang="en-IN" sz="2400" spc="-135" dirty="0">
                <a:latin typeface="Carlito"/>
                <a:cs typeface="Carlito"/>
              </a:rPr>
              <a:t> </a:t>
            </a:r>
            <a:r>
              <a:rPr lang="en-IN" sz="2400" spc="-10" dirty="0">
                <a:latin typeface="Carlito"/>
                <a:cs typeface="Carlito"/>
              </a:rPr>
              <a:t>world.</a:t>
            </a:r>
            <a:endParaRPr lang="en-IN" sz="2400" dirty="0">
              <a:latin typeface="Carlito"/>
              <a:cs typeface="Carlito"/>
            </a:endParaRPr>
          </a:p>
          <a:p>
            <a:pPr marL="241300" marR="5080" indent="-228600" algn="just">
              <a:lnSpc>
                <a:spcPct val="70000"/>
              </a:lnSpc>
              <a:spcBef>
                <a:spcPts val="994"/>
              </a:spcBef>
              <a:buFont typeface="Arial"/>
              <a:buChar char="•"/>
              <a:tabLst>
                <a:tab pos="241300" algn="l"/>
              </a:tabLst>
            </a:pPr>
            <a:r>
              <a:rPr lang="en-IN" sz="2400" spc="-5" dirty="0">
                <a:latin typeface="Carlito"/>
                <a:cs typeface="Carlito"/>
              </a:rPr>
              <a:t>What </a:t>
            </a:r>
            <a:r>
              <a:rPr lang="en-IN" sz="2400" spc="-10" dirty="0">
                <a:latin typeface="Carlito"/>
                <a:cs typeface="Carlito"/>
              </a:rPr>
              <a:t>are </a:t>
            </a:r>
            <a:r>
              <a:rPr lang="en-IN" sz="2400" dirty="0">
                <a:latin typeface="Carlito"/>
                <a:cs typeface="Carlito"/>
              </a:rPr>
              <a:t>the </a:t>
            </a:r>
            <a:r>
              <a:rPr lang="en-IN" sz="2400" spc="-10" dirty="0">
                <a:latin typeface="Carlito"/>
                <a:cs typeface="Carlito"/>
              </a:rPr>
              <a:t>attributes </a:t>
            </a:r>
            <a:r>
              <a:rPr lang="en-IN" sz="2400" spc="-5" dirty="0">
                <a:latin typeface="Carlito"/>
                <a:cs typeface="Carlito"/>
              </a:rPr>
              <a:t>of </a:t>
            </a:r>
            <a:r>
              <a:rPr lang="en-IN" sz="2400" dirty="0">
                <a:latin typeface="Carlito"/>
                <a:cs typeface="Carlito"/>
              </a:rPr>
              <a:t>a </a:t>
            </a:r>
            <a:r>
              <a:rPr lang="en-IN" sz="2400" spc="-15" dirty="0">
                <a:latin typeface="Carlito"/>
                <a:cs typeface="Carlito"/>
              </a:rPr>
              <a:t>profession?</a:t>
            </a:r>
            <a:r>
              <a:rPr lang="en-IN" sz="2400" spc="555" dirty="0">
                <a:latin typeface="Carlito"/>
                <a:cs typeface="Carlito"/>
              </a:rPr>
              <a:t> </a:t>
            </a:r>
            <a:r>
              <a:rPr lang="en-IN" sz="2400" dirty="0">
                <a:latin typeface="Carlito"/>
                <a:cs typeface="Carlito"/>
              </a:rPr>
              <a:t>Is </a:t>
            </a:r>
            <a:r>
              <a:rPr lang="en-IN" sz="2400" spc="-10" dirty="0">
                <a:latin typeface="Carlito"/>
                <a:cs typeface="Carlito"/>
              </a:rPr>
              <a:t>management </a:t>
            </a:r>
            <a:r>
              <a:rPr lang="en-IN" sz="2400" dirty="0">
                <a:latin typeface="Carlito"/>
                <a:cs typeface="Carlito"/>
              </a:rPr>
              <a:t>a </a:t>
            </a:r>
            <a:r>
              <a:rPr lang="en-IN" sz="2400" spc="-20" dirty="0">
                <a:latin typeface="Carlito"/>
                <a:cs typeface="Carlito"/>
              </a:rPr>
              <a:t>profession? </a:t>
            </a:r>
            <a:r>
              <a:rPr lang="en-IN" sz="2400" spc="-5" dirty="0">
                <a:latin typeface="Carlito"/>
                <a:cs typeface="Carlito"/>
              </a:rPr>
              <a:t>Is </a:t>
            </a:r>
            <a:r>
              <a:rPr lang="en-IN" sz="2400" dirty="0">
                <a:latin typeface="Carlito"/>
                <a:cs typeface="Carlito"/>
              </a:rPr>
              <a:t>it  </a:t>
            </a:r>
            <a:r>
              <a:rPr lang="en-IN" sz="2400" spc="-5" dirty="0">
                <a:latin typeface="Carlito"/>
                <a:cs typeface="Carlito"/>
              </a:rPr>
              <a:t>necessary </a:t>
            </a:r>
            <a:r>
              <a:rPr lang="en-IN" sz="2400" spc="-25" dirty="0">
                <a:latin typeface="Carlito"/>
                <a:cs typeface="Carlito"/>
              </a:rPr>
              <a:t>for </a:t>
            </a:r>
            <a:r>
              <a:rPr lang="en-IN" sz="2400" spc="-10" dirty="0">
                <a:latin typeface="Carlito"/>
                <a:cs typeface="Carlito"/>
              </a:rPr>
              <a:t>every </a:t>
            </a:r>
            <a:r>
              <a:rPr lang="en-IN" sz="2400" spc="-5" dirty="0">
                <a:latin typeface="Carlito"/>
                <a:cs typeface="Carlito"/>
              </a:rPr>
              <a:t>business </a:t>
            </a:r>
            <a:r>
              <a:rPr lang="en-IN" sz="2400" spc="-15" dirty="0">
                <a:latin typeface="Carlito"/>
                <a:cs typeface="Carlito"/>
              </a:rPr>
              <a:t>to </a:t>
            </a:r>
            <a:r>
              <a:rPr lang="en-IN" sz="2400" spc="-20" dirty="0">
                <a:latin typeface="Carlito"/>
                <a:cs typeface="Carlito"/>
              </a:rPr>
              <a:t>have </a:t>
            </a:r>
            <a:r>
              <a:rPr lang="en-IN" sz="2400" dirty="0">
                <a:latin typeface="Carlito"/>
                <a:cs typeface="Carlito"/>
              </a:rPr>
              <a:t>a </a:t>
            </a:r>
            <a:r>
              <a:rPr lang="en-IN" sz="2400" spc="-10" dirty="0">
                <a:latin typeface="Carlito"/>
                <a:cs typeface="Carlito"/>
              </a:rPr>
              <a:t>professional</a:t>
            </a:r>
            <a:r>
              <a:rPr lang="en-IN" sz="2400" spc="-40" dirty="0">
                <a:latin typeface="Carlito"/>
                <a:cs typeface="Carlito"/>
              </a:rPr>
              <a:t> </a:t>
            </a:r>
            <a:r>
              <a:rPr lang="en-IN" sz="2400" spc="-5" dirty="0">
                <a:latin typeface="Carlito"/>
                <a:cs typeface="Carlito"/>
              </a:rPr>
              <a:t>management?</a:t>
            </a:r>
            <a:endParaRPr lang="en-IN" sz="2400" dirty="0">
              <a:latin typeface="Carlito"/>
              <a:cs typeface="Carlito"/>
            </a:endParaRPr>
          </a:p>
          <a:p>
            <a:pPr marL="241300" marR="5080" indent="-228600" algn="just">
              <a:lnSpc>
                <a:spcPct val="70000"/>
              </a:lnSpc>
              <a:spcBef>
                <a:spcPts val="994"/>
              </a:spcBef>
              <a:buFont typeface="Arial"/>
              <a:buChar char="•"/>
              <a:tabLst>
                <a:tab pos="241300" algn="l"/>
              </a:tabLst>
            </a:pPr>
            <a:r>
              <a:rPr lang="en-IN" sz="2400" spc="-10" dirty="0">
                <a:latin typeface="Carlito"/>
                <a:cs typeface="Carlito"/>
              </a:rPr>
              <a:t>“Managers </a:t>
            </a:r>
            <a:r>
              <a:rPr lang="en-IN" sz="2400" spc="-15" dirty="0">
                <a:latin typeface="Carlito"/>
                <a:cs typeface="Carlito"/>
              </a:rPr>
              <a:t>at </a:t>
            </a:r>
            <a:r>
              <a:rPr lang="en-IN" sz="2400" dirty="0">
                <a:latin typeface="Carlito"/>
                <a:cs typeface="Carlito"/>
              </a:rPr>
              <a:t>all </a:t>
            </a:r>
            <a:r>
              <a:rPr lang="en-IN" sz="2400" spc="-10" dirty="0">
                <a:latin typeface="Carlito"/>
                <a:cs typeface="Carlito"/>
              </a:rPr>
              <a:t>levels </a:t>
            </a:r>
            <a:r>
              <a:rPr lang="en-IN" sz="2400" spc="-15" dirty="0">
                <a:latin typeface="Carlito"/>
                <a:cs typeface="Carlito"/>
              </a:rPr>
              <a:t>require </a:t>
            </a:r>
            <a:r>
              <a:rPr lang="en-IN" sz="2400" spc="-10" dirty="0">
                <a:latin typeface="Carlito"/>
                <a:cs typeface="Carlito"/>
              </a:rPr>
              <a:t>some competence </a:t>
            </a:r>
            <a:r>
              <a:rPr lang="en-IN" sz="2400" dirty="0">
                <a:latin typeface="Carlito"/>
                <a:cs typeface="Carlito"/>
              </a:rPr>
              <a:t>in </a:t>
            </a:r>
            <a:r>
              <a:rPr lang="en-IN" sz="2400" spc="-5" dirty="0">
                <a:latin typeface="Carlito"/>
                <a:cs typeface="Carlito"/>
              </a:rPr>
              <a:t>each of </a:t>
            </a:r>
            <a:r>
              <a:rPr lang="en-IN" sz="2400" dirty="0">
                <a:latin typeface="Carlito"/>
                <a:cs typeface="Carlito"/>
              </a:rPr>
              <a:t>the </a:t>
            </a:r>
            <a:r>
              <a:rPr lang="en-IN" sz="2400" spc="-10" dirty="0">
                <a:latin typeface="Carlito"/>
                <a:cs typeface="Carlito"/>
              </a:rPr>
              <a:t>technical, </a:t>
            </a:r>
            <a:r>
              <a:rPr lang="en-IN" sz="2400" spc="-5" dirty="0">
                <a:latin typeface="Carlito"/>
                <a:cs typeface="Carlito"/>
              </a:rPr>
              <a:t>human  and </a:t>
            </a:r>
            <a:r>
              <a:rPr lang="en-IN" sz="2400" spc="-10" dirty="0">
                <a:latin typeface="Carlito"/>
                <a:cs typeface="Carlito"/>
              </a:rPr>
              <a:t>conceptual </a:t>
            </a:r>
            <a:r>
              <a:rPr lang="en-IN" sz="2400" spc="-5" dirty="0">
                <a:latin typeface="Carlito"/>
                <a:cs typeface="Carlito"/>
              </a:rPr>
              <a:t>skills, </a:t>
            </a:r>
            <a:r>
              <a:rPr lang="en-IN" sz="2400" dirty="0">
                <a:latin typeface="Carlito"/>
                <a:cs typeface="Carlito"/>
              </a:rPr>
              <a:t>albeit </a:t>
            </a:r>
            <a:r>
              <a:rPr lang="en-IN" sz="2400" spc="-5" dirty="0">
                <a:latin typeface="Carlito"/>
                <a:cs typeface="Carlito"/>
              </a:rPr>
              <a:t>with </a:t>
            </a:r>
            <a:r>
              <a:rPr lang="en-IN" sz="2400" spc="-20" dirty="0">
                <a:latin typeface="Carlito"/>
                <a:cs typeface="Carlito"/>
              </a:rPr>
              <a:t>difference </a:t>
            </a:r>
            <a:r>
              <a:rPr lang="en-IN" sz="2400" spc="-10" dirty="0">
                <a:latin typeface="Carlito"/>
                <a:cs typeface="Carlito"/>
              </a:rPr>
              <a:t>in </a:t>
            </a:r>
            <a:r>
              <a:rPr lang="en-IN" sz="2400" spc="-25" dirty="0">
                <a:latin typeface="Carlito"/>
                <a:cs typeface="Carlito"/>
              </a:rPr>
              <a:t>emphasis.” </a:t>
            </a:r>
            <a:r>
              <a:rPr lang="en-IN" sz="2400" spc="-10" dirty="0">
                <a:latin typeface="Carlito"/>
                <a:cs typeface="Carlito"/>
              </a:rPr>
              <a:t>Analyse </a:t>
            </a:r>
            <a:r>
              <a:rPr lang="en-IN" sz="2400" spc="-5" dirty="0">
                <a:latin typeface="Carlito"/>
                <a:cs typeface="Carlito"/>
              </a:rPr>
              <a:t>this </a:t>
            </a:r>
            <a:r>
              <a:rPr lang="en-IN" sz="2400" spc="-20" dirty="0">
                <a:latin typeface="Carlito"/>
                <a:cs typeface="Carlito"/>
              </a:rPr>
              <a:t>statement  </a:t>
            </a:r>
            <a:r>
              <a:rPr lang="en-IN" sz="2400" dirty="0">
                <a:latin typeface="Carlito"/>
                <a:cs typeface="Carlito"/>
              </a:rPr>
              <a:t>with </a:t>
            </a:r>
            <a:r>
              <a:rPr lang="en-IN" sz="2400" spc="-5" dirty="0">
                <a:latin typeface="Carlito"/>
                <a:cs typeface="Carlito"/>
              </a:rPr>
              <a:t>suitable </a:t>
            </a:r>
            <a:r>
              <a:rPr lang="en-IN" sz="2400" spc="-10" dirty="0">
                <a:latin typeface="Carlito"/>
                <a:cs typeface="Carlito"/>
              </a:rPr>
              <a:t>examples from </a:t>
            </a:r>
            <a:r>
              <a:rPr lang="en-IN" sz="2400" spc="-15" dirty="0">
                <a:latin typeface="Carlito"/>
                <a:cs typeface="Carlito"/>
              </a:rPr>
              <a:t>your </a:t>
            </a:r>
            <a:r>
              <a:rPr lang="en-IN" sz="2400" spc="-10" dirty="0">
                <a:latin typeface="Carlito"/>
                <a:cs typeface="Carlito"/>
              </a:rPr>
              <a:t>work</a:t>
            </a:r>
            <a:r>
              <a:rPr lang="en-IN" sz="2400" spc="-15" dirty="0">
                <a:latin typeface="Carlito"/>
                <a:cs typeface="Carlito"/>
              </a:rPr>
              <a:t> </a:t>
            </a:r>
            <a:r>
              <a:rPr lang="en-IN" sz="2400" spc="-10" dirty="0">
                <a:latin typeface="Carlito"/>
                <a:cs typeface="Carlito"/>
              </a:rPr>
              <a:t>experience.</a:t>
            </a:r>
            <a:endParaRPr lang="en-IN" sz="2400" dirty="0">
              <a:latin typeface="Carlito"/>
              <a:cs typeface="Carlito"/>
            </a:endParaRPr>
          </a:p>
          <a:p>
            <a:pPr marL="241300" marR="5080" indent="-228600">
              <a:lnSpc>
                <a:spcPct val="70000"/>
              </a:lnSpc>
              <a:spcBef>
                <a:spcPts val="1005"/>
              </a:spcBef>
              <a:buFont typeface="Arial"/>
              <a:buChar char="•"/>
              <a:tabLst>
                <a:tab pos="241300" algn="l"/>
              </a:tabLst>
            </a:pPr>
            <a:endParaRPr lang="en-IN" sz="2600" dirty="0">
              <a:latin typeface="Carlito"/>
              <a:cs typeface="Carlito"/>
            </a:endParaRPr>
          </a:p>
          <a:p>
            <a:pPr marL="241300" marR="5080" indent="-228600">
              <a:lnSpc>
                <a:spcPct val="70000"/>
              </a:lnSpc>
              <a:spcBef>
                <a:spcPts val="1005"/>
              </a:spcBef>
              <a:buFont typeface="Arial"/>
              <a:buChar char="•"/>
              <a:tabLst>
                <a:tab pos="241300" algn="l"/>
              </a:tabLst>
            </a:pPr>
            <a:endParaRPr lang="en-IN" sz="2600" dirty="0">
              <a:latin typeface="Carlito"/>
              <a:cs typeface="Carlito"/>
            </a:endParaRPr>
          </a:p>
          <a:p>
            <a:pPr marL="241300" marR="5080" indent="-228600">
              <a:lnSpc>
                <a:spcPct val="70000"/>
              </a:lnSpc>
              <a:spcBef>
                <a:spcPts val="1005"/>
              </a:spcBef>
              <a:buFont typeface="Arial"/>
              <a:buChar char="•"/>
              <a:tabLst>
                <a:tab pos="241300" algn="l"/>
              </a:tabLst>
            </a:pPr>
            <a:endParaRPr sz="2600" dirty="0">
              <a:latin typeface="Carlito"/>
              <a:cs typeface="Carlito"/>
            </a:endParaRPr>
          </a:p>
        </p:txBody>
      </p:sp>
    </p:spTree>
    <p:extLst>
      <p:ext uri="{BB962C8B-B14F-4D97-AF65-F5344CB8AC3E}">
        <p14:creationId xmlns:p14="http://schemas.microsoft.com/office/powerpoint/2010/main" val="374998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76F2-1E63-2385-8CB9-9CEAC39CD816}"/>
              </a:ext>
            </a:extLst>
          </p:cNvPr>
          <p:cNvSpPr>
            <a:spLocks noGrp="1"/>
          </p:cNvSpPr>
          <p:nvPr>
            <p:ph type="title"/>
          </p:nvPr>
        </p:nvSpPr>
        <p:spPr/>
        <p:txBody>
          <a:bodyPr/>
          <a:lstStyle/>
          <a:p>
            <a:r>
              <a:rPr lang="en-IN" b="1" dirty="0"/>
              <a:t>MEANING</a:t>
            </a:r>
          </a:p>
        </p:txBody>
      </p:sp>
      <p:sp>
        <p:nvSpPr>
          <p:cNvPr id="3" name="Content Placeholder 2">
            <a:extLst>
              <a:ext uri="{FF2B5EF4-FFF2-40B4-BE49-F238E27FC236}">
                <a16:creationId xmlns:a16="http://schemas.microsoft.com/office/drawing/2014/main" id="{D1876F92-4807-6AD9-D6AC-C087CA0FC0EB}"/>
              </a:ext>
            </a:extLst>
          </p:cNvPr>
          <p:cNvSpPr>
            <a:spLocks noGrp="1"/>
          </p:cNvSpPr>
          <p:nvPr>
            <p:ph idx="1"/>
          </p:nvPr>
        </p:nvSpPr>
        <p:spPr/>
        <p:txBody>
          <a:bodyPr/>
          <a:lstStyle/>
          <a:p>
            <a:pPr algn="just"/>
            <a:r>
              <a:rPr lang="en-US" dirty="0"/>
              <a:t>‘the art of getting things done through people’</a:t>
            </a:r>
          </a:p>
          <a:p>
            <a:pPr algn="just"/>
            <a:r>
              <a:rPr lang="en-US" dirty="0"/>
              <a:t>From the view point of economics, sociology, psychology, statistics and anthropology management has different meanings. There are four views of management:</a:t>
            </a:r>
          </a:p>
          <a:p>
            <a:pPr algn="just"/>
            <a:r>
              <a:rPr lang="en-US" dirty="0"/>
              <a:t>(1) Management is a process.</a:t>
            </a:r>
          </a:p>
          <a:p>
            <a:pPr algn="just"/>
            <a:r>
              <a:rPr lang="en-US" dirty="0"/>
              <a:t>(2) Management is a discipline.</a:t>
            </a:r>
          </a:p>
          <a:p>
            <a:pPr algn="just"/>
            <a:r>
              <a:rPr lang="en-US" dirty="0"/>
              <a:t>(3) Management is a human activity.</a:t>
            </a:r>
          </a:p>
          <a:p>
            <a:pPr algn="just"/>
            <a:r>
              <a:rPr lang="en-US" dirty="0"/>
              <a:t>(4) Management is a career.</a:t>
            </a:r>
            <a:endParaRPr lang="en-IN" dirty="0"/>
          </a:p>
        </p:txBody>
      </p:sp>
    </p:spTree>
    <p:extLst>
      <p:ext uri="{BB962C8B-B14F-4D97-AF65-F5344CB8AC3E}">
        <p14:creationId xmlns:p14="http://schemas.microsoft.com/office/powerpoint/2010/main" val="1356527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5A1B-A2DA-2CB6-D8BA-299886439BF8}"/>
              </a:ext>
            </a:extLst>
          </p:cNvPr>
          <p:cNvSpPr>
            <a:spLocks noGrp="1"/>
          </p:cNvSpPr>
          <p:nvPr>
            <p:ph type="title"/>
          </p:nvPr>
        </p:nvSpPr>
        <p:spPr/>
        <p:txBody>
          <a:bodyPr/>
          <a:lstStyle/>
          <a:p>
            <a:r>
              <a:rPr lang="en-IN" b="1" dirty="0"/>
              <a:t>CHARACTERISTICS OF MANAGEMENT</a:t>
            </a:r>
          </a:p>
        </p:txBody>
      </p:sp>
      <p:sp>
        <p:nvSpPr>
          <p:cNvPr id="3" name="Content Placeholder 2">
            <a:extLst>
              <a:ext uri="{FF2B5EF4-FFF2-40B4-BE49-F238E27FC236}">
                <a16:creationId xmlns:a16="http://schemas.microsoft.com/office/drawing/2014/main" id="{100CA175-1B16-A1FD-9D82-4A2F44B67468}"/>
              </a:ext>
            </a:extLst>
          </p:cNvPr>
          <p:cNvSpPr>
            <a:spLocks noGrp="1"/>
          </p:cNvSpPr>
          <p:nvPr>
            <p:ph idx="1"/>
          </p:nvPr>
        </p:nvSpPr>
        <p:spPr/>
        <p:txBody>
          <a:bodyPr>
            <a:normAutofit fontScale="77500" lnSpcReduction="20000"/>
          </a:bodyPr>
          <a:lstStyle/>
          <a:p>
            <a:pPr marL="514350" indent="-514350">
              <a:buAutoNum type="arabicParenBoth"/>
            </a:pPr>
            <a:r>
              <a:rPr lang="en-US" dirty="0"/>
              <a:t>Management is a continuous process</a:t>
            </a:r>
          </a:p>
          <a:p>
            <a:pPr marL="514350" indent="-514350">
              <a:buAutoNum type="arabicParenBoth"/>
            </a:pPr>
            <a:r>
              <a:rPr lang="en-US" dirty="0"/>
              <a:t>Management is an art as well as science</a:t>
            </a:r>
          </a:p>
          <a:p>
            <a:pPr marL="514350" indent="-514350">
              <a:buAutoNum type="arabicParenBoth"/>
            </a:pPr>
            <a:r>
              <a:rPr lang="en-US" dirty="0"/>
              <a:t>Management aims at achieving predetermined objectives</a:t>
            </a:r>
          </a:p>
          <a:p>
            <a:pPr marL="514350" indent="-514350">
              <a:buAutoNum type="arabicParenBoth"/>
            </a:pPr>
            <a:r>
              <a:rPr lang="en-US" dirty="0"/>
              <a:t>Management is a factor of production</a:t>
            </a:r>
          </a:p>
          <a:p>
            <a:pPr marL="514350" indent="-514350">
              <a:buAutoNum type="arabicParenBoth"/>
            </a:pPr>
            <a:r>
              <a:rPr lang="en-IN" dirty="0"/>
              <a:t>Management is decision-making</a:t>
            </a:r>
            <a:endParaRPr lang="en-US" dirty="0"/>
          </a:p>
          <a:p>
            <a:pPr marL="514350" indent="-514350">
              <a:buAutoNum type="arabicParenBoth"/>
            </a:pPr>
            <a:r>
              <a:rPr lang="en-IN" dirty="0"/>
              <a:t>Universal application</a:t>
            </a:r>
          </a:p>
          <a:p>
            <a:pPr marL="514350" indent="-514350">
              <a:buAutoNum type="arabicParenBoth"/>
            </a:pPr>
            <a:r>
              <a:rPr lang="en-US" dirty="0"/>
              <a:t> Management is needed at all levels</a:t>
            </a:r>
          </a:p>
          <a:p>
            <a:pPr marL="514350" indent="-514350">
              <a:buAutoNum type="arabicParenBoth"/>
            </a:pPr>
            <a:r>
              <a:rPr lang="en-IN" dirty="0"/>
              <a:t>Management aims at maximum profit</a:t>
            </a:r>
            <a:endParaRPr lang="en-US" dirty="0"/>
          </a:p>
          <a:p>
            <a:pPr marL="514350" indent="-514350">
              <a:buAutoNum type="arabicParenBoth"/>
            </a:pPr>
            <a:r>
              <a:rPr lang="en-IN" dirty="0"/>
              <a:t>Dynamic</a:t>
            </a:r>
          </a:p>
          <a:p>
            <a:pPr marL="514350" indent="-514350">
              <a:buAutoNum type="arabicParenBoth"/>
            </a:pPr>
            <a:r>
              <a:rPr lang="en-IN" dirty="0"/>
              <a:t>Management as a career</a:t>
            </a:r>
          </a:p>
          <a:p>
            <a:pPr marL="514350" indent="-514350">
              <a:buAutoNum type="arabicParenBoth"/>
            </a:pPr>
            <a:r>
              <a:rPr lang="en-IN" dirty="0"/>
              <a:t>Management is a profession</a:t>
            </a:r>
          </a:p>
          <a:p>
            <a:pPr marL="514350" indent="-514350">
              <a:buAutoNum type="arabicParenBoth"/>
            </a:pPr>
            <a:r>
              <a:rPr lang="en-IN" dirty="0"/>
              <a:t>Management is a discipline</a:t>
            </a:r>
          </a:p>
        </p:txBody>
      </p:sp>
    </p:spTree>
    <p:extLst>
      <p:ext uri="{BB962C8B-B14F-4D97-AF65-F5344CB8AC3E}">
        <p14:creationId xmlns:p14="http://schemas.microsoft.com/office/powerpoint/2010/main" val="32400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70D9-C47D-2F53-BD99-25B51EF7452D}"/>
              </a:ext>
            </a:extLst>
          </p:cNvPr>
          <p:cNvSpPr>
            <a:spLocks noGrp="1"/>
          </p:cNvSpPr>
          <p:nvPr>
            <p:ph type="title"/>
          </p:nvPr>
        </p:nvSpPr>
        <p:spPr/>
        <p:txBody>
          <a:bodyPr/>
          <a:lstStyle/>
          <a:p>
            <a:r>
              <a:rPr lang="en-IN" b="1" dirty="0"/>
              <a:t>NATURE OF MANAGEMENT</a:t>
            </a:r>
          </a:p>
        </p:txBody>
      </p:sp>
      <p:sp>
        <p:nvSpPr>
          <p:cNvPr id="3" name="Content Placeholder 2">
            <a:extLst>
              <a:ext uri="{FF2B5EF4-FFF2-40B4-BE49-F238E27FC236}">
                <a16:creationId xmlns:a16="http://schemas.microsoft.com/office/drawing/2014/main" id="{82CCE15A-8F58-90EE-95AE-7285AAE214D7}"/>
              </a:ext>
            </a:extLst>
          </p:cNvPr>
          <p:cNvSpPr>
            <a:spLocks noGrp="1"/>
          </p:cNvSpPr>
          <p:nvPr>
            <p:ph idx="1"/>
          </p:nvPr>
        </p:nvSpPr>
        <p:spPr/>
        <p:txBody>
          <a:bodyPr/>
          <a:lstStyle/>
          <a:p>
            <a:r>
              <a:rPr lang="en-IN" dirty="0"/>
              <a:t>Multidisciplinary</a:t>
            </a:r>
          </a:p>
          <a:p>
            <a:r>
              <a:rPr lang="en-IN" dirty="0"/>
              <a:t>Dynamic nature of principles</a:t>
            </a:r>
          </a:p>
          <a:p>
            <a:r>
              <a:rPr lang="en-IN" dirty="0"/>
              <a:t>Relative not absolute principles</a:t>
            </a:r>
          </a:p>
          <a:p>
            <a:r>
              <a:rPr lang="en-IN" dirty="0"/>
              <a:t>Management – science or art</a:t>
            </a:r>
          </a:p>
          <a:p>
            <a:r>
              <a:rPr lang="en-IN" dirty="0"/>
              <a:t>Universality of management</a:t>
            </a:r>
          </a:p>
        </p:txBody>
      </p:sp>
    </p:spTree>
    <p:extLst>
      <p:ext uri="{BB962C8B-B14F-4D97-AF65-F5344CB8AC3E}">
        <p14:creationId xmlns:p14="http://schemas.microsoft.com/office/powerpoint/2010/main" val="219410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2028" y="533400"/>
            <a:ext cx="11402772" cy="6062675"/>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7080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AA4C-2EB3-817F-D53A-DF5703F00FC8}"/>
              </a:ext>
            </a:extLst>
          </p:cNvPr>
          <p:cNvSpPr>
            <a:spLocks noGrp="1"/>
          </p:cNvSpPr>
          <p:nvPr>
            <p:ph type="title"/>
          </p:nvPr>
        </p:nvSpPr>
        <p:spPr/>
        <p:txBody>
          <a:bodyPr/>
          <a:lstStyle/>
          <a:p>
            <a:r>
              <a:rPr lang="en-US" b="1" dirty="0"/>
              <a:t>MANAGEMENT FUNCTIONS OR THE PROCESS OF MANAGEMENT</a:t>
            </a:r>
            <a:endParaRPr lang="en-IN" b="1" dirty="0"/>
          </a:p>
        </p:txBody>
      </p:sp>
      <p:sp>
        <p:nvSpPr>
          <p:cNvPr id="3" name="Content Placeholder 2">
            <a:extLst>
              <a:ext uri="{FF2B5EF4-FFF2-40B4-BE49-F238E27FC236}">
                <a16:creationId xmlns:a16="http://schemas.microsoft.com/office/drawing/2014/main" id="{B55EF1EB-C442-34A6-082D-6BEAA4BEEA5C}"/>
              </a:ext>
            </a:extLst>
          </p:cNvPr>
          <p:cNvSpPr>
            <a:spLocks noGrp="1"/>
          </p:cNvSpPr>
          <p:nvPr>
            <p:ph idx="1"/>
          </p:nvPr>
        </p:nvSpPr>
        <p:spPr/>
        <p:txBody>
          <a:bodyPr/>
          <a:lstStyle/>
          <a:p>
            <a:r>
              <a:rPr lang="en-US" dirty="0"/>
              <a:t>“What functions are undertaken by managers in organizations?” </a:t>
            </a:r>
          </a:p>
          <a:p>
            <a:endParaRPr lang="en-IN" dirty="0"/>
          </a:p>
        </p:txBody>
      </p:sp>
      <p:pic>
        <p:nvPicPr>
          <p:cNvPr id="5" name="Picture 4">
            <a:extLst>
              <a:ext uri="{FF2B5EF4-FFF2-40B4-BE49-F238E27FC236}">
                <a16:creationId xmlns:a16="http://schemas.microsoft.com/office/drawing/2014/main" id="{6C5C5F2F-81D0-F36A-D7FA-15AB1772E1EF}"/>
              </a:ext>
            </a:extLst>
          </p:cNvPr>
          <p:cNvPicPr>
            <a:picLocks noChangeAspect="1"/>
          </p:cNvPicPr>
          <p:nvPr/>
        </p:nvPicPr>
        <p:blipFill>
          <a:blip r:embed="rId2"/>
          <a:stretch>
            <a:fillRect/>
          </a:stretch>
        </p:blipFill>
        <p:spPr>
          <a:xfrm>
            <a:off x="300037" y="2330450"/>
            <a:ext cx="11591925" cy="3981450"/>
          </a:xfrm>
          <a:prstGeom prst="rect">
            <a:avLst/>
          </a:prstGeom>
        </p:spPr>
      </p:pic>
    </p:spTree>
    <p:extLst>
      <p:ext uri="{BB962C8B-B14F-4D97-AF65-F5344CB8AC3E}">
        <p14:creationId xmlns:p14="http://schemas.microsoft.com/office/powerpoint/2010/main" val="3880549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3925</Words>
  <Application>Microsoft Office PowerPoint</Application>
  <PresentationFormat>Widescreen</PresentationFormat>
  <Paragraphs>232</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Carlito</vt:lpstr>
      <vt:lpstr>Wingdings</vt:lpstr>
      <vt:lpstr>Office Theme</vt:lpstr>
      <vt:lpstr>Management</vt:lpstr>
      <vt:lpstr>Importance of  Management</vt:lpstr>
      <vt:lpstr>Definition of Management</vt:lpstr>
      <vt:lpstr>PowerPoint Presentation</vt:lpstr>
      <vt:lpstr>MEANING</vt:lpstr>
      <vt:lpstr>CHARACTERISTICS OF MANAGEMENT</vt:lpstr>
      <vt:lpstr>NATURE OF MANAGEMENT</vt:lpstr>
      <vt:lpstr>PowerPoint Presentation</vt:lpstr>
      <vt:lpstr>MANAGEMENT FUNCTIONS OR THE PROCESS OF MANAGEMENT</vt:lpstr>
      <vt:lpstr>PowerPoint Presentation</vt:lpstr>
      <vt:lpstr>FUNCTIONS OF MANAGEMENT</vt:lpstr>
      <vt:lpstr>PowerPoint Presentation</vt:lpstr>
      <vt:lpstr>FUNCTIONAL AREAS OF MANAGEMENT</vt:lpstr>
      <vt:lpstr>PowerPoint Presentation</vt:lpstr>
      <vt:lpstr>PowerPoint Presentation</vt:lpstr>
      <vt:lpstr>PowerPoint Presentation</vt:lpstr>
      <vt:lpstr>PowerPoint Presentation</vt:lpstr>
      <vt:lpstr>MANAGEMENT: A SCIENCE OR ART?</vt:lpstr>
      <vt:lpstr>PowerPoint Presentation</vt:lpstr>
      <vt:lpstr> MANAGEMENT: A PROFESSION</vt:lpstr>
      <vt:lpstr>MANAGEMENT AND ADMINISTRATION</vt:lpstr>
      <vt:lpstr>MANAGEMENT AND ADMINISTRATION</vt:lpstr>
      <vt:lpstr>PowerPoint Presentation</vt:lpstr>
      <vt:lpstr>PowerPoint Presentation</vt:lpstr>
      <vt:lpstr>PowerPoint Presentation</vt:lpstr>
      <vt:lpstr>PowerPoint Presentation</vt:lpstr>
      <vt:lpstr>ROLE OF MANAGEMENT</vt:lpstr>
      <vt:lpstr>PowerPoint Presentation</vt:lpstr>
      <vt:lpstr>PowerPoint Presentation</vt:lpstr>
      <vt:lpstr>PowerPoint Presentation</vt:lpstr>
      <vt:lpstr>PowerPoint Presentation</vt:lpstr>
      <vt:lpstr> LEVELS OF MANAGEMENT</vt:lpstr>
      <vt:lpstr>EVOLUTION OF MANAGEMENT</vt:lpstr>
      <vt:lpstr>PowerPoint Presentation</vt:lpstr>
      <vt:lpstr>Early Management Approaches</vt:lpstr>
      <vt:lpstr>PowerPoint Presentation</vt:lpstr>
      <vt:lpstr>PowerPoint Presentation</vt:lpstr>
      <vt:lpstr>Henry Fayol’s Administrative Management (1841–1925)</vt:lpstr>
      <vt:lpstr>Fayol’s Fourteen Principles of               Management</vt:lpstr>
      <vt:lpstr>PowerPoint Presentation</vt:lpstr>
      <vt:lpstr>PowerPoint Presentation</vt:lpstr>
      <vt:lpstr>Modern Management Approaches</vt:lpstr>
      <vt:lpstr>PowerPoint Presentation</vt:lpstr>
      <vt:lpstr>What is Quality          Management?</vt:lpstr>
      <vt:lpstr>PowerPoint Presentation</vt:lpstr>
      <vt:lpstr>PowerPoint Presentation</vt:lpstr>
      <vt:lpstr>Review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KarthikPai</dc:creator>
  <cp:lastModifiedBy>Swathi Pai</cp:lastModifiedBy>
  <cp:revision>42</cp:revision>
  <dcterms:created xsi:type="dcterms:W3CDTF">2020-10-06T15:35:34Z</dcterms:created>
  <dcterms:modified xsi:type="dcterms:W3CDTF">2024-02-13T05:47:04Z</dcterms:modified>
</cp:coreProperties>
</file>