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99" r:id="rId4"/>
    <p:sldId id="300" r:id="rId5"/>
    <p:sldId id="341" r:id="rId6"/>
    <p:sldId id="342" r:id="rId7"/>
    <p:sldId id="280" r:id="rId8"/>
    <p:sldId id="343" r:id="rId9"/>
    <p:sldId id="281" r:id="rId10"/>
    <p:sldId id="282" r:id="rId11"/>
    <p:sldId id="283" r:id="rId12"/>
    <p:sldId id="344" r:id="rId13"/>
    <p:sldId id="345" r:id="rId14"/>
    <p:sldId id="284" r:id="rId15"/>
    <p:sldId id="333" r:id="rId16"/>
    <p:sldId id="349" r:id="rId17"/>
    <p:sldId id="346" r:id="rId18"/>
    <p:sldId id="347" r:id="rId19"/>
    <p:sldId id="348" r:id="rId20"/>
    <p:sldId id="285" r:id="rId21"/>
    <p:sldId id="352" r:id="rId22"/>
    <p:sldId id="340" r:id="rId23"/>
    <p:sldId id="353" r:id="rId24"/>
    <p:sldId id="354" r:id="rId25"/>
    <p:sldId id="287" r:id="rId26"/>
    <p:sldId id="286" r:id="rId27"/>
    <p:sldId id="288" r:id="rId28"/>
    <p:sldId id="289" r:id="rId29"/>
    <p:sldId id="290" r:id="rId30"/>
    <p:sldId id="350" r:id="rId31"/>
    <p:sldId id="291" r:id="rId32"/>
    <p:sldId id="292" r:id="rId33"/>
    <p:sldId id="293" r:id="rId34"/>
    <p:sldId id="294" r:id="rId35"/>
    <p:sldId id="355" r:id="rId36"/>
    <p:sldId id="297" r:id="rId37"/>
    <p:sldId id="351" r:id="rId38"/>
    <p:sldId id="298" r:id="rId39"/>
    <p:sldId id="301" r:id="rId40"/>
    <p:sldId id="302"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56" r:id="rId55"/>
    <p:sldId id="357" r:id="rId56"/>
    <p:sldId id="358" r:id="rId57"/>
    <p:sldId id="331" r:id="rId58"/>
    <p:sldId id="332" r:id="rId59"/>
    <p:sldId id="33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A801-B531-469F-B0AB-CCAE78063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B875A3-1AC2-4445-A35C-C48D36ACFE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687D60-DA85-4CE8-B5EB-DA7FC2F1C630}"/>
              </a:ext>
            </a:extLst>
          </p:cNvPr>
          <p:cNvSpPr>
            <a:spLocks noGrp="1"/>
          </p:cNvSpPr>
          <p:nvPr>
            <p:ph type="dt" sz="half" idx="10"/>
          </p:nvPr>
        </p:nvSpPr>
        <p:spPr/>
        <p:txBody>
          <a:bodyPr/>
          <a:lstStyle/>
          <a:p>
            <a:fld id="{8D3E820A-4B85-4923-AAB8-C42B980FB7B8}" type="datetimeFigureOut">
              <a:rPr lang="en-IN" smtClean="0"/>
              <a:t>04-03-2024</a:t>
            </a:fld>
            <a:endParaRPr lang="en-IN"/>
          </a:p>
        </p:txBody>
      </p:sp>
      <p:sp>
        <p:nvSpPr>
          <p:cNvPr id="5" name="Footer Placeholder 4">
            <a:extLst>
              <a:ext uri="{FF2B5EF4-FFF2-40B4-BE49-F238E27FC236}">
                <a16:creationId xmlns:a16="http://schemas.microsoft.com/office/drawing/2014/main" id="{81A752E5-A1B9-46C4-9FFC-3AB0AA989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190124-D27E-46D2-9DC9-DF2B4BD27BBE}"/>
              </a:ext>
            </a:extLst>
          </p:cNvPr>
          <p:cNvSpPr>
            <a:spLocks noGrp="1"/>
          </p:cNvSpPr>
          <p:nvPr>
            <p:ph type="sldNum" sz="quarter" idx="12"/>
          </p:nvPr>
        </p:nvSpPr>
        <p:spPr/>
        <p:txBody>
          <a:bodyPr/>
          <a:lstStyle/>
          <a:p>
            <a:fld id="{4691F029-3EBF-4A86-9DC1-865CCE4A03B3}" type="slidenum">
              <a:rPr lang="en-IN" smtClean="0"/>
              <a:t>‹#›</a:t>
            </a:fld>
            <a:endParaRPr lang="en-IN"/>
          </a:p>
        </p:txBody>
      </p:sp>
    </p:spTree>
    <p:extLst>
      <p:ext uri="{BB962C8B-B14F-4D97-AF65-F5344CB8AC3E}">
        <p14:creationId xmlns:p14="http://schemas.microsoft.com/office/powerpoint/2010/main" val="142955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DB22-974A-4FDE-97C4-CAD34D4155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FEC3D0-0DE9-40CD-AC0F-D586A3D313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A83E5-3FB6-4C87-B12B-2D55D5825A59}"/>
              </a:ext>
            </a:extLst>
          </p:cNvPr>
          <p:cNvSpPr>
            <a:spLocks noGrp="1"/>
          </p:cNvSpPr>
          <p:nvPr>
            <p:ph type="dt" sz="half" idx="10"/>
          </p:nvPr>
        </p:nvSpPr>
        <p:spPr/>
        <p:txBody>
          <a:bodyPr/>
          <a:lstStyle/>
          <a:p>
            <a:fld id="{8D3E820A-4B85-4923-AAB8-C42B980FB7B8}" type="datetimeFigureOut">
              <a:rPr lang="en-IN" smtClean="0"/>
              <a:t>04-03-2024</a:t>
            </a:fld>
            <a:endParaRPr lang="en-IN"/>
          </a:p>
        </p:txBody>
      </p:sp>
      <p:sp>
        <p:nvSpPr>
          <p:cNvPr id="5" name="Footer Placeholder 4">
            <a:extLst>
              <a:ext uri="{FF2B5EF4-FFF2-40B4-BE49-F238E27FC236}">
                <a16:creationId xmlns:a16="http://schemas.microsoft.com/office/drawing/2014/main" id="{13D3D577-3811-4F96-9AD4-532B357E3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2800C-A4F4-4AE1-BC1D-87B69978D8DE}"/>
              </a:ext>
            </a:extLst>
          </p:cNvPr>
          <p:cNvSpPr>
            <a:spLocks noGrp="1"/>
          </p:cNvSpPr>
          <p:nvPr>
            <p:ph type="sldNum" sz="quarter" idx="12"/>
          </p:nvPr>
        </p:nvSpPr>
        <p:spPr/>
        <p:txBody>
          <a:bodyPr/>
          <a:lstStyle/>
          <a:p>
            <a:fld id="{4691F029-3EBF-4A86-9DC1-865CCE4A03B3}" type="slidenum">
              <a:rPr lang="en-IN" smtClean="0"/>
              <a:t>‹#›</a:t>
            </a:fld>
            <a:endParaRPr lang="en-IN"/>
          </a:p>
        </p:txBody>
      </p:sp>
    </p:spTree>
    <p:extLst>
      <p:ext uri="{BB962C8B-B14F-4D97-AF65-F5344CB8AC3E}">
        <p14:creationId xmlns:p14="http://schemas.microsoft.com/office/powerpoint/2010/main" val="154348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6C7649-1354-4BCB-A178-1E4D52AB5A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963D8A-ED12-4108-8E64-D2982CDB3D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85BC0-FF7A-4B23-882F-CEF79697D5C0}"/>
              </a:ext>
            </a:extLst>
          </p:cNvPr>
          <p:cNvSpPr>
            <a:spLocks noGrp="1"/>
          </p:cNvSpPr>
          <p:nvPr>
            <p:ph type="dt" sz="half" idx="10"/>
          </p:nvPr>
        </p:nvSpPr>
        <p:spPr/>
        <p:txBody>
          <a:bodyPr/>
          <a:lstStyle/>
          <a:p>
            <a:fld id="{8D3E820A-4B85-4923-AAB8-C42B980FB7B8}" type="datetimeFigureOut">
              <a:rPr lang="en-IN" smtClean="0"/>
              <a:t>04-03-2024</a:t>
            </a:fld>
            <a:endParaRPr lang="en-IN"/>
          </a:p>
        </p:txBody>
      </p:sp>
      <p:sp>
        <p:nvSpPr>
          <p:cNvPr id="5" name="Footer Placeholder 4">
            <a:extLst>
              <a:ext uri="{FF2B5EF4-FFF2-40B4-BE49-F238E27FC236}">
                <a16:creationId xmlns:a16="http://schemas.microsoft.com/office/drawing/2014/main" id="{4857D0E3-70F0-48C9-87B6-816B31C751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6CCA01-76D6-4BF3-999D-0443874A30AD}"/>
              </a:ext>
            </a:extLst>
          </p:cNvPr>
          <p:cNvSpPr>
            <a:spLocks noGrp="1"/>
          </p:cNvSpPr>
          <p:nvPr>
            <p:ph type="sldNum" sz="quarter" idx="12"/>
          </p:nvPr>
        </p:nvSpPr>
        <p:spPr/>
        <p:txBody>
          <a:bodyPr/>
          <a:lstStyle/>
          <a:p>
            <a:fld id="{4691F029-3EBF-4A86-9DC1-865CCE4A03B3}" type="slidenum">
              <a:rPr lang="en-IN" smtClean="0"/>
              <a:t>‹#›</a:t>
            </a:fld>
            <a:endParaRPr lang="en-IN"/>
          </a:p>
        </p:txBody>
      </p:sp>
    </p:spTree>
    <p:extLst>
      <p:ext uri="{BB962C8B-B14F-4D97-AF65-F5344CB8AC3E}">
        <p14:creationId xmlns:p14="http://schemas.microsoft.com/office/powerpoint/2010/main" val="137132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08ED-5A08-4C67-9FD3-6E09D8D765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566A61-452F-45A6-8842-2CAD5B2798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E5E2D-47DA-4843-BF50-75B863EC1A4E}"/>
              </a:ext>
            </a:extLst>
          </p:cNvPr>
          <p:cNvSpPr>
            <a:spLocks noGrp="1"/>
          </p:cNvSpPr>
          <p:nvPr>
            <p:ph type="dt" sz="half" idx="10"/>
          </p:nvPr>
        </p:nvSpPr>
        <p:spPr/>
        <p:txBody>
          <a:bodyPr/>
          <a:lstStyle/>
          <a:p>
            <a:fld id="{8D3E820A-4B85-4923-AAB8-C42B980FB7B8}" type="datetimeFigureOut">
              <a:rPr lang="en-IN" smtClean="0"/>
              <a:t>04-03-2024</a:t>
            </a:fld>
            <a:endParaRPr lang="en-IN"/>
          </a:p>
        </p:txBody>
      </p:sp>
      <p:sp>
        <p:nvSpPr>
          <p:cNvPr id="5" name="Footer Placeholder 4">
            <a:extLst>
              <a:ext uri="{FF2B5EF4-FFF2-40B4-BE49-F238E27FC236}">
                <a16:creationId xmlns:a16="http://schemas.microsoft.com/office/drawing/2014/main" id="{0D8493AA-2D68-4E19-BDC4-8D951BAE51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C36A2-240F-4058-92FB-D3543DCD4917}"/>
              </a:ext>
            </a:extLst>
          </p:cNvPr>
          <p:cNvSpPr>
            <a:spLocks noGrp="1"/>
          </p:cNvSpPr>
          <p:nvPr>
            <p:ph type="sldNum" sz="quarter" idx="12"/>
          </p:nvPr>
        </p:nvSpPr>
        <p:spPr/>
        <p:txBody>
          <a:bodyPr/>
          <a:lstStyle/>
          <a:p>
            <a:fld id="{4691F029-3EBF-4A86-9DC1-865CCE4A03B3}" type="slidenum">
              <a:rPr lang="en-IN" smtClean="0"/>
              <a:t>‹#›</a:t>
            </a:fld>
            <a:endParaRPr lang="en-IN"/>
          </a:p>
        </p:txBody>
      </p:sp>
    </p:spTree>
    <p:extLst>
      <p:ext uri="{BB962C8B-B14F-4D97-AF65-F5344CB8AC3E}">
        <p14:creationId xmlns:p14="http://schemas.microsoft.com/office/powerpoint/2010/main" val="96220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D8F8-AE56-4A79-BE8B-871B037EFD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6A624E-E065-43CA-B928-4E0DC8E9C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ECEE04-8B4A-4DD4-898A-D2E15A313E57}"/>
              </a:ext>
            </a:extLst>
          </p:cNvPr>
          <p:cNvSpPr>
            <a:spLocks noGrp="1"/>
          </p:cNvSpPr>
          <p:nvPr>
            <p:ph type="dt" sz="half" idx="10"/>
          </p:nvPr>
        </p:nvSpPr>
        <p:spPr/>
        <p:txBody>
          <a:bodyPr/>
          <a:lstStyle/>
          <a:p>
            <a:fld id="{8D3E820A-4B85-4923-AAB8-C42B980FB7B8}" type="datetimeFigureOut">
              <a:rPr lang="en-IN" smtClean="0"/>
              <a:t>04-03-2024</a:t>
            </a:fld>
            <a:endParaRPr lang="en-IN"/>
          </a:p>
        </p:txBody>
      </p:sp>
      <p:sp>
        <p:nvSpPr>
          <p:cNvPr id="5" name="Footer Placeholder 4">
            <a:extLst>
              <a:ext uri="{FF2B5EF4-FFF2-40B4-BE49-F238E27FC236}">
                <a16:creationId xmlns:a16="http://schemas.microsoft.com/office/drawing/2014/main" id="{7399178B-5A4F-4E47-8427-617DF207CB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B2F430-BF39-473A-BC56-CFD6698A4BEA}"/>
              </a:ext>
            </a:extLst>
          </p:cNvPr>
          <p:cNvSpPr>
            <a:spLocks noGrp="1"/>
          </p:cNvSpPr>
          <p:nvPr>
            <p:ph type="sldNum" sz="quarter" idx="12"/>
          </p:nvPr>
        </p:nvSpPr>
        <p:spPr/>
        <p:txBody>
          <a:bodyPr/>
          <a:lstStyle/>
          <a:p>
            <a:fld id="{4691F029-3EBF-4A86-9DC1-865CCE4A03B3}" type="slidenum">
              <a:rPr lang="en-IN" smtClean="0"/>
              <a:t>‹#›</a:t>
            </a:fld>
            <a:endParaRPr lang="en-IN"/>
          </a:p>
        </p:txBody>
      </p:sp>
    </p:spTree>
    <p:extLst>
      <p:ext uri="{BB962C8B-B14F-4D97-AF65-F5344CB8AC3E}">
        <p14:creationId xmlns:p14="http://schemas.microsoft.com/office/powerpoint/2010/main" val="235105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7309-BF66-44D4-9747-2A9A9EC9A0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A9DE6D-BC5F-4A93-9EBC-A27AD63034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1A0863-ACB0-4235-AEC4-10CDB4CE73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070FF0-7844-4165-887C-8D476F4F1C1D}"/>
              </a:ext>
            </a:extLst>
          </p:cNvPr>
          <p:cNvSpPr>
            <a:spLocks noGrp="1"/>
          </p:cNvSpPr>
          <p:nvPr>
            <p:ph type="dt" sz="half" idx="10"/>
          </p:nvPr>
        </p:nvSpPr>
        <p:spPr/>
        <p:txBody>
          <a:bodyPr/>
          <a:lstStyle/>
          <a:p>
            <a:fld id="{8D3E820A-4B85-4923-AAB8-C42B980FB7B8}" type="datetimeFigureOut">
              <a:rPr lang="en-IN" smtClean="0"/>
              <a:t>04-03-2024</a:t>
            </a:fld>
            <a:endParaRPr lang="en-IN"/>
          </a:p>
        </p:txBody>
      </p:sp>
      <p:sp>
        <p:nvSpPr>
          <p:cNvPr id="6" name="Footer Placeholder 5">
            <a:extLst>
              <a:ext uri="{FF2B5EF4-FFF2-40B4-BE49-F238E27FC236}">
                <a16:creationId xmlns:a16="http://schemas.microsoft.com/office/drawing/2014/main" id="{E4289DC5-34CD-4F51-B7FD-86C585448E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263831-4580-462A-A0A8-36C37AA2EE63}"/>
              </a:ext>
            </a:extLst>
          </p:cNvPr>
          <p:cNvSpPr>
            <a:spLocks noGrp="1"/>
          </p:cNvSpPr>
          <p:nvPr>
            <p:ph type="sldNum" sz="quarter" idx="12"/>
          </p:nvPr>
        </p:nvSpPr>
        <p:spPr/>
        <p:txBody>
          <a:bodyPr/>
          <a:lstStyle/>
          <a:p>
            <a:fld id="{4691F029-3EBF-4A86-9DC1-865CCE4A03B3}" type="slidenum">
              <a:rPr lang="en-IN" smtClean="0"/>
              <a:t>‹#›</a:t>
            </a:fld>
            <a:endParaRPr lang="en-IN"/>
          </a:p>
        </p:txBody>
      </p:sp>
    </p:spTree>
    <p:extLst>
      <p:ext uri="{BB962C8B-B14F-4D97-AF65-F5344CB8AC3E}">
        <p14:creationId xmlns:p14="http://schemas.microsoft.com/office/powerpoint/2010/main" val="170377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91F6-A804-40D3-8ED5-2AD79D5941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206BD7-E158-444C-A00C-41BB272EA7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11168A-0E4B-4A18-ADFB-B79DBAD590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DFD46D-D351-4041-AEAF-164AA3401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BAAC0F-A161-4A90-B7FA-C5A4895B0D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F97841-BCCA-4C88-A07A-0E36CE95215C}"/>
              </a:ext>
            </a:extLst>
          </p:cNvPr>
          <p:cNvSpPr>
            <a:spLocks noGrp="1"/>
          </p:cNvSpPr>
          <p:nvPr>
            <p:ph type="dt" sz="half" idx="10"/>
          </p:nvPr>
        </p:nvSpPr>
        <p:spPr/>
        <p:txBody>
          <a:bodyPr/>
          <a:lstStyle/>
          <a:p>
            <a:fld id="{8D3E820A-4B85-4923-AAB8-C42B980FB7B8}" type="datetimeFigureOut">
              <a:rPr lang="en-IN" smtClean="0"/>
              <a:t>04-03-2024</a:t>
            </a:fld>
            <a:endParaRPr lang="en-IN"/>
          </a:p>
        </p:txBody>
      </p:sp>
      <p:sp>
        <p:nvSpPr>
          <p:cNvPr id="8" name="Footer Placeholder 7">
            <a:extLst>
              <a:ext uri="{FF2B5EF4-FFF2-40B4-BE49-F238E27FC236}">
                <a16:creationId xmlns:a16="http://schemas.microsoft.com/office/drawing/2014/main" id="{3FF86F5F-C74C-437C-A335-D7E0BBC211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F7C075-4623-4371-9444-6138C421E3B9}"/>
              </a:ext>
            </a:extLst>
          </p:cNvPr>
          <p:cNvSpPr>
            <a:spLocks noGrp="1"/>
          </p:cNvSpPr>
          <p:nvPr>
            <p:ph type="sldNum" sz="quarter" idx="12"/>
          </p:nvPr>
        </p:nvSpPr>
        <p:spPr/>
        <p:txBody>
          <a:bodyPr/>
          <a:lstStyle/>
          <a:p>
            <a:fld id="{4691F029-3EBF-4A86-9DC1-865CCE4A03B3}" type="slidenum">
              <a:rPr lang="en-IN" smtClean="0"/>
              <a:t>‹#›</a:t>
            </a:fld>
            <a:endParaRPr lang="en-IN"/>
          </a:p>
        </p:txBody>
      </p:sp>
    </p:spTree>
    <p:extLst>
      <p:ext uri="{BB962C8B-B14F-4D97-AF65-F5344CB8AC3E}">
        <p14:creationId xmlns:p14="http://schemas.microsoft.com/office/powerpoint/2010/main" val="345054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F4F7-71F7-4E68-8B40-B5286AFD5B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FF6D3F-0880-44B2-B386-0DFCDA360980}"/>
              </a:ext>
            </a:extLst>
          </p:cNvPr>
          <p:cNvSpPr>
            <a:spLocks noGrp="1"/>
          </p:cNvSpPr>
          <p:nvPr>
            <p:ph type="dt" sz="half" idx="10"/>
          </p:nvPr>
        </p:nvSpPr>
        <p:spPr/>
        <p:txBody>
          <a:bodyPr/>
          <a:lstStyle/>
          <a:p>
            <a:fld id="{8D3E820A-4B85-4923-AAB8-C42B980FB7B8}" type="datetimeFigureOut">
              <a:rPr lang="en-IN" smtClean="0"/>
              <a:t>04-03-2024</a:t>
            </a:fld>
            <a:endParaRPr lang="en-IN"/>
          </a:p>
        </p:txBody>
      </p:sp>
      <p:sp>
        <p:nvSpPr>
          <p:cNvPr id="4" name="Footer Placeholder 3">
            <a:extLst>
              <a:ext uri="{FF2B5EF4-FFF2-40B4-BE49-F238E27FC236}">
                <a16:creationId xmlns:a16="http://schemas.microsoft.com/office/drawing/2014/main" id="{C92E68DB-62CD-497E-9897-9D64C554A3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5CBE6C-FC48-4A12-91E8-63447C398F44}"/>
              </a:ext>
            </a:extLst>
          </p:cNvPr>
          <p:cNvSpPr>
            <a:spLocks noGrp="1"/>
          </p:cNvSpPr>
          <p:nvPr>
            <p:ph type="sldNum" sz="quarter" idx="12"/>
          </p:nvPr>
        </p:nvSpPr>
        <p:spPr/>
        <p:txBody>
          <a:bodyPr/>
          <a:lstStyle/>
          <a:p>
            <a:fld id="{4691F029-3EBF-4A86-9DC1-865CCE4A03B3}" type="slidenum">
              <a:rPr lang="en-IN" smtClean="0"/>
              <a:t>‹#›</a:t>
            </a:fld>
            <a:endParaRPr lang="en-IN"/>
          </a:p>
        </p:txBody>
      </p:sp>
    </p:spTree>
    <p:extLst>
      <p:ext uri="{BB962C8B-B14F-4D97-AF65-F5344CB8AC3E}">
        <p14:creationId xmlns:p14="http://schemas.microsoft.com/office/powerpoint/2010/main" val="129496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F28E2-43D1-4A13-B409-D305A6591622}"/>
              </a:ext>
            </a:extLst>
          </p:cNvPr>
          <p:cNvSpPr>
            <a:spLocks noGrp="1"/>
          </p:cNvSpPr>
          <p:nvPr>
            <p:ph type="dt" sz="half" idx="10"/>
          </p:nvPr>
        </p:nvSpPr>
        <p:spPr/>
        <p:txBody>
          <a:bodyPr/>
          <a:lstStyle/>
          <a:p>
            <a:fld id="{8D3E820A-4B85-4923-AAB8-C42B980FB7B8}" type="datetimeFigureOut">
              <a:rPr lang="en-IN" smtClean="0"/>
              <a:t>04-03-2024</a:t>
            </a:fld>
            <a:endParaRPr lang="en-IN"/>
          </a:p>
        </p:txBody>
      </p:sp>
      <p:sp>
        <p:nvSpPr>
          <p:cNvPr id="3" name="Footer Placeholder 2">
            <a:extLst>
              <a:ext uri="{FF2B5EF4-FFF2-40B4-BE49-F238E27FC236}">
                <a16:creationId xmlns:a16="http://schemas.microsoft.com/office/drawing/2014/main" id="{5A6F6166-491E-4FC3-904A-479F78ACC5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31C1DB-CBF1-482F-B23C-F93568EF89E4}"/>
              </a:ext>
            </a:extLst>
          </p:cNvPr>
          <p:cNvSpPr>
            <a:spLocks noGrp="1"/>
          </p:cNvSpPr>
          <p:nvPr>
            <p:ph type="sldNum" sz="quarter" idx="12"/>
          </p:nvPr>
        </p:nvSpPr>
        <p:spPr/>
        <p:txBody>
          <a:bodyPr/>
          <a:lstStyle/>
          <a:p>
            <a:fld id="{4691F029-3EBF-4A86-9DC1-865CCE4A03B3}" type="slidenum">
              <a:rPr lang="en-IN" smtClean="0"/>
              <a:t>‹#›</a:t>
            </a:fld>
            <a:endParaRPr lang="en-IN"/>
          </a:p>
        </p:txBody>
      </p:sp>
    </p:spTree>
    <p:extLst>
      <p:ext uri="{BB962C8B-B14F-4D97-AF65-F5344CB8AC3E}">
        <p14:creationId xmlns:p14="http://schemas.microsoft.com/office/powerpoint/2010/main" val="271944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7B90-0C14-41F4-9C0B-D54645C6C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AECFD3-8FB4-4ED0-8A06-3912E3EEB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8318A6-8B1E-4275-B563-C45A5A565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9C565-90DE-49D7-B23F-2B7FA283AA74}"/>
              </a:ext>
            </a:extLst>
          </p:cNvPr>
          <p:cNvSpPr>
            <a:spLocks noGrp="1"/>
          </p:cNvSpPr>
          <p:nvPr>
            <p:ph type="dt" sz="half" idx="10"/>
          </p:nvPr>
        </p:nvSpPr>
        <p:spPr/>
        <p:txBody>
          <a:bodyPr/>
          <a:lstStyle/>
          <a:p>
            <a:fld id="{8D3E820A-4B85-4923-AAB8-C42B980FB7B8}" type="datetimeFigureOut">
              <a:rPr lang="en-IN" smtClean="0"/>
              <a:t>04-03-2024</a:t>
            </a:fld>
            <a:endParaRPr lang="en-IN"/>
          </a:p>
        </p:txBody>
      </p:sp>
      <p:sp>
        <p:nvSpPr>
          <p:cNvPr id="6" name="Footer Placeholder 5">
            <a:extLst>
              <a:ext uri="{FF2B5EF4-FFF2-40B4-BE49-F238E27FC236}">
                <a16:creationId xmlns:a16="http://schemas.microsoft.com/office/drawing/2014/main" id="{060F436E-F059-422D-BCC1-29D1E59FB2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960B74-7D93-4D7B-97EA-E5C4C116215E}"/>
              </a:ext>
            </a:extLst>
          </p:cNvPr>
          <p:cNvSpPr>
            <a:spLocks noGrp="1"/>
          </p:cNvSpPr>
          <p:nvPr>
            <p:ph type="sldNum" sz="quarter" idx="12"/>
          </p:nvPr>
        </p:nvSpPr>
        <p:spPr/>
        <p:txBody>
          <a:bodyPr/>
          <a:lstStyle/>
          <a:p>
            <a:fld id="{4691F029-3EBF-4A86-9DC1-865CCE4A03B3}" type="slidenum">
              <a:rPr lang="en-IN" smtClean="0"/>
              <a:t>‹#›</a:t>
            </a:fld>
            <a:endParaRPr lang="en-IN"/>
          </a:p>
        </p:txBody>
      </p:sp>
    </p:spTree>
    <p:extLst>
      <p:ext uri="{BB962C8B-B14F-4D97-AF65-F5344CB8AC3E}">
        <p14:creationId xmlns:p14="http://schemas.microsoft.com/office/powerpoint/2010/main" val="307029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D6B4-FDA1-4B19-8B24-AE080976D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0612A7-188E-49B9-8383-B3A230A473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26CFBD-037C-45E4-B06A-5D4822025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443DD-C98C-40EC-A4F9-A0E7EF069051}"/>
              </a:ext>
            </a:extLst>
          </p:cNvPr>
          <p:cNvSpPr>
            <a:spLocks noGrp="1"/>
          </p:cNvSpPr>
          <p:nvPr>
            <p:ph type="dt" sz="half" idx="10"/>
          </p:nvPr>
        </p:nvSpPr>
        <p:spPr/>
        <p:txBody>
          <a:bodyPr/>
          <a:lstStyle/>
          <a:p>
            <a:fld id="{8D3E820A-4B85-4923-AAB8-C42B980FB7B8}" type="datetimeFigureOut">
              <a:rPr lang="en-IN" smtClean="0"/>
              <a:t>04-03-2024</a:t>
            </a:fld>
            <a:endParaRPr lang="en-IN"/>
          </a:p>
        </p:txBody>
      </p:sp>
      <p:sp>
        <p:nvSpPr>
          <p:cNvPr id="6" name="Footer Placeholder 5">
            <a:extLst>
              <a:ext uri="{FF2B5EF4-FFF2-40B4-BE49-F238E27FC236}">
                <a16:creationId xmlns:a16="http://schemas.microsoft.com/office/drawing/2014/main" id="{266772D2-D3D7-47E0-994A-A62EE2A273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ABF2DA-8F5D-46FE-9BE6-B4359AD8FB7B}"/>
              </a:ext>
            </a:extLst>
          </p:cNvPr>
          <p:cNvSpPr>
            <a:spLocks noGrp="1"/>
          </p:cNvSpPr>
          <p:nvPr>
            <p:ph type="sldNum" sz="quarter" idx="12"/>
          </p:nvPr>
        </p:nvSpPr>
        <p:spPr/>
        <p:txBody>
          <a:bodyPr/>
          <a:lstStyle/>
          <a:p>
            <a:fld id="{4691F029-3EBF-4A86-9DC1-865CCE4A03B3}" type="slidenum">
              <a:rPr lang="en-IN" smtClean="0"/>
              <a:t>‹#›</a:t>
            </a:fld>
            <a:endParaRPr lang="en-IN"/>
          </a:p>
        </p:txBody>
      </p:sp>
    </p:spTree>
    <p:extLst>
      <p:ext uri="{BB962C8B-B14F-4D97-AF65-F5344CB8AC3E}">
        <p14:creationId xmlns:p14="http://schemas.microsoft.com/office/powerpoint/2010/main" val="239720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9691D0-8799-4D74-9733-AA501E4F1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79C1AA-7B44-471E-8EBC-E75D97409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06163-C697-418E-8B33-B1883BCD1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E820A-4B85-4923-AAB8-C42B980FB7B8}" type="datetimeFigureOut">
              <a:rPr lang="en-IN" smtClean="0"/>
              <a:t>04-03-2024</a:t>
            </a:fld>
            <a:endParaRPr lang="en-IN"/>
          </a:p>
        </p:txBody>
      </p:sp>
      <p:sp>
        <p:nvSpPr>
          <p:cNvPr id="5" name="Footer Placeholder 4">
            <a:extLst>
              <a:ext uri="{FF2B5EF4-FFF2-40B4-BE49-F238E27FC236}">
                <a16:creationId xmlns:a16="http://schemas.microsoft.com/office/drawing/2014/main" id="{976E6F9F-04CB-422E-B6AE-96F090035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01A53A-42B9-40E9-AE52-C429353957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91F029-3EBF-4A86-9DC1-865CCE4A03B3}" type="slidenum">
              <a:rPr lang="en-IN" smtClean="0"/>
              <a:t>‹#›</a:t>
            </a:fld>
            <a:endParaRPr lang="en-IN"/>
          </a:p>
        </p:txBody>
      </p:sp>
    </p:spTree>
    <p:extLst>
      <p:ext uri="{BB962C8B-B14F-4D97-AF65-F5344CB8AC3E}">
        <p14:creationId xmlns:p14="http://schemas.microsoft.com/office/powerpoint/2010/main" val="2226567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37C4-F495-40B7-993E-C286EB94C4CA}"/>
              </a:ext>
            </a:extLst>
          </p:cNvPr>
          <p:cNvSpPr>
            <a:spLocks noGrp="1"/>
          </p:cNvSpPr>
          <p:nvPr>
            <p:ph type="ctrTitle"/>
          </p:nvPr>
        </p:nvSpPr>
        <p:spPr/>
        <p:txBody>
          <a:bodyPr/>
          <a:lstStyle/>
          <a:p>
            <a:r>
              <a:rPr lang="en-IN" dirty="0"/>
              <a:t>Planning</a:t>
            </a:r>
          </a:p>
        </p:txBody>
      </p:sp>
      <p:sp>
        <p:nvSpPr>
          <p:cNvPr id="3" name="Subtitle 2">
            <a:extLst>
              <a:ext uri="{FF2B5EF4-FFF2-40B4-BE49-F238E27FC236}">
                <a16:creationId xmlns:a16="http://schemas.microsoft.com/office/drawing/2014/main" id="{889A73C9-2A7E-4645-A201-C9FFC3F70C2C}"/>
              </a:ext>
            </a:extLst>
          </p:cNvPr>
          <p:cNvSpPr>
            <a:spLocks noGrp="1"/>
          </p:cNvSpPr>
          <p:nvPr>
            <p:ph type="subTitle" idx="1"/>
          </p:nvPr>
        </p:nvSpPr>
        <p:spPr/>
        <p:txBody>
          <a:bodyPr/>
          <a:lstStyle/>
          <a:p>
            <a:r>
              <a:rPr lang="en-IN"/>
              <a:t>Chapter 2</a:t>
            </a:r>
          </a:p>
        </p:txBody>
      </p:sp>
    </p:spTree>
    <p:extLst>
      <p:ext uri="{BB962C8B-B14F-4D97-AF65-F5344CB8AC3E}">
        <p14:creationId xmlns:p14="http://schemas.microsoft.com/office/powerpoint/2010/main" val="1025236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8052"/>
            <a:ext cx="10515600" cy="5858911"/>
          </a:xfrm>
        </p:spPr>
        <p:txBody>
          <a:bodyPr/>
          <a:lstStyle/>
          <a:p>
            <a:pPr algn="just"/>
            <a:r>
              <a:rPr lang="en-IN" b="1" dirty="0"/>
              <a:t>Facilitates control</a:t>
            </a:r>
          </a:p>
          <a:p>
            <a:pPr marL="0" indent="0" algn="just">
              <a:buNone/>
            </a:pPr>
            <a:r>
              <a:rPr lang="en-IN" dirty="0"/>
              <a:t>In planning, the manager sets goals and develops plans to accomplish these goals. These goals and plans then become standards or benchmarks against which performance can be measured. </a:t>
            </a:r>
            <a:r>
              <a:rPr lang="en-IN" b="1" dirty="0"/>
              <a:t>The function of control is to ensure that the activities conform to the plans. </a:t>
            </a:r>
            <a:r>
              <a:rPr lang="en-IN" dirty="0"/>
              <a:t>Thus, controls can be exercised only if there are plans.</a:t>
            </a:r>
          </a:p>
          <a:p>
            <a:pPr algn="just"/>
            <a:r>
              <a:rPr lang="en-IN" b="1" dirty="0"/>
              <a:t>Trains executives</a:t>
            </a:r>
          </a:p>
          <a:p>
            <a:pPr marL="0" indent="0" algn="just">
              <a:buNone/>
            </a:pPr>
            <a:r>
              <a:rPr lang="en-IN" dirty="0"/>
              <a:t>Planning is also an excellent means for training executives. They become involved in the activities of the organization, and the plans arouse their interest in the multifarious aspects of planning.</a:t>
            </a:r>
          </a:p>
        </p:txBody>
      </p:sp>
    </p:spTree>
    <p:extLst>
      <p:ext uri="{BB962C8B-B14F-4D97-AF65-F5344CB8AC3E}">
        <p14:creationId xmlns:p14="http://schemas.microsoft.com/office/powerpoint/2010/main" val="344580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05" y="-178214"/>
            <a:ext cx="10515600" cy="1325563"/>
          </a:xfrm>
        </p:spPr>
        <p:txBody>
          <a:bodyPr/>
          <a:lstStyle/>
          <a:p>
            <a:r>
              <a:rPr lang="en-IN" b="1" dirty="0"/>
              <a:t>Types of Planning</a:t>
            </a:r>
          </a:p>
        </p:txBody>
      </p:sp>
      <p:sp>
        <p:nvSpPr>
          <p:cNvPr id="3" name="Content Placeholder 2"/>
          <p:cNvSpPr>
            <a:spLocks noGrp="1"/>
          </p:cNvSpPr>
          <p:nvPr>
            <p:ph idx="1"/>
          </p:nvPr>
        </p:nvSpPr>
        <p:spPr>
          <a:xfrm>
            <a:off x="384313" y="861392"/>
            <a:ext cx="11304104" cy="5830956"/>
          </a:xfrm>
        </p:spPr>
        <p:txBody>
          <a:bodyPr/>
          <a:lstStyle/>
          <a:p>
            <a:pPr algn="just"/>
            <a:r>
              <a:rPr lang="en-IN" dirty="0"/>
              <a:t>Planning may be </a:t>
            </a:r>
            <a:r>
              <a:rPr lang="en-IN" b="1" dirty="0"/>
              <a:t>comprehensive or limited in scope</a:t>
            </a:r>
            <a:r>
              <a:rPr lang="en-IN" dirty="0"/>
              <a:t>. There are organisations that plan to the last detail; others rest content, simply with setting broad targets for the next financial period. Planning may be done by an army of experts using </a:t>
            </a:r>
            <a:r>
              <a:rPr lang="en-IN" b="1" dirty="0"/>
              <a:t>sophisticated forecasting techniques</a:t>
            </a:r>
            <a:r>
              <a:rPr lang="en-IN" dirty="0"/>
              <a:t>; or it may be done in a seat-of-the-pants manner, by </a:t>
            </a:r>
            <a:r>
              <a:rPr lang="en-IN" b="1" dirty="0"/>
              <a:t>a number of executives sharing their judgements over a cup of coffee</a:t>
            </a:r>
            <a:r>
              <a:rPr lang="en-IN" dirty="0"/>
              <a:t>.</a:t>
            </a:r>
          </a:p>
          <a:p>
            <a:pPr algn="just"/>
            <a:r>
              <a:rPr lang="en-IN" dirty="0"/>
              <a:t>Planning may begin at the </a:t>
            </a:r>
            <a:r>
              <a:rPr lang="en-IN" b="1" dirty="0"/>
              <a:t>top with the top executives </a:t>
            </a:r>
            <a:r>
              <a:rPr lang="en-IN" dirty="0"/>
              <a:t>deciding on targets and passing them down for implementation; or it may begin at the </a:t>
            </a:r>
            <a:r>
              <a:rPr lang="en-IN" b="1" dirty="0"/>
              <a:t>bottom with the lowest sections</a:t>
            </a:r>
            <a:r>
              <a:rPr lang="en-IN" dirty="0"/>
              <a:t> formulating their targets and sending them up for evaluation and coordination. </a:t>
            </a:r>
          </a:p>
          <a:p>
            <a:pPr algn="just"/>
            <a:r>
              <a:rPr lang="en-IN" dirty="0"/>
              <a:t>Planning may be done </a:t>
            </a:r>
            <a:r>
              <a:rPr lang="en-IN" dirty="0" err="1"/>
              <a:t>participatively</a:t>
            </a:r>
            <a:r>
              <a:rPr lang="en-IN" dirty="0"/>
              <a:t>, with many members of the organization chipping in with their ideas and judgements or it may be done in elitist manner by a few executives or technocrats.</a:t>
            </a:r>
          </a:p>
        </p:txBody>
      </p:sp>
    </p:spTree>
    <p:extLst>
      <p:ext uri="{BB962C8B-B14F-4D97-AF65-F5344CB8AC3E}">
        <p14:creationId xmlns:p14="http://schemas.microsoft.com/office/powerpoint/2010/main" val="117121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3882-9D98-F174-B64D-DE3F53B9C19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E103F0C-C77F-F6CE-4B16-236A8AD409D5}"/>
              </a:ext>
            </a:extLst>
          </p:cNvPr>
          <p:cNvPicPr>
            <a:picLocks noGrp="1" noChangeAspect="1"/>
          </p:cNvPicPr>
          <p:nvPr>
            <p:ph idx="1"/>
          </p:nvPr>
        </p:nvPicPr>
        <p:blipFill>
          <a:blip r:embed="rId2"/>
          <a:stretch>
            <a:fillRect/>
          </a:stretch>
        </p:blipFill>
        <p:spPr>
          <a:xfrm>
            <a:off x="985837" y="2424906"/>
            <a:ext cx="10220325" cy="3152775"/>
          </a:xfrm>
        </p:spPr>
      </p:pic>
    </p:spTree>
    <p:extLst>
      <p:ext uri="{BB962C8B-B14F-4D97-AF65-F5344CB8AC3E}">
        <p14:creationId xmlns:p14="http://schemas.microsoft.com/office/powerpoint/2010/main" val="238236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D23F-C0F4-0E93-C41F-8A4657BFD1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5AC2B0-9EAB-D672-DB66-5E7545809195}"/>
              </a:ext>
            </a:extLst>
          </p:cNvPr>
          <p:cNvSpPr>
            <a:spLocks noGrp="1"/>
          </p:cNvSpPr>
          <p:nvPr>
            <p:ph idx="1"/>
          </p:nvPr>
        </p:nvSpPr>
        <p:spPr/>
        <p:txBody>
          <a:bodyPr>
            <a:normAutofit fontScale="92500" lnSpcReduction="10000"/>
          </a:bodyPr>
          <a:lstStyle/>
          <a:p>
            <a:pPr marL="0" indent="0" algn="just">
              <a:buNone/>
            </a:pPr>
            <a:r>
              <a:rPr lang="en-IN" b="1" dirty="0"/>
              <a:t>Corporate and functional planning: </a:t>
            </a:r>
          </a:p>
          <a:p>
            <a:pPr algn="just"/>
            <a:r>
              <a:rPr lang="en-US" dirty="0"/>
              <a:t>The planning activities at the corporate level which cover the entire organizational activities are known as corporate planning. The focus in corporate planning is to determine long term objectives as a whole and to generate plans to achieve these objectives bearing in mind the probable changes in dynamic environment. This corporate planning is the basis for functional planning.</a:t>
            </a:r>
          </a:p>
          <a:p>
            <a:pPr algn="just"/>
            <a:r>
              <a:rPr lang="en-US" dirty="0"/>
              <a:t>Functional planning which is derived from corporate planning is undertaken for each major function of the organization like production, marketing, finance etc., Since functional planning is derived out of corporate planning and therefore it should contribute to the corporate planning.</a:t>
            </a:r>
            <a:endParaRPr lang="en-IN" dirty="0"/>
          </a:p>
        </p:txBody>
      </p:sp>
    </p:spTree>
    <p:extLst>
      <p:ext uri="{BB962C8B-B14F-4D97-AF65-F5344CB8AC3E}">
        <p14:creationId xmlns:p14="http://schemas.microsoft.com/office/powerpoint/2010/main" val="247823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565" y="119270"/>
            <a:ext cx="11264347" cy="6493565"/>
          </a:xfrm>
        </p:spPr>
        <p:txBody>
          <a:bodyPr>
            <a:normAutofit/>
          </a:bodyPr>
          <a:lstStyle/>
          <a:p>
            <a:pPr algn="just"/>
            <a:r>
              <a:rPr lang="en-IN" b="1" dirty="0"/>
              <a:t>Strategic planning </a:t>
            </a:r>
            <a:r>
              <a:rPr lang="en-IN" dirty="0"/>
              <a:t>involves deciding what the major goals of the entire organisation will be and what policies will guide the organisation in its pursuit of these goals. It deals with questions such as: </a:t>
            </a:r>
            <a:r>
              <a:rPr lang="en-IN" b="1" dirty="0"/>
              <a:t>What business should the organisation be in a decade from now? What should the organisation look like in five years?</a:t>
            </a:r>
            <a:r>
              <a:rPr lang="en-IN" dirty="0"/>
              <a:t> In answering such questions the organisation relies heavily on external information, i.e., on data collected from outside the organisation, such as, market analyses, estimates of costs, technological developments and so on. These data being mostly imprecise make strategic planning less certain.</a:t>
            </a:r>
          </a:p>
          <a:p>
            <a:pPr algn="just"/>
            <a:r>
              <a:rPr lang="en-IN" b="1" dirty="0"/>
              <a:t>Tactical planning </a:t>
            </a:r>
            <a:r>
              <a:rPr lang="en-IN" dirty="0"/>
              <a:t>involves deciding specifically how the resources of the organisation will be used to help the organisation achieve its strategic goals. If the organisation has prepared a </a:t>
            </a:r>
            <a:r>
              <a:rPr lang="en-IN" b="1" dirty="0"/>
              <a:t>ten-year strategic plan </a:t>
            </a:r>
            <a:r>
              <a:rPr lang="en-IN" dirty="0"/>
              <a:t>which envisages a profit rate of 25% on capital employed in the tenth year, it is also necessary to prepare a more detailed tactical plan for the next year, with a specific target of say, 10% profit on the capital employed.</a:t>
            </a:r>
          </a:p>
        </p:txBody>
      </p:sp>
    </p:spTree>
    <p:extLst>
      <p:ext uri="{BB962C8B-B14F-4D97-AF65-F5344CB8AC3E}">
        <p14:creationId xmlns:p14="http://schemas.microsoft.com/office/powerpoint/2010/main" val="401442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79443"/>
            <a:ext cx="10361930" cy="3796809"/>
          </a:xfrm>
          <a:prstGeom prst="rect">
            <a:avLst/>
          </a:prstGeom>
        </p:spPr>
        <p:txBody>
          <a:bodyPr vert="horz" wrap="square" lIns="0" tIns="59055" rIns="0" bIns="0" rtlCol="0">
            <a:spAutoFit/>
          </a:bodyPr>
          <a:lstStyle/>
          <a:p>
            <a:pPr marL="241300" indent="-228600" algn="just">
              <a:lnSpc>
                <a:spcPct val="100000"/>
              </a:lnSpc>
              <a:spcBef>
                <a:spcPts val="465"/>
              </a:spcBef>
              <a:buFont typeface="Arial"/>
              <a:buChar char="•"/>
              <a:tabLst>
                <a:tab pos="241300" algn="l"/>
              </a:tabLst>
            </a:pPr>
            <a:r>
              <a:rPr sz="2600" b="1" spc="-10" dirty="0">
                <a:latin typeface="Carlito"/>
                <a:cs typeface="Carlito"/>
              </a:rPr>
              <a:t>Operational</a:t>
            </a:r>
            <a:r>
              <a:rPr sz="2600" b="1" spc="10" dirty="0">
                <a:latin typeface="Carlito"/>
                <a:cs typeface="Carlito"/>
              </a:rPr>
              <a:t> </a:t>
            </a:r>
            <a:r>
              <a:rPr sz="2600" b="1" spc="-5" dirty="0">
                <a:latin typeface="Carlito"/>
                <a:cs typeface="Carlito"/>
              </a:rPr>
              <a:t>planning</a:t>
            </a:r>
            <a:endParaRPr sz="2600" dirty="0">
              <a:latin typeface="Carlito"/>
              <a:cs typeface="Carlito"/>
            </a:endParaRPr>
          </a:p>
          <a:p>
            <a:pPr marL="12700" marR="6985" algn="just">
              <a:lnSpc>
                <a:spcPct val="80000"/>
              </a:lnSpc>
              <a:spcBef>
                <a:spcPts val="1000"/>
              </a:spcBef>
            </a:pPr>
            <a:r>
              <a:rPr sz="2600" spc="-5" dirty="0">
                <a:latin typeface="Carlito"/>
                <a:cs typeface="Carlito"/>
              </a:rPr>
              <a:t>Also called functional plans </a:t>
            </a:r>
            <a:r>
              <a:rPr sz="2600" spc="-15" dirty="0">
                <a:latin typeface="Carlito"/>
                <a:cs typeface="Carlito"/>
              </a:rPr>
              <a:t>are </a:t>
            </a:r>
            <a:r>
              <a:rPr sz="2600" spc="-5" dirty="0">
                <a:latin typeface="Carlito"/>
                <a:cs typeface="Carlito"/>
              </a:rPr>
              <a:t>very specific, </a:t>
            </a:r>
            <a:r>
              <a:rPr sz="2600" spc="-15" dirty="0">
                <a:latin typeface="Carlito"/>
                <a:cs typeface="Carlito"/>
              </a:rPr>
              <a:t>focused </a:t>
            </a:r>
            <a:r>
              <a:rPr sz="2600" spc="-5" dirty="0">
                <a:latin typeface="Carlito"/>
                <a:cs typeface="Carlito"/>
              </a:rPr>
              <a:t>and short-term plans </a:t>
            </a:r>
            <a:r>
              <a:rPr sz="2600" spc="-15" dirty="0">
                <a:latin typeface="Carlito"/>
                <a:cs typeface="Carlito"/>
              </a:rPr>
              <a:t>in  </a:t>
            </a:r>
            <a:r>
              <a:rPr sz="2600" dirty="0">
                <a:latin typeface="Carlito"/>
                <a:cs typeface="Carlito"/>
              </a:rPr>
              <a:t>line with </a:t>
            </a:r>
            <a:r>
              <a:rPr sz="2600" spc="-5" dirty="0">
                <a:latin typeface="Carlito"/>
                <a:cs typeface="Carlito"/>
              </a:rPr>
              <a:t>the </a:t>
            </a:r>
            <a:r>
              <a:rPr sz="2600" spc="-10" dirty="0">
                <a:latin typeface="Carlito"/>
                <a:cs typeface="Carlito"/>
              </a:rPr>
              <a:t>tactical(say </a:t>
            </a:r>
            <a:r>
              <a:rPr sz="2600" spc="-5" dirty="0">
                <a:latin typeface="Carlito"/>
                <a:cs typeface="Carlito"/>
              </a:rPr>
              <a:t>annual) plans. </a:t>
            </a:r>
            <a:r>
              <a:rPr sz="2600" spc="-10" dirty="0">
                <a:latin typeface="Carlito"/>
                <a:cs typeface="Carlito"/>
              </a:rPr>
              <a:t>These </a:t>
            </a:r>
            <a:r>
              <a:rPr sz="2600" spc="-5" dirty="0">
                <a:latin typeface="Carlito"/>
                <a:cs typeface="Carlito"/>
              </a:rPr>
              <a:t>plans pertain </a:t>
            </a:r>
            <a:r>
              <a:rPr sz="2600" spc="-15" dirty="0">
                <a:latin typeface="Carlito"/>
                <a:cs typeface="Carlito"/>
              </a:rPr>
              <a:t>to </a:t>
            </a:r>
            <a:r>
              <a:rPr sz="2600" dirty="0">
                <a:latin typeface="Carlito"/>
                <a:cs typeface="Carlito"/>
              </a:rPr>
              <a:t>the </a:t>
            </a:r>
            <a:r>
              <a:rPr sz="2600" spc="-10" dirty="0">
                <a:latin typeface="Carlito"/>
                <a:cs typeface="Carlito"/>
              </a:rPr>
              <a:t>various  </a:t>
            </a:r>
            <a:r>
              <a:rPr sz="2600" spc="-5" dirty="0">
                <a:latin typeface="Carlito"/>
                <a:cs typeface="Carlito"/>
              </a:rPr>
              <a:t>functional </a:t>
            </a:r>
            <a:r>
              <a:rPr sz="2600" spc="-10" dirty="0">
                <a:latin typeface="Carlito"/>
                <a:cs typeface="Carlito"/>
              </a:rPr>
              <a:t>departments </a:t>
            </a:r>
            <a:r>
              <a:rPr sz="2600" spc="-5" dirty="0">
                <a:latin typeface="Carlito"/>
                <a:cs typeface="Carlito"/>
              </a:rPr>
              <a:t>of </a:t>
            </a:r>
            <a:r>
              <a:rPr sz="2600" dirty="0">
                <a:latin typeface="Carlito"/>
                <a:cs typeface="Carlito"/>
              </a:rPr>
              <a:t>an </a:t>
            </a:r>
            <a:r>
              <a:rPr sz="2600" spc="-15" dirty="0">
                <a:latin typeface="Carlito"/>
                <a:cs typeface="Carlito"/>
              </a:rPr>
              <a:t>organization </a:t>
            </a:r>
            <a:r>
              <a:rPr sz="2600" spc="-20" dirty="0">
                <a:latin typeface="Carlito"/>
                <a:cs typeface="Carlito"/>
              </a:rPr>
              <a:t>like </a:t>
            </a:r>
            <a:r>
              <a:rPr sz="2600" spc="-5" dirty="0">
                <a:latin typeface="Carlito"/>
                <a:cs typeface="Carlito"/>
              </a:rPr>
              <a:t>finance, </a:t>
            </a:r>
            <a:r>
              <a:rPr sz="2600" spc="-10" dirty="0">
                <a:latin typeface="Carlito"/>
                <a:cs typeface="Carlito"/>
              </a:rPr>
              <a:t>operations,  marketing, </a:t>
            </a:r>
            <a:r>
              <a:rPr sz="2600" spc="-5" dirty="0">
                <a:latin typeface="Carlito"/>
                <a:cs typeface="Carlito"/>
              </a:rPr>
              <a:t>HR, </a:t>
            </a:r>
            <a:r>
              <a:rPr sz="2600" dirty="0">
                <a:latin typeface="Carlito"/>
                <a:cs typeface="Carlito"/>
              </a:rPr>
              <a:t>and </a:t>
            </a:r>
            <a:r>
              <a:rPr sz="2600" spc="-90" dirty="0">
                <a:latin typeface="Carlito"/>
                <a:cs typeface="Carlito"/>
              </a:rPr>
              <a:t>IT. </a:t>
            </a:r>
            <a:r>
              <a:rPr sz="2600" spc="-5" dirty="0">
                <a:latin typeface="Carlito"/>
                <a:cs typeface="Carlito"/>
              </a:rPr>
              <a:t>The time </a:t>
            </a:r>
            <a:r>
              <a:rPr sz="2600" spc="-15" dirty="0">
                <a:latin typeface="Carlito"/>
                <a:cs typeface="Carlito"/>
              </a:rPr>
              <a:t>duration covered by </a:t>
            </a:r>
            <a:r>
              <a:rPr sz="2600" spc="-5" dirty="0">
                <a:latin typeface="Carlito"/>
                <a:cs typeface="Carlito"/>
              </a:rPr>
              <a:t>these plans </a:t>
            </a:r>
            <a:r>
              <a:rPr sz="2600" spc="-10" dirty="0">
                <a:latin typeface="Carlito"/>
                <a:cs typeface="Carlito"/>
              </a:rPr>
              <a:t>can </a:t>
            </a:r>
            <a:r>
              <a:rPr sz="2600" spc="-15" dirty="0">
                <a:latin typeface="Carlito"/>
                <a:cs typeface="Carlito"/>
              </a:rPr>
              <a:t>be  </a:t>
            </a:r>
            <a:r>
              <a:rPr sz="2600" spc="-30" dirty="0">
                <a:latin typeface="Carlito"/>
                <a:cs typeface="Carlito"/>
              </a:rPr>
              <a:t>monthly, </a:t>
            </a:r>
            <a:r>
              <a:rPr sz="2600" spc="-35" dirty="0">
                <a:latin typeface="Carlito"/>
                <a:cs typeface="Carlito"/>
              </a:rPr>
              <a:t>weekly, </a:t>
            </a:r>
            <a:r>
              <a:rPr sz="2600" spc="-5" dirty="0">
                <a:latin typeface="Carlito"/>
                <a:cs typeface="Carlito"/>
              </a:rPr>
              <a:t>or </a:t>
            </a:r>
            <a:r>
              <a:rPr sz="2600" spc="-10" dirty="0">
                <a:latin typeface="Carlito"/>
                <a:cs typeface="Carlito"/>
              </a:rPr>
              <a:t>even </a:t>
            </a:r>
            <a:r>
              <a:rPr sz="2600" spc="-30" dirty="0">
                <a:latin typeface="Carlito"/>
                <a:cs typeface="Carlito"/>
              </a:rPr>
              <a:t>daily. </a:t>
            </a:r>
            <a:r>
              <a:rPr sz="2600" spc="-5" dirty="0">
                <a:latin typeface="Carlito"/>
                <a:cs typeface="Carlito"/>
              </a:rPr>
              <a:t>If </a:t>
            </a:r>
            <a:r>
              <a:rPr sz="2600" dirty="0">
                <a:latin typeface="Carlito"/>
                <a:cs typeface="Carlito"/>
              </a:rPr>
              <a:t>the </a:t>
            </a:r>
            <a:r>
              <a:rPr sz="2600" spc="-10" dirty="0">
                <a:latin typeface="Carlito"/>
                <a:cs typeface="Carlito"/>
              </a:rPr>
              <a:t>tactical </a:t>
            </a:r>
            <a:r>
              <a:rPr sz="2600" spc="-5" dirty="0">
                <a:latin typeface="Carlito"/>
                <a:cs typeface="Carlito"/>
              </a:rPr>
              <a:t>goal </a:t>
            </a:r>
            <a:r>
              <a:rPr sz="2600" dirty="0">
                <a:latin typeface="Carlito"/>
                <a:cs typeface="Carlito"/>
              </a:rPr>
              <a:t>is, </a:t>
            </a:r>
            <a:r>
              <a:rPr sz="2600" spc="-60" dirty="0">
                <a:latin typeface="Carlito"/>
                <a:cs typeface="Carlito"/>
              </a:rPr>
              <a:t>say, </a:t>
            </a:r>
            <a:r>
              <a:rPr sz="2600" spc="-15" dirty="0">
                <a:latin typeface="Carlito"/>
                <a:cs typeface="Carlito"/>
              </a:rPr>
              <a:t>to </a:t>
            </a:r>
            <a:r>
              <a:rPr sz="2600" spc="-5" dirty="0">
                <a:latin typeface="Carlito"/>
                <a:cs typeface="Carlito"/>
              </a:rPr>
              <a:t>increase </a:t>
            </a:r>
            <a:r>
              <a:rPr sz="2600" spc="-10" dirty="0">
                <a:latin typeface="Carlito"/>
                <a:cs typeface="Carlito"/>
              </a:rPr>
              <a:t>the  </a:t>
            </a:r>
            <a:r>
              <a:rPr sz="2600" spc="-15" dirty="0">
                <a:latin typeface="Carlito"/>
                <a:cs typeface="Carlito"/>
              </a:rPr>
              <a:t>revenue </a:t>
            </a:r>
            <a:r>
              <a:rPr sz="2600" spc="-5" dirty="0">
                <a:latin typeface="Carlito"/>
                <a:cs typeface="Carlito"/>
              </a:rPr>
              <a:t>by </a:t>
            </a:r>
            <a:r>
              <a:rPr sz="2600" dirty="0">
                <a:latin typeface="Carlito"/>
                <a:cs typeface="Carlito"/>
              </a:rPr>
              <a:t>20% </a:t>
            </a:r>
            <a:r>
              <a:rPr sz="2600" spc="-5" dirty="0">
                <a:latin typeface="Carlito"/>
                <a:cs typeface="Carlito"/>
              </a:rPr>
              <a:t>this </a:t>
            </a:r>
            <a:r>
              <a:rPr sz="2600" spc="-10" dirty="0">
                <a:latin typeface="Carlito"/>
                <a:cs typeface="Carlito"/>
              </a:rPr>
              <a:t>year </a:t>
            </a:r>
            <a:r>
              <a:rPr sz="2600" spc="-5" dirty="0">
                <a:latin typeface="Carlito"/>
                <a:cs typeface="Carlito"/>
              </a:rPr>
              <a:t>and the </a:t>
            </a:r>
            <a:r>
              <a:rPr sz="2600" spc="-10" dirty="0">
                <a:latin typeface="Carlito"/>
                <a:cs typeface="Carlito"/>
              </a:rPr>
              <a:t>corresponding tactical </a:t>
            </a:r>
            <a:r>
              <a:rPr sz="2600" spc="-5" dirty="0">
                <a:latin typeface="Carlito"/>
                <a:cs typeface="Carlito"/>
              </a:rPr>
              <a:t>plan </a:t>
            </a:r>
            <a:r>
              <a:rPr sz="2600" dirty="0">
                <a:latin typeface="Carlito"/>
                <a:cs typeface="Carlito"/>
              </a:rPr>
              <a:t>is </a:t>
            </a:r>
            <a:r>
              <a:rPr sz="2600" spc="-15" dirty="0">
                <a:latin typeface="Carlito"/>
                <a:cs typeface="Carlito"/>
              </a:rPr>
              <a:t>to gain </a:t>
            </a:r>
            <a:r>
              <a:rPr sz="2600" dirty="0">
                <a:latin typeface="Carlito"/>
                <a:cs typeface="Carlito"/>
              </a:rPr>
              <a:t>10%  </a:t>
            </a:r>
            <a:r>
              <a:rPr sz="2600" spc="-5" dirty="0">
                <a:latin typeface="Carlito"/>
                <a:cs typeface="Carlito"/>
              </a:rPr>
              <a:t>new </a:t>
            </a:r>
            <a:r>
              <a:rPr sz="2600" spc="-10" dirty="0">
                <a:latin typeface="Carlito"/>
                <a:cs typeface="Carlito"/>
              </a:rPr>
              <a:t>business(from </a:t>
            </a:r>
            <a:r>
              <a:rPr sz="2600" spc="-15" dirty="0">
                <a:latin typeface="Carlito"/>
                <a:cs typeface="Carlito"/>
              </a:rPr>
              <a:t>new </a:t>
            </a:r>
            <a:r>
              <a:rPr sz="2600" spc="-5" dirty="0">
                <a:latin typeface="Carlito"/>
                <a:cs typeface="Carlito"/>
              </a:rPr>
              <a:t>clients) </a:t>
            </a:r>
            <a:r>
              <a:rPr sz="2600" dirty="0">
                <a:latin typeface="Carlito"/>
                <a:cs typeface="Carlito"/>
              </a:rPr>
              <a:t>while </a:t>
            </a:r>
            <a:r>
              <a:rPr sz="2600" spc="-5" dirty="0">
                <a:latin typeface="Carlito"/>
                <a:cs typeface="Carlito"/>
              </a:rPr>
              <a:t>increasing 10% business </a:t>
            </a:r>
            <a:r>
              <a:rPr sz="2600" spc="-15" dirty="0">
                <a:latin typeface="Carlito"/>
                <a:cs typeface="Carlito"/>
              </a:rPr>
              <a:t>from </a:t>
            </a:r>
            <a:r>
              <a:rPr sz="2600" spc="-10" dirty="0">
                <a:latin typeface="Carlito"/>
                <a:cs typeface="Carlito"/>
              </a:rPr>
              <a:t>existing  </a:t>
            </a:r>
            <a:r>
              <a:rPr sz="2600" spc="-5" dirty="0">
                <a:latin typeface="Carlito"/>
                <a:cs typeface="Carlito"/>
              </a:rPr>
              <a:t>clients, </a:t>
            </a:r>
            <a:r>
              <a:rPr sz="2600" dirty="0">
                <a:latin typeface="Carlito"/>
                <a:cs typeface="Carlito"/>
              </a:rPr>
              <a:t>the </a:t>
            </a:r>
            <a:r>
              <a:rPr sz="2600" spc="-10" dirty="0">
                <a:latin typeface="Carlito"/>
                <a:cs typeface="Carlito"/>
              </a:rPr>
              <a:t>operational </a:t>
            </a:r>
            <a:r>
              <a:rPr sz="2600" spc="-5" dirty="0">
                <a:latin typeface="Carlito"/>
                <a:cs typeface="Carlito"/>
              </a:rPr>
              <a:t>plan of </a:t>
            </a:r>
            <a:r>
              <a:rPr sz="2600" dirty="0">
                <a:latin typeface="Carlito"/>
                <a:cs typeface="Carlito"/>
              </a:rPr>
              <a:t>the </a:t>
            </a:r>
            <a:r>
              <a:rPr sz="2600" spc="-10" dirty="0">
                <a:latin typeface="Carlito"/>
                <a:cs typeface="Carlito"/>
              </a:rPr>
              <a:t>marketing department </a:t>
            </a:r>
            <a:r>
              <a:rPr sz="2600" spc="-20" dirty="0">
                <a:latin typeface="Carlito"/>
                <a:cs typeface="Carlito"/>
              </a:rPr>
              <a:t>may </a:t>
            </a:r>
            <a:r>
              <a:rPr sz="2600" spc="-5" dirty="0">
                <a:latin typeface="Carlito"/>
                <a:cs typeface="Carlito"/>
              </a:rPr>
              <a:t>be </a:t>
            </a:r>
            <a:r>
              <a:rPr sz="2600" spc="-15" dirty="0">
                <a:latin typeface="Carlito"/>
                <a:cs typeface="Carlito"/>
              </a:rPr>
              <a:t>to create </a:t>
            </a:r>
            <a:r>
              <a:rPr sz="2600" dirty="0">
                <a:latin typeface="Carlito"/>
                <a:cs typeface="Carlito"/>
              </a:rPr>
              <a:t>a  </a:t>
            </a:r>
            <a:r>
              <a:rPr sz="2600" spc="-5" dirty="0">
                <a:latin typeface="Carlito"/>
                <a:cs typeface="Carlito"/>
              </a:rPr>
              <a:t>new </a:t>
            </a:r>
            <a:r>
              <a:rPr sz="2600" spc="-10" dirty="0">
                <a:latin typeface="Carlito"/>
                <a:cs typeface="Carlito"/>
              </a:rPr>
              <a:t>advertisement </a:t>
            </a:r>
            <a:r>
              <a:rPr sz="2600" spc="-25" dirty="0">
                <a:latin typeface="Carlito"/>
                <a:cs typeface="Carlito"/>
              </a:rPr>
              <a:t>for </a:t>
            </a:r>
            <a:r>
              <a:rPr sz="2600" spc="-5" dirty="0">
                <a:latin typeface="Carlito"/>
                <a:cs typeface="Carlito"/>
              </a:rPr>
              <a:t>electronic </a:t>
            </a:r>
            <a:r>
              <a:rPr sz="2600" dirty="0">
                <a:latin typeface="Carlito"/>
                <a:cs typeface="Carlito"/>
              </a:rPr>
              <a:t>media </a:t>
            </a:r>
            <a:r>
              <a:rPr sz="2600" spc="-15" dirty="0">
                <a:latin typeface="Carlito"/>
                <a:cs typeface="Carlito"/>
              </a:rPr>
              <a:t>to attract </a:t>
            </a:r>
            <a:r>
              <a:rPr sz="2600" spc="-10" dirty="0">
                <a:latin typeface="Carlito"/>
                <a:cs typeface="Carlito"/>
              </a:rPr>
              <a:t>new </a:t>
            </a:r>
            <a:r>
              <a:rPr sz="2600" spc="-5" dirty="0">
                <a:latin typeface="Carlito"/>
                <a:cs typeface="Carlito"/>
              </a:rPr>
              <a:t>clients </a:t>
            </a:r>
            <a:r>
              <a:rPr sz="2600" dirty="0">
                <a:latin typeface="Carlito"/>
                <a:cs typeface="Carlito"/>
              </a:rPr>
              <a:t>while </a:t>
            </a:r>
            <a:r>
              <a:rPr sz="2600" spc="-10" dirty="0">
                <a:latin typeface="Carlito"/>
                <a:cs typeface="Carlito"/>
              </a:rPr>
              <a:t>arousing  </a:t>
            </a:r>
            <a:r>
              <a:rPr sz="2600" dirty="0">
                <a:latin typeface="Carlito"/>
                <a:cs typeface="Carlito"/>
              </a:rPr>
              <a:t>the </a:t>
            </a:r>
            <a:r>
              <a:rPr sz="2600" spc="-10" dirty="0">
                <a:latin typeface="Carlito"/>
                <a:cs typeface="Carlito"/>
              </a:rPr>
              <a:t>interest(and </a:t>
            </a:r>
            <a:r>
              <a:rPr sz="2600" spc="-5" dirty="0">
                <a:latin typeface="Carlito"/>
                <a:cs typeface="Carlito"/>
              </a:rPr>
              <a:t>business </a:t>
            </a:r>
            <a:r>
              <a:rPr sz="2600" spc="-10" dirty="0">
                <a:latin typeface="Carlito"/>
                <a:cs typeface="Carlito"/>
              </a:rPr>
              <a:t>volumes) from existing</a:t>
            </a:r>
            <a:r>
              <a:rPr sz="2600" spc="-120" dirty="0">
                <a:latin typeface="Carlito"/>
                <a:cs typeface="Carlito"/>
              </a:rPr>
              <a:t> </a:t>
            </a:r>
            <a:r>
              <a:rPr sz="2600" spc="-5" dirty="0">
                <a:latin typeface="Carlito"/>
                <a:cs typeface="Carlito"/>
              </a:rPr>
              <a:t>clients.</a:t>
            </a:r>
            <a:endParaRPr sz="2600" dirty="0">
              <a:latin typeface="Carlito"/>
              <a:cs typeface="Carlito"/>
            </a:endParaRPr>
          </a:p>
        </p:txBody>
      </p:sp>
    </p:spTree>
    <p:extLst>
      <p:ext uri="{BB962C8B-B14F-4D97-AF65-F5344CB8AC3E}">
        <p14:creationId xmlns:p14="http://schemas.microsoft.com/office/powerpoint/2010/main" val="156537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15809A-2DB5-B423-2B60-6C4367729D09}"/>
              </a:ext>
            </a:extLst>
          </p:cNvPr>
          <p:cNvPicPr>
            <a:picLocks noChangeAspect="1"/>
          </p:cNvPicPr>
          <p:nvPr/>
        </p:nvPicPr>
        <p:blipFill>
          <a:blip r:embed="rId2"/>
          <a:stretch>
            <a:fillRect/>
          </a:stretch>
        </p:blipFill>
        <p:spPr>
          <a:xfrm>
            <a:off x="442912" y="700087"/>
            <a:ext cx="11306175" cy="5457825"/>
          </a:xfrm>
          <a:prstGeom prst="rect">
            <a:avLst/>
          </a:prstGeom>
        </p:spPr>
      </p:pic>
    </p:spTree>
    <p:extLst>
      <p:ext uri="{BB962C8B-B14F-4D97-AF65-F5344CB8AC3E}">
        <p14:creationId xmlns:p14="http://schemas.microsoft.com/office/powerpoint/2010/main" val="59707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12A1-B219-8031-8DEB-E2A03DE12E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D4BD1F-B0BE-8BD0-9DD3-C32DD796BAED}"/>
              </a:ext>
            </a:extLst>
          </p:cNvPr>
          <p:cNvSpPr>
            <a:spLocks noGrp="1"/>
          </p:cNvSpPr>
          <p:nvPr>
            <p:ph idx="1"/>
          </p:nvPr>
        </p:nvSpPr>
        <p:spPr/>
        <p:txBody>
          <a:bodyPr/>
          <a:lstStyle/>
          <a:p>
            <a:pPr algn="just"/>
            <a:r>
              <a:rPr lang="en-US" b="1" dirty="0"/>
              <a:t>Long and short term planning</a:t>
            </a:r>
            <a:r>
              <a:rPr lang="en-US" dirty="0"/>
              <a:t>: The long term planning is strategic in nature and involves more than one year period and can extend to 15 to 20 years or so. </a:t>
            </a:r>
          </a:p>
          <a:p>
            <a:pPr algn="just"/>
            <a:r>
              <a:rPr lang="en-US" dirty="0"/>
              <a:t>Short term planning usually covers one year. Short term plans are made with reference to long term plans because short term plans contribute to long term plans.</a:t>
            </a:r>
            <a:endParaRPr lang="en-IN" dirty="0"/>
          </a:p>
        </p:txBody>
      </p:sp>
    </p:spTree>
    <p:extLst>
      <p:ext uri="{BB962C8B-B14F-4D97-AF65-F5344CB8AC3E}">
        <p14:creationId xmlns:p14="http://schemas.microsoft.com/office/powerpoint/2010/main" val="3179230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86E2-41BA-2DDA-C372-DC8703ADE8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605DA2-C47D-5A87-84C3-0D39558DA1DA}"/>
              </a:ext>
            </a:extLst>
          </p:cNvPr>
          <p:cNvSpPr>
            <a:spLocks noGrp="1"/>
          </p:cNvSpPr>
          <p:nvPr>
            <p:ph idx="1"/>
          </p:nvPr>
        </p:nvSpPr>
        <p:spPr/>
        <p:txBody>
          <a:bodyPr>
            <a:normAutofit fontScale="85000" lnSpcReduction="20000"/>
          </a:bodyPr>
          <a:lstStyle/>
          <a:p>
            <a:pPr algn="just"/>
            <a:r>
              <a:rPr lang="en-IN" b="1" dirty="0"/>
              <a:t>Proactive and reactive plans: </a:t>
            </a:r>
          </a:p>
          <a:p>
            <a:pPr algn="just"/>
            <a:r>
              <a:rPr lang="en-US" dirty="0"/>
              <a:t>Planning is an open system approach and hence it is affected by environmental factors which keep on changing continuously. </a:t>
            </a:r>
          </a:p>
          <a:p>
            <a:pPr algn="just"/>
            <a:r>
              <a:rPr lang="en-US" dirty="0"/>
              <a:t>The organization’s response to these changes differs. Based on these responses planning may be proactive and reactive. </a:t>
            </a:r>
          </a:p>
          <a:p>
            <a:pPr algn="just"/>
            <a:r>
              <a:rPr lang="en-US" dirty="0"/>
              <a:t>Proactive planning involves designing suitable courses of action in anticipation of likely changes of environment. </a:t>
            </a:r>
          </a:p>
          <a:p>
            <a:pPr algn="just"/>
            <a:r>
              <a:rPr lang="en-US" dirty="0"/>
              <a:t>Managers adopting proactive changes do not wait for environment to change, but take action in advance of environmental changes. For this, continuous scanning of environment is necessary. </a:t>
            </a:r>
          </a:p>
          <a:p>
            <a:pPr algn="just"/>
            <a:r>
              <a:rPr lang="en-US" dirty="0"/>
              <a:t>In reactive planning response comes after environmental changes take place. By the time organization responds to change in environment there may be further change in environment. Hence this type of planning is suitable in the environment which is fairly stable over a long period of time.</a:t>
            </a:r>
            <a:endParaRPr lang="en-IN" dirty="0"/>
          </a:p>
        </p:txBody>
      </p:sp>
    </p:spTree>
    <p:extLst>
      <p:ext uri="{BB962C8B-B14F-4D97-AF65-F5344CB8AC3E}">
        <p14:creationId xmlns:p14="http://schemas.microsoft.com/office/powerpoint/2010/main" val="298359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ACCF-15DB-DBFD-943C-4390DEB8E3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EEC9E2-0EE8-2D6E-2BF7-F69AD5822E69}"/>
              </a:ext>
            </a:extLst>
          </p:cNvPr>
          <p:cNvSpPr>
            <a:spLocks noGrp="1"/>
          </p:cNvSpPr>
          <p:nvPr>
            <p:ph idx="1"/>
          </p:nvPr>
        </p:nvSpPr>
        <p:spPr/>
        <p:txBody>
          <a:bodyPr>
            <a:normAutofit fontScale="85000" lnSpcReduction="10000"/>
          </a:bodyPr>
          <a:lstStyle/>
          <a:p>
            <a:pPr algn="just"/>
            <a:r>
              <a:rPr lang="en-US" b="1" dirty="0"/>
              <a:t>Formal and informal planning: </a:t>
            </a:r>
          </a:p>
          <a:p>
            <a:pPr algn="just"/>
            <a:r>
              <a:rPr lang="en-US" dirty="0"/>
              <a:t>Large organizations undertake planning in a formal way. Generally a separate corporate planning cell is formed at higher level. The cell is staffed by people of different backgrounds like engineers, economists, statisticians etc., depending upon the nature. The cell continuously monitors the environment. </a:t>
            </a:r>
          </a:p>
          <a:p>
            <a:pPr algn="just"/>
            <a:r>
              <a:rPr lang="en-US" dirty="0"/>
              <a:t>When environment shows some change the cell analysis the environment and suggest suitable measures to take the advantage of the changing environment. This type of planning is rational, systematic, regular and well documented. </a:t>
            </a:r>
          </a:p>
          <a:p>
            <a:pPr algn="just"/>
            <a:r>
              <a:rPr lang="en-US" dirty="0"/>
              <a:t>On the other hand informal planning is undertaken generally by small organizations. This planning process is based on manager’s experience, intuitions rather than based on systematic evaluation of environmental changes. This planning process is part of manager’s regular activity and is suitable for small organizations.</a:t>
            </a:r>
            <a:endParaRPr lang="en-IN" dirty="0"/>
          </a:p>
        </p:txBody>
      </p:sp>
    </p:spTree>
    <p:extLst>
      <p:ext uri="{BB962C8B-B14F-4D97-AF65-F5344CB8AC3E}">
        <p14:creationId xmlns:p14="http://schemas.microsoft.com/office/powerpoint/2010/main" val="3638480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94" y="-221728"/>
            <a:ext cx="10515600" cy="1325563"/>
          </a:xfrm>
        </p:spPr>
        <p:txBody>
          <a:bodyPr/>
          <a:lstStyle/>
          <a:p>
            <a:r>
              <a:rPr lang="en-IN" b="1" dirty="0"/>
              <a:t>Planning </a:t>
            </a:r>
          </a:p>
        </p:txBody>
      </p:sp>
      <p:sp>
        <p:nvSpPr>
          <p:cNvPr id="3" name="Content Placeholder 2"/>
          <p:cNvSpPr>
            <a:spLocks noGrp="1"/>
          </p:cNvSpPr>
          <p:nvPr>
            <p:ph idx="1"/>
          </p:nvPr>
        </p:nvSpPr>
        <p:spPr>
          <a:xfrm>
            <a:off x="368490" y="830139"/>
            <a:ext cx="11382232" cy="5854889"/>
          </a:xfrm>
        </p:spPr>
        <p:txBody>
          <a:bodyPr>
            <a:normAutofit fontScale="92500" lnSpcReduction="20000"/>
          </a:bodyPr>
          <a:lstStyle/>
          <a:p>
            <a:pPr algn="just"/>
            <a:r>
              <a:rPr lang="en-IN" dirty="0"/>
              <a:t>Planning is the beginning of the process of management. A manager must plan before he can possibly organize, staff, direct or control.</a:t>
            </a:r>
          </a:p>
          <a:p>
            <a:pPr algn="just"/>
            <a:r>
              <a:rPr lang="en-IN" b="1" dirty="0"/>
              <a:t>Planning is an intellectual process which requires a manager to think before acting. </a:t>
            </a:r>
            <a:r>
              <a:rPr lang="en-IN" dirty="0"/>
              <a:t>It is by planning that managers of organizations decide what is to be done, when it is to be done, how it is to be done, and who is to do it. Decision-making is thus an integral part of planning.</a:t>
            </a:r>
          </a:p>
          <a:p>
            <a:pPr algn="just"/>
            <a:r>
              <a:rPr lang="en-IN" dirty="0"/>
              <a:t>Decision making will occur at many points in the planning process. For e.g., in planning for their organization, managers must first decide which goal to pursue: </a:t>
            </a:r>
            <a:r>
              <a:rPr lang="en-IN" b="1" dirty="0"/>
              <a:t>“Shall we manufacture all parts internally or buy some from outside?</a:t>
            </a:r>
            <a:r>
              <a:rPr lang="en-IN" dirty="0"/>
              <a:t>” In fact, deciding which goal to pursue is probably the most important part of the planning process.</a:t>
            </a:r>
          </a:p>
          <a:p>
            <a:pPr algn="just"/>
            <a:r>
              <a:rPr lang="en-IN" dirty="0"/>
              <a:t>Managers must also decide which assumptions about the future and about the environment they will use in making their plans: </a:t>
            </a:r>
            <a:r>
              <a:rPr lang="en-IN" b="1" dirty="0"/>
              <a:t>”Will taxes on our earnings increase, and thus strain our company’s cash flow, or can we expect taxes to remain at the present level?”</a:t>
            </a:r>
            <a:r>
              <a:rPr lang="en-IN" dirty="0"/>
              <a:t> In addition, managers must decide how they will allocate their resources to attain their goals: </a:t>
            </a:r>
            <a:r>
              <a:rPr lang="en-IN" b="1" dirty="0"/>
              <a:t>“Should we fill up a senior position by promoting an existing employee or should we hire someone from outside the organization?”                  </a:t>
            </a:r>
          </a:p>
        </p:txBody>
      </p:sp>
    </p:spTree>
    <p:extLst>
      <p:ext uri="{BB962C8B-B14F-4D97-AF65-F5344CB8AC3E}">
        <p14:creationId xmlns:p14="http://schemas.microsoft.com/office/powerpoint/2010/main" val="3917670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87" y="-297484"/>
            <a:ext cx="10515600" cy="1325563"/>
          </a:xfrm>
        </p:spPr>
        <p:txBody>
          <a:bodyPr/>
          <a:lstStyle/>
          <a:p>
            <a:r>
              <a:rPr lang="en-IN" b="1" dirty="0"/>
              <a:t>Types of Plans</a:t>
            </a:r>
          </a:p>
        </p:txBody>
      </p:sp>
      <p:sp>
        <p:nvSpPr>
          <p:cNvPr id="3" name="Content Placeholder 2"/>
          <p:cNvSpPr>
            <a:spLocks noGrp="1"/>
          </p:cNvSpPr>
          <p:nvPr>
            <p:ph idx="1"/>
          </p:nvPr>
        </p:nvSpPr>
        <p:spPr>
          <a:xfrm>
            <a:off x="304799" y="755374"/>
            <a:ext cx="11317357" cy="5844209"/>
          </a:xfrm>
        </p:spPr>
        <p:txBody>
          <a:bodyPr>
            <a:normAutofit lnSpcReduction="10000"/>
          </a:bodyPr>
          <a:lstStyle/>
          <a:p>
            <a:pPr algn="just"/>
            <a:r>
              <a:rPr lang="en-IN" b="1" dirty="0"/>
              <a:t>Plans </a:t>
            </a:r>
            <a:r>
              <a:rPr lang="en-IN" dirty="0"/>
              <a:t>are arranged in a hierarchy within the organisation. At the top of this hierarchy stand objectives. </a:t>
            </a:r>
            <a:r>
              <a:rPr lang="en-IN" b="1" dirty="0"/>
              <a:t>Objectives</a:t>
            </a:r>
            <a:r>
              <a:rPr lang="en-IN" dirty="0"/>
              <a:t> are the broad ends of the organisation which are achieved by means of strategies. </a:t>
            </a:r>
          </a:p>
          <a:p>
            <a:pPr algn="just"/>
            <a:r>
              <a:rPr lang="en-IN" b="1" dirty="0"/>
              <a:t>Strategies</a:t>
            </a:r>
            <a:r>
              <a:rPr lang="en-IN" dirty="0"/>
              <a:t> in their turn are carried out by means of the two other major groups of plans-single-use plans and standing plans. Single-use plans, as their name suggests, are developed to achieve a specific end; when that end is reached, the plan is dissolved. The major types of single-use plans are programmes and budgets.</a:t>
            </a:r>
          </a:p>
          <a:p>
            <a:pPr algn="just"/>
            <a:r>
              <a:rPr lang="en-IN" b="1" dirty="0"/>
              <a:t>Standing plans</a:t>
            </a:r>
            <a:r>
              <a:rPr lang="en-IN" dirty="0"/>
              <a:t>, on the other hand, are designed for situations that recur often enough to justify a standardised approach. For e.g., it would be inefficient for a bank to develop a single-use plan for processing a loan application of each new client. Instead, it uses one standing plan that anticipates in advance whether to approve or turn down any request based on the information furnished, credit rating, and the like. The major types of standing plans are policies, procedures, methods, and rules.</a:t>
            </a:r>
          </a:p>
        </p:txBody>
      </p:sp>
    </p:spTree>
    <p:extLst>
      <p:ext uri="{BB962C8B-B14F-4D97-AF65-F5344CB8AC3E}">
        <p14:creationId xmlns:p14="http://schemas.microsoft.com/office/powerpoint/2010/main" val="3330970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331E-C60E-4B8F-64A8-74F11CF8C55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95EE939-9F04-9C53-34C9-EC9E0028B32E}"/>
              </a:ext>
            </a:extLst>
          </p:cNvPr>
          <p:cNvPicPr>
            <a:picLocks noGrp="1" noChangeAspect="1"/>
          </p:cNvPicPr>
          <p:nvPr>
            <p:ph idx="1"/>
          </p:nvPr>
        </p:nvPicPr>
        <p:blipFill>
          <a:blip r:embed="rId2"/>
          <a:stretch>
            <a:fillRect/>
          </a:stretch>
        </p:blipFill>
        <p:spPr>
          <a:xfrm>
            <a:off x="852487" y="2204185"/>
            <a:ext cx="10487025" cy="3111559"/>
          </a:xfrm>
        </p:spPr>
      </p:pic>
    </p:spTree>
    <p:extLst>
      <p:ext uri="{BB962C8B-B14F-4D97-AF65-F5344CB8AC3E}">
        <p14:creationId xmlns:p14="http://schemas.microsoft.com/office/powerpoint/2010/main" val="3251211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9221E4-CFBA-4023-817D-C618E2919608}"/>
              </a:ext>
            </a:extLst>
          </p:cNvPr>
          <p:cNvPicPr>
            <a:picLocks noChangeAspect="1"/>
          </p:cNvPicPr>
          <p:nvPr/>
        </p:nvPicPr>
        <p:blipFill>
          <a:blip r:embed="rId2"/>
          <a:stretch>
            <a:fillRect/>
          </a:stretch>
        </p:blipFill>
        <p:spPr>
          <a:xfrm>
            <a:off x="2762451" y="895349"/>
            <a:ext cx="6362298" cy="5495825"/>
          </a:xfrm>
          <a:prstGeom prst="rect">
            <a:avLst/>
          </a:prstGeom>
        </p:spPr>
      </p:pic>
    </p:spTree>
    <p:extLst>
      <p:ext uri="{BB962C8B-B14F-4D97-AF65-F5344CB8AC3E}">
        <p14:creationId xmlns:p14="http://schemas.microsoft.com/office/powerpoint/2010/main" val="2627750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F007-915D-B599-3841-EE0AB058A9EA}"/>
              </a:ext>
            </a:extLst>
          </p:cNvPr>
          <p:cNvSpPr>
            <a:spLocks noGrp="1"/>
          </p:cNvSpPr>
          <p:nvPr>
            <p:ph type="title"/>
          </p:nvPr>
        </p:nvSpPr>
        <p:spPr/>
        <p:txBody>
          <a:bodyPr/>
          <a:lstStyle/>
          <a:p>
            <a:r>
              <a:rPr lang="en-IN" b="1" dirty="0"/>
              <a:t>Mission and Purpose</a:t>
            </a:r>
          </a:p>
        </p:txBody>
      </p:sp>
      <p:sp>
        <p:nvSpPr>
          <p:cNvPr id="3" name="Content Placeholder 2">
            <a:extLst>
              <a:ext uri="{FF2B5EF4-FFF2-40B4-BE49-F238E27FC236}">
                <a16:creationId xmlns:a16="http://schemas.microsoft.com/office/drawing/2014/main" id="{B61E88E1-186D-2A05-D158-5125A0AEE4F8}"/>
              </a:ext>
            </a:extLst>
          </p:cNvPr>
          <p:cNvSpPr>
            <a:spLocks noGrp="1"/>
          </p:cNvSpPr>
          <p:nvPr>
            <p:ph idx="1"/>
          </p:nvPr>
        </p:nvSpPr>
        <p:spPr/>
        <p:txBody>
          <a:bodyPr>
            <a:normAutofit/>
          </a:bodyPr>
          <a:lstStyle/>
          <a:p>
            <a:pPr algn="just"/>
            <a:r>
              <a:rPr lang="en-US" dirty="0"/>
              <a:t>Mission and purpose are often used interchangeably though there is difference between the two at least at theoretical level. Mission has external orientation and relates the organization to the society in which it operates. A mission statement links the organization activities to the needs of the society and legitimates its existence. </a:t>
            </a:r>
          </a:p>
          <a:p>
            <a:pPr algn="just"/>
            <a:r>
              <a:rPr lang="en-US" dirty="0"/>
              <a:t>Purpose is also externally focused but is relates the organization to that segment of the society to which it serves; it defines the business which the company will undertake. </a:t>
            </a:r>
            <a:endParaRPr lang="en-IN" dirty="0"/>
          </a:p>
        </p:txBody>
      </p:sp>
    </p:spTree>
    <p:extLst>
      <p:ext uri="{BB962C8B-B14F-4D97-AF65-F5344CB8AC3E}">
        <p14:creationId xmlns:p14="http://schemas.microsoft.com/office/powerpoint/2010/main" val="261775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B655-41BA-63F7-D9F3-E9F6539264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82D0D5-AE37-1805-56F2-E15BC0F37801}"/>
              </a:ext>
            </a:extLst>
          </p:cNvPr>
          <p:cNvSpPr>
            <a:spLocks noGrp="1"/>
          </p:cNvSpPr>
          <p:nvPr>
            <p:ph idx="1"/>
          </p:nvPr>
        </p:nvSpPr>
        <p:spPr/>
        <p:txBody>
          <a:bodyPr>
            <a:normAutofit fontScale="92500" lnSpcReduction="10000"/>
          </a:bodyPr>
          <a:lstStyle/>
          <a:p>
            <a:pPr algn="just"/>
            <a:r>
              <a:rPr lang="en-US" b="1" dirty="0"/>
              <a:t>The mission statement of HLL is:</a:t>
            </a:r>
          </a:p>
          <a:p>
            <a:pPr marL="0" indent="0" algn="just">
              <a:buNone/>
            </a:pPr>
            <a:r>
              <a:rPr lang="en-US" dirty="0"/>
              <a:t>“Hindustan Lever’s commitment to national priorities has ensured that the company is a part of people lives at the grass root level, making a difference to India and to Indians- in depth, width and size. Hindustan has always identified itself with the nations priorities; employment generation, development of backward area, agricultural linkages, exports etc.”</a:t>
            </a:r>
          </a:p>
          <a:p>
            <a:pPr algn="just"/>
            <a:r>
              <a:rPr lang="en-US" b="1" dirty="0"/>
              <a:t>The purpose of the company is:</a:t>
            </a:r>
          </a:p>
          <a:p>
            <a:pPr marL="0" indent="0" algn="just">
              <a:buNone/>
            </a:pPr>
            <a:r>
              <a:rPr lang="en-US" dirty="0"/>
              <a:t>Our purpose in Hindustan lever is to meet the every day needs of the people every where – to anticipate the aspirations of consumers and customers and to respond creatively and competitively with branded products and services which raise the quality of life.</a:t>
            </a:r>
            <a:endParaRPr lang="en-IN" dirty="0"/>
          </a:p>
        </p:txBody>
      </p:sp>
    </p:spTree>
    <p:extLst>
      <p:ext uri="{BB962C8B-B14F-4D97-AF65-F5344CB8AC3E}">
        <p14:creationId xmlns:p14="http://schemas.microsoft.com/office/powerpoint/2010/main" val="3631670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C212-D98A-4C27-80B2-C1A7EE2974B4}"/>
              </a:ext>
            </a:extLst>
          </p:cNvPr>
          <p:cNvSpPr>
            <a:spLocks noGrp="1"/>
          </p:cNvSpPr>
          <p:nvPr>
            <p:ph type="title"/>
          </p:nvPr>
        </p:nvSpPr>
        <p:spPr>
          <a:xfrm>
            <a:off x="120748" y="-296057"/>
            <a:ext cx="10515600" cy="1325563"/>
          </a:xfrm>
        </p:spPr>
        <p:txBody>
          <a:bodyPr/>
          <a:lstStyle/>
          <a:p>
            <a:r>
              <a:rPr lang="en-US" b="1" dirty="0"/>
              <a:t>Objectives </a:t>
            </a:r>
            <a:endParaRPr lang="en-IN" b="1" dirty="0"/>
          </a:p>
        </p:txBody>
      </p:sp>
      <p:sp>
        <p:nvSpPr>
          <p:cNvPr id="3" name="Content Placeholder 2">
            <a:extLst>
              <a:ext uri="{FF2B5EF4-FFF2-40B4-BE49-F238E27FC236}">
                <a16:creationId xmlns:a16="http://schemas.microsoft.com/office/drawing/2014/main" id="{2B141C40-5BA9-401F-A24E-9980F00425F2}"/>
              </a:ext>
            </a:extLst>
          </p:cNvPr>
          <p:cNvSpPr>
            <a:spLocks noGrp="1"/>
          </p:cNvSpPr>
          <p:nvPr>
            <p:ph idx="1"/>
          </p:nvPr>
        </p:nvSpPr>
        <p:spPr>
          <a:xfrm>
            <a:off x="365759" y="759654"/>
            <a:ext cx="11394831" cy="6098345"/>
          </a:xfrm>
        </p:spPr>
        <p:txBody>
          <a:bodyPr>
            <a:normAutofit lnSpcReduction="10000"/>
          </a:bodyPr>
          <a:lstStyle/>
          <a:p>
            <a:pPr algn="just"/>
            <a:r>
              <a:rPr lang="en-US" dirty="0"/>
              <a:t>Are goals or aims which the management wishes the organization to achieve. These are the end points or pole-star towards which all business activities like </a:t>
            </a:r>
            <a:r>
              <a:rPr lang="en-US" b="1" dirty="0"/>
              <a:t>organizing, staffing, directing and controlling are directed</a:t>
            </a:r>
            <a:r>
              <a:rPr lang="en-US" dirty="0"/>
              <a:t>. Only after having defined these end points can the manager determine the kind of organization, the kind of personnel and their qualifications, the kind of motivation, supervision and direction and the kind of control techniques which he must employ to reach these points.</a:t>
            </a:r>
          </a:p>
          <a:p>
            <a:pPr algn="just"/>
            <a:r>
              <a:rPr lang="en-US" dirty="0"/>
              <a:t>Objectives should be distinguished from three other words </a:t>
            </a:r>
            <a:r>
              <a:rPr lang="en-US" b="1" dirty="0"/>
              <a:t>“vision”, “purpose”, and “mission. </a:t>
            </a:r>
            <a:r>
              <a:rPr lang="en-US" dirty="0"/>
              <a:t>The </a:t>
            </a:r>
            <a:r>
              <a:rPr lang="en-US" b="1" dirty="0"/>
              <a:t>vision </a:t>
            </a:r>
            <a:r>
              <a:rPr lang="en-US" dirty="0"/>
              <a:t>is the dream that an entrepreneur creates in his waking hours of his preferred future. In fact it is the root of all objectives. The </a:t>
            </a:r>
            <a:r>
              <a:rPr lang="en-US" b="1" dirty="0"/>
              <a:t>purpose </a:t>
            </a:r>
            <a:r>
              <a:rPr lang="en-US" dirty="0"/>
              <a:t>of an organization is its primary role defined by the society in which it operates. Purpose is a broad aim that applies not only to a given organization but to all </a:t>
            </a:r>
            <a:r>
              <a:rPr lang="en-US" dirty="0" err="1"/>
              <a:t>organisations</a:t>
            </a:r>
            <a:r>
              <a:rPr lang="en-US" dirty="0"/>
              <a:t> of its type in that society. The </a:t>
            </a:r>
            <a:r>
              <a:rPr lang="en-US" b="1" dirty="0"/>
              <a:t>mission</a:t>
            </a:r>
            <a:r>
              <a:rPr lang="en-US" dirty="0"/>
              <a:t> of an organization is the unique aim that sets the organization apart from others of its type. Indeed, this may lead to turning away business-ruling out a customer segment that would simply be unprofitable or too hard to serve, given the organization’s capabilities.</a:t>
            </a:r>
            <a:endParaRPr lang="en-IN" dirty="0"/>
          </a:p>
        </p:txBody>
      </p:sp>
    </p:spTree>
    <p:extLst>
      <p:ext uri="{BB962C8B-B14F-4D97-AF65-F5344CB8AC3E}">
        <p14:creationId xmlns:p14="http://schemas.microsoft.com/office/powerpoint/2010/main" val="1624865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583"/>
            <a:ext cx="10515600" cy="1325563"/>
          </a:xfrm>
        </p:spPr>
        <p:txBody>
          <a:bodyPr/>
          <a:lstStyle/>
          <a:p>
            <a:r>
              <a:rPr lang="en-IN" b="1" dirty="0"/>
              <a:t>Characteristics of Objectives</a:t>
            </a:r>
          </a:p>
        </p:txBody>
      </p:sp>
      <p:sp>
        <p:nvSpPr>
          <p:cNvPr id="3" name="Content Placeholder 2"/>
          <p:cNvSpPr>
            <a:spLocks noGrp="1"/>
          </p:cNvSpPr>
          <p:nvPr>
            <p:ph idx="1"/>
          </p:nvPr>
        </p:nvSpPr>
        <p:spPr>
          <a:xfrm>
            <a:off x="309489" y="773722"/>
            <a:ext cx="11366695" cy="5809957"/>
          </a:xfrm>
        </p:spPr>
        <p:txBody>
          <a:bodyPr>
            <a:normAutofit/>
          </a:bodyPr>
          <a:lstStyle/>
          <a:p>
            <a:pPr marL="0" indent="0" algn="just">
              <a:buNone/>
            </a:pPr>
            <a:r>
              <a:rPr lang="en-IN" dirty="0"/>
              <a:t>Objectives are the specific targets to be reached by an organization. They are the translation of an organisation’s mission into concrete terms against which results can be measured. For e.g., a university may decide to admit a certain number of students or a hospital may decide to admit a certain number of indoor patients.</a:t>
            </a:r>
          </a:p>
          <a:p>
            <a:pPr marL="0" indent="0" algn="just">
              <a:buNone/>
            </a:pPr>
            <a:r>
              <a:rPr lang="en-IN" dirty="0"/>
              <a:t>An organization’s objectives take into account all stakes and specify a common viewpoint acceptable to all the stakeholders.</a:t>
            </a:r>
          </a:p>
          <a:p>
            <a:pPr algn="just"/>
            <a:r>
              <a:rPr lang="en-IN" b="1" dirty="0"/>
              <a:t>Objectives are multiple in number: </a:t>
            </a:r>
            <a:r>
              <a:rPr lang="en-IN" dirty="0"/>
              <a:t>This implies that every business enterprise has a package of objectives set out in various key areas. As point out by Peter Drucker, there are eight key areas in which objectives of performance and results have to be set. These are: market standing, innovation, productivity, physical and financial resources, profitability, manager performance and development, worker performance and attitude and public responsibility.</a:t>
            </a:r>
          </a:p>
        </p:txBody>
      </p:sp>
    </p:spTree>
    <p:extLst>
      <p:ext uri="{BB962C8B-B14F-4D97-AF65-F5344CB8AC3E}">
        <p14:creationId xmlns:p14="http://schemas.microsoft.com/office/powerpoint/2010/main" val="3689360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999CA-F893-41F4-8900-63D9CE31E9AF}"/>
              </a:ext>
            </a:extLst>
          </p:cNvPr>
          <p:cNvSpPr>
            <a:spLocks noGrp="1"/>
          </p:cNvSpPr>
          <p:nvPr>
            <p:ph idx="1"/>
          </p:nvPr>
        </p:nvSpPr>
        <p:spPr>
          <a:xfrm>
            <a:off x="295423" y="225082"/>
            <a:ext cx="11549574" cy="6499275"/>
          </a:xfrm>
        </p:spPr>
        <p:txBody>
          <a:bodyPr>
            <a:normAutofit fontScale="92500" lnSpcReduction="10000"/>
          </a:bodyPr>
          <a:lstStyle/>
          <a:p>
            <a:pPr marL="0" indent="0" algn="just">
              <a:buNone/>
            </a:pPr>
            <a:r>
              <a:rPr lang="en-US" b="1" dirty="0"/>
              <a:t>For e.g., a fertilizer manufacturing and marketing company may have the following objectives:</a:t>
            </a:r>
          </a:p>
          <a:p>
            <a:pPr marL="514350" indent="-514350" algn="just">
              <a:buAutoNum type="alphaLcParenBoth"/>
            </a:pPr>
            <a:r>
              <a:rPr lang="en-US" dirty="0"/>
              <a:t>A specified capacity utilization</a:t>
            </a:r>
          </a:p>
          <a:p>
            <a:pPr marL="514350" indent="-514350" algn="just">
              <a:buAutoNum type="alphaLcParenBoth"/>
            </a:pPr>
            <a:r>
              <a:rPr lang="en-US" dirty="0"/>
              <a:t>Specified costs and return on capital</a:t>
            </a:r>
          </a:p>
          <a:p>
            <a:pPr marL="514350" indent="-514350" algn="just">
              <a:buAutoNum type="alphaLcParenBoth"/>
            </a:pPr>
            <a:r>
              <a:rPr lang="en-US" dirty="0"/>
              <a:t>Specified quality of the product</a:t>
            </a:r>
          </a:p>
          <a:p>
            <a:pPr marL="514350" indent="-514350" algn="just">
              <a:buAutoNum type="alphaLcParenBoth"/>
            </a:pPr>
            <a:r>
              <a:rPr lang="en-US" dirty="0"/>
              <a:t>Specified marketing services</a:t>
            </a:r>
          </a:p>
          <a:p>
            <a:pPr marL="514350" indent="-514350" algn="just">
              <a:buAutoNum type="alphaLcParenBoth"/>
            </a:pPr>
            <a:r>
              <a:rPr lang="en-US" dirty="0"/>
              <a:t>Extension and market development</a:t>
            </a:r>
          </a:p>
          <a:p>
            <a:pPr marL="514350" indent="-514350" algn="just">
              <a:buAutoNum type="alphaLcParenBoth"/>
            </a:pPr>
            <a:r>
              <a:rPr lang="en-US"/>
              <a:t>Serving remote </a:t>
            </a:r>
            <a:r>
              <a:rPr lang="en-US" dirty="0"/>
              <a:t>areas</a:t>
            </a:r>
          </a:p>
          <a:p>
            <a:pPr marL="514350" indent="-514350" algn="just">
              <a:buAutoNum type="alphaLcParenBoth"/>
            </a:pPr>
            <a:r>
              <a:rPr lang="en-US" dirty="0"/>
              <a:t>Maintaining the desired network of retail outlets</a:t>
            </a:r>
          </a:p>
          <a:p>
            <a:pPr marL="514350" indent="-514350" algn="just">
              <a:buAutoNum type="alphaLcParenBoth"/>
            </a:pPr>
            <a:r>
              <a:rPr lang="en-US" dirty="0"/>
              <a:t>Extension of warehouse facilities and ex-warehouse sales to small retailers and farmers close to consumption points.</a:t>
            </a:r>
          </a:p>
          <a:p>
            <a:pPr algn="just"/>
            <a:r>
              <a:rPr lang="en-US" b="1" dirty="0"/>
              <a:t>Objectives are either tangible or intangible- </a:t>
            </a:r>
            <a:r>
              <a:rPr lang="en-US" dirty="0"/>
              <a:t>For some of the objectives(such as in the areas of market standing, productivity, and physical and financial resources) there are quantifiable values available. Other areas of objectives are not readily quantifiable and are intangible, such as manager’s performance, workers’ morale, public responsibility, etc.</a:t>
            </a:r>
            <a:endParaRPr lang="en-IN" dirty="0"/>
          </a:p>
        </p:txBody>
      </p:sp>
    </p:spTree>
    <p:extLst>
      <p:ext uri="{BB962C8B-B14F-4D97-AF65-F5344CB8AC3E}">
        <p14:creationId xmlns:p14="http://schemas.microsoft.com/office/powerpoint/2010/main" val="2618424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334CA1-79CB-4750-BC9C-469EA2F974ED}"/>
              </a:ext>
            </a:extLst>
          </p:cNvPr>
          <p:cNvSpPr>
            <a:spLocks noGrp="1"/>
          </p:cNvSpPr>
          <p:nvPr>
            <p:ph idx="1"/>
          </p:nvPr>
        </p:nvSpPr>
        <p:spPr>
          <a:xfrm>
            <a:off x="422031" y="168812"/>
            <a:ext cx="11338560" cy="6485206"/>
          </a:xfrm>
        </p:spPr>
        <p:txBody>
          <a:bodyPr>
            <a:normAutofit/>
          </a:bodyPr>
          <a:lstStyle/>
          <a:p>
            <a:pPr algn="just"/>
            <a:r>
              <a:rPr lang="en-US" b="1" dirty="0"/>
              <a:t>Objectives have a priority- </a:t>
            </a:r>
            <a:r>
              <a:rPr lang="en-US" dirty="0"/>
              <a:t>This implies that at a given point in time, the accomplishment of one objective is relatively more important than of others. For e.g., the goal of maintaining a minimum cash balance may be critically important to a firm having difficulty in meeting pay rolls and due dates on accounts. At all points in time, managers are confronted with alternate goals which must be evaluated and ranked. Managers of non-business </a:t>
            </a:r>
            <a:r>
              <a:rPr lang="en-US" dirty="0" err="1"/>
              <a:t>organisations</a:t>
            </a:r>
            <a:r>
              <a:rPr lang="en-US" dirty="0"/>
              <a:t> are particularly concerned with the ranking of seemingly independent goals. For e.g., a university vice-chancellor must determine, implicitly, or explicitly, the relative importance of teaching, research and service goals. Of course, the determination of goals and priorities is often a </a:t>
            </a:r>
            <a:r>
              <a:rPr lang="en-US" dirty="0" err="1"/>
              <a:t>judgemental</a:t>
            </a:r>
            <a:r>
              <a:rPr lang="en-US" dirty="0"/>
              <a:t> decision and, therefore, is difficult.</a:t>
            </a:r>
          </a:p>
          <a:p>
            <a:pPr algn="just"/>
            <a:r>
              <a:rPr lang="en-US" b="1" dirty="0"/>
              <a:t>Objectives are generally arranged in a hierarchy- </a:t>
            </a:r>
            <a:r>
              <a:rPr lang="en-US" dirty="0"/>
              <a:t>This means that we have corporate objectives of the total enterprise at the top, followed by divisional or departmental objectives. Next come objectives of each section and finally individual objectives. Objectives at all levels(except at the top) serve both as an end and as a means.</a:t>
            </a:r>
            <a:endParaRPr lang="en-IN" dirty="0"/>
          </a:p>
        </p:txBody>
      </p:sp>
    </p:spTree>
    <p:extLst>
      <p:ext uri="{BB962C8B-B14F-4D97-AF65-F5344CB8AC3E}">
        <p14:creationId xmlns:p14="http://schemas.microsoft.com/office/powerpoint/2010/main" val="317420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9DA50-F875-4BCE-8906-0047907DC0A0}"/>
              </a:ext>
            </a:extLst>
          </p:cNvPr>
          <p:cNvSpPr>
            <a:spLocks noGrp="1"/>
          </p:cNvSpPr>
          <p:nvPr>
            <p:ph idx="1"/>
          </p:nvPr>
        </p:nvSpPr>
        <p:spPr>
          <a:xfrm>
            <a:off x="267285" y="365760"/>
            <a:ext cx="11465169" cy="6288258"/>
          </a:xfrm>
        </p:spPr>
        <p:txBody>
          <a:bodyPr>
            <a:normAutofit/>
          </a:bodyPr>
          <a:lstStyle/>
          <a:p>
            <a:pPr algn="just"/>
            <a:r>
              <a:rPr lang="en-US" b="1" dirty="0"/>
              <a:t>Objectives sometimes clash with each other- </a:t>
            </a:r>
            <a:r>
              <a:rPr lang="en-US" dirty="0"/>
              <a:t>The process of breaking down the enterprise into units, for e.g., production, sales and finance, requires that objectives be assigned to each unit. Each unit is given the responsibility for attaining an assigned objective. The process of allocating objectives among various units creates the problem of potential goal conflict and suboptimization, wherein achieving the goals of one unit may jeopardize achieving the goals of another. For e.g., the production goal of low unit cost achieved through mass production of low-quality products may conflict with the sales goal of selling high quality products.</a:t>
            </a:r>
          </a:p>
        </p:txBody>
      </p:sp>
    </p:spTree>
    <p:extLst>
      <p:ext uri="{BB962C8B-B14F-4D97-AF65-F5344CB8AC3E}">
        <p14:creationId xmlns:p14="http://schemas.microsoft.com/office/powerpoint/2010/main" val="62253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AEEF-45F5-4629-B2A8-CA155FD7CCE9}"/>
              </a:ext>
            </a:extLst>
          </p:cNvPr>
          <p:cNvSpPr>
            <a:spLocks noGrp="1"/>
          </p:cNvSpPr>
          <p:nvPr>
            <p:ph type="title"/>
          </p:nvPr>
        </p:nvSpPr>
        <p:spPr>
          <a:xfrm>
            <a:off x="0" y="-297657"/>
            <a:ext cx="10515600" cy="1325563"/>
          </a:xfrm>
        </p:spPr>
        <p:txBody>
          <a:bodyPr/>
          <a:lstStyle/>
          <a:p>
            <a:r>
              <a:rPr lang="en-US" b="1" dirty="0"/>
              <a:t>Strategic planning in the Indian Industry</a:t>
            </a:r>
            <a:endParaRPr lang="en-IN" b="1" dirty="0"/>
          </a:p>
        </p:txBody>
      </p:sp>
      <p:sp>
        <p:nvSpPr>
          <p:cNvPr id="3" name="Content Placeholder 2">
            <a:extLst>
              <a:ext uri="{FF2B5EF4-FFF2-40B4-BE49-F238E27FC236}">
                <a16:creationId xmlns:a16="http://schemas.microsoft.com/office/drawing/2014/main" id="{4E4E6725-D0EA-4846-BA01-A4FF8C1964CC}"/>
              </a:ext>
            </a:extLst>
          </p:cNvPr>
          <p:cNvSpPr>
            <a:spLocks noGrp="1"/>
          </p:cNvSpPr>
          <p:nvPr>
            <p:ph idx="1"/>
          </p:nvPr>
        </p:nvSpPr>
        <p:spPr>
          <a:xfrm>
            <a:off x="323557" y="633046"/>
            <a:ext cx="11451101" cy="6091311"/>
          </a:xfrm>
        </p:spPr>
        <p:txBody>
          <a:bodyPr>
            <a:normAutofit/>
          </a:bodyPr>
          <a:lstStyle/>
          <a:p>
            <a:pPr algn="just"/>
            <a:r>
              <a:rPr lang="en-US" dirty="0"/>
              <a:t>Nowadays, </a:t>
            </a:r>
            <a:r>
              <a:rPr lang="en-US" b="1" dirty="0"/>
              <a:t>corporate planning is receiving great importance by Indian companies.</a:t>
            </a:r>
            <a:r>
              <a:rPr lang="en-US" dirty="0"/>
              <a:t> Many large companies have established separate corporate planning divisions and have formalized the planning process. </a:t>
            </a:r>
          </a:p>
          <a:p>
            <a:pPr algn="just"/>
            <a:r>
              <a:rPr lang="en-US" dirty="0"/>
              <a:t>Many companies have now come to </a:t>
            </a:r>
            <a:r>
              <a:rPr lang="en-US" dirty="0" err="1"/>
              <a:t>realise</a:t>
            </a:r>
            <a:r>
              <a:rPr lang="en-US" dirty="0"/>
              <a:t> on the basis of their </a:t>
            </a:r>
            <a:r>
              <a:rPr lang="en-US" b="1" dirty="0"/>
              <a:t>SWOT(Strengths and Weaknesses, Opportunities and Threats) </a:t>
            </a:r>
            <a:r>
              <a:rPr lang="en-US" dirty="0"/>
              <a:t>analysis that they should concentrate on their core competence and should not spread themselves too thin by getting into more businesses than they can handle. Notable among these </a:t>
            </a:r>
            <a:r>
              <a:rPr lang="en-US" dirty="0" err="1"/>
              <a:t>organisations</a:t>
            </a:r>
            <a:r>
              <a:rPr lang="en-US" dirty="0"/>
              <a:t> are the </a:t>
            </a:r>
            <a:r>
              <a:rPr lang="en-US" b="1" dirty="0"/>
              <a:t>Videocon Group, the </a:t>
            </a:r>
            <a:r>
              <a:rPr lang="en-US" b="1" dirty="0" err="1"/>
              <a:t>Thapars</a:t>
            </a:r>
            <a:r>
              <a:rPr lang="en-US" b="1" dirty="0"/>
              <a:t>, Whirlpool India Ltd., </a:t>
            </a:r>
            <a:r>
              <a:rPr lang="en-US" b="1" dirty="0" err="1"/>
              <a:t>Mafatlals</a:t>
            </a:r>
            <a:r>
              <a:rPr lang="en-US" b="1" dirty="0"/>
              <a:t>, Hindustan Lever and Larsen and Toubro</a:t>
            </a:r>
            <a:r>
              <a:rPr lang="en-US" dirty="0"/>
              <a:t>.</a:t>
            </a:r>
          </a:p>
          <a:p>
            <a:pPr algn="just"/>
            <a:r>
              <a:rPr lang="en-US" dirty="0"/>
              <a:t>Several banks in India from across regions(north-south, east-west) are wanting to merge in a bid to create a larger market for themselves.</a:t>
            </a:r>
          </a:p>
          <a:p>
            <a:pPr algn="just"/>
            <a:r>
              <a:rPr lang="en-US" dirty="0"/>
              <a:t>Joint ventures are also becoming the order of the day. Some notable joint ventures of recent years are </a:t>
            </a:r>
            <a:r>
              <a:rPr lang="en-US" b="1" dirty="0"/>
              <a:t>Shriram-Honda, Ford-Mahindra, Telco-Benz, Pal-</a:t>
            </a:r>
            <a:r>
              <a:rPr lang="en-US" b="1" dirty="0" err="1"/>
              <a:t>Peugot</a:t>
            </a:r>
            <a:r>
              <a:rPr lang="en-US" b="1" dirty="0"/>
              <a:t>, Hindustan Motors-Mitsubishi and Govt. of India-Suzuki</a:t>
            </a:r>
            <a:r>
              <a:rPr lang="en-US" dirty="0"/>
              <a:t>.</a:t>
            </a:r>
          </a:p>
          <a:p>
            <a:endParaRPr lang="en-IN" dirty="0"/>
          </a:p>
        </p:txBody>
      </p:sp>
    </p:spTree>
    <p:extLst>
      <p:ext uri="{BB962C8B-B14F-4D97-AF65-F5344CB8AC3E}">
        <p14:creationId xmlns:p14="http://schemas.microsoft.com/office/powerpoint/2010/main" val="871046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4E01-ADB5-FD49-CE0C-9CFF946E2B2E}"/>
              </a:ext>
            </a:extLst>
          </p:cNvPr>
          <p:cNvSpPr>
            <a:spLocks noGrp="1"/>
          </p:cNvSpPr>
          <p:nvPr>
            <p:ph type="title"/>
          </p:nvPr>
        </p:nvSpPr>
        <p:spPr/>
        <p:txBody>
          <a:bodyPr/>
          <a:lstStyle/>
          <a:p>
            <a:r>
              <a:rPr lang="en-US" b="1" dirty="0"/>
              <a:t>Requirement of Sound Objectives</a:t>
            </a:r>
            <a:endParaRPr lang="en-IN" dirty="0"/>
          </a:p>
        </p:txBody>
      </p:sp>
      <p:sp>
        <p:nvSpPr>
          <p:cNvPr id="3" name="Content Placeholder 2">
            <a:extLst>
              <a:ext uri="{FF2B5EF4-FFF2-40B4-BE49-F238E27FC236}">
                <a16:creationId xmlns:a16="http://schemas.microsoft.com/office/drawing/2014/main" id="{EE1171C8-EC7D-66FD-97CE-C7A1B5D838E7}"/>
              </a:ext>
            </a:extLst>
          </p:cNvPr>
          <p:cNvSpPr>
            <a:spLocks noGrp="1"/>
          </p:cNvSpPr>
          <p:nvPr>
            <p:ph idx="1"/>
          </p:nvPr>
        </p:nvSpPr>
        <p:spPr/>
        <p:txBody>
          <a:bodyPr/>
          <a:lstStyle/>
          <a:p>
            <a:pPr marL="0" indent="0" algn="just">
              <a:buNone/>
            </a:pPr>
            <a:r>
              <a:rPr lang="en-US" dirty="0"/>
              <a:t>While laying down objectives there are certain requirements that the manager should always keep in mind.</a:t>
            </a:r>
          </a:p>
          <a:p>
            <a:pPr marL="0" indent="0" algn="just">
              <a:buNone/>
            </a:pPr>
            <a:r>
              <a:rPr lang="en-US" b="1" dirty="0"/>
              <a:t>Objectives must be both clear and acceptable: </a:t>
            </a:r>
            <a:r>
              <a:rPr lang="en-US" dirty="0"/>
              <a:t>As Barnard pointed out, each participant in an organization determines for himself the range of acceptable behavior, and if the activities required of him are outside this range, he will not pursue the objective. A production line foreman can find all kinds of legitimate means to foil a production schedule if the meeting of that schedule requires behavior which he considers unacceptable. </a:t>
            </a:r>
            <a:endParaRPr lang="en-IN" dirty="0"/>
          </a:p>
          <a:p>
            <a:endParaRPr lang="en-IN" dirty="0"/>
          </a:p>
        </p:txBody>
      </p:sp>
    </p:spTree>
    <p:extLst>
      <p:ext uri="{BB962C8B-B14F-4D97-AF65-F5344CB8AC3E}">
        <p14:creationId xmlns:p14="http://schemas.microsoft.com/office/powerpoint/2010/main" val="871585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540DD-784F-465B-BBDD-97F51501F595}"/>
              </a:ext>
            </a:extLst>
          </p:cNvPr>
          <p:cNvSpPr>
            <a:spLocks noGrp="1"/>
          </p:cNvSpPr>
          <p:nvPr>
            <p:ph idx="1"/>
          </p:nvPr>
        </p:nvSpPr>
        <p:spPr>
          <a:xfrm>
            <a:off x="211015" y="140676"/>
            <a:ext cx="11746523" cy="6717323"/>
          </a:xfrm>
        </p:spPr>
        <p:txBody>
          <a:bodyPr>
            <a:normAutofit fontScale="85000" lnSpcReduction="10000"/>
          </a:bodyPr>
          <a:lstStyle/>
          <a:p>
            <a:pPr algn="just"/>
            <a:r>
              <a:rPr lang="en-US" b="1" dirty="0"/>
              <a:t>Objectives must support one another- </a:t>
            </a:r>
            <a:r>
              <a:rPr lang="en-US" dirty="0"/>
              <a:t>Objectives could interlock or interfere with one another. For e.g., the goals of the production department in a company may be operating at cross purposes with those of the marketing department. In view of this, there is need for coordination and balancing the activities of the entire organization, otherwise its members may pursue different paths making it difficult for the manager to achieve the company’s overall objectives.</a:t>
            </a:r>
          </a:p>
          <a:p>
            <a:pPr algn="just"/>
            <a:r>
              <a:rPr lang="en-US" b="1" dirty="0"/>
              <a:t>Objectives must be precise and measurable- </a:t>
            </a:r>
            <a:r>
              <a:rPr lang="en-US" dirty="0"/>
              <a:t>An objective must always be spelled out in precise, measurable terms. There are several reasons for this:</a:t>
            </a:r>
          </a:p>
          <a:p>
            <a:pPr marL="514350" indent="-514350" algn="just">
              <a:buAutoNum type="arabicPeriod"/>
            </a:pPr>
            <a:r>
              <a:rPr lang="en-US" dirty="0"/>
              <a:t>The more precise and measurable the goal, the easier it is to decide how to achieve it. For e.g., the goal of “becoming more active in the community” leaves managers in doubt as to how to proceed. If instead, managers select as their goal “increasing profits by 10 percent”, they have described their goals in much more meaningful terms.</a:t>
            </a:r>
          </a:p>
          <a:p>
            <a:pPr marL="514350" indent="-514350" algn="just">
              <a:buAutoNum type="arabicPeriod"/>
            </a:pPr>
            <a:r>
              <a:rPr lang="en-US" dirty="0"/>
              <a:t>Precise and measurable goals are better motivators of people than general goals.</a:t>
            </a:r>
          </a:p>
          <a:p>
            <a:pPr marL="514350" indent="-514350" algn="just">
              <a:buAutoNum type="arabicPeriod"/>
            </a:pPr>
            <a:r>
              <a:rPr lang="en-US" dirty="0"/>
              <a:t>Precise and measurable goals make it easier for lower level managers to develop their own plans for achieving those goals. For e.g., if a general manager is aiming for a 15 percent growth rate over the next four years, the sales manager can determine how sales must increase in order to meet this goal.</a:t>
            </a:r>
          </a:p>
          <a:p>
            <a:pPr marL="514350" indent="-514350" algn="just">
              <a:buAutoNum type="arabicPeriod"/>
            </a:pPr>
            <a:r>
              <a:rPr lang="en-US" dirty="0"/>
              <a:t>It is easier for managers to ascertain whether they are succeeding or failing if their goals are precise and measurable. For e.g., if they are aiming for a profit of Rs.15lakh over the next two years, they can check progress as profit and loss figures come in.</a:t>
            </a:r>
          </a:p>
          <a:p>
            <a:endParaRPr lang="en-IN" dirty="0"/>
          </a:p>
        </p:txBody>
      </p:sp>
    </p:spTree>
    <p:extLst>
      <p:ext uri="{BB962C8B-B14F-4D97-AF65-F5344CB8AC3E}">
        <p14:creationId xmlns:p14="http://schemas.microsoft.com/office/powerpoint/2010/main" val="675439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39EDB-086E-41AB-836F-EBA452F56E52}"/>
              </a:ext>
            </a:extLst>
          </p:cNvPr>
          <p:cNvSpPr>
            <a:spLocks noGrp="1"/>
          </p:cNvSpPr>
          <p:nvPr>
            <p:ph idx="1"/>
          </p:nvPr>
        </p:nvSpPr>
        <p:spPr>
          <a:xfrm>
            <a:off x="351693" y="182880"/>
            <a:ext cx="11493304" cy="6675120"/>
          </a:xfrm>
        </p:spPr>
        <p:txBody>
          <a:bodyPr>
            <a:normAutofit fontScale="92500" lnSpcReduction="10000"/>
          </a:bodyPr>
          <a:lstStyle/>
          <a:p>
            <a:pPr algn="just"/>
            <a:r>
              <a:rPr lang="en-US" b="1" dirty="0"/>
              <a:t>Objectives should always remain valid- </a:t>
            </a:r>
            <a:r>
              <a:rPr lang="en-US" dirty="0"/>
              <a:t>This means that the manager should constantly review, reassess and adjust them according to changed conditions. With the passage of time stakeholders’ preferences change and it becomes necessary for the manager to work out a new common minimum </a:t>
            </a:r>
            <a:r>
              <a:rPr lang="en-US" dirty="0" err="1"/>
              <a:t>programme</a:t>
            </a:r>
            <a:r>
              <a:rPr lang="en-US" dirty="0"/>
              <a:t>.</a:t>
            </a:r>
          </a:p>
          <a:p>
            <a:pPr marL="0" indent="0" algn="just">
              <a:buNone/>
            </a:pPr>
            <a:r>
              <a:rPr lang="en-US" b="1" dirty="0"/>
              <a:t>Advantages of objectives</a:t>
            </a:r>
            <a:endParaRPr lang="en-US" dirty="0"/>
          </a:p>
          <a:p>
            <a:pPr marL="0" indent="0" algn="just">
              <a:buNone/>
            </a:pPr>
            <a:r>
              <a:rPr lang="en-US" dirty="0"/>
              <a:t>(1) Unified planning: Various plans are prepared at various level in the organization. These plans are consistent with the objectives and hence objectives encourage unified planning.</a:t>
            </a:r>
          </a:p>
          <a:p>
            <a:pPr marL="0" indent="0" algn="just">
              <a:buNone/>
            </a:pPr>
            <a:r>
              <a:rPr lang="en-US" dirty="0"/>
              <a:t>(2) Individual motivation: Objectives act as motivators for individual and departments imbuing their activity with a sense of purpose.</a:t>
            </a:r>
          </a:p>
          <a:p>
            <a:pPr marL="0" indent="0" algn="just">
              <a:buNone/>
            </a:pPr>
            <a:r>
              <a:rPr lang="en-US" dirty="0"/>
              <a:t>(3) Coordination: Objectives facilitate coordinated behavior of various groups which otherwise may pull in different directions.</a:t>
            </a:r>
          </a:p>
          <a:p>
            <a:pPr marL="0" indent="0" algn="just">
              <a:buNone/>
            </a:pPr>
            <a:r>
              <a:rPr lang="en-US" dirty="0"/>
              <a:t>(4) Control: Objectives provide yardstick for performance. The actual performance is compared with standard performance and hence objectives facilitate control.</a:t>
            </a:r>
          </a:p>
          <a:p>
            <a:pPr marL="0" indent="0" algn="just">
              <a:buNone/>
            </a:pPr>
            <a:r>
              <a:rPr lang="en-US" dirty="0"/>
              <a:t>(5) Basis for decentralization: Department-wise or section wise objectives are set in order to achieve common objectives of the organization. These objectives provide basis for decentralization.</a:t>
            </a:r>
            <a:endParaRPr lang="en-IN" dirty="0"/>
          </a:p>
        </p:txBody>
      </p:sp>
    </p:spTree>
    <p:extLst>
      <p:ext uri="{BB962C8B-B14F-4D97-AF65-F5344CB8AC3E}">
        <p14:creationId xmlns:p14="http://schemas.microsoft.com/office/powerpoint/2010/main" val="1539533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A11D-128B-4CFE-AE63-DC8B38B1A1C7}"/>
              </a:ext>
            </a:extLst>
          </p:cNvPr>
          <p:cNvSpPr>
            <a:spLocks noGrp="1"/>
          </p:cNvSpPr>
          <p:nvPr>
            <p:ph type="title"/>
          </p:nvPr>
        </p:nvSpPr>
        <p:spPr>
          <a:xfrm>
            <a:off x="0" y="-338260"/>
            <a:ext cx="10515600" cy="1325563"/>
          </a:xfrm>
        </p:spPr>
        <p:txBody>
          <a:bodyPr/>
          <a:lstStyle/>
          <a:p>
            <a:r>
              <a:rPr lang="en-US" b="1" dirty="0"/>
              <a:t>Strategies</a:t>
            </a:r>
            <a:r>
              <a:rPr lang="en-US" dirty="0"/>
              <a:t> </a:t>
            </a:r>
            <a:endParaRPr lang="en-IN" dirty="0"/>
          </a:p>
        </p:txBody>
      </p:sp>
      <p:sp>
        <p:nvSpPr>
          <p:cNvPr id="3" name="Content Placeholder 2">
            <a:extLst>
              <a:ext uri="{FF2B5EF4-FFF2-40B4-BE49-F238E27FC236}">
                <a16:creationId xmlns:a16="http://schemas.microsoft.com/office/drawing/2014/main" id="{BFEDBF7A-8584-4811-A1C9-520C5CD68DCC}"/>
              </a:ext>
            </a:extLst>
          </p:cNvPr>
          <p:cNvSpPr>
            <a:spLocks noGrp="1"/>
          </p:cNvSpPr>
          <p:nvPr>
            <p:ph idx="1"/>
          </p:nvPr>
        </p:nvSpPr>
        <p:spPr>
          <a:xfrm>
            <a:off x="253218" y="661182"/>
            <a:ext cx="11648050" cy="6063175"/>
          </a:xfrm>
        </p:spPr>
        <p:txBody>
          <a:bodyPr>
            <a:normAutofit fontScale="85000" lnSpcReduction="20000"/>
          </a:bodyPr>
          <a:lstStyle/>
          <a:p>
            <a:pPr marL="0" indent="0" algn="just">
              <a:buNone/>
            </a:pPr>
            <a:r>
              <a:rPr lang="en-US" dirty="0"/>
              <a:t>In a competitive situation, it is not enough to build plans logically from goals unless the plans take into account the environmental opportunities and threats and the organizational strengths and weaknesses. Two important activities involved in strategy formulation are environmental appraisal and corporate appraisal.</a:t>
            </a:r>
          </a:p>
          <a:p>
            <a:pPr marL="0" indent="0" algn="just">
              <a:buNone/>
            </a:pPr>
            <a:r>
              <a:rPr lang="en-US" b="1" dirty="0"/>
              <a:t>Environmental appraisal- </a:t>
            </a:r>
            <a:r>
              <a:rPr lang="en-US" dirty="0"/>
              <a:t>An analysis of the relevant environment results in the identification of threats and opportunities. Andrews defines the environment of a company as the pattern of all external influences that affect its life and development. While every company must define its own relevant environment, some key environment factors which need to be studied are given below:</a:t>
            </a:r>
          </a:p>
          <a:p>
            <a:pPr marL="514350" indent="-514350" algn="just">
              <a:buAutoNum type="arabicPeriod"/>
            </a:pPr>
            <a:r>
              <a:rPr lang="en-US" b="1" dirty="0"/>
              <a:t>Political and legal factors:</a:t>
            </a:r>
          </a:p>
          <a:p>
            <a:pPr marL="514350" indent="-514350" algn="just">
              <a:buAutoNum type="alphaLcPeriod"/>
            </a:pPr>
            <a:r>
              <a:rPr lang="en-US" dirty="0"/>
              <a:t>Stability of the government and its political philosophy</a:t>
            </a:r>
          </a:p>
          <a:p>
            <a:pPr marL="514350" indent="-514350" algn="just">
              <a:buAutoNum type="alphaLcPeriod"/>
            </a:pPr>
            <a:r>
              <a:rPr lang="en-US" dirty="0"/>
              <a:t>Taxation and industrial licensing laws</a:t>
            </a:r>
          </a:p>
          <a:p>
            <a:pPr marL="514350" indent="-514350" algn="just">
              <a:buAutoNum type="alphaLcPeriod"/>
            </a:pPr>
            <a:r>
              <a:rPr lang="en-US" dirty="0"/>
              <a:t>Monetary and fiscal policies</a:t>
            </a:r>
          </a:p>
          <a:p>
            <a:pPr marL="514350" indent="-514350" algn="just">
              <a:buAutoNum type="alphaLcPeriod"/>
            </a:pPr>
            <a:r>
              <a:rPr lang="en-US" dirty="0"/>
              <a:t>Restrictions on capital movement, repatriation of capital, state trading, etc.</a:t>
            </a:r>
          </a:p>
          <a:p>
            <a:pPr marL="0" indent="0" algn="just">
              <a:buNone/>
            </a:pPr>
            <a:r>
              <a:rPr lang="en-US" b="1" dirty="0"/>
              <a:t>2. Economic factors:</a:t>
            </a:r>
          </a:p>
          <a:p>
            <a:pPr marL="514350" indent="-514350" algn="just">
              <a:buAutoNum type="alphaLcPeriod"/>
            </a:pPr>
            <a:r>
              <a:rPr lang="en-US" dirty="0"/>
              <a:t>Level of economic development and distribution of personal income</a:t>
            </a:r>
          </a:p>
          <a:p>
            <a:pPr marL="514350" indent="-514350" algn="just">
              <a:buAutoNum type="alphaLcPeriod"/>
            </a:pPr>
            <a:r>
              <a:rPr lang="en-US" dirty="0"/>
              <a:t>Trend in prices, exchange rates, balance of payments, etc.</a:t>
            </a:r>
          </a:p>
          <a:p>
            <a:pPr marL="514350" indent="-514350" algn="just">
              <a:buAutoNum type="alphaLcPeriod"/>
            </a:pPr>
            <a:r>
              <a:rPr lang="en-US" dirty="0"/>
              <a:t>Supply of </a:t>
            </a:r>
            <a:r>
              <a:rPr lang="en-US" dirty="0" err="1"/>
              <a:t>labour</a:t>
            </a:r>
            <a:r>
              <a:rPr lang="en-US" dirty="0"/>
              <a:t>, raw material, capital, etc.</a:t>
            </a:r>
            <a:endParaRPr lang="en-IN" dirty="0"/>
          </a:p>
        </p:txBody>
      </p:sp>
    </p:spTree>
    <p:extLst>
      <p:ext uri="{BB962C8B-B14F-4D97-AF65-F5344CB8AC3E}">
        <p14:creationId xmlns:p14="http://schemas.microsoft.com/office/powerpoint/2010/main" val="1464350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48206-4731-4C79-AA38-5412E9068C23}"/>
              </a:ext>
            </a:extLst>
          </p:cNvPr>
          <p:cNvSpPr>
            <a:spLocks noGrp="1"/>
          </p:cNvSpPr>
          <p:nvPr>
            <p:ph idx="1"/>
          </p:nvPr>
        </p:nvSpPr>
        <p:spPr>
          <a:xfrm>
            <a:off x="838200" y="225083"/>
            <a:ext cx="10515600" cy="5951880"/>
          </a:xfrm>
        </p:spPr>
        <p:txBody>
          <a:bodyPr>
            <a:normAutofit fontScale="85000" lnSpcReduction="10000"/>
          </a:bodyPr>
          <a:lstStyle/>
          <a:p>
            <a:pPr marL="0" indent="0" algn="just">
              <a:buNone/>
            </a:pPr>
            <a:r>
              <a:rPr lang="en-US" dirty="0"/>
              <a:t>3. </a:t>
            </a:r>
            <a:r>
              <a:rPr lang="en-US" b="1" dirty="0"/>
              <a:t>Competitive factors:</a:t>
            </a:r>
          </a:p>
          <a:p>
            <a:pPr marL="514350" indent="-514350" algn="just">
              <a:buAutoNum type="alphaLcPeriod"/>
            </a:pPr>
            <a:r>
              <a:rPr lang="en-US" dirty="0"/>
              <a:t>Identification of principal competitors</a:t>
            </a:r>
          </a:p>
          <a:p>
            <a:pPr marL="514350" indent="-514350" algn="just">
              <a:buAutoNum type="alphaLcPeriod"/>
            </a:pPr>
            <a:r>
              <a:rPr lang="en-US" dirty="0"/>
              <a:t>Analysis of their performance and </a:t>
            </a:r>
            <a:r>
              <a:rPr lang="en-US" dirty="0" err="1"/>
              <a:t>programmes</a:t>
            </a:r>
            <a:r>
              <a:rPr lang="en-US" dirty="0"/>
              <a:t> in major areas, such as market penetration, product life-cycle, product mix, distribution channels and sales organization, servicing, credit and delivery, advertising and promotion, pricing and branding, </a:t>
            </a:r>
            <a:r>
              <a:rPr lang="en-US" dirty="0" err="1"/>
              <a:t>labour</a:t>
            </a:r>
            <a:r>
              <a:rPr lang="en-US" dirty="0"/>
              <a:t> unions, training of personnel, technological development, productivity and efficiency in manufacturing, financial strength, profitability and rate of return on sales and investment.</a:t>
            </a:r>
          </a:p>
          <a:p>
            <a:pPr marL="514350" indent="-514350" algn="just">
              <a:buAutoNum type="alphaLcPeriod"/>
            </a:pPr>
            <a:r>
              <a:rPr lang="en-US" dirty="0"/>
              <a:t>Anti-monopoly laws and rules of competition</a:t>
            </a:r>
          </a:p>
          <a:p>
            <a:pPr marL="514350" indent="-514350" algn="just">
              <a:buAutoNum type="alphaLcPeriod"/>
            </a:pPr>
            <a:r>
              <a:rPr lang="en-US" dirty="0"/>
              <a:t>Protection of patents, trademarks, brand names and other industrial property rights.</a:t>
            </a:r>
          </a:p>
          <a:p>
            <a:pPr marL="0" indent="0" algn="just">
              <a:buNone/>
            </a:pPr>
            <a:r>
              <a:rPr lang="en-US" b="1" dirty="0"/>
              <a:t>4. Social and cultural factors:</a:t>
            </a:r>
          </a:p>
          <a:p>
            <a:pPr marL="514350" indent="-514350" algn="just">
              <a:buAutoNum type="alphaLcPeriod"/>
            </a:pPr>
            <a:r>
              <a:rPr lang="en-US" dirty="0"/>
              <a:t>Literacy levels of population</a:t>
            </a:r>
          </a:p>
          <a:p>
            <a:pPr marL="514350" indent="-514350" algn="just">
              <a:buAutoNum type="alphaLcPeriod"/>
            </a:pPr>
            <a:r>
              <a:rPr lang="en-US" dirty="0"/>
              <a:t>Religious and social characteristics</a:t>
            </a:r>
          </a:p>
          <a:p>
            <a:pPr marL="514350" indent="-514350" algn="just">
              <a:buAutoNum type="alphaLcPeriod"/>
            </a:pPr>
            <a:r>
              <a:rPr lang="en-US" dirty="0"/>
              <a:t>Extent and rate of urbanization</a:t>
            </a:r>
          </a:p>
          <a:p>
            <a:pPr marL="514350" indent="-514350" algn="just">
              <a:buAutoNum type="alphaLcPeriod"/>
            </a:pPr>
            <a:r>
              <a:rPr lang="en-US" dirty="0"/>
              <a:t>Rate of social change</a:t>
            </a:r>
            <a:endParaRPr lang="en-IN" dirty="0"/>
          </a:p>
        </p:txBody>
      </p:sp>
    </p:spTree>
    <p:extLst>
      <p:ext uri="{BB962C8B-B14F-4D97-AF65-F5344CB8AC3E}">
        <p14:creationId xmlns:p14="http://schemas.microsoft.com/office/powerpoint/2010/main" val="3037121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00A7A-7C94-35F6-E98A-C07AF400417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2F27386-0563-6CC6-5054-9EEA6FB03CF7}"/>
              </a:ext>
            </a:extLst>
          </p:cNvPr>
          <p:cNvSpPr>
            <a:spLocks noGrp="1"/>
          </p:cNvSpPr>
          <p:nvPr>
            <p:ph idx="1"/>
          </p:nvPr>
        </p:nvSpPr>
        <p:spPr/>
        <p:txBody>
          <a:bodyPr>
            <a:normAutofit lnSpcReduction="10000"/>
          </a:bodyPr>
          <a:lstStyle/>
          <a:p>
            <a:pPr algn="just"/>
            <a:r>
              <a:rPr lang="en-US" b="1" dirty="0"/>
              <a:t>Corporate analysis </a:t>
            </a:r>
            <a:r>
              <a:rPr lang="en-US" dirty="0"/>
              <a:t>involves identifying and analyzing company’s strength and weakness. For example a companies strength may be low cost manufacturing skill, excellent product design, efficient distribution etc.,. Its weakness may be lack of physical and financial resources. A company must plan to exploit these strengths to maximum and circumvent it’s weakness.</a:t>
            </a:r>
          </a:p>
          <a:p>
            <a:pPr algn="just"/>
            <a:r>
              <a:rPr lang="en-US" dirty="0"/>
              <a:t>The formulation of strategy is like preparing for beauty contest in which a lady tries to highlight her strong points and hide her weak points. The process of matching company’s strength and weakness with environmental opportunities and threats is known as SWOT analysis.</a:t>
            </a:r>
            <a:endParaRPr lang="en-IN" dirty="0"/>
          </a:p>
        </p:txBody>
      </p:sp>
    </p:spTree>
    <p:extLst>
      <p:ext uri="{BB962C8B-B14F-4D97-AF65-F5344CB8AC3E}">
        <p14:creationId xmlns:p14="http://schemas.microsoft.com/office/powerpoint/2010/main" val="1447901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EA06-E98F-4346-B88C-75ABE59733E0}"/>
              </a:ext>
            </a:extLst>
          </p:cNvPr>
          <p:cNvSpPr>
            <a:spLocks noGrp="1"/>
          </p:cNvSpPr>
          <p:nvPr>
            <p:ph type="title"/>
          </p:nvPr>
        </p:nvSpPr>
        <p:spPr>
          <a:xfrm>
            <a:off x="177019" y="-281989"/>
            <a:ext cx="10515600" cy="1325563"/>
          </a:xfrm>
        </p:spPr>
        <p:txBody>
          <a:bodyPr/>
          <a:lstStyle/>
          <a:p>
            <a:r>
              <a:rPr lang="en-US" b="1" dirty="0"/>
              <a:t>Standing Plans</a:t>
            </a:r>
            <a:endParaRPr lang="en-IN" b="1" dirty="0"/>
          </a:p>
        </p:txBody>
      </p:sp>
      <p:sp>
        <p:nvSpPr>
          <p:cNvPr id="3" name="Content Placeholder 2">
            <a:extLst>
              <a:ext uri="{FF2B5EF4-FFF2-40B4-BE49-F238E27FC236}">
                <a16:creationId xmlns:a16="http://schemas.microsoft.com/office/drawing/2014/main" id="{A0D6E196-1678-4110-B939-02BB7B4E147D}"/>
              </a:ext>
            </a:extLst>
          </p:cNvPr>
          <p:cNvSpPr>
            <a:spLocks noGrp="1"/>
          </p:cNvSpPr>
          <p:nvPr>
            <p:ph idx="1"/>
          </p:nvPr>
        </p:nvSpPr>
        <p:spPr>
          <a:xfrm>
            <a:off x="177019" y="703384"/>
            <a:ext cx="11682045" cy="5950633"/>
          </a:xfrm>
        </p:spPr>
        <p:txBody>
          <a:bodyPr>
            <a:normAutofit fontScale="92500"/>
          </a:bodyPr>
          <a:lstStyle/>
          <a:p>
            <a:pPr marL="0" indent="0" algn="just">
              <a:buNone/>
            </a:pPr>
            <a:r>
              <a:rPr lang="en-US" b="1" dirty="0"/>
              <a:t>Policies-</a:t>
            </a:r>
            <a:r>
              <a:rPr lang="en-US" dirty="0"/>
              <a:t> </a:t>
            </a:r>
            <a:r>
              <a:rPr lang="en-US" b="1" dirty="0"/>
              <a:t>A policy is general guideline for decision-making. </a:t>
            </a:r>
            <a:r>
              <a:rPr lang="en-US" dirty="0"/>
              <a:t>It sets up boundaries around decisions, including those that can be made and shutting out those that cannot. In so doing, it channelizes the thinking of the organization members so that it is consistent with the organizational objectives. In the words of George R Terry, “policy is a verbal, written or implied overall guide, setting up boundaries that supply the general limits and direction in which managerial action will take place.</a:t>
            </a:r>
          </a:p>
          <a:p>
            <a:pPr marL="0" indent="0" algn="just">
              <a:buNone/>
            </a:pPr>
            <a:r>
              <a:rPr lang="en-US" dirty="0"/>
              <a:t>Although, </a:t>
            </a:r>
            <a:r>
              <a:rPr lang="en-US" b="1" dirty="0"/>
              <a:t>policies deal with “how to do” the work, they do not dictate terms to subordinates. </a:t>
            </a:r>
            <a:r>
              <a:rPr lang="en-US" dirty="0"/>
              <a:t>They only provide a framework within which decisions must be made by the management in different spheres. Thus we may hear that the recruitment policy of a company is to recruit meritorious people through the employment exchange; or the advertisement policy of a company is to avoid cut-throat competition with its rivals in the field; or the distribution policy of a fertilizer company is farmer-oriented. In all these examples, respective policies leave it to the discretion of the subordinates, the decisions regarding which candidates are meritorious, what is cut-throat competition and what is to be farmer-oriented.</a:t>
            </a:r>
            <a:endParaRPr lang="en-IN" dirty="0"/>
          </a:p>
        </p:txBody>
      </p:sp>
    </p:spTree>
    <p:extLst>
      <p:ext uri="{BB962C8B-B14F-4D97-AF65-F5344CB8AC3E}">
        <p14:creationId xmlns:p14="http://schemas.microsoft.com/office/powerpoint/2010/main" val="1908861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58A0-B6C8-54D5-83D6-DB7FE67D64F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180FFCE-C681-372B-6DC2-5F798382E01F}"/>
              </a:ext>
            </a:extLst>
          </p:cNvPr>
          <p:cNvPicPr>
            <a:picLocks noGrp="1" noChangeAspect="1"/>
          </p:cNvPicPr>
          <p:nvPr>
            <p:ph idx="1"/>
          </p:nvPr>
        </p:nvPicPr>
        <p:blipFill>
          <a:blip r:embed="rId2"/>
          <a:stretch>
            <a:fillRect/>
          </a:stretch>
        </p:blipFill>
        <p:spPr>
          <a:xfrm>
            <a:off x="1437318" y="1825625"/>
            <a:ext cx="9317363" cy="4351338"/>
          </a:xfrm>
        </p:spPr>
      </p:pic>
    </p:spTree>
    <p:extLst>
      <p:ext uri="{BB962C8B-B14F-4D97-AF65-F5344CB8AC3E}">
        <p14:creationId xmlns:p14="http://schemas.microsoft.com/office/powerpoint/2010/main" val="3521360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4469B-5AE8-4F2A-B6E4-4DBF5809B0D5}"/>
              </a:ext>
            </a:extLst>
          </p:cNvPr>
          <p:cNvSpPr>
            <a:spLocks noGrp="1"/>
          </p:cNvSpPr>
          <p:nvPr>
            <p:ph idx="1"/>
          </p:nvPr>
        </p:nvSpPr>
        <p:spPr>
          <a:xfrm>
            <a:off x="295421" y="323557"/>
            <a:ext cx="11563643" cy="6231988"/>
          </a:xfrm>
        </p:spPr>
        <p:txBody>
          <a:bodyPr>
            <a:normAutofit lnSpcReduction="10000"/>
          </a:bodyPr>
          <a:lstStyle/>
          <a:p>
            <a:pPr marL="0" indent="0" algn="just">
              <a:buNone/>
            </a:pPr>
            <a:r>
              <a:rPr lang="en-US" dirty="0"/>
              <a:t>It should be noted that both policies and objectives guide thinking and action, but with difference. Objectives are end points of planning while policies channelize decisions to these ends; or, to put it another way, policies lead to objectives in the way a series of alternate highway routes lead to a city.</a:t>
            </a:r>
          </a:p>
          <a:p>
            <a:pPr marL="0" indent="0" algn="just">
              <a:buNone/>
            </a:pPr>
            <a:r>
              <a:rPr lang="en-US" b="1" dirty="0"/>
              <a:t>Advantage of policies</a:t>
            </a:r>
          </a:p>
          <a:p>
            <a:pPr marL="514350" indent="-514350" algn="just">
              <a:buAutoNum type="arabicPeriod"/>
            </a:pPr>
            <a:r>
              <a:rPr lang="en-US" dirty="0"/>
              <a:t>Policies ensure uniformity of action in respect of various matters at various organizational points.</a:t>
            </a:r>
          </a:p>
          <a:p>
            <a:pPr marL="514350" indent="-514350" algn="just">
              <a:buAutoNum type="arabicPeriod"/>
            </a:pPr>
            <a:r>
              <a:rPr lang="en-US" dirty="0"/>
              <a:t>Policies speed up decisions at lower levels because subordinates need not consult their superiors frequently.</a:t>
            </a:r>
          </a:p>
          <a:p>
            <a:pPr marL="514350" indent="-514350" algn="just">
              <a:buAutoNum type="arabicPeriod"/>
            </a:pPr>
            <a:r>
              <a:rPr lang="en-US" dirty="0"/>
              <a:t>Policies make it easier for the superior to delegate more and more authority to his subordinates without being unduly concerned because he knows that whatever decision the subordinates make will be within the boundaries of the policies.</a:t>
            </a:r>
          </a:p>
          <a:p>
            <a:pPr marL="514350" indent="-514350" algn="just">
              <a:buAutoNum type="arabicPeriod"/>
            </a:pPr>
            <a:r>
              <a:rPr lang="en-US" dirty="0"/>
              <a:t>Policies give a practical shape to the objectives by elaborating and directing the way in which the predetermined objectives are to be attained.</a:t>
            </a:r>
            <a:endParaRPr lang="en-IN" dirty="0"/>
          </a:p>
        </p:txBody>
      </p:sp>
    </p:spTree>
    <p:extLst>
      <p:ext uri="{BB962C8B-B14F-4D97-AF65-F5344CB8AC3E}">
        <p14:creationId xmlns:p14="http://schemas.microsoft.com/office/powerpoint/2010/main" val="2153321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76DE-08ED-4319-9EBE-1280CC716922}"/>
              </a:ext>
            </a:extLst>
          </p:cNvPr>
          <p:cNvSpPr>
            <a:spLocks noGrp="1"/>
          </p:cNvSpPr>
          <p:nvPr>
            <p:ph type="title"/>
          </p:nvPr>
        </p:nvSpPr>
        <p:spPr>
          <a:xfrm>
            <a:off x="0" y="-425231"/>
            <a:ext cx="10515600" cy="1325563"/>
          </a:xfrm>
        </p:spPr>
        <p:txBody>
          <a:bodyPr/>
          <a:lstStyle/>
          <a:p>
            <a:r>
              <a:rPr lang="en-IN" b="1" dirty="0"/>
              <a:t>Types of Policies</a:t>
            </a:r>
          </a:p>
        </p:txBody>
      </p:sp>
      <p:sp>
        <p:nvSpPr>
          <p:cNvPr id="3" name="Content Placeholder 2">
            <a:extLst>
              <a:ext uri="{FF2B5EF4-FFF2-40B4-BE49-F238E27FC236}">
                <a16:creationId xmlns:a16="http://schemas.microsoft.com/office/drawing/2014/main" id="{1B9AB282-A4F1-4E76-92A4-EF1C526A5219}"/>
              </a:ext>
            </a:extLst>
          </p:cNvPr>
          <p:cNvSpPr>
            <a:spLocks noGrp="1"/>
          </p:cNvSpPr>
          <p:nvPr>
            <p:ph idx="1"/>
          </p:nvPr>
        </p:nvSpPr>
        <p:spPr>
          <a:xfrm>
            <a:off x="205153" y="520505"/>
            <a:ext cx="11781693" cy="6337495"/>
          </a:xfrm>
        </p:spPr>
        <p:txBody>
          <a:bodyPr>
            <a:normAutofit lnSpcReduction="10000"/>
          </a:bodyPr>
          <a:lstStyle/>
          <a:p>
            <a:pPr marL="0" indent="0" algn="just">
              <a:buNone/>
            </a:pPr>
            <a:r>
              <a:rPr lang="en-IN" dirty="0"/>
              <a:t>Policies may be variously classified on the basis of sources, functions or organisational level.</a:t>
            </a:r>
          </a:p>
          <a:p>
            <a:pPr marL="514350" indent="-514350" algn="just">
              <a:buAutoNum type="arabicPeriod"/>
            </a:pPr>
            <a:r>
              <a:rPr lang="en-IN" b="1" dirty="0"/>
              <a:t>Classification on the basis of sources:</a:t>
            </a:r>
            <a:r>
              <a:rPr lang="en-IN" dirty="0"/>
              <a:t> On this basis, policies may be divided into originated, appealed, implied and externally imposed policies.</a:t>
            </a:r>
          </a:p>
          <a:p>
            <a:pPr marL="514350" indent="-514350" algn="just">
              <a:buAutoNum type="alphaLcParenBoth"/>
            </a:pPr>
            <a:r>
              <a:rPr lang="en-IN" b="1" dirty="0"/>
              <a:t>Originated policies: </a:t>
            </a:r>
            <a:r>
              <a:rPr lang="en-IN" dirty="0"/>
              <a:t>These are policies which are usually established formally and deliberately by top managers for the purpose of guiding the actions of their subordinates and also their own. These policies are generally set down in print and embodied in a manual.</a:t>
            </a:r>
          </a:p>
          <a:p>
            <a:pPr marL="514350" indent="-514350" algn="just">
              <a:buAutoNum type="alphaLcParenBoth"/>
            </a:pPr>
            <a:r>
              <a:rPr lang="en-IN" b="1" dirty="0"/>
              <a:t>Appealed policies: </a:t>
            </a:r>
            <a:r>
              <a:rPr lang="en-IN" dirty="0"/>
              <a:t>are those which arise from the appeal made by a subordinate to his superior regarding the manner of handling a given situation.</a:t>
            </a:r>
          </a:p>
          <a:p>
            <a:pPr marL="514350" indent="-514350" algn="just">
              <a:buAutoNum type="alphaLcParenBoth"/>
            </a:pPr>
            <a:r>
              <a:rPr lang="en-IN" b="1" dirty="0"/>
              <a:t>Implied policies: </a:t>
            </a:r>
            <a:r>
              <a:rPr lang="en-IN" dirty="0"/>
              <a:t>There are also policies which are stated neither in writing nor verbally. Such policies are called implied policies. For e.g., if office space is repeatedly assigned to individuals on the basis of seniority, this may become an implied policy of the organisation.</a:t>
            </a:r>
          </a:p>
        </p:txBody>
      </p:sp>
    </p:spTree>
    <p:extLst>
      <p:ext uri="{BB962C8B-B14F-4D97-AF65-F5344CB8AC3E}">
        <p14:creationId xmlns:p14="http://schemas.microsoft.com/office/powerpoint/2010/main" val="269621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8744E-2132-4E02-AF07-A7EDCE45C714}"/>
              </a:ext>
            </a:extLst>
          </p:cNvPr>
          <p:cNvSpPr>
            <a:spLocks noGrp="1"/>
          </p:cNvSpPr>
          <p:nvPr>
            <p:ph idx="1"/>
          </p:nvPr>
        </p:nvSpPr>
        <p:spPr>
          <a:xfrm>
            <a:off x="838200" y="323557"/>
            <a:ext cx="10515600" cy="5853406"/>
          </a:xfrm>
        </p:spPr>
        <p:txBody>
          <a:bodyPr/>
          <a:lstStyle/>
          <a:p>
            <a:pPr algn="just"/>
            <a:r>
              <a:rPr lang="en-IN" dirty="0"/>
              <a:t>On the other hand, there are also cases of diversification and demergers. Examples of diversified firms in India include </a:t>
            </a:r>
            <a:r>
              <a:rPr lang="en-IN" b="1" dirty="0"/>
              <a:t>Reliance Industries(Petrochemicals, Textiles, Power Telecommunications), </a:t>
            </a:r>
            <a:r>
              <a:rPr lang="en-IN" b="1" dirty="0" err="1"/>
              <a:t>Nagarjun</a:t>
            </a:r>
            <a:r>
              <a:rPr lang="en-IN" b="1" dirty="0"/>
              <a:t> Group(Power, Fertilizers, Finance), Tata(Paper, Tea, Automobiles, Steel, Telecommunications, Software, Consultancy) and Aditya Birla Group(Cement, Textiles, Rayon, Palm Oil).</a:t>
            </a:r>
          </a:p>
          <a:p>
            <a:pPr algn="just"/>
            <a:r>
              <a:rPr lang="en-IN" dirty="0"/>
              <a:t>Examples of demergers include demerger of </a:t>
            </a:r>
            <a:r>
              <a:rPr lang="en-IN" b="1" dirty="0"/>
              <a:t>Ciba specialities from Hindustan Ciba-Geigy Ltd., demerger of Sandoz India Ltd., from the old Sandoz and demerger of Aptech from Apple Industries Ltd</a:t>
            </a:r>
            <a:r>
              <a:rPr lang="en-IN" dirty="0"/>
              <a:t>.</a:t>
            </a:r>
          </a:p>
        </p:txBody>
      </p:sp>
    </p:spTree>
    <p:extLst>
      <p:ext uri="{BB962C8B-B14F-4D97-AF65-F5344CB8AC3E}">
        <p14:creationId xmlns:p14="http://schemas.microsoft.com/office/powerpoint/2010/main" val="2347942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AD257-BF6C-40EF-87D4-D5622B3E8721}"/>
              </a:ext>
            </a:extLst>
          </p:cNvPr>
          <p:cNvSpPr>
            <a:spLocks noGrp="1"/>
          </p:cNvSpPr>
          <p:nvPr>
            <p:ph idx="1"/>
          </p:nvPr>
        </p:nvSpPr>
        <p:spPr>
          <a:xfrm>
            <a:off x="337625" y="295422"/>
            <a:ext cx="11465169" cy="6316393"/>
          </a:xfrm>
        </p:spPr>
        <p:txBody>
          <a:bodyPr>
            <a:normAutofit/>
          </a:bodyPr>
          <a:lstStyle/>
          <a:p>
            <a:pPr marL="0" indent="0" algn="just">
              <a:buNone/>
            </a:pPr>
            <a:r>
              <a:rPr lang="en-IN" b="1" dirty="0"/>
              <a:t>2. Classification on the basis of functions: </a:t>
            </a:r>
            <a:r>
              <a:rPr lang="en-IN" dirty="0"/>
              <a:t>Policies may be classified into production, sales, finance, personal policies, etc. Every one of these functions will have a number of policies. For e.g., the sales functions may have policies relating to market, price, packaging, distribution channel, commission to middlemen, etc.; the production function may have policies relating to the method of production, output, inventory, research, etc.; the financial function may have policies relating to capital structure, working capital, internal financing, dividend payment, etc., the personnel function may have policies relating to recruitment, training, working conditions, welfare activities, etc.</a:t>
            </a:r>
          </a:p>
          <a:p>
            <a:pPr marL="0" indent="0" algn="just">
              <a:buNone/>
            </a:pPr>
            <a:r>
              <a:rPr lang="en-IN" b="1" dirty="0"/>
              <a:t>3. Classification on the basis of organisational level</a:t>
            </a:r>
            <a:r>
              <a:rPr lang="en-IN" dirty="0"/>
              <a:t>: On the basis, policies range from major company policies through major departmental policies to minor or derivative policies applicable to the smallest segment of the organisation.</a:t>
            </a:r>
          </a:p>
        </p:txBody>
      </p:sp>
    </p:spTree>
    <p:extLst>
      <p:ext uri="{BB962C8B-B14F-4D97-AF65-F5344CB8AC3E}">
        <p14:creationId xmlns:p14="http://schemas.microsoft.com/office/powerpoint/2010/main" val="1885773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674F-EF5B-4792-A90A-EA5C41696841}"/>
              </a:ext>
            </a:extLst>
          </p:cNvPr>
          <p:cNvSpPr>
            <a:spLocks noGrp="1"/>
          </p:cNvSpPr>
          <p:nvPr>
            <p:ph type="title"/>
          </p:nvPr>
        </p:nvSpPr>
        <p:spPr>
          <a:xfrm>
            <a:off x="191086" y="-183515"/>
            <a:ext cx="10515600" cy="1325563"/>
          </a:xfrm>
        </p:spPr>
        <p:txBody>
          <a:bodyPr/>
          <a:lstStyle/>
          <a:p>
            <a:r>
              <a:rPr lang="en-IN" b="1" dirty="0"/>
              <a:t>Procedures </a:t>
            </a:r>
          </a:p>
        </p:txBody>
      </p:sp>
      <p:sp>
        <p:nvSpPr>
          <p:cNvPr id="3" name="Content Placeholder 2">
            <a:extLst>
              <a:ext uri="{FF2B5EF4-FFF2-40B4-BE49-F238E27FC236}">
                <a16:creationId xmlns:a16="http://schemas.microsoft.com/office/drawing/2014/main" id="{BA026985-136C-4BE7-AA4F-23FB84AA4B3C}"/>
              </a:ext>
            </a:extLst>
          </p:cNvPr>
          <p:cNvSpPr>
            <a:spLocks noGrp="1"/>
          </p:cNvSpPr>
          <p:nvPr>
            <p:ph idx="1"/>
          </p:nvPr>
        </p:nvSpPr>
        <p:spPr>
          <a:xfrm>
            <a:off x="393895" y="829994"/>
            <a:ext cx="11437034" cy="6028006"/>
          </a:xfrm>
        </p:spPr>
        <p:txBody>
          <a:bodyPr>
            <a:normAutofit/>
          </a:bodyPr>
          <a:lstStyle/>
          <a:p>
            <a:pPr algn="just"/>
            <a:r>
              <a:rPr lang="en-IN" b="1" dirty="0"/>
              <a:t>Policies are carried out by means of more detailed guidelines called “procedures”. A procedure provides a detailed set of instructions for performing a sequence of actions involved in doing a certain piece of work. </a:t>
            </a:r>
            <a:r>
              <a:rPr lang="en-IN" dirty="0"/>
              <a:t>The same steps are followed each time that activity is performed. </a:t>
            </a:r>
          </a:p>
          <a:p>
            <a:pPr marL="0" indent="0" algn="just">
              <a:buNone/>
            </a:pPr>
            <a:r>
              <a:rPr lang="en-IN" b="1" dirty="0"/>
              <a:t>For e.g., the procedure for purchasing raw material may be: </a:t>
            </a:r>
          </a:p>
          <a:p>
            <a:pPr marL="0" indent="0" algn="just">
              <a:buNone/>
            </a:pPr>
            <a:r>
              <a:rPr lang="en-IN" dirty="0"/>
              <a:t>(</a:t>
            </a:r>
            <a:r>
              <a:rPr lang="en-IN" dirty="0" err="1"/>
              <a:t>i</a:t>
            </a:r>
            <a:r>
              <a:rPr lang="en-IN" dirty="0"/>
              <a:t>) requisition from the storekeeper to the purchasing department;</a:t>
            </a:r>
          </a:p>
          <a:p>
            <a:pPr marL="0" indent="0" algn="just">
              <a:buNone/>
            </a:pPr>
            <a:r>
              <a:rPr lang="en-IN" dirty="0"/>
              <a:t>(ii) Calling tenders for purchase of materials;</a:t>
            </a:r>
          </a:p>
          <a:p>
            <a:pPr marL="0" indent="0" algn="just">
              <a:buNone/>
            </a:pPr>
            <a:r>
              <a:rPr lang="en-IN" dirty="0"/>
              <a:t>(iii) Placing orders with the suppliers who are selected;</a:t>
            </a:r>
          </a:p>
          <a:p>
            <a:pPr marL="0" indent="0" algn="just">
              <a:buNone/>
            </a:pPr>
            <a:r>
              <a:rPr lang="en-IN" dirty="0"/>
              <a:t>(iv) Inspecting the materials purchased by the inspecting department; </a:t>
            </a:r>
          </a:p>
          <a:p>
            <a:pPr marL="0" indent="0" algn="just">
              <a:buNone/>
            </a:pPr>
            <a:r>
              <a:rPr lang="en-IN" dirty="0"/>
              <a:t>(v) Making payment to the supplier of materials by the accounts department.</a:t>
            </a:r>
          </a:p>
        </p:txBody>
      </p:sp>
    </p:spTree>
    <p:extLst>
      <p:ext uri="{BB962C8B-B14F-4D97-AF65-F5344CB8AC3E}">
        <p14:creationId xmlns:p14="http://schemas.microsoft.com/office/powerpoint/2010/main" val="2768033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D77A1-D84F-4E01-980F-3931A4F0E13D}"/>
              </a:ext>
            </a:extLst>
          </p:cNvPr>
          <p:cNvSpPr>
            <a:spLocks noGrp="1"/>
          </p:cNvSpPr>
          <p:nvPr>
            <p:ph idx="1"/>
          </p:nvPr>
        </p:nvSpPr>
        <p:spPr>
          <a:xfrm>
            <a:off x="309489" y="196948"/>
            <a:ext cx="11662117" cy="6661052"/>
          </a:xfrm>
        </p:spPr>
        <p:txBody>
          <a:bodyPr>
            <a:normAutofit fontScale="85000" lnSpcReduction="20000"/>
          </a:bodyPr>
          <a:lstStyle/>
          <a:p>
            <a:pPr marL="0" indent="0" algn="just">
              <a:buNone/>
            </a:pPr>
            <a:r>
              <a:rPr lang="en-IN" b="1" dirty="0"/>
              <a:t>Similarly, the procedure for recruitment of personnel may be:</a:t>
            </a:r>
          </a:p>
          <a:p>
            <a:pPr marL="571500" indent="-571500" algn="just">
              <a:buAutoNum type="romanLcParenBoth"/>
            </a:pPr>
            <a:r>
              <a:rPr lang="en-IN" dirty="0"/>
              <a:t>Inviting applications through advertisement;</a:t>
            </a:r>
          </a:p>
          <a:p>
            <a:pPr marL="571500" indent="-571500" algn="just">
              <a:buAutoNum type="romanLcParenBoth"/>
            </a:pPr>
            <a:r>
              <a:rPr lang="en-IN" dirty="0"/>
              <a:t>Screening the applications;</a:t>
            </a:r>
          </a:p>
          <a:p>
            <a:pPr marL="571500" indent="-571500" algn="just">
              <a:buAutoNum type="romanLcParenBoth"/>
            </a:pPr>
            <a:r>
              <a:rPr lang="en-IN" dirty="0"/>
              <a:t>Conducting written test;</a:t>
            </a:r>
          </a:p>
          <a:p>
            <a:pPr marL="571500" indent="-571500" algn="just">
              <a:buAutoNum type="romanLcParenBoth"/>
            </a:pPr>
            <a:r>
              <a:rPr lang="en-IN" dirty="0"/>
              <a:t>Conducting interview for those who have passed the written test;</a:t>
            </a:r>
          </a:p>
          <a:p>
            <a:pPr marL="571500" indent="-571500" algn="just">
              <a:buAutoNum type="romanLcParenBoth"/>
            </a:pPr>
            <a:r>
              <a:rPr lang="en-IN" dirty="0"/>
              <a:t>Medical examination of those who are selected for the posts.</a:t>
            </a:r>
          </a:p>
          <a:p>
            <a:pPr marL="0" indent="0" algn="just">
              <a:buNone/>
            </a:pPr>
            <a:r>
              <a:rPr lang="en-IN" dirty="0"/>
              <a:t>Procedures may also exist for conducting the meetings of directors and shareholders, granting loans to employees, issuing raw materials from the stores department, granting sick leave to the employees, passing bills by the accounts department, and so on.</a:t>
            </a:r>
          </a:p>
          <a:p>
            <a:pPr marL="0" indent="0" algn="just">
              <a:buNone/>
            </a:pPr>
            <a:r>
              <a:rPr lang="en-IN" b="1" dirty="0"/>
              <a:t>Difference between policy and procedure</a:t>
            </a:r>
          </a:p>
          <a:p>
            <a:pPr marL="514350" indent="-514350" algn="just">
              <a:buAutoNum type="arabicPeriod"/>
            </a:pPr>
            <a:r>
              <a:rPr lang="en-IN" dirty="0"/>
              <a:t>Policies are general guides to both thinking and action of people at higher levels. Procedures are general guides to action only usually for people at lower levels.</a:t>
            </a:r>
          </a:p>
          <a:p>
            <a:pPr marL="514350" indent="-514350" algn="just">
              <a:buAutoNum type="arabicPeriod"/>
            </a:pPr>
            <a:r>
              <a:rPr lang="en-IN" dirty="0"/>
              <a:t>Policies help in fulfilling the objectives of the enterprise. Procedures show us the way to implement policies.</a:t>
            </a:r>
          </a:p>
          <a:p>
            <a:pPr marL="514350" indent="-514350" algn="just">
              <a:buAutoNum type="arabicPeriod"/>
            </a:pPr>
            <a:r>
              <a:rPr lang="en-IN" dirty="0"/>
              <a:t>Policies are generally broad and allow some latitude in decision making. Procedures are specific and do not allow latitude.</a:t>
            </a:r>
          </a:p>
          <a:p>
            <a:pPr marL="514350" indent="-514350" algn="just">
              <a:buAutoNum type="arabicPeriod"/>
            </a:pPr>
            <a:r>
              <a:rPr lang="en-IN" dirty="0"/>
              <a:t>Policies are often established without any study or analysis. Procedures are always established after thorough study and analysis of work.</a:t>
            </a:r>
          </a:p>
        </p:txBody>
      </p:sp>
    </p:spTree>
    <p:extLst>
      <p:ext uri="{BB962C8B-B14F-4D97-AF65-F5344CB8AC3E}">
        <p14:creationId xmlns:p14="http://schemas.microsoft.com/office/powerpoint/2010/main" val="212581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BF17A-50EC-40B0-A614-0312F6D03D13}"/>
              </a:ext>
            </a:extLst>
          </p:cNvPr>
          <p:cNvSpPr>
            <a:spLocks noGrp="1"/>
          </p:cNvSpPr>
          <p:nvPr>
            <p:ph idx="1"/>
          </p:nvPr>
        </p:nvSpPr>
        <p:spPr>
          <a:xfrm>
            <a:off x="225083" y="323557"/>
            <a:ext cx="11802794" cy="6316394"/>
          </a:xfrm>
        </p:spPr>
        <p:txBody>
          <a:bodyPr>
            <a:normAutofit/>
          </a:bodyPr>
          <a:lstStyle/>
          <a:p>
            <a:pPr marL="0" indent="0" algn="just">
              <a:buNone/>
            </a:pPr>
            <a:r>
              <a:rPr lang="en-IN" b="1" dirty="0"/>
              <a:t>Advantages of Procedures</a:t>
            </a:r>
          </a:p>
          <a:p>
            <a:pPr marL="0" indent="0" algn="just">
              <a:buNone/>
            </a:pPr>
            <a:r>
              <a:rPr lang="en-IN" dirty="0"/>
              <a:t>First, they indicate a standard way of performing a task. This ensures a high level of uniformity of performance in the enterprise.</a:t>
            </a:r>
          </a:p>
          <a:p>
            <a:pPr marL="0" indent="0" algn="just">
              <a:buNone/>
            </a:pPr>
            <a:r>
              <a:rPr lang="en-IN" dirty="0"/>
              <a:t>Second, they result in work simplification and elimination of unnecessary steps and overlapping.</a:t>
            </a:r>
          </a:p>
          <a:p>
            <a:pPr marL="0" indent="0" algn="just">
              <a:buNone/>
            </a:pPr>
            <a:r>
              <a:rPr lang="en-IN" dirty="0"/>
              <a:t>Third, they facilitate executive control over performance. By laying down the sequence and timing of each task, executive’s dependence on the personal attributes of his subordinates is reduced, supervision becomes more routine and discipline is externalised.</a:t>
            </a:r>
          </a:p>
          <a:p>
            <a:pPr marL="0" indent="0" algn="just">
              <a:buNone/>
            </a:pPr>
            <a:r>
              <a:rPr lang="en-IN" dirty="0"/>
              <a:t>Finally, they enable employees to improve their efficiency by providing them with knowledge about the entire range of work.</a:t>
            </a:r>
          </a:p>
        </p:txBody>
      </p:sp>
    </p:spTree>
    <p:extLst>
      <p:ext uri="{BB962C8B-B14F-4D97-AF65-F5344CB8AC3E}">
        <p14:creationId xmlns:p14="http://schemas.microsoft.com/office/powerpoint/2010/main" val="1467486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DCDF-CE8A-4332-8387-6EB5D3E2DE3A}"/>
              </a:ext>
            </a:extLst>
          </p:cNvPr>
          <p:cNvSpPr>
            <a:spLocks noGrp="1"/>
          </p:cNvSpPr>
          <p:nvPr>
            <p:ph type="title"/>
          </p:nvPr>
        </p:nvSpPr>
        <p:spPr>
          <a:xfrm>
            <a:off x="289560" y="-183515"/>
            <a:ext cx="10515600" cy="1325563"/>
          </a:xfrm>
        </p:spPr>
        <p:txBody>
          <a:bodyPr/>
          <a:lstStyle/>
          <a:p>
            <a:r>
              <a:rPr lang="en-IN" b="1" dirty="0"/>
              <a:t>Methods</a:t>
            </a:r>
            <a:r>
              <a:rPr lang="en-IN" dirty="0"/>
              <a:t> </a:t>
            </a:r>
          </a:p>
        </p:txBody>
      </p:sp>
      <p:sp>
        <p:nvSpPr>
          <p:cNvPr id="3" name="Content Placeholder 2">
            <a:extLst>
              <a:ext uri="{FF2B5EF4-FFF2-40B4-BE49-F238E27FC236}">
                <a16:creationId xmlns:a16="http://schemas.microsoft.com/office/drawing/2014/main" id="{880663CF-912D-4987-B43C-2042DCAA0591}"/>
              </a:ext>
            </a:extLst>
          </p:cNvPr>
          <p:cNvSpPr>
            <a:spLocks noGrp="1"/>
          </p:cNvSpPr>
          <p:nvPr>
            <p:ph idx="1"/>
          </p:nvPr>
        </p:nvSpPr>
        <p:spPr>
          <a:xfrm>
            <a:off x="506437" y="928468"/>
            <a:ext cx="11197883" cy="5767754"/>
          </a:xfrm>
        </p:spPr>
        <p:txBody>
          <a:bodyPr>
            <a:normAutofit/>
          </a:bodyPr>
          <a:lstStyle/>
          <a:p>
            <a:pPr marL="0" indent="0" algn="just">
              <a:buNone/>
            </a:pPr>
            <a:r>
              <a:rPr lang="en-IN" b="1" dirty="0"/>
              <a:t>A method is a prescribed way in which one step of a procedure is to be performed. </a:t>
            </a:r>
            <a:r>
              <a:rPr lang="en-IN" dirty="0"/>
              <a:t>The specified technique to be used in screening the applications or conducting a written test is a method, whereas the sequence of steps involved in the recruitment of personnel constitutes a procedure.</a:t>
            </a:r>
          </a:p>
          <a:p>
            <a:pPr marL="0" indent="0" algn="just">
              <a:buNone/>
            </a:pPr>
            <a:r>
              <a:rPr lang="en-IN" dirty="0"/>
              <a:t>The method that is selected for discharging a particular step under the existing conditions may become outdated in due course of time because of the discovery of better and more economical methods.</a:t>
            </a:r>
          </a:p>
          <a:p>
            <a:pPr marL="0" indent="0" algn="just">
              <a:buNone/>
            </a:pPr>
            <a:r>
              <a:rPr lang="en-IN" b="1" dirty="0"/>
              <a:t>Methods </a:t>
            </a:r>
            <a:r>
              <a:rPr lang="en-IN" dirty="0"/>
              <a:t>help in increasing the effectiveness and usefulness of the procedure. By improving the methods, reduced fatigue, better productivity and lower costs can be achieved. Methods can be improved in a number of ways. Manual methods of performing a task can be replaced by mechanical means, or the existing mechanised process may be improved, or work simplified and unproductive efforts removed by conducting “motion study”.</a:t>
            </a:r>
          </a:p>
        </p:txBody>
      </p:sp>
    </p:spTree>
    <p:extLst>
      <p:ext uri="{BB962C8B-B14F-4D97-AF65-F5344CB8AC3E}">
        <p14:creationId xmlns:p14="http://schemas.microsoft.com/office/powerpoint/2010/main" val="803484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2076-D109-4445-BE55-30D05CFB77B8}"/>
              </a:ext>
            </a:extLst>
          </p:cNvPr>
          <p:cNvSpPr>
            <a:spLocks noGrp="1"/>
          </p:cNvSpPr>
          <p:nvPr>
            <p:ph type="title"/>
          </p:nvPr>
        </p:nvSpPr>
        <p:spPr>
          <a:xfrm>
            <a:off x="261425" y="-281988"/>
            <a:ext cx="10515600" cy="1325563"/>
          </a:xfrm>
        </p:spPr>
        <p:txBody>
          <a:bodyPr/>
          <a:lstStyle/>
          <a:p>
            <a:r>
              <a:rPr lang="en-IN" b="1" dirty="0"/>
              <a:t>Rules</a:t>
            </a:r>
            <a:r>
              <a:rPr lang="en-IN" dirty="0"/>
              <a:t> </a:t>
            </a:r>
          </a:p>
        </p:txBody>
      </p:sp>
      <p:sp>
        <p:nvSpPr>
          <p:cNvPr id="3" name="Content Placeholder 2">
            <a:extLst>
              <a:ext uri="{FF2B5EF4-FFF2-40B4-BE49-F238E27FC236}">
                <a16:creationId xmlns:a16="http://schemas.microsoft.com/office/drawing/2014/main" id="{7C0E48EA-A213-4D77-8EA9-7E5A1887BD7C}"/>
              </a:ext>
            </a:extLst>
          </p:cNvPr>
          <p:cNvSpPr>
            <a:spLocks noGrp="1"/>
          </p:cNvSpPr>
          <p:nvPr>
            <p:ph idx="1"/>
          </p:nvPr>
        </p:nvSpPr>
        <p:spPr>
          <a:xfrm>
            <a:off x="422031" y="858128"/>
            <a:ext cx="11380763" cy="5711483"/>
          </a:xfrm>
        </p:spPr>
        <p:txBody>
          <a:bodyPr>
            <a:normAutofit lnSpcReduction="10000"/>
          </a:bodyPr>
          <a:lstStyle/>
          <a:p>
            <a:pPr algn="just"/>
            <a:r>
              <a:rPr lang="en-IN" b="1" dirty="0"/>
              <a:t>Are detailed and recorded instructions that a specific action must or must not be performed in a given situation. </a:t>
            </a:r>
            <a:r>
              <a:rPr lang="en-IN" dirty="0"/>
              <a:t>In sanctioning overtime to workmen, in regulating travelling allowances, in sanctioning entertainment bills and in other similar matters, a uniform way of handling them or dealing with the case has to be followed. These are all covered by the rules of the enterprise, the objective of which is to avoid repeated reference to higher levels for authorisation of routine matters which occur frequently. </a:t>
            </a:r>
          </a:p>
          <a:p>
            <a:pPr algn="just"/>
            <a:r>
              <a:rPr lang="en-IN" b="1" dirty="0"/>
              <a:t>Like procedures, rules also bring in predictability. </a:t>
            </a:r>
            <a:r>
              <a:rPr lang="en-IN" dirty="0"/>
              <a:t>They make sure that a job is done in the same manner every time, bringing uniformity in efforts and results.</a:t>
            </a:r>
          </a:p>
          <a:p>
            <a:pPr algn="just"/>
            <a:r>
              <a:rPr lang="en-IN" dirty="0"/>
              <a:t>A rule is different from a policy, procedure or method. It is not a policy because it does not give a guide to thinking and does not leave any discretion to the party involved. It is not a procedure because there is no time sequence to a particular action. It is not a method because it is not concerned with any one particular step of a procedure.</a:t>
            </a:r>
          </a:p>
        </p:txBody>
      </p:sp>
    </p:spTree>
    <p:extLst>
      <p:ext uri="{BB962C8B-B14F-4D97-AF65-F5344CB8AC3E}">
        <p14:creationId xmlns:p14="http://schemas.microsoft.com/office/powerpoint/2010/main" val="2834517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461" y="33274"/>
            <a:ext cx="3550920" cy="696595"/>
          </a:xfrm>
          <a:prstGeom prst="rect">
            <a:avLst/>
          </a:prstGeom>
        </p:spPr>
        <p:txBody>
          <a:bodyPr vert="horz" wrap="square" lIns="0" tIns="12700" rIns="0" bIns="0" rtlCol="0">
            <a:spAutoFit/>
          </a:bodyPr>
          <a:lstStyle/>
          <a:p>
            <a:pPr marL="12700">
              <a:lnSpc>
                <a:spcPct val="100000"/>
              </a:lnSpc>
              <a:spcBef>
                <a:spcPts val="100"/>
              </a:spcBef>
            </a:pPr>
            <a:r>
              <a:rPr b="1" spc="-220" dirty="0"/>
              <a:t>Single-use</a:t>
            </a:r>
            <a:r>
              <a:rPr b="1" spc="-500" dirty="0"/>
              <a:t> </a:t>
            </a:r>
            <a:r>
              <a:rPr b="1" spc="-225" dirty="0"/>
              <a:t>Plans</a:t>
            </a:r>
          </a:p>
        </p:txBody>
      </p:sp>
      <p:sp>
        <p:nvSpPr>
          <p:cNvPr id="3" name="object 3"/>
          <p:cNvSpPr txBox="1"/>
          <p:nvPr/>
        </p:nvSpPr>
        <p:spPr>
          <a:xfrm>
            <a:off x="347586" y="640272"/>
            <a:ext cx="11464290" cy="6217728"/>
          </a:xfrm>
          <a:prstGeom prst="rect">
            <a:avLst/>
          </a:prstGeom>
        </p:spPr>
        <p:txBody>
          <a:bodyPr vert="horz" wrap="square" lIns="0" tIns="97155" rIns="0" bIns="0" rtlCol="0">
            <a:spAutoFit/>
          </a:bodyPr>
          <a:lstStyle/>
          <a:p>
            <a:pPr marL="241300" marR="5080" indent="-228600" algn="just">
              <a:lnSpc>
                <a:spcPct val="80000"/>
              </a:lnSpc>
              <a:spcBef>
                <a:spcPts val="765"/>
              </a:spcBef>
              <a:buFont typeface="Arial"/>
              <a:buChar char="•"/>
              <a:tabLst>
                <a:tab pos="241300" algn="l"/>
              </a:tabLst>
            </a:pPr>
            <a:r>
              <a:rPr sz="2800" b="1" spc="-15" dirty="0">
                <a:latin typeface="Carlito"/>
                <a:cs typeface="Carlito"/>
              </a:rPr>
              <a:t>Programmes- </a:t>
            </a:r>
            <a:r>
              <a:rPr sz="2800" spc="-20" dirty="0">
                <a:latin typeface="Carlito"/>
                <a:cs typeface="Carlito"/>
              </a:rPr>
              <a:t>are </a:t>
            </a:r>
            <a:r>
              <a:rPr sz="2800" spc="-10" dirty="0">
                <a:latin typeface="Carlito"/>
                <a:cs typeface="Carlito"/>
              </a:rPr>
              <a:t>precise </a:t>
            </a:r>
            <a:r>
              <a:rPr sz="2800" spc="-5" dirty="0">
                <a:latin typeface="Carlito"/>
                <a:cs typeface="Carlito"/>
              </a:rPr>
              <a:t>plans or </a:t>
            </a:r>
            <a:r>
              <a:rPr sz="2800" spc="-15" dirty="0">
                <a:latin typeface="Carlito"/>
                <a:cs typeface="Carlito"/>
              </a:rPr>
              <a:t>definite </a:t>
            </a:r>
            <a:r>
              <a:rPr sz="2800" spc="-20" dirty="0">
                <a:latin typeface="Carlito"/>
                <a:cs typeface="Carlito"/>
              </a:rPr>
              <a:t>steps </a:t>
            </a:r>
            <a:r>
              <a:rPr sz="2800" dirty="0">
                <a:latin typeface="Carlito"/>
                <a:cs typeface="Carlito"/>
              </a:rPr>
              <a:t>in </a:t>
            </a:r>
            <a:r>
              <a:rPr sz="2800" spc="-15" dirty="0">
                <a:latin typeface="Carlito"/>
                <a:cs typeface="Carlito"/>
              </a:rPr>
              <a:t>proper </a:t>
            </a:r>
            <a:r>
              <a:rPr sz="2800" spc="-5" dirty="0">
                <a:latin typeface="Carlito"/>
                <a:cs typeface="Carlito"/>
              </a:rPr>
              <a:t>sequence which  </a:t>
            </a:r>
            <a:r>
              <a:rPr sz="2800" spc="-10" dirty="0">
                <a:latin typeface="Carlito"/>
                <a:cs typeface="Carlito"/>
              </a:rPr>
              <a:t>need </a:t>
            </a:r>
            <a:r>
              <a:rPr sz="2800" spc="-15" dirty="0">
                <a:latin typeface="Carlito"/>
                <a:cs typeface="Carlito"/>
              </a:rPr>
              <a:t>to </a:t>
            </a:r>
            <a:r>
              <a:rPr sz="2800" dirty="0">
                <a:latin typeface="Carlito"/>
                <a:cs typeface="Carlito"/>
              </a:rPr>
              <a:t>be </a:t>
            </a:r>
            <a:r>
              <a:rPr sz="2800" spc="-30" dirty="0">
                <a:latin typeface="Carlito"/>
                <a:cs typeface="Carlito"/>
              </a:rPr>
              <a:t>taken </a:t>
            </a:r>
            <a:r>
              <a:rPr sz="2800" spc="-15" dirty="0">
                <a:latin typeface="Carlito"/>
                <a:cs typeface="Carlito"/>
              </a:rPr>
              <a:t>to discharge </a:t>
            </a:r>
            <a:r>
              <a:rPr sz="2800" spc="-5" dirty="0">
                <a:latin typeface="Carlito"/>
                <a:cs typeface="Carlito"/>
              </a:rPr>
              <a:t>a </a:t>
            </a:r>
            <a:r>
              <a:rPr sz="2800" spc="-15" dirty="0">
                <a:latin typeface="Carlito"/>
                <a:cs typeface="Carlito"/>
              </a:rPr>
              <a:t>given </a:t>
            </a:r>
            <a:r>
              <a:rPr sz="2800" spc="-10" dirty="0">
                <a:latin typeface="Carlito"/>
                <a:cs typeface="Carlito"/>
              </a:rPr>
              <a:t>task. </a:t>
            </a:r>
            <a:r>
              <a:rPr sz="2800" spc="-5" dirty="0">
                <a:latin typeface="Carlito"/>
                <a:cs typeface="Carlito"/>
              </a:rPr>
              <a:t>In other </a:t>
            </a:r>
            <a:r>
              <a:rPr sz="2800" spc="-15" dirty="0">
                <a:latin typeface="Carlito"/>
                <a:cs typeface="Carlito"/>
              </a:rPr>
              <a:t>words, programmes </a:t>
            </a:r>
            <a:r>
              <a:rPr sz="2800" spc="-20" dirty="0">
                <a:latin typeface="Carlito"/>
                <a:cs typeface="Carlito"/>
              </a:rPr>
              <a:t>are  drawn </a:t>
            </a:r>
            <a:r>
              <a:rPr sz="2800" dirty="0">
                <a:latin typeface="Carlito"/>
                <a:cs typeface="Carlito"/>
              </a:rPr>
              <a:t>in </a:t>
            </a:r>
            <a:r>
              <a:rPr sz="2800" spc="-15" dirty="0">
                <a:latin typeface="Carlito"/>
                <a:cs typeface="Carlito"/>
              </a:rPr>
              <a:t>conformity </a:t>
            </a:r>
            <a:r>
              <a:rPr sz="2800" spc="-5" dirty="0">
                <a:latin typeface="Carlito"/>
                <a:cs typeface="Carlito"/>
              </a:rPr>
              <a:t>with the </a:t>
            </a:r>
            <a:r>
              <a:rPr sz="2800" spc="-10" dirty="0">
                <a:latin typeface="Carlito"/>
                <a:cs typeface="Carlito"/>
              </a:rPr>
              <a:t>objectives </a:t>
            </a:r>
            <a:r>
              <a:rPr sz="2800" spc="-5" dirty="0">
                <a:latin typeface="Carlito"/>
                <a:cs typeface="Carlito"/>
              </a:rPr>
              <a:t>and </a:t>
            </a:r>
            <a:r>
              <a:rPr sz="2800" spc="-15" dirty="0">
                <a:latin typeface="Carlito"/>
                <a:cs typeface="Carlito"/>
              </a:rPr>
              <a:t>are </a:t>
            </a:r>
            <a:r>
              <a:rPr sz="2800" spc="-5" dirty="0">
                <a:latin typeface="Carlito"/>
                <a:cs typeface="Carlito"/>
              </a:rPr>
              <a:t>made </a:t>
            </a:r>
            <a:r>
              <a:rPr sz="2800" dirty="0">
                <a:latin typeface="Carlito"/>
                <a:cs typeface="Carlito"/>
              </a:rPr>
              <a:t>up </a:t>
            </a:r>
            <a:r>
              <a:rPr sz="2800" spc="-5" dirty="0">
                <a:latin typeface="Carlito"/>
                <a:cs typeface="Carlito"/>
              </a:rPr>
              <a:t>of policies,  </a:t>
            </a:r>
            <a:r>
              <a:rPr sz="2800" spc="-10" dirty="0">
                <a:latin typeface="Carlito"/>
                <a:cs typeface="Carlito"/>
              </a:rPr>
              <a:t>procedures, budgets, </a:t>
            </a:r>
            <a:r>
              <a:rPr sz="2800" spc="-15" dirty="0">
                <a:latin typeface="Carlito"/>
                <a:cs typeface="Carlito"/>
              </a:rPr>
              <a:t>etc. </a:t>
            </a:r>
            <a:r>
              <a:rPr sz="2800" spc="-5" dirty="0">
                <a:latin typeface="Carlito"/>
                <a:cs typeface="Carlito"/>
              </a:rPr>
              <a:t>Thus, an </a:t>
            </a:r>
            <a:r>
              <a:rPr sz="2800" spc="-10" dirty="0">
                <a:latin typeface="Carlito"/>
                <a:cs typeface="Carlito"/>
              </a:rPr>
              <a:t>enterprise </a:t>
            </a:r>
            <a:r>
              <a:rPr sz="2800" spc="-20" dirty="0">
                <a:latin typeface="Carlito"/>
                <a:cs typeface="Carlito"/>
              </a:rPr>
              <a:t>may </a:t>
            </a:r>
            <a:r>
              <a:rPr sz="2800" spc="-25" dirty="0">
                <a:latin typeface="Carlito"/>
                <a:cs typeface="Carlito"/>
              </a:rPr>
              <a:t>have </a:t>
            </a:r>
            <a:r>
              <a:rPr sz="2800" spc="-5" dirty="0">
                <a:latin typeface="Carlito"/>
                <a:cs typeface="Carlito"/>
              </a:rPr>
              <a:t>a </a:t>
            </a:r>
            <a:r>
              <a:rPr sz="2800" spc="-20" dirty="0">
                <a:latin typeface="Carlito"/>
                <a:cs typeface="Carlito"/>
              </a:rPr>
              <a:t>programme </a:t>
            </a:r>
            <a:r>
              <a:rPr sz="2800" spc="-5" dirty="0">
                <a:latin typeface="Carlito"/>
                <a:cs typeface="Carlito"/>
              </a:rPr>
              <a:t>or  </a:t>
            </a:r>
            <a:r>
              <a:rPr sz="2800" spc="-10" dirty="0">
                <a:latin typeface="Carlito"/>
                <a:cs typeface="Carlito"/>
              </a:rPr>
              <a:t>opening </a:t>
            </a:r>
            <a:r>
              <a:rPr sz="2800" spc="-15" dirty="0">
                <a:latin typeface="Carlito"/>
                <a:cs typeface="Carlito"/>
              </a:rPr>
              <a:t>five branches </a:t>
            </a:r>
            <a:r>
              <a:rPr sz="2800" dirty="0">
                <a:latin typeface="Carlito"/>
                <a:cs typeface="Carlito"/>
              </a:rPr>
              <a:t>in </a:t>
            </a:r>
            <a:r>
              <a:rPr sz="2800" spc="-25" dirty="0">
                <a:latin typeface="Carlito"/>
                <a:cs typeface="Carlito"/>
              </a:rPr>
              <a:t>different </a:t>
            </a:r>
            <a:r>
              <a:rPr sz="2800" spc="-10" dirty="0">
                <a:latin typeface="Carlito"/>
                <a:cs typeface="Carlito"/>
              </a:rPr>
              <a:t>parts </a:t>
            </a:r>
            <a:r>
              <a:rPr sz="2800" spc="-5" dirty="0">
                <a:latin typeface="Carlito"/>
                <a:cs typeface="Carlito"/>
              </a:rPr>
              <a:t>of the </a:t>
            </a:r>
            <a:r>
              <a:rPr sz="2800" spc="-10" dirty="0">
                <a:latin typeface="Carlito"/>
                <a:cs typeface="Carlito"/>
              </a:rPr>
              <a:t>country </a:t>
            </a:r>
            <a:r>
              <a:rPr sz="2800" spc="-5" dirty="0">
                <a:latin typeface="Carlito"/>
                <a:cs typeface="Carlito"/>
              </a:rPr>
              <a:t>or of deputing its  </a:t>
            </a:r>
            <a:r>
              <a:rPr sz="2800" spc="-10" dirty="0">
                <a:latin typeface="Carlito"/>
                <a:cs typeface="Carlito"/>
              </a:rPr>
              <a:t>employees </a:t>
            </a:r>
            <a:r>
              <a:rPr sz="2800" spc="-25" dirty="0">
                <a:latin typeface="Carlito"/>
                <a:cs typeface="Carlito"/>
              </a:rPr>
              <a:t>for </a:t>
            </a:r>
            <a:r>
              <a:rPr sz="2800" spc="-10" dirty="0">
                <a:latin typeface="Carlito"/>
                <a:cs typeface="Carlito"/>
              </a:rPr>
              <a:t>training </a:t>
            </a:r>
            <a:r>
              <a:rPr sz="2800" spc="-5" dirty="0">
                <a:latin typeface="Carlito"/>
                <a:cs typeface="Carlito"/>
              </a:rPr>
              <a:t>or of acquiring a </a:t>
            </a:r>
            <a:r>
              <a:rPr sz="2800" spc="-10" dirty="0">
                <a:latin typeface="Carlito"/>
                <a:cs typeface="Carlito"/>
              </a:rPr>
              <a:t>new line </a:t>
            </a:r>
            <a:r>
              <a:rPr sz="2800" spc="-5" dirty="0">
                <a:latin typeface="Carlito"/>
                <a:cs typeface="Carlito"/>
              </a:rPr>
              <a:t>of business </a:t>
            </a:r>
            <a:r>
              <a:rPr sz="2800" dirty="0">
                <a:latin typeface="Carlito"/>
                <a:cs typeface="Carlito"/>
              </a:rPr>
              <a:t>or </a:t>
            </a:r>
            <a:r>
              <a:rPr sz="2800" spc="-10" dirty="0">
                <a:latin typeface="Carlito"/>
                <a:cs typeface="Carlito"/>
              </a:rPr>
              <a:t>installing </a:t>
            </a:r>
            <a:r>
              <a:rPr sz="2800" spc="-15" dirty="0">
                <a:latin typeface="Carlito"/>
                <a:cs typeface="Carlito"/>
              </a:rPr>
              <a:t>new  </a:t>
            </a:r>
            <a:r>
              <a:rPr sz="2800" spc="-5" dirty="0">
                <a:latin typeface="Carlito"/>
                <a:cs typeface="Carlito"/>
              </a:rPr>
              <a:t>machines </a:t>
            </a:r>
            <a:r>
              <a:rPr sz="2800" spc="-10" dirty="0">
                <a:latin typeface="Carlito"/>
                <a:cs typeface="Carlito"/>
              </a:rPr>
              <a:t>in </a:t>
            </a:r>
            <a:r>
              <a:rPr sz="2800" spc="-5" dirty="0">
                <a:latin typeface="Carlito"/>
                <a:cs typeface="Carlito"/>
              </a:rPr>
              <a:t>the </a:t>
            </a:r>
            <a:r>
              <a:rPr sz="2800" spc="-10" dirty="0">
                <a:latin typeface="Carlito"/>
                <a:cs typeface="Carlito"/>
              </a:rPr>
              <a:t>factory </a:t>
            </a:r>
            <a:r>
              <a:rPr sz="2800" spc="-5" dirty="0">
                <a:latin typeface="Carlito"/>
                <a:cs typeface="Carlito"/>
              </a:rPr>
              <a:t>or of </a:t>
            </a:r>
            <a:r>
              <a:rPr sz="2800" spc="-10" dirty="0">
                <a:latin typeface="Carlito"/>
                <a:cs typeface="Carlito"/>
              </a:rPr>
              <a:t>introducing </a:t>
            </a:r>
            <a:r>
              <a:rPr sz="2800" spc="-5" dirty="0">
                <a:latin typeface="Carlito"/>
                <a:cs typeface="Carlito"/>
              </a:rPr>
              <a:t>a </a:t>
            </a:r>
            <a:r>
              <a:rPr sz="2800" spc="-15" dirty="0">
                <a:latin typeface="Carlito"/>
                <a:cs typeface="Carlito"/>
              </a:rPr>
              <a:t>new product </a:t>
            </a:r>
            <a:r>
              <a:rPr sz="2800" dirty="0">
                <a:latin typeface="Carlito"/>
                <a:cs typeface="Carlito"/>
              </a:rPr>
              <a:t>in </a:t>
            </a:r>
            <a:r>
              <a:rPr sz="2800" spc="-5" dirty="0">
                <a:latin typeface="Carlito"/>
                <a:cs typeface="Carlito"/>
              </a:rPr>
              <a:t>the </a:t>
            </a:r>
            <a:r>
              <a:rPr sz="2800" spc="-20" dirty="0">
                <a:latin typeface="Carlito"/>
                <a:cs typeface="Carlito"/>
              </a:rPr>
              <a:t>market. </a:t>
            </a:r>
            <a:r>
              <a:rPr sz="2800" spc="-10" dirty="0">
                <a:latin typeface="Carlito"/>
                <a:cs typeface="Carlito"/>
              </a:rPr>
              <a:t>The  </a:t>
            </a:r>
            <a:r>
              <a:rPr sz="2800" spc="-5" dirty="0">
                <a:latin typeface="Carlito"/>
                <a:cs typeface="Carlito"/>
              </a:rPr>
              <a:t>essential </a:t>
            </a:r>
            <a:r>
              <a:rPr sz="2800" spc="-10" dirty="0">
                <a:latin typeface="Carlito"/>
                <a:cs typeface="Carlito"/>
              </a:rPr>
              <a:t>ingredients </a:t>
            </a:r>
            <a:r>
              <a:rPr sz="2800" spc="-5" dirty="0">
                <a:latin typeface="Carlito"/>
                <a:cs typeface="Carlito"/>
              </a:rPr>
              <a:t>of </a:t>
            </a:r>
            <a:r>
              <a:rPr sz="2800" spc="-10" dirty="0">
                <a:latin typeface="Carlito"/>
                <a:cs typeface="Carlito"/>
              </a:rPr>
              <a:t>every </a:t>
            </a:r>
            <a:r>
              <a:rPr sz="2800" spc="-20" dirty="0">
                <a:latin typeface="Carlito"/>
                <a:cs typeface="Carlito"/>
              </a:rPr>
              <a:t>programme are </a:t>
            </a:r>
            <a:r>
              <a:rPr sz="2800" spc="-5" dirty="0">
                <a:latin typeface="Carlito"/>
                <a:cs typeface="Carlito"/>
              </a:rPr>
              <a:t>time </a:t>
            </a:r>
            <a:r>
              <a:rPr sz="2800" spc="-10" dirty="0">
                <a:latin typeface="Carlito"/>
                <a:cs typeface="Carlito"/>
              </a:rPr>
              <a:t>phasing </a:t>
            </a:r>
            <a:r>
              <a:rPr sz="2800" dirty="0">
                <a:latin typeface="Carlito"/>
                <a:cs typeface="Carlito"/>
              </a:rPr>
              <a:t>and </a:t>
            </a:r>
            <a:r>
              <a:rPr sz="2800" spc="-10" dirty="0">
                <a:latin typeface="Carlito"/>
                <a:cs typeface="Carlito"/>
              </a:rPr>
              <a:t>budgeting. </a:t>
            </a:r>
            <a:r>
              <a:rPr sz="2800" spc="10" dirty="0">
                <a:latin typeface="Carlito"/>
                <a:cs typeface="Carlito"/>
              </a:rPr>
              <a:t>In  </a:t>
            </a:r>
            <a:r>
              <a:rPr sz="2800" spc="-10" dirty="0">
                <a:latin typeface="Carlito"/>
                <a:cs typeface="Carlito"/>
              </a:rPr>
              <a:t>the </a:t>
            </a:r>
            <a:r>
              <a:rPr sz="2800" spc="-5" dirty="0">
                <a:latin typeface="Carlito"/>
                <a:cs typeface="Carlito"/>
              </a:rPr>
              <a:t>absence of these </a:t>
            </a:r>
            <a:r>
              <a:rPr sz="2800" spc="-10" dirty="0">
                <a:latin typeface="Carlito"/>
                <a:cs typeface="Carlito"/>
              </a:rPr>
              <a:t>ingredients it </a:t>
            </a:r>
            <a:r>
              <a:rPr sz="2800" spc="-20" dirty="0">
                <a:latin typeface="Carlito"/>
                <a:cs typeface="Carlito"/>
              </a:rPr>
              <a:t>may </a:t>
            </a:r>
            <a:r>
              <a:rPr sz="2800" spc="-5" dirty="0">
                <a:latin typeface="Carlito"/>
                <a:cs typeface="Carlito"/>
              </a:rPr>
              <a:t>be a </a:t>
            </a:r>
            <a:r>
              <a:rPr sz="2800" spc="-10" dirty="0">
                <a:latin typeface="Carlito"/>
                <a:cs typeface="Carlito"/>
              </a:rPr>
              <a:t>prospect </a:t>
            </a:r>
            <a:r>
              <a:rPr sz="2800" spc="-5" dirty="0">
                <a:latin typeface="Carlito"/>
                <a:cs typeface="Carlito"/>
              </a:rPr>
              <a:t>or a </a:t>
            </a:r>
            <a:r>
              <a:rPr sz="2800" spc="-10" dirty="0">
                <a:latin typeface="Carlito"/>
                <a:cs typeface="Carlito"/>
              </a:rPr>
              <a:t>hope but it is not </a:t>
            </a:r>
            <a:r>
              <a:rPr sz="2800" spc="-5" dirty="0">
                <a:latin typeface="Carlito"/>
                <a:cs typeface="Carlito"/>
              </a:rPr>
              <a:t>a  </a:t>
            </a:r>
            <a:r>
              <a:rPr sz="2800" spc="-15" dirty="0">
                <a:latin typeface="Carlito"/>
                <a:cs typeface="Carlito"/>
              </a:rPr>
              <a:t>programme.</a:t>
            </a:r>
            <a:endParaRPr sz="2800" dirty="0">
              <a:latin typeface="Carlito"/>
              <a:cs typeface="Carlito"/>
            </a:endParaRPr>
          </a:p>
          <a:p>
            <a:pPr marL="12700" marR="8890">
              <a:lnSpc>
                <a:spcPts val="2690"/>
              </a:lnSpc>
              <a:spcBef>
                <a:spcPts val="975"/>
              </a:spcBef>
              <a:tabLst>
                <a:tab pos="932815" algn="l"/>
                <a:tab pos="1240790" algn="l"/>
                <a:tab pos="3097530" algn="l"/>
                <a:tab pos="3651885" algn="l"/>
                <a:tab pos="4276725" algn="l"/>
                <a:tab pos="5605780" algn="l"/>
                <a:tab pos="6040755" algn="l"/>
                <a:tab pos="6714490" algn="l"/>
                <a:tab pos="8183245" algn="l"/>
                <a:tab pos="9055100" algn="l"/>
                <a:tab pos="10433050" algn="l"/>
              </a:tabLst>
            </a:pPr>
            <a:r>
              <a:rPr sz="2800" b="1" spc="-10" dirty="0">
                <a:latin typeface="Carlito"/>
                <a:cs typeface="Carlito"/>
              </a:rPr>
              <a:t>Thus</a:t>
            </a:r>
            <a:r>
              <a:rPr sz="2800" b="1" spc="-5" dirty="0">
                <a:latin typeface="Carlito"/>
                <a:cs typeface="Carlito"/>
              </a:rPr>
              <a:t>,</a:t>
            </a:r>
            <a:r>
              <a:rPr lang="en-IN" sz="2800" b="1" spc="-5" dirty="0">
                <a:latin typeface="Carlito"/>
                <a:cs typeface="Carlito"/>
              </a:rPr>
              <a:t> </a:t>
            </a:r>
            <a:r>
              <a:rPr sz="2800" b="1" spc="-5" dirty="0">
                <a:latin typeface="Carlito"/>
                <a:cs typeface="Carlito"/>
              </a:rPr>
              <a:t>a</a:t>
            </a:r>
            <a:r>
              <a:rPr lang="en-IN" sz="2800" b="1" spc="-5" dirty="0">
                <a:latin typeface="Carlito"/>
                <a:cs typeface="Carlito"/>
              </a:rPr>
              <a:t> </a:t>
            </a:r>
            <a:r>
              <a:rPr sz="2800" b="1" spc="-5" dirty="0" err="1">
                <a:latin typeface="Carlito"/>
                <a:cs typeface="Carlito"/>
              </a:rPr>
              <a:t>p</a:t>
            </a:r>
            <a:r>
              <a:rPr sz="2800" b="1" spc="-30" dirty="0" err="1">
                <a:latin typeface="Carlito"/>
                <a:cs typeface="Carlito"/>
              </a:rPr>
              <a:t>r</a:t>
            </a:r>
            <a:r>
              <a:rPr sz="2800" b="1" spc="-5" dirty="0" err="1">
                <a:latin typeface="Carlito"/>
                <a:cs typeface="Carlito"/>
              </a:rPr>
              <a:t>o</a:t>
            </a:r>
            <a:r>
              <a:rPr sz="2800" b="1" spc="-15" dirty="0" err="1">
                <a:latin typeface="Carlito"/>
                <a:cs typeface="Carlito"/>
              </a:rPr>
              <a:t>g</a:t>
            </a:r>
            <a:r>
              <a:rPr sz="2800" b="1" spc="-65" dirty="0" err="1">
                <a:latin typeface="Carlito"/>
                <a:cs typeface="Carlito"/>
              </a:rPr>
              <a:t>r</a:t>
            </a:r>
            <a:r>
              <a:rPr sz="2800" b="1" spc="-5" dirty="0" err="1">
                <a:latin typeface="Carlito"/>
                <a:cs typeface="Carlito"/>
              </a:rPr>
              <a:t>am</a:t>
            </a:r>
            <a:r>
              <a:rPr sz="2800" b="1" dirty="0" err="1">
                <a:latin typeface="Carlito"/>
                <a:cs typeface="Carlito"/>
              </a:rPr>
              <a:t>m</a:t>
            </a:r>
            <a:r>
              <a:rPr sz="2800" b="1" spc="-5" dirty="0" err="1">
                <a:latin typeface="Carlito"/>
                <a:cs typeface="Carlito"/>
              </a:rPr>
              <a:t>e</a:t>
            </a:r>
            <a:r>
              <a:rPr lang="en-IN" sz="2800" b="1" dirty="0">
                <a:latin typeface="Carlito"/>
                <a:cs typeface="Carlito"/>
              </a:rPr>
              <a:t> </a:t>
            </a:r>
            <a:r>
              <a:rPr sz="2800" b="1" spc="-55" dirty="0">
                <a:latin typeface="Carlito"/>
                <a:cs typeface="Carlito"/>
              </a:rPr>
              <a:t>f</a:t>
            </a:r>
            <a:r>
              <a:rPr sz="2800" b="1" spc="-5" dirty="0">
                <a:latin typeface="Carlito"/>
                <a:cs typeface="Carlito"/>
              </a:rPr>
              <a:t>or</a:t>
            </a:r>
            <a:r>
              <a:rPr lang="en-IN" sz="2800" b="1" dirty="0">
                <a:latin typeface="Carlito"/>
                <a:cs typeface="Carlito"/>
              </a:rPr>
              <a:t> </a:t>
            </a:r>
            <a:r>
              <a:rPr sz="2800" b="1" spc="-5" dirty="0">
                <a:latin typeface="Carlito"/>
                <a:cs typeface="Carlito"/>
              </a:rPr>
              <a:t>t</a:t>
            </a:r>
            <a:r>
              <a:rPr sz="2800" b="1" dirty="0">
                <a:latin typeface="Carlito"/>
                <a:cs typeface="Carlito"/>
              </a:rPr>
              <a:t>h</a:t>
            </a:r>
            <a:r>
              <a:rPr sz="2800" b="1" spc="-5" dirty="0">
                <a:latin typeface="Carlito"/>
                <a:cs typeface="Carlito"/>
              </a:rPr>
              <a:t>e</a:t>
            </a:r>
            <a:r>
              <a:rPr lang="en-IN" sz="2800" b="1" dirty="0">
                <a:latin typeface="Carlito"/>
                <a:cs typeface="Carlito"/>
              </a:rPr>
              <a:t> </a:t>
            </a:r>
            <a:r>
              <a:rPr sz="2800" b="1" spc="-5" dirty="0">
                <a:latin typeface="Carlito"/>
                <a:cs typeface="Carlito"/>
              </a:rPr>
              <a:t>opening</a:t>
            </a:r>
            <a:r>
              <a:rPr sz="2800" b="1" dirty="0">
                <a:latin typeface="Carlito"/>
                <a:cs typeface="Carlito"/>
              </a:rPr>
              <a:t>	</a:t>
            </a:r>
            <a:r>
              <a:rPr sz="2800" b="1" spc="-10" dirty="0">
                <a:latin typeface="Carlito"/>
                <a:cs typeface="Carlito"/>
              </a:rPr>
              <a:t>o</a:t>
            </a:r>
            <a:r>
              <a:rPr sz="2800" b="1" spc="-5" dirty="0">
                <a:latin typeface="Carlito"/>
                <a:cs typeface="Carlito"/>
              </a:rPr>
              <a:t>f</a:t>
            </a:r>
            <a:r>
              <a:rPr lang="en-IN" sz="2800" b="1" dirty="0">
                <a:latin typeface="Carlito"/>
                <a:cs typeface="Carlito"/>
              </a:rPr>
              <a:t> </a:t>
            </a:r>
            <a:r>
              <a:rPr sz="2800" b="1" spc="-10" dirty="0">
                <a:latin typeface="Carlito"/>
                <a:cs typeface="Carlito"/>
              </a:rPr>
              <a:t>fi</a:t>
            </a:r>
            <a:r>
              <a:rPr sz="2800" b="1" spc="-35" dirty="0">
                <a:latin typeface="Carlito"/>
                <a:cs typeface="Carlito"/>
              </a:rPr>
              <a:t>v</a:t>
            </a:r>
            <a:r>
              <a:rPr sz="2800" b="1" spc="-5" dirty="0">
                <a:latin typeface="Carlito"/>
                <a:cs typeface="Carlito"/>
              </a:rPr>
              <a:t>e</a:t>
            </a:r>
            <a:r>
              <a:rPr lang="en-IN" sz="2800" b="1" dirty="0">
                <a:latin typeface="Carlito"/>
                <a:cs typeface="Carlito"/>
              </a:rPr>
              <a:t> </a:t>
            </a:r>
            <a:r>
              <a:rPr sz="2800" b="1" dirty="0">
                <a:latin typeface="Carlito"/>
                <a:cs typeface="Carlito"/>
              </a:rPr>
              <a:t>b</a:t>
            </a:r>
            <a:r>
              <a:rPr sz="2800" b="1" spc="-65" dirty="0">
                <a:latin typeface="Carlito"/>
                <a:cs typeface="Carlito"/>
              </a:rPr>
              <a:t>r</a:t>
            </a:r>
            <a:r>
              <a:rPr sz="2800" b="1" spc="-5" dirty="0">
                <a:latin typeface="Carlito"/>
                <a:cs typeface="Carlito"/>
              </a:rPr>
              <a:t>a</a:t>
            </a:r>
            <a:r>
              <a:rPr sz="2800" b="1" dirty="0">
                <a:latin typeface="Carlito"/>
                <a:cs typeface="Carlito"/>
              </a:rPr>
              <a:t>n</a:t>
            </a:r>
            <a:r>
              <a:rPr sz="2800" b="1" spc="-10" dirty="0">
                <a:latin typeface="Carlito"/>
                <a:cs typeface="Carlito"/>
              </a:rPr>
              <a:t>che</a:t>
            </a:r>
            <a:r>
              <a:rPr sz="2800" b="1" spc="-5" dirty="0">
                <a:latin typeface="Carlito"/>
                <a:cs typeface="Carlito"/>
              </a:rPr>
              <a:t>s</a:t>
            </a:r>
            <a:r>
              <a:rPr lang="en-IN" sz="2800" b="1" dirty="0">
                <a:latin typeface="Carlito"/>
                <a:cs typeface="Carlito"/>
              </a:rPr>
              <a:t> </a:t>
            </a:r>
            <a:r>
              <a:rPr sz="2800" b="1" spc="-10" dirty="0">
                <a:latin typeface="Carlito"/>
                <a:cs typeface="Carlito"/>
              </a:rPr>
              <a:t>mu</a:t>
            </a:r>
            <a:r>
              <a:rPr sz="2800" b="1" spc="-40" dirty="0">
                <a:latin typeface="Carlito"/>
                <a:cs typeface="Carlito"/>
              </a:rPr>
              <a:t>s</a:t>
            </a:r>
            <a:r>
              <a:rPr sz="2800" b="1" spc="-5" dirty="0">
                <a:latin typeface="Carlito"/>
                <a:cs typeface="Carlito"/>
              </a:rPr>
              <a:t>t</a:t>
            </a:r>
            <a:r>
              <a:rPr lang="en-IN" sz="2800" b="1" spc="-5" dirty="0">
                <a:latin typeface="Carlito"/>
                <a:cs typeface="Carlito"/>
              </a:rPr>
              <a:t> </a:t>
            </a:r>
            <a:r>
              <a:rPr sz="2800" b="1" spc="-10" dirty="0">
                <a:latin typeface="Carlito"/>
                <a:cs typeface="Carlito"/>
              </a:rPr>
              <a:t>e</a:t>
            </a:r>
            <a:r>
              <a:rPr sz="2800" b="1" spc="-5" dirty="0">
                <a:latin typeface="Carlito"/>
                <a:cs typeface="Carlito"/>
              </a:rPr>
              <a:t>a</a:t>
            </a:r>
            <a:r>
              <a:rPr sz="2800" b="1" spc="-10" dirty="0">
                <a:latin typeface="Carlito"/>
                <a:cs typeface="Carlito"/>
              </a:rPr>
              <a:t>r</a:t>
            </a:r>
            <a:r>
              <a:rPr sz="2800" b="1" dirty="0">
                <a:latin typeface="Carlito"/>
                <a:cs typeface="Carlito"/>
              </a:rPr>
              <a:t>m</a:t>
            </a:r>
            <a:r>
              <a:rPr sz="2800" b="1" spc="-5" dirty="0">
                <a:latin typeface="Carlito"/>
                <a:cs typeface="Carlito"/>
              </a:rPr>
              <a:t>a</a:t>
            </a:r>
            <a:r>
              <a:rPr sz="2800" b="1" spc="5" dirty="0">
                <a:latin typeface="Carlito"/>
                <a:cs typeface="Carlito"/>
              </a:rPr>
              <a:t>r</a:t>
            </a:r>
            <a:r>
              <a:rPr sz="2800" b="1" spc="-5" dirty="0">
                <a:latin typeface="Carlito"/>
                <a:cs typeface="Carlito"/>
              </a:rPr>
              <a:t>k</a:t>
            </a:r>
            <a:r>
              <a:rPr lang="en-IN" sz="2800" b="1" dirty="0">
                <a:latin typeface="Carlito"/>
                <a:cs typeface="Carlito"/>
              </a:rPr>
              <a:t> </a:t>
            </a:r>
            <a:r>
              <a:rPr sz="2800" b="1" spc="-10" dirty="0">
                <a:latin typeface="Carlito"/>
                <a:cs typeface="Carlito"/>
              </a:rPr>
              <a:t>mon</a:t>
            </a:r>
            <a:r>
              <a:rPr sz="2800" b="1" spc="-25" dirty="0">
                <a:latin typeface="Carlito"/>
                <a:cs typeface="Carlito"/>
              </a:rPr>
              <a:t>e</a:t>
            </a:r>
            <a:r>
              <a:rPr sz="2800" b="1" spc="-5" dirty="0">
                <a:latin typeface="Carlito"/>
                <a:cs typeface="Carlito"/>
              </a:rPr>
              <a:t>y </a:t>
            </a:r>
            <a:r>
              <a:rPr sz="2800" b="1" spc="-10" dirty="0">
                <a:latin typeface="Carlito"/>
                <a:cs typeface="Carlito"/>
              </a:rPr>
              <a:t>and </a:t>
            </a:r>
            <a:r>
              <a:rPr sz="2800" b="1" spc="-5" dirty="0">
                <a:latin typeface="Carlito"/>
                <a:cs typeface="Carlito"/>
              </a:rPr>
              <a:t>specific time periods</a:t>
            </a:r>
            <a:r>
              <a:rPr sz="2800" b="1" spc="70" dirty="0">
                <a:latin typeface="Carlito"/>
                <a:cs typeface="Carlito"/>
              </a:rPr>
              <a:t> </a:t>
            </a:r>
            <a:r>
              <a:rPr sz="2800" b="1" spc="-20" dirty="0">
                <a:latin typeface="Carlito"/>
                <a:cs typeface="Carlito"/>
              </a:rPr>
              <a:t>for:</a:t>
            </a:r>
            <a:endParaRPr sz="2800" dirty="0">
              <a:latin typeface="Carlito"/>
              <a:cs typeface="Carlito"/>
            </a:endParaRPr>
          </a:p>
          <a:p>
            <a:pPr marL="527685" indent="-515620">
              <a:lnSpc>
                <a:spcPct val="100000"/>
              </a:lnSpc>
              <a:spcBef>
                <a:spcPts val="355"/>
              </a:spcBef>
              <a:buAutoNum type="arabicPeriod"/>
              <a:tabLst>
                <a:tab pos="527685" algn="l"/>
                <a:tab pos="528320" algn="l"/>
              </a:tabLst>
            </a:pPr>
            <a:r>
              <a:rPr sz="2800" spc="-10" dirty="0">
                <a:latin typeface="Carlito"/>
                <a:cs typeface="Carlito"/>
              </a:rPr>
              <a:t>Securing </a:t>
            </a:r>
            <a:r>
              <a:rPr sz="2800" spc="-5" dirty="0">
                <a:latin typeface="Carlito"/>
                <a:cs typeface="Carlito"/>
              </a:rPr>
              <a:t>the </a:t>
            </a:r>
            <a:r>
              <a:rPr sz="2800" spc="-10" dirty="0">
                <a:latin typeface="Carlito"/>
                <a:cs typeface="Carlito"/>
              </a:rPr>
              <a:t>necessary</a:t>
            </a:r>
            <a:r>
              <a:rPr sz="2800" spc="80" dirty="0">
                <a:latin typeface="Carlito"/>
                <a:cs typeface="Carlito"/>
              </a:rPr>
              <a:t> </a:t>
            </a:r>
            <a:r>
              <a:rPr sz="2800" spc="-10" dirty="0">
                <a:latin typeface="Carlito"/>
                <a:cs typeface="Carlito"/>
              </a:rPr>
              <a:t>accommodation.</a:t>
            </a:r>
            <a:endParaRPr sz="2800" dirty="0">
              <a:latin typeface="Carlito"/>
              <a:cs typeface="Carlito"/>
            </a:endParaRPr>
          </a:p>
          <a:p>
            <a:pPr marL="527685" indent="-515620">
              <a:lnSpc>
                <a:spcPct val="100000"/>
              </a:lnSpc>
              <a:spcBef>
                <a:spcPts val="325"/>
              </a:spcBef>
              <a:buAutoNum type="arabicPeriod"/>
              <a:tabLst>
                <a:tab pos="527685" algn="l"/>
                <a:tab pos="528320" algn="l"/>
              </a:tabLst>
            </a:pPr>
            <a:r>
              <a:rPr sz="2800" spc="-10" dirty="0">
                <a:latin typeface="Carlito"/>
                <a:cs typeface="Carlito"/>
              </a:rPr>
              <a:t>Recruiting </a:t>
            </a:r>
            <a:r>
              <a:rPr sz="2800" spc="-15" dirty="0">
                <a:latin typeface="Carlito"/>
                <a:cs typeface="Carlito"/>
              </a:rPr>
              <a:t>personnel to </a:t>
            </a:r>
            <a:r>
              <a:rPr sz="2800" spc="-10" dirty="0">
                <a:latin typeface="Carlito"/>
                <a:cs typeface="Carlito"/>
              </a:rPr>
              <a:t>manage </a:t>
            </a:r>
            <a:r>
              <a:rPr sz="2800" spc="-5" dirty="0">
                <a:latin typeface="Carlito"/>
                <a:cs typeface="Carlito"/>
              </a:rPr>
              <a:t>the</a:t>
            </a:r>
            <a:r>
              <a:rPr sz="2800" spc="100" dirty="0">
                <a:latin typeface="Carlito"/>
                <a:cs typeface="Carlito"/>
              </a:rPr>
              <a:t> </a:t>
            </a:r>
            <a:r>
              <a:rPr sz="2800" spc="-15" dirty="0">
                <a:latin typeface="Carlito"/>
                <a:cs typeface="Carlito"/>
              </a:rPr>
              <a:t>branches.</a:t>
            </a:r>
            <a:endParaRPr sz="2800" dirty="0">
              <a:latin typeface="Carlito"/>
              <a:cs typeface="Carlito"/>
            </a:endParaRPr>
          </a:p>
          <a:p>
            <a:pPr marL="527685" indent="-515620">
              <a:lnSpc>
                <a:spcPct val="100000"/>
              </a:lnSpc>
              <a:spcBef>
                <a:spcPts val="325"/>
              </a:spcBef>
              <a:buAutoNum type="arabicPeriod"/>
              <a:tabLst>
                <a:tab pos="527685" algn="l"/>
                <a:tab pos="528320" algn="l"/>
              </a:tabLst>
            </a:pPr>
            <a:r>
              <a:rPr sz="2800" spc="-15" dirty="0">
                <a:latin typeface="Carlito"/>
                <a:cs typeface="Carlito"/>
              </a:rPr>
              <a:t>Arranging </a:t>
            </a:r>
            <a:r>
              <a:rPr sz="2800" spc="-5" dirty="0">
                <a:latin typeface="Carlito"/>
                <a:cs typeface="Carlito"/>
              </a:rPr>
              <a:t>the </a:t>
            </a:r>
            <a:r>
              <a:rPr sz="2800" spc="-10" dirty="0">
                <a:latin typeface="Carlito"/>
                <a:cs typeface="Carlito"/>
              </a:rPr>
              <a:t>supply </a:t>
            </a:r>
            <a:r>
              <a:rPr sz="2800" spc="-5" dirty="0">
                <a:latin typeface="Carlito"/>
                <a:cs typeface="Carlito"/>
              </a:rPr>
              <a:t>of </a:t>
            </a:r>
            <a:r>
              <a:rPr sz="2800" spc="-10" dirty="0">
                <a:latin typeface="Carlito"/>
                <a:cs typeface="Carlito"/>
              </a:rPr>
              <a:t>goods </a:t>
            </a:r>
            <a:r>
              <a:rPr sz="2800" spc="-5" dirty="0">
                <a:latin typeface="Carlito"/>
                <a:cs typeface="Carlito"/>
              </a:rPr>
              <a:t>which </a:t>
            </a:r>
            <a:r>
              <a:rPr sz="2800" spc="-15" dirty="0">
                <a:latin typeface="Carlito"/>
                <a:cs typeface="Carlito"/>
              </a:rPr>
              <a:t>are </a:t>
            </a:r>
            <a:r>
              <a:rPr sz="2800" spc="-20" dirty="0">
                <a:latin typeface="Carlito"/>
                <a:cs typeface="Carlito"/>
              </a:rPr>
              <a:t>to </a:t>
            </a:r>
            <a:r>
              <a:rPr sz="2800" spc="-10" dirty="0">
                <a:latin typeface="Carlito"/>
                <a:cs typeface="Carlito"/>
              </a:rPr>
              <a:t>be sold </a:t>
            </a:r>
            <a:r>
              <a:rPr sz="2800" spc="-15" dirty="0">
                <a:latin typeface="Carlito"/>
                <a:cs typeface="Carlito"/>
              </a:rPr>
              <a:t>through </a:t>
            </a:r>
            <a:r>
              <a:rPr sz="2800" spc="-5" dirty="0">
                <a:latin typeface="Carlito"/>
                <a:cs typeface="Carlito"/>
              </a:rPr>
              <a:t>the</a:t>
            </a:r>
            <a:r>
              <a:rPr sz="2800" spc="340" dirty="0">
                <a:latin typeface="Carlito"/>
                <a:cs typeface="Carlito"/>
              </a:rPr>
              <a:t> </a:t>
            </a:r>
            <a:r>
              <a:rPr sz="2800" spc="-15" dirty="0">
                <a:latin typeface="Carlito"/>
                <a:cs typeface="Carlito"/>
              </a:rPr>
              <a:t>branches.</a:t>
            </a:r>
            <a:endParaRPr sz="2800" dirty="0">
              <a:latin typeface="Carlito"/>
              <a:cs typeface="Carlito"/>
            </a:endParaRPr>
          </a:p>
        </p:txBody>
      </p:sp>
    </p:spTree>
    <p:extLst>
      <p:ext uri="{BB962C8B-B14F-4D97-AF65-F5344CB8AC3E}">
        <p14:creationId xmlns:p14="http://schemas.microsoft.com/office/powerpoint/2010/main" val="2059791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0070" y="134391"/>
            <a:ext cx="11381740" cy="5786755"/>
          </a:xfrm>
          <a:prstGeom prst="rect">
            <a:avLst/>
          </a:prstGeom>
        </p:spPr>
        <p:txBody>
          <a:bodyPr vert="horz" wrap="square" lIns="0" tIns="98425" rIns="0" bIns="0" rtlCol="0">
            <a:spAutoFit/>
          </a:bodyPr>
          <a:lstStyle/>
          <a:p>
            <a:pPr marL="241300" indent="-228600" algn="just">
              <a:lnSpc>
                <a:spcPct val="100000"/>
              </a:lnSpc>
              <a:spcBef>
                <a:spcPts val="775"/>
              </a:spcBef>
              <a:buFont typeface="Arial"/>
              <a:buChar char="•"/>
              <a:tabLst>
                <a:tab pos="241300" algn="l"/>
              </a:tabLst>
            </a:pPr>
            <a:r>
              <a:rPr sz="2800" b="1" spc="-15" dirty="0">
                <a:latin typeface="Carlito"/>
                <a:cs typeface="Carlito"/>
              </a:rPr>
              <a:t>Budgets</a:t>
            </a:r>
            <a:endParaRPr sz="2800">
              <a:latin typeface="Carlito"/>
              <a:cs typeface="Carlito"/>
            </a:endParaRPr>
          </a:p>
          <a:p>
            <a:pPr marL="12700" marR="5080" algn="just">
              <a:lnSpc>
                <a:spcPct val="90000"/>
              </a:lnSpc>
              <a:spcBef>
                <a:spcPts val="1010"/>
              </a:spcBef>
            </a:pPr>
            <a:r>
              <a:rPr sz="2800" spc="-15" dirty="0">
                <a:latin typeface="Carlito"/>
                <a:cs typeface="Carlito"/>
              </a:rPr>
              <a:t>According to </a:t>
            </a:r>
            <a:r>
              <a:rPr sz="2800" spc="-5" dirty="0">
                <a:latin typeface="Carlito"/>
                <a:cs typeface="Carlito"/>
              </a:rPr>
              <a:t>the </a:t>
            </a:r>
            <a:r>
              <a:rPr sz="2800" spc="-10" dirty="0">
                <a:latin typeface="Carlito"/>
                <a:cs typeface="Carlito"/>
              </a:rPr>
              <a:t>Institute </a:t>
            </a:r>
            <a:r>
              <a:rPr sz="2800" spc="-5" dirty="0">
                <a:latin typeface="Carlito"/>
                <a:cs typeface="Carlito"/>
              </a:rPr>
              <a:t>of </a:t>
            </a:r>
            <a:r>
              <a:rPr sz="2800" spc="-15" dirty="0">
                <a:latin typeface="Carlito"/>
                <a:cs typeface="Carlito"/>
              </a:rPr>
              <a:t>Costs </a:t>
            </a:r>
            <a:r>
              <a:rPr sz="2800" dirty="0">
                <a:latin typeface="Carlito"/>
                <a:cs typeface="Carlito"/>
              </a:rPr>
              <a:t>and </a:t>
            </a:r>
            <a:r>
              <a:rPr sz="2800" spc="-40" dirty="0">
                <a:latin typeface="Carlito"/>
                <a:cs typeface="Carlito"/>
              </a:rPr>
              <a:t>Works </a:t>
            </a:r>
            <a:r>
              <a:rPr sz="2800" spc="-10" dirty="0">
                <a:latin typeface="Carlito"/>
                <a:cs typeface="Carlito"/>
              </a:rPr>
              <a:t>Accountants, </a:t>
            </a:r>
            <a:r>
              <a:rPr sz="2800" spc="-5" dirty="0">
                <a:latin typeface="Carlito"/>
                <a:cs typeface="Carlito"/>
              </a:rPr>
              <a:t>London, a </a:t>
            </a:r>
            <a:r>
              <a:rPr sz="2800" spc="-10" dirty="0">
                <a:latin typeface="Carlito"/>
                <a:cs typeface="Carlito"/>
              </a:rPr>
              <a:t>budget  is </a:t>
            </a:r>
            <a:r>
              <a:rPr sz="2800" spc="-40" dirty="0">
                <a:latin typeface="Carlito"/>
                <a:cs typeface="Carlito"/>
              </a:rPr>
              <a:t>“a</a:t>
            </a:r>
            <a:r>
              <a:rPr sz="2800" spc="550" dirty="0">
                <a:latin typeface="Carlito"/>
                <a:cs typeface="Carlito"/>
              </a:rPr>
              <a:t> </a:t>
            </a:r>
            <a:r>
              <a:rPr sz="2800" spc="-5" dirty="0">
                <a:latin typeface="Carlito"/>
                <a:cs typeface="Carlito"/>
              </a:rPr>
              <a:t>financial </a:t>
            </a:r>
            <a:r>
              <a:rPr sz="2800" spc="-10" dirty="0">
                <a:latin typeface="Carlito"/>
                <a:cs typeface="Carlito"/>
              </a:rPr>
              <a:t>and/or </a:t>
            </a:r>
            <a:r>
              <a:rPr sz="2800" spc="-15" dirty="0">
                <a:latin typeface="Carlito"/>
                <a:cs typeface="Carlito"/>
              </a:rPr>
              <a:t>quantitative </a:t>
            </a:r>
            <a:r>
              <a:rPr sz="2800" spc="-25" dirty="0">
                <a:latin typeface="Carlito"/>
                <a:cs typeface="Carlito"/>
              </a:rPr>
              <a:t>statement </a:t>
            </a:r>
            <a:r>
              <a:rPr sz="2800" spc="-15" dirty="0">
                <a:latin typeface="Carlito"/>
                <a:cs typeface="Carlito"/>
              </a:rPr>
              <a:t>prepared </a:t>
            </a:r>
            <a:r>
              <a:rPr sz="2800" spc="-5" dirty="0">
                <a:latin typeface="Carlito"/>
                <a:cs typeface="Carlito"/>
              </a:rPr>
              <a:t>prior </a:t>
            </a:r>
            <a:r>
              <a:rPr sz="2800" spc="-15" dirty="0">
                <a:latin typeface="Carlito"/>
                <a:cs typeface="Carlito"/>
              </a:rPr>
              <a:t>to </a:t>
            </a:r>
            <a:r>
              <a:rPr sz="2800" spc="-5" dirty="0">
                <a:latin typeface="Carlito"/>
                <a:cs typeface="Carlito"/>
              </a:rPr>
              <a:t>a </a:t>
            </a:r>
            <a:r>
              <a:rPr sz="2800" spc="-15" dirty="0">
                <a:latin typeface="Carlito"/>
                <a:cs typeface="Carlito"/>
              </a:rPr>
              <a:t>definite   </a:t>
            </a:r>
            <a:r>
              <a:rPr sz="2800" spc="-10" dirty="0">
                <a:latin typeface="Carlito"/>
                <a:cs typeface="Carlito"/>
              </a:rPr>
              <a:t>period </a:t>
            </a:r>
            <a:r>
              <a:rPr sz="2800" spc="-5" dirty="0">
                <a:latin typeface="Carlito"/>
                <a:cs typeface="Carlito"/>
              </a:rPr>
              <a:t>of time, of the policy </a:t>
            </a:r>
            <a:r>
              <a:rPr sz="2800" spc="-15" dirty="0">
                <a:latin typeface="Carlito"/>
                <a:cs typeface="Carlito"/>
              </a:rPr>
              <a:t>to </a:t>
            </a:r>
            <a:r>
              <a:rPr sz="2800" spc="-5" dirty="0">
                <a:latin typeface="Carlito"/>
                <a:cs typeface="Carlito"/>
              </a:rPr>
              <a:t>be </a:t>
            </a:r>
            <a:r>
              <a:rPr sz="2800" spc="-15" dirty="0">
                <a:latin typeface="Carlito"/>
                <a:cs typeface="Carlito"/>
              </a:rPr>
              <a:t>pursued </a:t>
            </a:r>
            <a:r>
              <a:rPr sz="2800" spc="-5" dirty="0">
                <a:latin typeface="Carlito"/>
                <a:cs typeface="Carlito"/>
              </a:rPr>
              <a:t>during </a:t>
            </a:r>
            <a:r>
              <a:rPr sz="2800" spc="-10" dirty="0">
                <a:latin typeface="Carlito"/>
                <a:cs typeface="Carlito"/>
              </a:rPr>
              <a:t>that period, </a:t>
            </a:r>
            <a:r>
              <a:rPr sz="2800" spc="-25" dirty="0">
                <a:latin typeface="Carlito"/>
                <a:cs typeface="Carlito"/>
              </a:rPr>
              <a:t>for </a:t>
            </a:r>
            <a:r>
              <a:rPr sz="2800" spc="-5" dirty="0">
                <a:latin typeface="Carlito"/>
                <a:cs typeface="Carlito"/>
              </a:rPr>
              <a:t>the purpose  of </a:t>
            </a:r>
            <a:r>
              <a:rPr sz="2800" spc="-10" dirty="0">
                <a:latin typeface="Carlito"/>
                <a:cs typeface="Carlito"/>
              </a:rPr>
              <a:t>obtaining </a:t>
            </a:r>
            <a:r>
              <a:rPr sz="2800" spc="-5" dirty="0">
                <a:latin typeface="Carlito"/>
                <a:cs typeface="Carlito"/>
              </a:rPr>
              <a:t>a </a:t>
            </a:r>
            <a:r>
              <a:rPr sz="2800" spc="-10" dirty="0">
                <a:latin typeface="Carlito"/>
                <a:cs typeface="Carlito"/>
              </a:rPr>
              <a:t>given </a:t>
            </a:r>
            <a:r>
              <a:rPr sz="2800" spc="-25" dirty="0">
                <a:latin typeface="Carlito"/>
                <a:cs typeface="Carlito"/>
              </a:rPr>
              <a:t>objective.” </a:t>
            </a:r>
            <a:r>
              <a:rPr sz="2800" spc="-10" dirty="0">
                <a:latin typeface="Carlito"/>
                <a:cs typeface="Carlito"/>
              </a:rPr>
              <a:t>The </a:t>
            </a:r>
            <a:r>
              <a:rPr sz="2800" spc="-15" dirty="0">
                <a:latin typeface="Carlito"/>
                <a:cs typeface="Carlito"/>
              </a:rPr>
              <a:t>important </a:t>
            </a:r>
            <a:r>
              <a:rPr sz="2800" spc="-10" dirty="0">
                <a:latin typeface="Carlito"/>
                <a:cs typeface="Carlito"/>
              </a:rPr>
              <a:t>budgets </a:t>
            </a:r>
            <a:r>
              <a:rPr sz="2800" spc="-15" dirty="0">
                <a:latin typeface="Carlito"/>
                <a:cs typeface="Carlito"/>
              </a:rPr>
              <a:t>are </a:t>
            </a:r>
            <a:r>
              <a:rPr sz="2800" spc="-10" dirty="0">
                <a:latin typeface="Carlito"/>
                <a:cs typeface="Carlito"/>
              </a:rPr>
              <a:t>sales budget,  production budget, cash budget, </a:t>
            </a:r>
            <a:r>
              <a:rPr sz="2800" spc="-5" dirty="0">
                <a:latin typeface="Carlito"/>
                <a:cs typeface="Carlito"/>
              </a:rPr>
              <a:t>and </a:t>
            </a:r>
            <a:r>
              <a:rPr sz="2800" spc="-15" dirty="0">
                <a:latin typeface="Carlito"/>
                <a:cs typeface="Carlito"/>
              </a:rPr>
              <a:t>revenue </a:t>
            </a:r>
            <a:r>
              <a:rPr sz="2800" dirty="0">
                <a:latin typeface="Carlito"/>
                <a:cs typeface="Carlito"/>
              </a:rPr>
              <a:t>and </a:t>
            </a:r>
            <a:r>
              <a:rPr sz="2800" spc="-15" dirty="0">
                <a:latin typeface="Carlito"/>
                <a:cs typeface="Carlito"/>
              </a:rPr>
              <a:t>expense </a:t>
            </a:r>
            <a:r>
              <a:rPr sz="2800" spc="-10" dirty="0">
                <a:latin typeface="Carlito"/>
                <a:cs typeface="Carlito"/>
              </a:rPr>
              <a:t>budget. </a:t>
            </a:r>
            <a:r>
              <a:rPr sz="2800" spc="-5" dirty="0">
                <a:latin typeface="Carlito"/>
                <a:cs typeface="Carlito"/>
              </a:rPr>
              <a:t>The </a:t>
            </a:r>
            <a:r>
              <a:rPr sz="2800" spc="-10" dirty="0">
                <a:latin typeface="Carlito"/>
                <a:cs typeface="Carlito"/>
              </a:rPr>
              <a:t>sales  budget shows </a:t>
            </a:r>
            <a:r>
              <a:rPr sz="2800" spc="-5" dirty="0">
                <a:latin typeface="Carlito"/>
                <a:cs typeface="Carlito"/>
              </a:rPr>
              <a:t>the </a:t>
            </a:r>
            <a:r>
              <a:rPr sz="2800" spc="-15" dirty="0">
                <a:latin typeface="Carlito"/>
                <a:cs typeface="Carlito"/>
              </a:rPr>
              <a:t>expected  </a:t>
            </a:r>
            <a:r>
              <a:rPr sz="2800" spc="-10" dirty="0">
                <a:latin typeface="Carlito"/>
                <a:cs typeface="Carlito"/>
              </a:rPr>
              <a:t>sales </a:t>
            </a:r>
            <a:r>
              <a:rPr sz="2800" spc="-5" dirty="0">
                <a:latin typeface="Carlito"/>
                <a:cs typeface="Carlito"/>
              </a:rPr>
              <a:t>of finished </a:t>
            </a:r>
            <a:r>
              <a:rPr sz="2800" spc="-10" dirty="0">
                <a:latin typeface="Carlito"/>
                <a:cs typeface="Carlito"/>
              </a:rPr>
              <a:t>goods </a:t>
            </a:r>
            <a:r>
              <a:rPr sz="2800" spc="-25" dirty="0">
                <a:latin typeface="Carlito"/>
                <a:cs typeface="Carlito"/>
              </a:rPr>
              <a:t>for </a:t>
            </a:r>
            <a:r>
              <a:rPr sz="2800" spc="-5" dirty="0">
                <a:latin typeface="Carlito"/>
                <a:cs typeface="Carlito"/>
              </a:rPr>
              <a:t>a </a:t>
            </a:r>
            <a:r>
              <a:rPr sz="2800" spc="-10" dirty="0">
                <a:latin typeface="Carlito"/>
                <a:cs typeface="Carlito"/>
              </a:rPr>
              <a:t>period, </a:t>
            </a:r>
            <a:r>
              <a:rPr sz="2800" spc="-5" dirty="0">
                <a:latin typeface="Carlito"/>
                <a:cs typeface="Carlito"/>
              </a:rPr>
              <a:t>the  </a:t>
            </a:r>
            <a:r>
              <a:rPr sz="2800" spc="-10" dirty="0">
                <a:latin typeface="Carlito"/>
                <a:cs typeface="Carlito"/>
              </a:rPr>
              <a:t>production budget </a:t>
            </a:r>
            <a:r>
              <a:rPr sz="2800" spc="-15" dirty="0">
                <a:latin typeface="Carlito"/>
                <a:cs typeface="Carlito"/>
              </a:rPr>
              <a:t>reflects </a:t>
            </a:r>
            <a:r>
              <a:rPr sz="2800" spc="-5" dirty="0">
                <a:latin typeface="Carlito"/>
                <a:cs typeface="Carlito"/>
              </a:rPr>
              <a:t>the </a:t>
            </a:r>
            <a:r>
              <a:rPr sz="2800" spc="-10" dirty="0">
                <a:latin typeface="Carlito"/>
                <a:cs typeface="Carlito"/>
              </a:rPr>
              <a:t>anticipated production </a:t>
            </a:r>
            <a:r>
              <a:rPr sz="2800" spc="-15" dirty="0">
                <a:latin typeface="Carlito"/>
                <a:cs typeface="Carlito"/>
              </a:rPr>
              <a:t>over </a:t>
            </a:r>
            <a:r>
              <a:rPr sz="2800" spc="-5" dirty="0">
                <a:latin typeface="Carlito"/>
                <a:cs typeface="Carlito"/>
              </a:rPr>
              <a:t>a </a:t>
            </a:r>
            <a:r>
              <a:rPr sz="2800" spc="-10" dirty="0">
                <a:latin typeface="Carlito"/>
                <a:cs typeface="Carlito"/>
              </a:rPr>
              <a:t>period, </a:t>
            </a:r>
            <a:r>
              <a:rPr sz="2800" spc="-5" dirty="0">
                <a:latin typeface="Carlito"/>
                <a:cs typeface="Carlito"/>
              </a:rPr>
              <a:t>a </a:t>
            </a:r>
            <a:r>
              <a:rPr sz="2800" spc="-15" dirty="0">
                <a:latin typeface="Carlito"/>
                <a:cs typeface="Carlito"/>
              </a:rPr>
              <a:t>cash  </a:t>
            </a:r>
            <a:r>
              <a:rPr sz="2800" spc="-10" dirty="0">
                <a:latin typeface="Carlito"/>
                <a:cs typeface="Carlito"/>
              </a:rPr>
              <a:t>budget projects </a:t>
            </a:r>
            <a:r>
              <a:rPr sz="2800" spc="-5" dirty="0">
                <a:latin typeface="Carlito"/>
                <a:cs typeface="Carlito"/>
              </a:rPr>
              <a:t>the </a:t>
            </a:r>
            <a:r>
              <a:rPr sz="2800" spc="-15" dirty="0">
                <a:latin typeface="Carlito"/>
                <a:cs typeface="Carlito"/>
              </a:rPr>
              <a:t>expected </a:t>
            </a:r>
            <a:r>
              <a:rPr sz="2800" spc="-10" dirty="0">
                <a:latin typeface="Carlito"/>
                <a:cs typeface="Carlito"/>
              </a:rPr>
              <a:t>flow </a:t>
            </a:r>
            <a:r>
              <a:rPr sz="2800" spc="-5" dirty="0">
                <a:latin typeface="Carlito"/>
                <a:cs typeface="Carlito"/>
              </a:rPr>
              <a:t>of cash </a:t>
            </a:r>
            <a:r>
              <a:rPr sz="2800" spc="-25" dirty="0">
                <a:latin typeface="Carlito"/>
                <a:cs typeface="Carlito"/>
              </a:rPr>
              <a:t>for </a:t>
            </a:r>
            <a:r>
              <a:rPr sz="2800" spc="-5" dirty="0">
                <a:latin typeface="Carlito"/>
                <a:cs typeface="Carlito"/>
              </a:rPr>
              <a:t>a </a:t>
            </a:r>
            <a:r>
              <a:rPr sz="2800" spc="-10" dirty="0">
                <a:latin typeface="Carlito"/>
                <a:cs typeface="Carlito"/>
              </a:rPr>
              <a:t>period </a:t>
            </a:r>
            <a:r>
              <a:rPr sz="2800" dirty="0">
                <a:latin typeface="Carlito"/>
                <a:cs typeface="Carlito"/>
              </a:rPr>
              <a:t>in </a:t>
            </a:r>
            <a:r>
              <a:rPr sz="2800" spc="-10" dirty="0">
                <a:latin typeface="Carlito"/>
                <a:cs typeface="Carlito"/>
              </a:rPr>
              <a:t>advance, </a:t>
            </a:r>
            <a:r>
              <a:rPr sz="2800" spc="-5" dirty="0">
                <a:latin typeface="Carlito"/>
                <a:cs typeface="Carlito"/>
              </a:rPr>
              <a:t>and the  </a:t>
            </a:r>
            <a:r>
              <a:rPr sz="2800" spc="-15" dirty="0">
                <a:latin typeface="Carlito"/>
                <a:cs typeface="Carlito"/>
              </a:rPr>
              <a:t>revenue </a:t>
            </a:r>
            <a:r>
              <a:rPr sz="2800" dirty="0">
                <a:latin typeface="Carlito"/>
                <a:cs typeface="Carlito"/>
              </a:rPr>
              <a:t>and </a:t>
            </a:r>
            <a:r>
              <a:rPr sz="2800" spc="-10" dirty="0">
                <a:latin typeface="Carlito"/>
                <a:cs typeface="Carlito"/>
              </a:rPr>
              <a:t>expense budget shows </a:t>
            </a:r>
            <a:r>
              <a:rPr sz="2800" spc="-5" dirty="0">
                <a:latin typeface="Carlito"/>
                <a:cs typeface="Carlito"/>
              </a:rPr>
              <a:t>the </a:t>
            </a:r>
            <a:r>
              <a:rPr sz="2800" spc="-10" dirty="0">
                <a:latin typeface="Carlito"/>
                <a:cs typeface="Carlito"/>
              </a:rPr>
              <a:t>anticipated </a:t>
            </a:r>
            <a:r>
              <a:rPr sz="2800" spc="-15" dirty="0">
                <a:latin typeface="Carlito"/>
                <a:cs typeface="Carlito"/>
              </a:rPr>
              <a:t>revenue </a:t>
            </a:r>
            <a:r>
              <a:rPr sz="2800" spc="-5" dirty="0">
                <a:latin typeface="Carlito"/>
                <a:cs typeface="Carlito"/>
              </a:rPr>
              <a:t>and </a:t>
            </a:r>
            <a:r>
              <a:rPr sz="2800" spc="-10" dirty="0">
                <a:latin typeface="Carlito"/>
                <a:cs typeface="Carlito"/>
              </a:rPr>
              <a:t>expenses </a:t>
            </a:r>
            <a:r>
              <a:rPr sz="2800" spc="-30" dirty="0">
                <a:latin typeface="Carlito"/>
                <a:cs typeface="Carlito"/>
              </a:rPr>
              <a:t>for  </a:t>
            </a:r>
            <a:r>
              <a:rPr sz="2800" spc="-5" dirty="0">
                <a:latin typeface="Carlito"/>
                <a:cs typeface="Carlito"/>
              </a:rPr>
              <a:t>a</a:t>
            </a:r>
            <a:r>
              <a:rPr sz="2800" dirty="0">
                <a:latin typeface="Carlito"/>
                <a:cs typeface="Carlito"/>
              </a:rPr>
              <a:t> </a:t>
            </a:r>
            <a:r>
              <a:rPr sz="2800" spc="-10" dirty="0">
                <a:latin typeface="Carlito"/>
                <a:cs typeface="Carlito"/>
              </a:rPr>
              <a:t>period.</a:t>
            </a:r>
            <a:endParaRPr sz="2800">
              <a:latin typeface="Carlito"/>
              <a:cs typeface="Carlito"/>
            </a:endParaRPr>
          </a:p>
          <a:p>
            <a:pPr marL="12700" marR="8255" algn="just">
              <a:lnSpc>
                <a:spcPct val="90000"/>
              </a:lnSpc>
              <a:spcBef>
                <a:spcPts val="994"/>
              </a:spcBef>
            </a:pPr>
            <a:r>
              <a:rPr sz="2800" spc="-5" dirty="0">
                <a:latin typeface="Carlito"/>
                <a:cs typeface="Carlito"/>
              </a:rPr>
              <a:t>In </a:t>
            </a:r>
            <a:r>
              <a:rPr sz="2800" spc="-15" dirty="0">
                <a:latin typeface="Carlito"/>
                <a:cs typeface="Carlito"/>
              </a:rPr>
              <a:t>zero-based budget </a:t>
            </a:r>
            <a:r>
              <a:rPr sz="2800" spc="-5" dirty="0">
                <a:latin typeface="Carlito"/>
                <a:cs typeface="Carlito"/>
              </a:rPr>
              <a:t>the </a:t>
            </a:r>
            <a:r>
              <a:rPr sz="2800" dirty="0">
                <a:latin typeface="Carlito"/>
                <a:cs typeface="Carlito"/>
              </a:rPr>
              <a:t>sums </a:t>
            </a:r>
            <a:r>
              <a:rPr sz="2800" spc="-15" dirty="0">
                <a:latin typeface="Carlito"/>
                <a:cs typeface="Carlito"/>
              </a:rPr>
              <a:t>appropriated to </a:t>
            </a:r>
            <a:r>
              <a:rPr sz="2800" spc="-10" dirty="0">
                <a:latin typeface="Carlito"/>
                <a:cs typeface="Carlito"/>
              </a:rPr>
              <a:t>various </a:t>
            </a:r>
            <a:r>
              <a:rPr sz="2800" spc="-5" dirty="0">
                <a:latin typeface="Carlito"/>
                <a:cs typeface="Carlito"/>
              </a:rPr>
              <a:t>heads of </a:t>
            </a:r>
            <a:r>
              <a:rPr sz="2800" spc="-15" dirty="0">
                <a:latin typeface="Carlito"/>
                <a:cs typeface="Carlito"/>
              </a:rPr>
              <a:t>expenditure </a:t>
            </a:r>
            <a:r>
              <a:rPr sz="2800" spc="600" dirty="0">
                <a:latin typeface="Carlito"/>
                <a:cs typeface="Carlito"/>
              </a:rPr>
              <a:t> </a:t>
            </a:r>
            <a:r>
              <a:rPr sz="2800" spc="-10" dirty="0">
                <a:latin typeface="Carlito"/>
                <a:cs typeface="Carlito"/>
              </a:rPr>
              <a:t>in </a:t>
            </a:r>
            <a:r>
              <a:rPr sz="2800" spc="-15" dirty="0">
                <a:latin typeface="Carlito"/>
                <a:cs typeface="Carlito"/>
              </a:rPr>
              <a:t>previous </a:t>
            </a:r>
            <a:r>
              <a:rPr sz="2800" spc="-25" dirty="0">
                <a:latin typeface="Carlito"/>
                <a:cs typeface="Carlito"/>
              </a:rPr>
              <a:t>years </a:t>
            </a:r>
            <a:r>
              <a:rPr sz="2800" spc="-20" dirty="0">
                <a:latin typeface="Carlito"/>
                <a:cs typeface="Carlito"/>
              </a:rPr>
              <a:t>are </a:t>
            </a:r>
            <a:r>
              <a:rPr sz="2800" spc="-10" dirty="0">
                <a:latin typeface="Carlito"/>
                <a:cs typeface="Carlito"/>
              </a:rPr>
              <a:t>set </a:t>
            </a:r>
            <a:r>
              <a:rPr sz="2800" spc="-15" dirty="0">
                <a:latin typeface="Carlito"/>
                <a:cs typeface="Carlito"/>
              </a:rPr>
              <a:t>to </a:t>
            </a:r>
            <a:r>
              <a:rPr sz="2800" spc="-35" dirty="0">
                <a:latin typeface="Carlito"/>
                <a:cs typeface="Carlito"/>
              </a:rPr>
              <a:t>zero </a:t>
            </a:r>
            <a:r>
              <a:rPr sz="2800" dirty="0">
                <a:latin typeface="Carlito"/>
                <a:cs typeface="Carlito"/>
              </a:rPr>
              <a:t>and </a:t>
            </a:r>
            <a:r>
              <a:rPr sz="2800" spc="-5" dirty="0">
                <a:latin typeface="Carlito"/>
                <a:cs typeface="Carlito"/>
              </a:rPr>
              <a:t>the </a:t>
            </a:r>
            <a:r>
              <a:rPr sz="2800" spc="-10" dirty="0">
                <a:latin typeface="Carlito"/>
                <a:cs typeface="Carlito"/>
              </a:rPr>
              <a:t>manager is </a:t>
            </a:r>
            <a:r>
              <a:rPr sz="2800" spc="-15" dirty="0">
                <a:latin typeface="Carlito"/>
                <a:cs typeface="Carlito"/>
              </a:rPr>
              <a:t>required to </a:t>
            </a:r>
            <a:r>
              <a:rPr sz="2800" spc="-5" dirty="0">
                <a:latin typeface="Carlito"/>
                <a:cs typeface="Carlito"/>
              </a:rPr>
              <a:t>justify each  </a:t>
            </a:r>
            <a:r>
              <a:rPr sz="2800" spc="-15" dirty="0">
                <a:latin typeface="Carlito"/>
                <a:cs typeface="Carlito"/>
              </a:rPr>
              <a:t>expenditure </a:t>
            </a:r>
            <a:r>
              <a:rPr sz="2800" spc="-10" dirty="0">
                <a:latin typeface="Carlito"/>
                <a:cs typeface="Carlito"/>
              </a:rPr>
              <a:t>afresh </a:t>
            </a:r>
            <a:r>
              <a:rPr sz="2800" spc="-20" dirty="0">
                <a:latin typeface="Carlito"/>
                <a:cs typeface="Carlito"/>
              </a:rPr>
              <a:t>from</a:t>
            </a:r>
            <a:r>
              <a:rPr sz="2800" spc="80" dirty="0">
                <a:latin typeface="Carlito"/>
                <a:cs typeface="Carlito"/>
              </a:rPr>
              <a:t> </a:t>
            </a:r>
            <a:r>
              <a:rPr sz="2800" spc="-20" dirty="0">
                <a:latin typeface="Carlito"/>
                <a:cs typeface="Carlito"/>
              </a:rPr>
              <a:t>scratch.</a:t>
            </a:r>
            <a:endParaRPr sz="2800">
              <a:latin typeface="Carlito"/>
              <a:cs typeface="Carlito"/>
            </a:endParaRPr>
          </a:p>
        </p:txBody>
      </p:sp>
    </p:spTree>
    <p:extLst>
      <p:ext uri="{BB962C8B-B14F-4D97-AF65-F5344CB8AC3E}">
        <p14:creationId xmlns:p14="http://schemas.microsoft.com/office/powerpoint/2010/main" val="1901400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117170"/>
            <a:ext cx="3763645" cy="697230"/>
          </a:xfrm>
          <a:prstGeom prst="rect">
            <a:avLst/>
          </a:prstGeom>
        </p:spPr>
        <p:txBody>
          <a:bodyPr vert="horz" wrap="square" lIns="0" tIns="13335" rIns="0" bIns="0" rtlCol="0">
            <a:spAutoFit/>
          </a:bodyPr>
          <a:lstStyle/>
          <a:p>
            <a:pPr marL="12700">
              <a:lnSpc>
                <a:spcPct val="100000"/>
              </a:lnSpc>
              <a:spcBef>
                <a:spcPts val="105"/>
              </a:spcBef>
            </a:pPr>
            <a:r>
              <a:rPr b="1" spc="-220" dirty="0"/>
              <a:t>Steps </a:t>
            </a:r>
            <a:r>
              <a:rPr b="1" spc="-210" dirty="0"/>
              <a:t>in</a:t>
            </a:r>
            <a:r>
              <a:rPr b="1" spc="-665" dirty="0"/>
              <a:t> </a:t>
            </a:r>
            <a:r>
              <a:rPr b="1" spc="-229" dirty="0"/>
              <a:t>Planning</a:t>
            </a:r>
          </a:p>
        </p:txBody>
      </p:sp>
      <p:sp>
        <p:nvSpPr>
          <p:cNvPr id="3" name="object 3"/>
          <p:cNvSpPr txBox="1"/>
          <p:nvPr/>
        </p:nvSpPr>
        <p:spPr>
          <a:xfrm>
            <a:off x="486867" y="890778"/>
            <a:ext cx="11268710" cy="5358765"/>
          </a:xfrm>
          <a:prstGeom prst="rect">
            <a:avLst/>
          </a:prstGeom>
        </p:spPr>
        <p:txBody>
          <a:bodyPr vert="horz" wrap="square" lIns="0" tIns="97155" rIns="0" bIns="0" rtlCol="0">
            <a:spAutoFit/>
          </a:bodyPr>
          <a:lstStyle/>
          <a:p>
            <a:pPr marL="527685" marR="5080" indent="-515620" algn="just">
              <a:lnSpc>
                <a:spcPct val="80000"/>
              </a:lnSpc>
              <a:spcBef>
                <a:spcPts val="765"/>
              </a:spcBef>
            </a:pPr>
            <a:r>
              <a:rPr sz="2800" b="1" spc="-5" dirty="0">
                <a:latin typeface="Carlito"/>
                <a:cs typeface="Carlito"/>
              </a:rPr>
              <a:t>1. </a:t>
            </a:r>
            <a:r>
              <a:rPr sz="2800" b="1" spc="-10" dirty="0">
                <a:latin typeface="Carlito"/>
                <a:cs typeface="Carlito"/>
              </a:rPr>
              <a:t>Establishing </a:t>
            </a:r>
            <a:r>
              <a:rPr sz="2800" b="1" spc="-15" dirty="0">
                <a:latin typeface="Carlito"/>
                <a:cs typeface="Carlito"/>
              </a:rPr>
              <a:t>Verifiable </a:t>
            </a:r>
            <a:r>
              <a:rPr sz="2800" b="1" spc="-10" dirty="0">
                <a:latin typeface="Carlito"/>
                <a:cs typeface="Carlito"/>
              </a:rPr>
              <a:t>Goals </a:t>
            </a:r>
            <a:r>
              <a:rPr sz="2800" b="1" spc="-5" dirty="0">
                <a:latin typeface="Carlito"/>
                <a:cs typeface="Carlito"/>
              </a:rPr>
              <a:t>or </a:t>
            </a:r>
            <a:r>
              <a:rPr sz="2800" b="1" spc="-10" dirty="0">
                <a:latin typeface="Carlito"/>
                <a:cs typeface="Carlito"/>
              </a:rPr>
              <a:t>Set </a:t>
            </a:r>
            <a:r>
              <a:rPr sz="2800" b="1" spc="-5" dirty="0">
                <a:latin typeface="Carlito"/>
                <a:cs typeface="Carlito"/>
              </a:rPr>
              <a:t>of </a:t>
            </a:r>
            <a:r>
              <a:rPr sz="2800" b="1" spc="-10" dirty="0">
                <a:latin typeface="Carlito"/>
                <a:cs typeface="Carlito"/>
              </a:rPr>
              <a:t>Goals </a:t>
            </a:r>
            <a:r>
              <a:rPr sz="2800" b="1" spc="-15" dirty="0">
                <a:latin typeface="Carlito"/>
                <a:cs typeface="Carlito"/>
              </a:rPr>
              <a:t>to </a:t>
            </a:r>
            <a:r>
              <a:rPr sz="2800" b="1" dirty="0">
                <a:latin typeface="Carlito"/>
                <a:cs typeface="Carlito"/>
              </a:rPr>
              <a:t>be </a:t>
            </a:r>
            <a:r>
              <a:rPr sz="2800" b="1" spc="-5" dirty="0">
                <a:latin typeface="Carlito"/>
                <a:cs typeface="Carlito"/>
              </a:rPr>
              <a:t>achieved: </a:t>
            </a:r>
            <a:r>
              <a:rPr sz="2800" dirty="0">
                <a:latin typeface="Carlito"/>
                <a:cs typeface="Carlito"/>
              </a:rPr>
              <a:t>The </a:t>
            </a:r>
            <a:r>
              <a:rPr sz="2800" spc="-25" dirty="0">
                <a:latin typeface="Carlito"/>
                <a:cs typeface="Carlito"/>
              </a:rPr>
              <a:t>first step  </a:t>
            </a:r>
            <a:r>
              <a:rPr sz="2800" spc="-10" dirty="0">
                <a:latin typeface="Carlito"/>
                <a:cs typeface="Carlito"/>
              </a:rPr>
              <a:t>is </a:t>
            </a:r>
            <a:r>
              <a:rPr sz="2800" spc="-15" dirty="0">
                <a:latin typeface="Carlito"/>
                <a:cs typeface="Carlito"/>
              </a:rPr>
              <a:t>to </a:t>
            </a:r>
            <a:r>
              <a:rPr sz="2800" spc="-10" dirty="0">
                <a:latin typeface="Carlito"/>
                <a:cs typeface="Carlito"/>
              </a:rPr>
              <a:t>determine </a:t>
            </a:r>
            <a:r>
              <a:rPr sz="2800" spc="-5" dirty="0">
                <a:latin typeface="Carlito"/>
                <a:cs typeface="Carlito"/>
              </a:rPr>
              <a:t>the </a:t>
            </a:r>
            <a:r>
              <a:rPr sz="2800" spc="-10" dirty="0">
                <a:latin typeface="Carlito"/>
                <a:cs typeface="Carlito"/>
              </a:rPr>
              <a:t>enterprise objectives. </a:t>
            </a:r>
            <a:r>
              <a:rPr sz="2800" spc="-5" dirty="0">
                <a:latin typeface="Carlito"/>
                <a:cs typeface="Carlito"/>
              </a:rPr>
              <a:t>These </a:t>
            </a:r>
            <a:r>
              <a:rPr sz="2800" spc="-20" dirty="0">
                <a:latin typeface="Carlito"/>
                <a:cs typeface="Carlito"/>
              </a:rPr>
              <a:t>are </a:t>
            </a:r>
            <a:r>
              <a:rPr sz="2800" spc="-15" dirty="0">
                <a:latin typeface="Carlito"/>
                <a:cs typeface="Carlito"/>
              </a:rPr>
              <a:t>most </a:t>
            </a:r>
            <a:r>
              <a:rPr sz="2800" spc="-10" dirty="0">
                <a:latin typeface="Carlito"/>
                <a:cs typeface="Carlito"/>
              </a:rPr>
              <a:t>often </a:t>
            </a:r>
            <a:r>
              <a:rPr sz="2800" b="1" spc="-10" dirty="0">
                <a:latin typeface="Carlito"/>
                <a:cs typeface="Carlito"/>
              </a:rPr>
              <a:t>set </a:t>
            </a:r>
            <a:r>
              <a:rPr sz="2800" b="1" spc="-20" dirty="0">
                <a:latin typeface="Carlito"/>
                <a:cs typeface="Carlito"/>
              </a:rPr>
              <a:t>by  </a:t>
            </a:r>
            <a:r>
              <a:rPr sz="2800" b="1" spc="-10" dirty="0">
                <a:latin typeface="Carlito"/>
                <a:cs typeface="Carlito"/>
              </a:rPr>
              <a:t>upper level </a:t>
            </a:r>
            <a:r>
              <a:rPr sz="2800" b="1" spc="-5" dirty="0">
                <a:latin typeface="Carlito"/>
                <a:cs typeface="Carlito"/>
              </a:rPr>
              <a:t>or </a:t>
            </a:r>
            <a:r>
              <a:rPr sz="2800" b="1" spc="-15" dirty="0">
                <a:latin typeface="Carlito"/>
                <a:cs typeface="Carlito"/>
              </a:rPr>
              <a:t>top  managers,  </a:t>
            </a:r>
            <a:r>
              <a:rPr sz="2800" b="1" spc="-5" dirty="0">
                <a:latin typeface="Carlito"/>
                <a:cs typeface="Carlito"/>
              </a:rPr>
              <a:t>usually </a:t>
            </a:r>
            <a:r>
              <a:rPr sz="2800" b="1" spc="-15" dirty="0">
                <a:latin typeface="Carlito"/>
                <a:cs typeface="Carlito"/>
              </a:rPr>
              <a:t>after  </a:t>
            </a:r>
            <a:r>
              <a:rPr sz="2800" b="1" spc="-5" dirty="0">
                <a:latin typeface="Carlito"/>
                <a:cs typeface="Carlito"/>
              </a:rPr>
              <a:t>a number of possible  objectives </a:t>
            </a:r>
            <a:r>
              <a:rPr sz="2800" b="1" spc="-20" dirty="0">
                <a:latin typeface="Carlito"/>
                <a:cs typeface="Carlito"/>
              </a:rPr>
              <a:t>have </a:t>
            </a:r>
            <a:r>
              <a:rPr sz="2800" b="1" spc="-5" dirty="0">
                <a:latin typeface="Carlito"/>
                <a:cs typeface="Carlito"/>
              </a:rPr>
              <a:t>been </a:t>
            </a:r>
            <a:r>
              <a:rPr sz="2800" b="1" spc="-10" dirty="0">
                <a:latin typeface="Carlito"/>
                <a:cs typeface="Carlito"/>
              </a:rPr>
              <a:t>carefully considered. </a:t>
            </a:r>
            <a:r>
              <a:rPr sz="2800" spc="-15" dirty="0">
                <a:latin typeface="Carlito"/>
                <a:cs typeface="Carlito"/>
              </a:rPr>
              <a:t>There </a:t>
            </a:r>
            <a:r>
              <a:rPr sz="2800" spc="-20" dirty="0">
                <a:latin typeface="Carlito"/>
                <a:cs typeface="Carlito"/>
              </a:rPr>
              <a:t>are </a:t>
            </a:r>
            <a:r>
              <a:rPr sz="2800" spc="-15" dirty="0">
                <a:latin typeface="Carlito"/>
                <a:cs typeface="Carlito"/>
              </a:rPr>
              <a:t>many </a:t>
            </a:r>
            <a:r>
              <a:rPr sz="2800" spc="-5" dirty="0">
                <a:latin typeface="Carlito"/>
                <a:cs typeface="Carlito"/>
              </a:rPr>
              <a:t>types of  </a:t>
            </a:r>
            <a:r>
              <a:rPr sz="2800" spc="-10" dirty="0">
                <a:latin typeface="Carlito"/>
                <a:cs typeface="Carlito"/>
              </a:rPr>
              <a:t>objectives managers </a:t>
            </a:r>
            <a:r>
              <a:rPr sz="2800" spc="-20" dirty="0">
                <a:latin typeface="Carlito"/>
                <a:cs typeface="Carlito"/>
              </a:rPr>
              <a:t>may </a:t>
            </a:r>
            <a:r>
              <a:rPr sz="2800" spc="-10" dirty="0">
                <a:latin typeface="Carlito"/>
                <a:cs typeface="Carlito"/>
              </a:rPr>
              <a:t>select: </a:t>
            </a:r>
            <a:r>
              <a:rPr sz="2800" b="1" spc="-5" dirty="0">
                <a:latin typeface="Carlito"/>
                <a:cs typeface="Carlito"/>
              </a:rPr>
              <a:t>a </a:t>
            </a:r>
            <a:r>
              <a:rPr sz="2800" b="1" spc="-10" dirty="0">
                <a:latin typeface="Carlito"/>
                <a:cs typeface="Carlito"/>
              </a:rPr>
              <a:t>desired </a:t>
            </a:r>
            <a:r>
              <a:rPr sz="2800" b="1" spc="-5" dirty="0">
                <a:latin typeface="Carlito"/>
                <a:cs typeface="Carlito"/>
              </a:rPr>
              <a:t>sales </a:t>
            </a:r>
            <a:r>
              <a:rPr sz="2800" b="1" spc="-10" dirty="0">
                <a:latin typeface="Carlito"/>
                <a:cs typeface="Carlito"/>
              </a:rPr>
              <a:t>volume </a:t>
            </a:r>
            <a:r>
              <a:rPr sz="2800" b="1" spc="-5" dirty="0">
                <a:latin typeface="Carlito"/>
                <a:cs typeface="Carlito"/>
              </a:rPr>
              <a:t>or </a:t>
            </a:r>
            <a:r>
              <a:rPr sz="2800" b="1" spc="-10" dirty="0">
                <a:latin typeface="Carlito"/>
                <a:cs typeface="Carlito"/>
              </a:rPr>
              <a:t>growth </a:t>
            </a:r>
            <a:r>
              <a:rPr sz="2800" b="1" spc="-25" dirty="0">
                <a:latin typeface="Carlito"/>
                <a:cs typeface="Carlito"/>
              </a:rPr>
              <a:t>rate,  </a:t>
            </a:r>
            <a:r>
              <a:rPr sz="2800" b="1" spc="-5" dirty="0">
                <a:latin typeface="Carlito"/>
                <a:cs typeface="Carlito"/>
              </a:rPr>
              <a:t>the </a:t>
            </a:r>
            <a:r>
              <a:rPr sz="2800" b="1" spc="-10" dirty="0">
                <a:latin typeface="Carlito"/>
                <a:cs typeface="Carlito"/>
              </a:rPr>
              <a:t>development </a:t>
            </a:r>
            <a:r>
              <a:rPr sz="2800" b="1" spc="-5" dirty="0">
                <a:latin typeface="Carlito"/>
                <a:cs typeface="Carlito"/>
              </a:rPr>
              <a:t>of a </a:t>
            </a:r>
            <a:r>
              <a:rPr sz="2800" b="1" spc="-10" dirty="0">
                <a:latin typeface="Carlito"/>
                <a:cs typeface="Carlito"/>
              </a:rPr>
              <a:t>new product </a:t>
            </a:r>
            <a:r>
              <a:rPr sz="2800" b="1" spc="-5" dirty="0">
                <a:latin typeface="Carlito"/>
                <a:cs typeface="Carlito"/>
              </a:rPr>
              <a:t>or </a:t>
            </a:r>
            <a:r>
              <a:rPr sz="2800" b="1" dirty="0">
                <a:latin typeface="Carlito"/>
                <a:cs typeface="Carlito"/>
              </a:rPr>
              <a:t>service, </a:t>
            </a:r>
            <a:r>
              <a:rPr sz="2800" b="1" spc="-5" dirty="0">
                <a:latin typeface="Carlito"/>
                <a:cs typeface="Carlito"/>
              </a:rPr>
              <a:t>or </a:t>
            </a:r>
            <a:r>
              <a:rPr sz="2800" b="1" spc="-15" dirty="0">
                <a:latin typeface="Carlito"/>
                <a:cs typeface="Carlito"/>
              </a:rPr>
              <a:t>even </a:t>
            </a:r>
            <a:r>
              <a:rPr sz="2800" b="1" spc="-5" dirty="0">
                <a:latin typeface="Carlito"/>
                <a:cs typeface="Carlito"/>
              </a:rPr>
              <a:t>a </a:t>
            </a:r>
            <a:r>
              <a:rPr sz="2800" b="1" spc="-15" dirty="0">
                <a:latin typeface="Carlito"/>
                <a:cs typeface="Carlito"/>
              </a:rPr>
              <a:t>more </a:t>
            </a:r>
            <a:r>
              <a:rPr sz="2800" b="1" spc="-20" dirty="0">
                <a:latin typeface="Carlito"/>
                <a:cs typeface="Carlito"/>
              </a:rPr>
              <a:t>abstract  </a:t>
            </a:r>
            <a:r>
              <a:rPr sz="2800" b="1" spc="-10" dirty="0">
                <a:latin typeface="Carlito"/>
                <a:cs typeface="Carlito"/>
              </a:rPr>
              <a:t>goal </a:t>
            </a:r>
            <a:r>
              <a:rPr sz="2800" b="1" spc="-5" dirty="0">
                <a:latin typeface="Carlito"/>
                <a:cs typeface="Carlito"/>
              </a:rPr>
              <a:t>such as becoming </a:t>
            </a:r>
            <a:r>
              <a:rPr sz="2800" b="1" spc="-10" dirty="0">
                <a:latin typeface="Carlito"/>
                <a:cs typeface="Carlito"/>
              </a:rPr>
              <a:t>more active </a:t>
            </a:r>
            <a:r>
              <a:rPr sz="2800" b="1" spc="-5" dirty="0">
                <a:latin typeface="Carlito"/>
                <a:cs typeface="Carlito"/>
              </a:rPr>
              <a:t>in the community</a:t>
            </a:r>
            <a:r>
              <a:rPr sz="2800" spc="-5" dirty="0">
                <a:latin typeface="Carlito"/>
                <a:cs typeface="Carlito"/>
              </a:rPr>
              <a:t>. </a:t>
            </a:r>
            <a:r>
              <a:rPr sz="2800" spc="-10" dirty="0">
                <a:latin typeface="Carlito"/>
                <a:cs typeface="Carlito"/>
              </a:rPr>
              <a:t>The </a:t>
            </a:r>
            <a:r>
              <a:rPr sz="2800" spc="-5" dirty="0">
                <a:latin typeface="Carlito"/>
                <a:cs typeface="Carlito"/>
              </a:rPr>
              <a:t>type of goal  </a:t>
            </a:r>
            <a:r>
              <a:rPr sz="2800" spc="-10" dirty="0">
                <a:latin typeface="Carlito"/>
                <a:cs typeface="Carlito"/>
              </a:rPr>
              <a:t>selected </a:t>
            </a:r>
            <a:r>
              <a:rPr sz="2800" spc="-5" dirty="0">
                <a:latin typeface="Carlito"/>
                <a:cs typeface="Carlito"/>
              </a:rPr>
              <a:t>will depend </a:t>
            </a:r>
            <a:r>
              <a:rPr sz="2800" dirty="0">
                <a:latin typeface="Carlito"/>
                <a:cs typeface="Carlito"/>
              </a:rPr>
              <a:t>on </a:t>
            </a:r>
            <a:r>
              <a:rPr sz="2800" spc="-5" dirty="0">
                <a:latin typeface="Carlito"/>
                <a:cs typeface="Carlito"/>
              </a:rPr>
              <a:t>a number of </a:t>
            </a:r>
            <a:r>
              <a:rPr sz="2800" spc="-20" dirty="0">
                <a:latin typeface="Carlito"/>
                <a:cs typeface="Carlito"/>
              </a:rPr>
              <a:t>factors: </a:t>
            </a:r>
            <a:r>
              <a:rPr sz="2800" b="1" spc="-5" dirty="0">
                <a:latin typeface="Carlito"/>
                <a:cs typeface="Carlito"/>
              </a:rPr>
              <a:t>the basic mission of the  </a:t>
            </a:r>
            <a:r>
              <a:rPr sz="2800" b="1" spc="-10" dirty="0">
                <a:latin typeface="Carlito"/>
                <a:cs typeface="Carlito"/>
              </a:rPr>
              <a:t>organisation, </a:t>
            </a:r>
            <a:r>
              <a:rPr sz="2800" b="1" spc="-5" dirty="0">
                <a:latin typeface="Carlito"/>
                <a:cs typeface="Carlito"/>
              </a:rPr>
              <a:t>the </a:t>
            </a:r>
            <a:r>
              <a:rPr sz="2800" b="1" spc="-10" dirty="0">
                <a:latin typeface="Carlito"/>
                <a:cs typeface="Carlito"/>
              </a:rPr>
              <a:t>value </a:t>
            </a:r>
            <a:r>
              <a:rPr sz="2800" b="1" spc="-5" dirty="0">
                <a:latin typeface="Carlito"/>
                <a:cs typeface="Carlito"/>
              </a:rPr>
              <a:t>its </a:t>
            </a:r>
            <a:r>
              <a:rPr sz="2800" b="1" spc="-10" dirty="0">
                <a:latin typeface="Carlito"/>
                <a:cs typeface="Carlito"/>
              </a:rPr>
              <a:t>managers </a:t>
            </a:r>
            <a:r>
              <a:rPr sz="2800" b="1" spc="-5" dirty="0">
                <a:latin typeface="Carlito"/>
                <a:cs typeface="Carlito"/>
              </a:rPr>
              <a:t>hold, </a:t>
            </a:r>
            <a:r>
              <a:rPr sz="2800" b="1" spc="-10" dirty="0">
                <a:latin typeface="Carlito"/>
                <a:cs typeface="Carlito"/>
              </a:rPr>
              <a:t>and </a:t>
            </a:r>
            <a:r>
              <a:rPr sz="2800" b="1" dirty="0">
                <a:latin typeface="Carlito"/>
                <a:cs typeface="Carlito"/>
              </a:rPr>
              <a:t>the actual </a:t>
            </a:r>
            <a:r>
              <a:rPr sz="2800" b="1" spc="-5" dirty="0">
                <a:latin typeface="Carlito"/>
                <a:cs typeface="Carlito"/>
              </a:rPr>
              <a:t>and </a:t>
            </a:r>
            <a:r>
              <a:rPr sz="2800" b="1" spc="-10" dirty="0">
                <a:latin typeface="Carlito"/>
                <a:cs typeface="Carlito"/>
              </a:rPr>
              <a:t>potential  </a:t>
            </a:r>
            <a:r>
              <a:rPr sz="2800" b="1" spc="-5" dirty="0">
                <a:latin typeface="Carlito"/>
                <a:cs typeface="Carlito"/>
              </a:rPr>
              <a:t>abilities of the</a:t>
            </a:r>
            <a:r>
              <a:rPr sz="2800" b="1" spc="50" dirty="0">
                <a:latin typeface="Carlito"/>
                <a:cs typeface="Carlito"/>
              </a:rPr>
              <a:t> </a:t>
            </a:r>
            <a:r>
              <a:rPr sz="2800" b="1" spc="-15" dirty="0">
                <a:latin typeface="Carlito"/>
                <a:cs typeface="Carlito"/>
              </a:rPr>
              <a:t>organisation.</a:t>
            </a:r>
            <a:endParaRPr sz="2800">
              <a:latin typeface="Carlito"/>
              <a:cs typeface="Carlito"/>
            </a:endParaRPr>
          </a:p>
          <a:p>
            <a:pPr marL="12700" marR="6985" algn="just">
              <a:lnSpc>
                <a:spcPct val="80000"/>
              </a:lnSpc>
              <a:spcBef>
                <a:spcPts val="1000"/>
              </a:spcBef>
            </a:pPr>
            <a:r>
              <a:rPr sz="2800" spc="-10" dirty="0">
                <a:latin typeface="Carlito"/>
                <a:cs typeface="Carlito"/>
              </a:rPr>
              <a:t>The values </a:t>
            </a:r>
            <a:r>
              <a:rPr sz="2800" dirty="0">
                <a:latin typeface="Carlito"/>
                <a:cs typeface="Carlito"/>
              </a:rPr>
              <a:t>and </a:t>
            </a:r>
            <a:r>
              <a:rPr sz="2800" spc="-20" dirty="0">
                <a:latin typeface="Carlito"/>
                <a:cs typeface="Carlito"/>
              </a:rPr>
              <a:t>beliefs </a:t>
            </a:r>
            <a:r>
              <a:rPr sz="2800" spc="-10" dirty="0">
                <a:latin typeface="Carlito"/>
                <a:cs typeface="Carlito"/>
              </a:rPr>
              <a:t>held </a:t>
            </a:r>
            <a:r>
              <a:rPr sz="2800" spc="-15" dirty="0">
                <a:latin typeface="Carlito"/>
                <a:cs typeface="Carlito"/>
              </a:rPr>
              <a:t>by top </a:t>
            </a:r>
            <a:r>
              <a:rPr sz="2800" spc="-5" dirty="0">
                <a:latin typeface="Carlito"/>
                <a:cs typeface="Carlito"/>
              </a:rPr>
              <a:t>men </a:t>
            </a:r>
            <a:r>
              <a:rPr sz="2800" spc="-20" dirty="0">
                <a:latin typeface="Carlito"/>
                <a:cs typeface="Carlito"/>
              </a:rPr>
              <a:t>are </a:t>
            </a:r>
            <a:r>
              <a:rPr sz="2800" spc="-10" dirty="0">
                <a:latin typeface="Carlito"/>
                <a:cs typeface="Carlito"/>
              </a:rPr>
              <a:t>very </a:t>
            </a:r>
            <a:r>
              <a:rPr sz="2800" spc="-15" dirty="0">
                <a:latin typeface="Carlito"/>
                <a:cs typeface="Carlito"/>
              </a:rPr>
              <a:t>important </a:t>
            </a:r>
            <a:r>
              <a:rPr sz="2800" dirty="0">
                <a:latin typeface="Carlito"/>
                <a:cs typeface="Carlito"/>
              </a:rPr>
              <a:t>in </a:t>
            </a:r>
            <a:r>
              <a:rPr sz="2800" spc="-5" dirty="0">
                <a:latin typeface="Carlito"/>
                <a:cs typeface="Carlito"/>
              </a:rPr>
              <a:t>the selection </a:t>
            </a:r>
            <a:r>
              <a:rPr sz="2800" spc="5" dirty="0">
                <a:latin typeface="Carlito"/>
                <a:cs typeface="Carlito"/>
              </a:rPr>
              <a:t>of  </a:t>
            </a:r>
            <a:r>
              <a:rPr sz="2800" spc="-10" dirty="0">
                <a:latin typeface="Carlito"/>
                <a:cs typeface="Carlito"/>
              </a:rPr>
              <a:t>goals. </a:t>
            </a:r>
            <a:r>
              <a:rPr sz="2800" b="1" spc="-15" dirty="0">
                <a:latin typeface="Carlito"/>
                <a:cs typeface="Carlito"/>
              </a:rPr>
              <a:t>Walchand </a:t>
            </a:r>
            <a:r>
              <a:rPr sz="2800" b="1" spc="-25" dirty="0">
                <a:latin typeface="Carlito"/>
                <a:cs typeface="Carlito"/>
              </a:rPr>
              <a:t>Hirachand’s </a:t>
            </a:r>
            <a:r>
              <a:rPr sz="2800" spc="-35" dirty="0">
                <a:latin typeface="Carlito"/>
                <a:cs typeface="Carlito"/>
              </a:rPr>
              <a:t>belief, </a:t>
            </a:r>
            <a:r>
              <a:rPr sz="2800" spc="-20" dirty="0">
                <a:latin typeface="Carlito"/>
                <a:cs typeface="Carlito"/>
              </a:rPr>
              <a:t>for </a:t>
            </a:r>
            <a:r>
              <a:rPr sz="2800" dirty="0">
                <a:latin typeface="Carlito"/>
                <a:cs typeface="Carlito"/>
              </a:rPr>
              <a:t>e.g., </a:t>
            </a:r>
            <a:r>
              <a:rPr sz="2800" spc="-10" dirty="0">
                <a:latin typeface="Carlito"/>
                <a:cs typeface="Carlito"/>
              </a:rPr>
              <a:t>that </a:t>
            </a:r>
            <a:r>
              <a:rPr sz="2800" spc="-5" dirty="0">
                <a:latin typeface="Carlito"/>
                <a:cs typeface="Carlito"/>
              </a:rPr>
              <a:t>a </a:t>
            </a:r>
            <a:r>
              <a:rPr sz="2800" b="1" spc="-5" dirty="0">
                <a:latin typeface="Carlito"/>
                <a:cs typeface="Carlito"/>
              </a:rPr>
              <a:t>cheap </a:t>
            </a:r>
            <a:r>
              <a:rPr sz="2800" b="1" spc="-10" dirty="0">
                <a:latin typeface="Carlito"/>
                <a:cs typeface="Carlito"/>
              </a:rPr>
              <a:t>and efficient  transport </a:t>
            </a:r>
            <a:r>
              <a:rPr sz="2800" b="1" spc="-30" dirty="0">
                <a:latin typeface="Carlito"/>
                <a:cs typeface="Carlito"/>
              </a:rPr>
              <a:t>system </a:t>
            </a:r>
            <a:r>
              <a:rPr sz="2800" spc="-10" dirty="0">
                <a:latin typeface="Carlito"/>
                <a:cs typeface="Carlito"/>
              </a:rPr>
              <a:t>was </a:t>
            </a:r>
            <a:r>
              <a:rPr sz="2800" spc="-5" dirty="0">
                <a:latin typeface="Carlito"/>
                <a:cs typeface="Carlito"/>
              </a:rPr>
              <a:t>necessary </a:t>
            </a:r>
            <a:r>
              <a:rPr sz="2800" spc="-25" dirty="0">
                <a:latin typeface="Carlito"/>
                <a:cs typeface="Carlito"/>
              </a:rPr>
              <a:t>for </a:t>
            </a:r>
            <a:r>
              <a:rPr sz="2800" spc="-15" dirty="0">
                <a:latin typeface="Carlito"/>
                <a:cs typeface="Carlito"/>
              </a:rPr>
              <a:t>rapid </a:t>
            </a:r>
            <a:r>
              <a:rPr sz="2800" spc="-10" dirty="0">
                <a:latin typeface="Carlito"/>
                <a:cs typeface="Carlito"/>
              </a:rPr>
              <a:t>industrialization </a:t>
            </a:r>
            <a:r>
              <a:rPr sz="2800" spc="-15" dirty="0">
                <a:latin typeface="Carlito"/>
                <a:cs typeface="Carlito"/>
              </a:rPr>
              <a:t>resulted </a:t>
            </a:r>
            <a:r>
              <a:rPr sz="2800" spc="-10" dirty="0">
                <a:latin typeface="Carlito"/>
                <a:cs typeface="Carlito"/>
              </a:rPr>
              <a:t>in </a:t>
            </a:r>
            <a:r>
              <a:rPr sz="2800" spc="-5" dirty="0">
                <a:latin typeface="Carlito"/>
                <a:cs typeface="Carlito"/>
              </a:rPr>
              <a:t>the  </a:t>
            </a:r>
            <a:r>
              <a:rPr sz="2800" spc="-10" dirty="0">
                <a:latin typeface="Carlito"/>
                <a:cs typeface="Carlito"/>
              </a:rPr>
              <a:t>establishment </a:t>
            </a:r>
            <a:r>
              <a:rPr sz="2800" spc="-5" dirty="0">
                <a:latin typeface="Carlito"/>
                <a:cs typeface="Carlito"/>
              </a:rPr>
              <a:t>of the </a:t>
            </a:r>
            <a:r>
              <a:rPr sz="2800" spc="-10" dirty="0">
                <a:latin typeface="Carlito"/>
                <a:cs typeface="Carlito"/>
              </a:rPr>
              <a:t>Scindia </a:t>
            </a:r>
            <a:r>
              <a:rPr sz="2800" spc="-5" dirty="0">
                <a:latin typeface="Carlito"/>
                <a:cs typeface="Carlito"/>
              </a:rPr>
              <a:t>Shipping </a:t>
            </a:r>
            <a:r>
              <a:rPr sz="2800" spc="-40" dirty="0">
                <a:latin typeface="Carlito"/>
                <a:cs typeface="Carlito"/>
              </a:rPr>
              <a:t>Company, </a:t>
            </a:r>
            <a:r>
              <a:rPr sz="2800" spc="-10" dirty="0">
                <a:latin typeface="Carlito"/>
                <a:cs typeface="Carlito"/>
              </a:rPr>
              <a:t>Premier </a:t>
            </a:r>
            <a:r>
              <a:rPr sz="2800" spc="-5" dirty="0">
                <a:latin typeface="Carlito"/>
                <a:cs typeface="Carlito"/>
              </a:rPr>
              <a:t>Automobiles </a:t>
            </a:r>
            <a:r>
              <a:rPr sz="2800" dirty="0">
                <a:latin typeface="Carlito"/>
                <a:cs typeface="Carlito"/>
              </a:rPr>
              <a:t>and </a:t>
            </a:r>
            <a:r>
              <a:rPr sz="2800" spc="-5" dirty="0">
                <a:latin typeface="Carlito"/>
                <a:cs typeface="Carlito"/>
              </a:rPr>
              <a:t>the  </a:t>
            </a:r>
            <a:r>
              <a:rPr sz="2800" spc="-20" dirty="0">
                <a:latin typeface="Carlito"/>
                <a:cs typeface="Carlito"/>
              </a:rPr>
              <a:t>Hindustan Aircraft</a:t>
            </a:r>
            <a:r>
              <a:rPr sz="2800" spc="90" dirty="0">
                <a:latin typeface="Carlito"/>
                <a:cs typeface="Carlito"/>
              </a:rPr>
              <a:t> </a:t>
            </a:r>
            <a:r>
              <a:rPr sz="2800" spc="-40" dirty="0">
                <a:latin typeface="Carlito"/>
                <a:cs typeface="Carlito"/>
              </a:rPr>
              <a:t>Company.</a:t>
            </a:r>
            <a:endParaRPr sz="2800">
              <a:latin typeface="Carlito"/>
              <a:cs typeface="Carlito"/>
            </a:endParaRPr>
          </a:p>
        </p:txBody>
      </p:sp>
    </p:spTree>
    <p:extLst>
      <p:ext uri="{BB962C8B-B14F-4D97-AF65-F5344CB8AC3E}">
        <p14:creationId xmlns:p14="http://schemas.microsoft.com/office/powerpoint/2010/main" val="4006579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0"/>
            <a:ext cx="11887200" cy="4010137"/>
          </a:xfrm>
          <a:prstGeom prst="rect">
            <a:avLst/>
          </a:prstGeom>
        </p:spPr>
        <p:txBody>
          <a:bodyPr vert="horz" wrap="square" lIns="0" tIns="112395" rIns="0" bIns="0" rtlCol="0">
            <a:spAutoFit/>
          </a:bodyPr>
          <a:lstStyle/>
          <a:p>
            <a:pPr marL="12700" marR="5715" algn="just">
              <a:lnSpc>
                <a:spcPct val="70000"/>
              </a:lnSpc>
              <a:spcBef>
                <a:spcPts val="885"/>
              </a:spcBef>
            </a:pPr>
            <a:r>
              <a:rPr sz="2200" b="1" spc="-5" dirty="0">
                <a:latin typeface="Carlito"/>
                <a:cs typeface="Carlito"/>
              </a:rPr>
              <a:t>2. </a:t>
            </a:r>
            <a:r>
              <a:rPr sz="2400" b="1" spc="-10" dirty="0">
                <a:latin typeface="Carlito"/>
                <a:cs typeface="Carlito"/>
              </a:rPr>
              <a:t>Establishing Planning Premises- </a:t>
            </a:r>
            <a:r>
              <a:rPr sz="2400" spc="-5" dirty="0">
                <a:latin typeface="Carlito"/>
                <a:cs typeface="Carlito"/>
              </a:rPr>
              <a:t>Certain assumptions about the </a:t>
            </a:r>
            <a:r>
              <a:rPr sz="2400" spc="-10" dirty="0">
                <a:latin typeface="Carlito"/>
                <a:cs typeface="Carlito"/>
              </a:rPr>
              <a:t>future </a:t>
            </a:r>
            <a:r>
              <a:rPr sz="2400" dirty="0">
                <a:latin typeface="Carlito"/>
                <a:cs typeface="Carlito"/>
              </a:rPr>
              <a:t>on </a:t>
            </a:r>
            <a:r>
              <a:rPr sz="2400" spc="-5" dirty="0">
                <a:latin typeface="Carlito"/>
                <a:cs typeface="Carlito"/>
              </a:rPr>
              <a:t>the basis </a:t>
            </a:r>
            <a:r>
              <a:rPr sz="2400" dirty="0">
                <a:latin typeface="Carlito"/>
                <a:cs typeface="Carlito"/>
              </a:rPr>
              <a:t>of </a:t>
            </a:r>
            <a:r>
              <a:rPr sz="2400" spc="-5" dirty="0">
                <a:latin typeface="Carlito"/>
                <a:cs typeface="Carlito"/>
              </a:rPr>
              <a:t>which the   </a:t>
            </a:r>
            <a:r>
              <a:rPr sz="2400" spc="-10" dirty="0">
                <a:latin typeface="Carlito"/>
                <a:cs typeface="Carlito"/>
              </a:rPr>
              <a:t>plan </a:t>
            </a:r>
            <a:r>
              <a:rPr sz="2400" spc="-5" dirty="0">
                <a:latin typeface="Carlito"/>
                <a:cs typeface="Carlito"/>
              </a:rPr>
              <a:t>will be </a:t>
            </a:r>
            <a:r>
              <a:rPr sz="2400" spc="-10" dirty="0">
                <a:latin typeface="Carlito"/>
                <a:cs typeface="Carlito"/>
              </a:rPr>
              <a:t>ultimately </a:t>
            </a:r>
            <a:r>
              <a:rPr sz="2400" spc="-15" dirty="0">
                <a:latin typeface="Carlito"/>
                <a:cs typeface="Carlito"/>
              </a:rPr>
              <a:t>formulated. </a:t>
            </a:r>
            <a:r>
              <a:rPr sz="2400" b="1" spc="-10" dirty="0">
                <a:latin typeface="Carlito"/>
                <a:cs typeface="Carlito"/>
              </a:rPr>
              <a:t>Planning </a:t>
            </a:r>
            <a:r>
              <a:rPr sz="2400" b="1" spc="-5" dirty="0">
                <a:latin typeface="Carlito"/>
                <a:cs typeface="Carlito"/>
              </a:rPr>
              <a:t>premises </a:t>
            </a:r>
            <a:r>
              <a:rPr sz="2400" b="1" spc="-15" dirty="0">
                <a:latin typeface="Carlito"/>
                <a:cs typeface="Carlito"/>
              </a:rPr>
              <a:t>are </a:t>
            </a:r>
            <a:r>
              <a:rPr sz="2400" b="1" spc="-10" dirty="0">
                <a:latin typeface="Carlito"/>
                <a:cs typeface="Carlito"/>
              </a:rPr>
              <a:t>vital </a:t>
            </a:r>
            <a:r>
              <a:rPr sz="2400" b="1" spc="-15" dirty="0">
                <a:latin typeface="Carlito"/>
                <a:cs typeface="Carlito"/>
              </a:rPr>
              <a:t>to </a:t>
            </a:r>
            <a:r>
              <a:rPr sz="2400" b="1" spc="-10" dirty="0">
                <a:latin typeface="Carlito"/>
                <a:cs typeface="Carlito"/>
              </a:rPr>
              <a:t>the </a:t>
            </a:r>
            <a:r>
              <a:rPr sz="2400" b="1" spc="-5" dirty="0">
                <a:latin typeface="Carlito"/>
                <a:cs typeface="Carlito"/>
              </a:rPr>
              <a:t>success of planning as </a:t>
            </a:r>
            <a:r>
              <a:rPr sz="2400" b="1" spc="-10" dirty="0">
                <a:latin typeface="Carlito"/>
                <a:cs typeface="Carlito"/>
              </a:rPr>
              <a:t>they  </a:t>
            </a:r>
            <a:r>
              <a:rPr sz="2400" b="1" spc="-5" dirty="0">
                <a:latin typeface="Carlito"/>
                <a:cs typeface="Carlito"/>
              </a:rPr>
              <a:t>supply </a:t>
            </a:r>
            <a:r>
              <a:rPr sz="2400" b="1" spc="-10" dirty="0">
                <a:latin typeface="Carlito"/>
                <a:cs typeface="Carlito"/>
              </a:rPr>
              <a:t>pertinent </a:t>
            </a:r>
            <a:r>
              <a:rPr sz="2400" b="1" spc="-5" dirty="0">
                <a:latin typeface="Carlito"/>
                <a:cs typeface="Carlito"/>
              </a:rPr>
              <a:t>facts </a:t>
            </a:r>
            <a:r>
              <a:rPr sz="2400" b="1" spc="-10" dirty="0">
                <a:latin typeface="Carlito"/>
                <a:cs typeface="Carlito"/>
              </a:rPr>
              <a:t>and information relating </a:t>
            </a:r>
            <a:r>
              <a:rPr sz="2400" b="1" spc="-15" dirty="0">
                <a:latin typeface="Carlito"/>
                <a:cs typeface="Carlito"/>
              </a:rPr>
              <a:t>to </a:t>
            </a:r>
            <a:r>
              <a:rPr sz="2400" b="1" spc="-5" dirty="0">
                <a:latin typeface="Carlito"/>
                <a:cs typeface="Carlito"/>
              </a:rPr>
              <a:t>the </a:t>
            </a:r>
            <a:r>
              <a:rPr sz="2400" b="1" spc="-10" dirty="0">
                <a:latin typeface="Carlito"/>
                <a:cs typeface="Carlito"/>
              </a:rPr>
              <a:t>future </a:t>
            </a:r>
            <a:r>
              <a:rPr sz="2400" b="1" spc="-5" dirty="0">
                <a:latin typeface="Carlito"/>
                <a:cs typeface="Carlito"/>
              </a:rPr>
              <a:t>such as population </a:t>
            </a:r>
            <a:r>
              <a:rPr sz="2400" b="1" spc="-10" dirty="0">
                <a:latin typeface="Carlito"/>
                <a:cs typeface="Carlito"/>
              </a:rPr>
              <a:t>trends, </a:t>
            </a:r>
            <a:r>
              <a:rPr sz="2400" b="1" spc="-5" dirty="0">
                <a:latin typeface="Carlito"/>
                <a:cs typeface="Carlito"/>
              </a:rPr>
              <a:t>the </a:t>
            </a:r>
            <a:r>
              <a:rPr sz="2400" b="1" spc="-15" dirty="0">
                <a:latin typeface="Carlito"/>
                <a:cs typeface="Carlito"/>
              </a:rPr>
              <a:t>general  </a:t>
            </a:r>
            <a:r>
              <a:rPr sz="2400" b="1" spc="-10" dirty="0">
                <a:latin typeface="Carlito"/>
                <a:cs typeface="Carlito"/>
              </a:rPr>
              <a:t>economic </a:t>
            </a:r>
            <a:r>
              <a:rPr sz="2400" b="1" spc="-5" dirty="0">
                <a:latin typeface="Carlito"/>
                <a:cs typeface="Carlito"/>
              </a:rPr>
              <a:t>conditions, production </a:t>
            </a:r>
            <a:r>
              <a:rPr sz="2400" b="1" spc="-10" dirty="0">
                <a:latin typeface="Carlito"/>
                <a:cs typeface="Carlito"/>
              </a:rPr>
              <a:t>costs and </a:t>
            </a:r>
            <a:r>
              <a:rPr sz="2400" b="1" dirty="0">
                <a:latin typeface="Carlito"/>
                <a:cs typeface="Carlito"/>
              </a:rPr>
              <a:t>prices, </a:t>
            </a:r>
            <a:r>
              <a:rPr sz="2400" b="1" spc="-10" dirty="0">
                <a:latin typeface="Carlito"/>
                <a:cs typeface="Carlito"/>
              </a:rPr>
              <a:t>probable competitive </a:t>
            </a:r>
            <a:r>
              <a:rPr sz="2400" b="1" spc="-25" dirty="0">
                <a:latin typeface="Carlito"/>
                <a:cs typeface="Carlito"/>
              </a:rPr>
              <a:t>behavior, </a:t>
            </a:r>
            <a:r>
              <a:rPr sz="2400" b="1" spc="-10" dirty="0">
                <a:latin typeface="Carlito"/>
                <a:cs typeface="Carlito"/>
              </a:rPr>
              <a:t>capital and  </a:t>
            </a:r>
            <a:r>
              <a:rPr sz="2400" b="1" spc="-15" dirty="0">
                <a:latin typeface="Carlito"/>
                <a:cs typeface="Carlito"/>
              </a:rPr>
              <a:t>material </a:t>
            </a:r>
            <a:r>
              <a:rPr sz="2400" b="1" spc="-20" dirty="0">
                <a:latin typeface="Carlito"/>
                <a:cs typeface="Carlito"/>
              </a:rPr>
              <a:t>availability, </a:t>
            </a:r>
            <a:r>
              <a:rPr sz="2400" b="1" spc="-15" dirty="0">
                <a:latin typeface="Carlito"/>
                <a:cs typeface="Carlito"/>
              </a:rPr>
              <a:t>governmental control </a:t>
            </a:r>
            <a:r>
              <a:rPr sz="2400" spc="-5" dirty="0">
                <a:latin typeface="Carlito"/>
                <a:cs typeface="Carlito"/>
              </a:rPr>
              <a:t>and </a:t>
            </a:r>
            <a:r>
              <a:rPr sz="2400" dirty="0">
                <a:latin typeface="Carlito"/>
                <a:cs typeface="Carlito"/>
              </a:rPr>
              <a:t>so</a:t>
            </a:r>
            <a:r>
              <a:rPr sz="2400" spc="200" dirty="0">
                <a:latin typeface="Carlito"/>
                <a:cs typeface="Carlito"/>
              </a:rPr>
              <a:t> </a:t>
            </a:r>
            <a:r>
              <a:rPr sz="2400" spc="-5" dirty="0">
                <a:latin typeface="Carlito"/>
                <a:cs typeface="Carlito"/>
              </a:rPr>
              <a:t>on.</a:t>
            </a:r>
            <a:endParaRPr sz="2400" dirty="0">
              <a:latin typeface="Carlito"/>
              <a:cs typeface="Carlito"/>
            </a:endParaRPr>
          </a:p>
          <a:p>
            <a:pPr marL="12700" algn="just">
              <a:lnSpc>
                <a:spcPct val="100000"/>
              </a:lnSpc>
              <a:spcBef>
                <a:spcPts val="204"/>
              </a:spcBef>
            </a:pPr>
            <a:r>
              <a:rPr sz="2400" b="1" spc="-10" dirty="0">
                <a:latin typeface="Carlito"/>
                <a:cs typeface="Carlito"/>
              </a:rPr>
              <a:t>Planning premises can </a:t>
            </a:r>
            <a:r>
              <a:rPr sz="2400" b="1" spc="-5" dirty="0">
                <a:latin typeface="Carlito"/>
                <a:cs typeface="Carlito"/>
              </a:rPr>
              <a:t>be </a:t>
            </a:r>
            <a:r>
              <a:rPr sz="2400" b="1" spc="-10" dirty="0">
                <a:latin typeface="Carlito"/>
                <a:cs typeface="Carlito"/>
              </a:rPr>
              <a:t>variously classified </a:t>
            </a:r>
            <a:r>
              <a:rPr sz="2400" b="1" spc="-5" dirty="0">
                <a:latin typeface="Carlito"/>
                <a:cs typeface="Carlito"/>
              </a:rPr>
              <a:t>as</a:t>
            </a:r>
            <a:r>
              <a:rPr sz="2400" b="1" spc="140" dirty="0">
                <a:latin typeface="Carlito"/>
                <a:cs typeface="Carlito"/>
              </a:rPr>
              <a:t> </a:t>
            </a:r>
            <a:r>
              <a:rPr sz="2400" b="1" spc="-5" dirty="0">
                <a:latin typeface="Carlito"/>
                <a:cs typeface="Carlito"/>
              </a:rPr>
              <a:t>under:</a:t>
            </a:r>
            <a:endParaRPr sz="2400" dirty="0">
              <a:latin typeface="Carlito"/>
              <a:cs typeface="Carlito"/>
            </a:endParaRPr>
          </a:p>
          <a:p>
            <a:pPr marL="527685" marR="5080" indent="-515620" algn="just">
              <a:lnSpc>
                <a:spcPct val="70000"/>
              </a:lnSpc>
              <a:spcBef>
                <a:spcPts val="994"/>
              </a:spcBef>
              <a:buAutoNum type="alphaLcParenBoth"/>
              <a:tabLst>
                <a:tab pos="528320" algn="l"/>
              </a:tabLst>
            </a:pPr>
            <a:r>
              <a:rPr sz="2400" spc="-15" dirty="0">
                <a:latin typeface="Carlito"/>
                <a:cs typeface="Carlito"/>
              </a:rPr>
              <a:t>Internal </a:t>
            </a:r>
            <a:r>
              <a:rPr sz="2400" spc="-10" dirty="0">
                <a:latin typeface="Carlito"/>
                <a:cs typeface="Carlito"/>
              </a:rPr>
              <a:t>and </a:t>
            </a:r>
            <a:r>
              <a:rPr sz="2400" spc="-15" dirty="0">
                <a:latin typeface="Carlito"/>
                <a:cs typeface="Carlito"/>
              </a:rPr>
              <a:t>external </a:t>
            </a:r>
            <a:r>
              <a:rPr sz="2400" spc="-5" dirty="0" err="1">
                <a:latin typeface="Carlito"/>
                <a:cs typeface="Carlito"/>
              </a:rPr>
              <a:t>premises:</a:t>
            </a:r>
            <a:r>
              <a:rPr lang="en-US" sz="2400" spc="-5" dirty="0" err="1">
                <a:latin typeface="Carlito"/>
                <a:cs typeface="Carlito"/>
              </a:rPr>
              <a:t>Premises</a:t>
            </a:r>
            <a:r>
              <a:rPr lang="en-US" sz="2400" spc="-5" dirty="0">
                <a:latin typeface="Carlito"/>
                <a:cs typeface="Carlito"/>
              </a:rPr>
              <a:t> may exist within or outside the</a:t>
            </a:r>
          </a:p>
          <a:p>
            <a:pPr marL="527685" marR="5080" indent="-515620" algn="just">
              <a:lnSpc>
                <a:spcPct val="70000"/>
              </a:lnSpc>
              <a:spcBef>
                <a:spcPts val="994"/>
              </a:spcBef>
              <a:buAutoNum type="alphaLcParenBoth"/>
              <a:tabLst>
                <a:tab pos="528320" algn="l"/>
              </a:tabLst>
            </a:pPr>
            <a:r>
              <a:rPr lang="en-US" sz="2400" spc="-5" dirty="0">
                <a:latin typeface="Carlito"/>
                <a:cs typeface="Carlito"/>
              </a:rPr>
              <a:t>enterprise. Internal premises include sales forecasts, ability of the organization</a:t>
            </a:r>
          </a:p>
          <a:p>
            <a:pPr marL="527685" marR="5080" indent="-515620" algn="just">
              <a:lnSpc>
                <a:spcPct val="70000"/>
              </a:lnSpc>
              <a:spcBef>
                <a:spcPts val="994"/>
              </a:spcBef>
              <a:buAutoNum type="alphaLcParenBoth"/>
              <a:tabLst>
                <a:tab pos="528320" algn="l"/>
              </a:tabLst>
            </a:pPr>
            <a:r>
              <a:rPr lang="en-US" sz="2400" spc="-5" dirty="0">
                <a:latin typeface="Carlito"/>
                <a:cs typeface="Carlito"/>
              </a:rPr>
              <a:t>in the form of machines, methods of design, behavior of the owners and</a:t>
            </a:r>
          </a:p>
          <a:p>
            <a:pPr marL="527685" marR="5080" indent="-515620" algn="just">
              <a:lnSpc>
                <a:spcPct val="70000"/>
              </a:lnSpc>
              <a:spcBef>
                <a:spcPts val="994"/>
              </a:spcBef>
              <a:buAutoNum type="alphaLcParenBoth"/>
              <a:tabLst>
                <a:tab pos="528320" algn="l"/>
              </a:tabLst>
            </a:pPr>
            <a:r>
              <a:rPr lang="en-US" sz="2400" spc="-5" dirty="0">
                <a:latin typeface="Carlito"/>
                <a:cs typeface="Carlito"/>
              </a:rPr>
              <a:t>employees etc., The external premises exists outside the enterprise and include</a:t>
            </a:r>
          </a:p>
          <a:p>
            <a:pPr marL="527685" marR="5080" indent="-515620" algn="just">
              <a:lnSpc>
                <a:spcPct val="70000"/>
              </a:lnSpc>
              <a:spcBef>
                <a:spcPts val="994"/>
              </a:spcBef>
              <a:buAutoNum type="alphaLcParenBoth"/>
              <a:tabLst>
                <a:tab pos="528320" algn="l"/>
              </a:tabLst>
            </a:pPr>
            <a:r>
              <a:rPr lang="en-US" sz="2400" spc="-5" dirty="0">
                <a:latin typeface="Carlito"/>
                <a:cs typeface="Carlito"/>
              </a:rPr>
              <a:t>general business and economic environment, technological changes, </a:t>
            </a:r>
            <a:r>
              <a:rPr lang="en-US" sz="2400" spc="-5" dirty="0" err="1">
                <a:latin typeface="Carlito"/>
                <a:cs typeface="Carlito"/>
              </a:rPr>
              <a:t>government</a:t>
            </a:r>
            <a:r>
              <a:rPr lang="en-US" sz="2400" spc="-5" dirty="0">
                <a:latin typeface="Carlito"/>
                <a:cs typeface="Carlito"/>
              </a:rPr>
              <a:t> policies and regulations, population growth etc.,</a:t>
            </a:r>
            <a:endParaRPr sz="2400" dirty="0">
              <a:latin typeface="Carlito"/>
              <a:cs typeface="Carlito"/>
            </a:endParaRPr>
          </a:p>
        </p:txBody>
      </p:sp>
    </p:spTree>
    <p:extLst>
      <p:ext uri="{BB962C8B-B14F-4D97-AF65-F5344CB8AC3E}">
        <p14:creationId xmlns:p14="http://schemas.microsoft.com/office/powerpoint/2010/main" val="307289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E9D8-1B08-71FC-A4DB-DE5AD639668E}"/>
              </a:ext>
            </a:extLst>
          </p:cNvPr>
          <p:cNvSpPr>
            <a:spLocks noGrp="1"/>
          </p:cNvSpPr>
          <p:nvPr>
            <p:ph type="title"/>
          </p:nvPr>
        </p:nvSpPr>
        <p:spPr/>
        <p:txBody>
          <a:bodyPr/>
          <a:lstStyle/>
          <a:p>
            <a:r>
              <a:rPr lang="en-IN" b="1" dirty="0"/>
              <a:t>NATURE OF PLANNING</a:t>
            </a:r>
          </a:p>
        </p:txBody>
      </p:sp>
      <p:sp>
        <p:nvSpPr>
          <p:cNvPr id="3" name="Content Placeholder 2">
            <a:extLst>
              <a:ext uri="{FF2B5EF4-FFF2-40B4-BE49-F238E27FC236}">
                <a16:creationId xmlns:a16="http://schemas.microsoft.com/office/drawing/2014/main" id="{2BF6174D-0A42-100A-1EE2-71143349D9FB}"/>
              </a:ext>
            </a:extLst>
          </p:cNvPr>
          <p:cNvSpPr>
            <a:spLocks noGrp="1"/>
          </p:cNvSpPr>
          <p:nvPr>
            <p:ph idx="1"/>
          </p:nvPr>
        </p:nvSpPr>
        <p:spPr/>
        <p:txBody>
          <a:bodyPr/>
          <a:lstStyle/>
          <a:p>
            <a:r>
              <a:rPr lang="en-IN" b="1" dirty="0"/>
              <a:t>Planning: A Rational Approach</a:t>
            </a:r>
          </a:p>
          <a:p>
            <a:pPr marL="0" indent="0">
              <a:buNone/>
            </a:pPr>
            <a:endParaRPr lang="en-IN" dirty="0"/>
          </a:p>
        </p:txBody>
      </p:sp>
      <p:pic>
        <p:nvPicPr>
          <p:cNvPr id="5" name="Picture 4">
            <a:extLst>
              <a:ext uri="{FF2B5EF4-FFF2-40B4-BE49-F238E27FC236}">
                <a16:creationId xmlns:a16="http://schemas.microsoft.com/office/drawing/2014/main" id="{DC30860C-B9A6-F77F-70E4-ED44675EC36C}"/>
              </a:ext>
            </a:extLst>
          </p:cNvPr>
          <p:cNvPicPr>
            <a:picLocks noChangeAspect="1"/>
          </p:cNvPicPr>
          <p:nvPr/>
        </p:nvPicPr>
        <p:blipFill>
          <a:blip r:embed="rId2"/>
          <a:stretch>
            <a:fillRect/>
          </a:stretch>
        </p:blipFill>
        <p:spPr>
          <a:xfrm>
            <a:off x="3099335" y="2505744"/>
            <a:ext cx="5505650" cy="3806156"/>
          </a:xfrm>
          <a:prstGeom prst="rect">
            <a:avLst/>
          </a:prstGeom>
        </p:spPr>
      </p:pic>
    </p:spTree>
    <p:extLst>
      <p:ext uri="{BB962C8B-B14F-4D97-AF65-F5344CB8AC3E}">
        <p14:creationId xmlns:p14="http://schemas.microsoft.com/office/powerpoint/2010/main" val="38038092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018" y="0"/>
            <a:ext cx="11900452" cy="6775829"/>
          </a:xfrm>
          <a:prstGeom prst="rect">
            <a:avLst/>
          </a:prstGeom>
        </p:spPr>
        <p:txBody>
          <a:bodyPr vert="horz" wrap="square" lIns="0" tIns="97155" rIns="0" bIns="0" rtlCol="0">
            <a:spAutoFit/>
          </a:bodyPr>
          <a:lstStyle/>
          <a:p>
            <a:pPr marL="12700" marR="5080" algn="just">
              <a:lnSpc>
                <a:spcPct val="80000"/>
              </a:lnSpc>
              <a:spcBef>
                <a:spcPts val="765"/>
              </a:spcBef>
              <a:buFont typeface="Carlito"/>
              <a:buAutoNum type="alphaLcParenBoth" startAt="2"/>
              <a:tabLst>
                <a:tab pos="525145" algn="l"/>
              </a:tabLst>
            </a:pPr>
            <a:r>
              <a:rPr sz="2800" b="1" spc="-30" dirty="0">
                <a:latin typeface="Carlito"/>
                <a:cs typeface="Carlito"/>
              </a:rPr>
              <a:t>Tangible </a:t>
            </a:r>
            <a:r>
              <a:rPr sz="2800" b="1" spc="-10" dirty="0">
                <a:latin typeface="Carlito"/>
                <a:cs typeface="Carlito"/>
              </a:rPr>
              <a:t>and intangible premises: </a:t>
            </a:r>
            <a:r>
              <a:rPr sz="2800" spc="-35" dirty="0">
                <a:latin typeface="Carlito"/>
                <a:cs typeface="Carlito"/>
              </a:rPr>
              <a:t>Tangible </a:t>
            </a:r>
            <a:r>
              <a:rPr sz="2800" spc="-10" dirty="0">
                <a:latin typeface="Carlito"/>
                <a:cs typeface="Carlito"/>
              </a:rPr>
              <a:t>premises </a:t>
            </a:r>
            <a:r>
              <a:rPr sz="2800" spc="-20" dirty="0">
                <a:latin typeface="Carlito"/>
                <a:cs typeface="Carlito"/>
              </a:rPr>
              <a:t>are </a:t>
            </a:r>
            <a:r>
              <a:rPr sz="2800" spc="-5" dirty="0">
                <a:latin typeface="Carlito"/>
                <a:cs typeface="Carlito"/>
              </a:rPr>
              <a:t>those which </a:t>
            </a:r>
            <a:r>
              <a:rPr sz="2800" spc="-10" dirty="0">
                <a:latin typeface="Carlito"/>
                <a:cs typeface="Carlito"/>
              </a:rPr>
              <a:t>can  </a:t>
            </a:r>
            <a:r>
              <a:rPr sz="2800" spc="-5" dirty="0">
                <a:latin typeface="Carlito"/>
                <a:cs typeface="Carlito"/>
              </a:rPr>
              <a:t>be </a:t>
            </a:r>
            <a:r>
              <a:rPr sz="2800" spc="-15" dirty="0">
                <a:latin typeface="Carlito"/>
                <a:cs typeface="Carlito"/>
              </a:rPr>
              <a:t>quantitatively </a:t>
            </a:r>
            <a:r>
              <a:rPr sz="2800" spc="-10" dirty="0">
                <a:latin typeface="Carlito"/>
                <a:cs typeface="Carlito"/>
              </a:rPr>
              <a:t>measured </a:t>
            </a:r>
            <a:r>
              <a:rPr sz="2800" spc="-5" dirty="0">
                <a:latin typeface="Carlito"/>
                <a:cs typeface="Carlito"/>
              </a:rPr>
              <a:t>while </a:t>
            </a:r>
            <a:r>
              <a:rPr sz="2800" spc="-10" dirty="0">
                <a:latin typeface="Carlito"/>
                <a:cs typeface="Carlito"/>
              </a:rPr>
              <a:t>intangible premises </a:t>
            </a:r>
            <a:r>
              <a:rPr sz="2800" spc="-20" dirty="0">
                <a:latin typeface="Carlito"/>
                <a:cs typeface="Carlito"/>
              </a:rPr>
              <a:t>are </a:t>
            </a:r>
            <a:r>
              <a:rPr sz="2800" spc="-5" dirty="0">
                <a:latin typeface="Carlito"/>
                <a:cs typeface="Carlito"/>
              </a:rPr>
              <a:t>those which </a:t>
            </a:r>
            <a:r>
              <a:rPr sz="2800" spc="-10" dirty="0">
                <a:latin typeface="Carlito"/>
                <a:cs typeface="Carlito"/>
              </a:rPr>
              <a:t>being  </a:t>
            </a:r>
            <a:r>
              <a:rPr sz="2800" spc="-15" dirty="0">
                <a:latin typeface="Carlito"/>
                <a:cs typeface="Carlito"/>
              </a:rPr>
              <a:t>qualitative </a:t>
            </a:r>
            <a:r>
              <a:rPr sz="2800" spc="-10" dirty="0">
                <a:latin typeface="Carlito"/>
                <a:cs typeface="Carlito"/>
              </a:rPr>
              <a:t>in </a:t>
            </a:r>
            <a:r>
              <a:rPr sz="2800" spc="-15" dirty="0">
                <a:latin typeface="Carlito"/>
                <a:cs typeface="Carlito"/>
              </a:rPr>
              <a:t>character </a:t>
            </a:r>
            <a:r>
              <a:rPr sz="2800" spc="-5" dirty="0">
                <a:latin typeface="Carlito"/>
                <a:cs typeface="Carlito"/>
              </a:rPr>
              <a:t>cannot </a:t>
            </a:r>
            <a:r>
              <a:rPr sz="2800" spc="-10" dirty="0">
                <a:latin typeface="Carlito"/>
                <a:cs typeface="Carlito"/>
              </a:rPr>
              <a:t>be </a:t>
            </a:r>
            <a:r>
              <a:rPr sz="2800" spc="-5" dirty="0">
                <a:latin typeface="Carlito"/>
                <a:cs typeface="Carlito"/>
              </a:rPr>
              <a:t>so measured. </a:t>
            </a:r>
            <a:r>
              <a:rPr sz="2800" b="1" spc="-10" dirty="0">
                <a:latin typeface="Carlito"/>
                <a:cs typeface="Carlito"/>
              </a:rPr>
              <a:t>Population </a:t>
            </a:r>
            <a:r>
              <a:rPr sz="2800" b="1" spc="-5" dirty="0">
                <a:latin typeface="Carlito"/>
                <a:cs typeface="Carlito"/>
              </a:rPr>
              <a:t>growth, industry  demand, </a:t>
            </a:r>
            <a:r>
              <a:rPr sz="2800" b="1" spc="-10" dirty="0">
                <a:latin typeface="Carlito"/>
                <a:cs typeface="Carlito"/>
              </a:rPr>
              <a:t>capital </a:t>
            </a:r>
            <a:r>
              <a:rPr sz="2800" b="1" spc="-5" dirty="0">
                <a:latin typeface="Carlito"/>
                <a:cs typeface="Carlito"/>
              </a:rPr>
              <a:t>and </a:t>
            </a:r>
            <a:r>
              <a:rPr sz="2800" b="1" spc="-15" dirty="0">
                <a:latin typeface="Carlito"/>
                <a:cs typeface="Carlito"/>
              </a:rPr>
              <a:t>resources </a:t>
            </a:r>
            <a:r>
              <a:rPr sz="2800" b="1" spc="-20" dirty="0">
                <a:latin typeface="Carlito"/>
                <a:cs typeface="Carlito"/>
              </a:rPr>
              <a:t>invested </a:t>
            </a:r>
            <a:r>
              <a:rPr sz="2800" b="1" spc="-5" dirty="0">
                <a:latin typeface="Carlito"/>
                <a:cs typeface="Carlito"/>
              </a:rPr>
              <a:t>in the </a:t>
            </a:r>
            <a:r>
              <a:rPr sz="2800" b="1" spc="-10" dirty="0">
                <a:latin typeface="Carlito"/>
                <a:cs typeface="Carlito"/>
              </a:rPr>
              <a:t>organisation </a:t>
            </a:r>
            <a:r>
              <a:rPr sz="2800" b="1" spc="-15" dirty="0">
                <a:latin typeface="Carlito"/>
                <a:cs typeface="Carlito"/>
              </a:rPr>
              <a:t>are </a:t>
            </a:r>
            <a:r>
              <a:rPr sz="2800" b="1" spc="-5" dirty="0">
                <a:latin typeface="Carlito"/>
                <a:cs typeface="Carlito"/>
              </a:rPr>
              <a:t>all tangible  </a:t>
            </a:r>
            <a:r>
              <a:rPr sz="2800" b="1" spc="-10" dirty="0">
                <a:latin typeface="Carlito"/>
                <a:cs typeface="Carlito"/>
              </a:rPr>
              <a:t>premises whose quantitative measurement </a:t>
            </a:r>
            <a:r>
              <a:rPr sz="2800" b="1" spc="-5" dirty="0">
                <a:latin typeface="Carlito"/>
                <a:cs typeface="Carlito"/>
              </a:rPr>
              <a:t>is possible</a:t>
            </a:r>
            <a:r>
              <a:rPr sz="2800" spc="-5" dirty="0">
                <a:latin typeface="Carlito"/>
                <a:cs typeface="Carlito"/>
              </a:rPr>
              <a:t>. </a:t>
            </a:r>
            <a:r>
              <a:rPr sz="2800" dirty="0">
                <a:latin typeface="Carlito"/>
                <a:cs typeface="Carlito"/>
              </a:rPr>
              <a:t>On </a:t>
            </a:r>
            <a:r>
              <a:rPr sz="2800" spc="-5" dirty="0">
                <a:latin typeface="Carlito"/>
                <a:cs typeface="Carlito"/>
              </a:rPr>
              <a:t>the </a:t>
            </a:r>
            <a:r>
              <a:rPr sz="2800" dirty="0">
                <a:latin typeface="Carlito"/>
                <a:cs typeface="Carlito"/>
              </a:rPr>
              <a:t>other </a:t>
            </a:r>
            <a:r>
              <a:rPr sz="2800" spc="-5" dirty="0">
                <a:latin typeface="Carlito"/>
                <a:cs typeface="Carlito"/>
              </a:rPr>
              <a:t>hand,  </a:t>
            </a:r>
            <a:r>
              <a:rPr sz="2800" b="1" spc="-5" dirty="0">
                <a:latin typeface="Carlito"/>
                <a:cs typeface="Carlito"/>
              </a:rPr>
              <a:t>political </a:t>
            </a:r>
            <a:r>
              <a:rPr sz="2800" b="1" spc="-30" dirty="0">
                <a:latin typeface="Carlito"/>
                <a:cs typeface="Carlito"/>
              </a:rPr>
              <a:t>stability, </a:t>
            </a:r>
            <a:r>
              <a:rPr sz="2800" b="1" spc="-5" dirty="0">
                <a:latin typeface="Carlito"/>
                <a:cs typeface="Carlito"/>
              </a:rPr>
              <a:t>sociological </a:t>
            </a:r>
            <a:r>
              <a:rPr sz="2800" b="1" spc="-20" dirty="0">
                <a:latin typeface="Carlito"/>
                <a:cs typeface="Carlito"/>
              </a:rPr>
              <a:t>factors, </a:t>
            </a:r>
            <a:r>
              <a:rPr sz="2800" b="1" spc="-5" dirty="0">
                <a:latin typeface="Carlito"/>
                <a:cs typeface="Carlito"/>
              </a:rPr>
              <a:t>business and economic </a:t>
            </a:r>
            <a:r>
              <a:rPr sz="2800" b="1" spc="-15" dirty="0">
                <a:latin typeface="Carlito"/>
                <a:cs typeface="Carlito"/>
              </a:rPr>
              <a:t>environment,  </a:t>
            </a:r>
            <a:r>
              <a:rPr sz="2800" b="1" spc="-10" dirty="0">
                <a:latin typeface="Carlito"/>
                <a:cs typeface="Carlito"/>
              </a:rPr>
              <a:t>attitudes, </a:t>
            </a:r>
            <a:r>
              <a:rPr sz="2800" b="1" spc="-5" dirty="0">
                <a:latin typeface="Carlito"/>
                <a:cs typeface="Carlito"/>
              </a:rPr>
              <a:t>philosophies and </a:t>
            </a:r>
            <a:r>
              <a:rPr sz="2800" b="1" spc="-10" dirty="0">
                <a:latin typeface="Carlito"/>
                <a:cs typeface="Carlito"/>
              </a:rPr>
              <a:t>behavior </a:t>
            </a:r>
            <a:r>
              <a:rPr sz="2800" b="1" spc="-5" dirty="0">
                <a:latin typeface="Carlito"/>
                <a:cs typeface="Carlito"/>
              </a:rPr>
              <a:t>of the </a:t>
            </a:r>
            <a:r>
              <a:rPr sz="2800" b="1" spc="-10" dirty="0">
                <a:latin typeface="Carlito"/>
                <a:cs typeface="Carlito"/>
              </a:rPr>
              <a:t>owners </a:t>
            </a:r>
            <a:r>
              <a:rPr sz="2800" b="1" spc="-5" dirty="0">
                <a:latin typeface="Carlito"/>
                <a:cs typeface="Carlito"/>
              </a:rPr>
              <a:t>of the </a:t>
            </a:r>
            <a:r>
              <a:rPr sz="2800" b="1" spc="-10" dirty="0">
                <a:latin typeface="Carlito"/>
                <a:cs typeface="Carlito"/>
              </a:rPr>
              <a:t>organisation </a:t>
            </a:r>
            <a:r>
              <a:rPr sz="2800" b="1" spc="-15" dirty="0">
                <a:latin typeface="Carlito"/>
                <a:cs typeface="Carlito"/>
              </a:rPr>
              <a:t>are  </a:t>
            </a:r>
            <a:r>
              <a:rPr sz="2800" b="1" spc="-5" dirty="0">
                <a:latin typeface="Carlito"/>
                <a:cs typeface="Carlito"/>
              </a:rPr>
              <a:t>all </a:t>
            </a:r>
            <a:r>
              <a:rPr sz="2800" b="1" spc="-10" dirty="0">
                <a:latin typeface="Carlito"/>
                <a:cs typeface="Carlito"/>
              </a:rPr>
              <a:t>intangible premises </a:t>
            </a:r>
            <a:r>
              <a:rPr sz="2800" spc="-5" dirty="0">
                <a:latin typeface="Carlito"/>
                <a:cs typeface="Carlito"/>
              </a:rPr>
              <a:t>whose </a:t>
            </a:r>
            <a:r>
              <a:rPr sz="2800" spc="-15" dirty="0">
                <a:latin typeface="Carlito"/>
                <a:cs typeface="Carlito"/>
              </a:rPr>
              <a:t>quantitative </a:t>
            </a:r>
            <a:r>
              <a:rPr sz="2800" spc="-10" dirty="0">
                <a:latin typeface="Carlito"/>
                <a:cs typeface="Carlito"/>
              </a:rPr>
              <a:t>measurement is</a:t>
            </a:r>
            <a:r>
              <a:rPr sz="2800" spc="145" dirty="0">
                <a:latin typeface="Carlito"/>
                <a:cs typeface="Carlito"/>
              </a:rPr>
              <a:t> </a:t>
            </a:r>
            <a:r>
              <a:rPr sz="2800" spc="-10" dirty="0">
                <a:latin typeface="Carlito"/>
                <a:cs typeface="Carlito"/>
              </a:rPr>
              <a:t>possible.</a:t>
            </a:r>
            <a:endParaRPr sz="2800" dirty="0">
              <a:latin typeface="Carlito"/>
              <a:cs typeface="Carlito"/>
            </a:endParaRPr>
          </a:p>
          <a:p>
            <a:pPr marL="12700" marR="5080" algn="just">
              <a:lnSpc>
                <a:spcPct val="80000"/>
              </a:lnSpc>
              <a:spcBef>
                <a:spcPts val="994"/>
              </a:spcBef>
              <a:buAutoNum type="alphaLcParenBoth" startAt="2"/>
              <a:tabLst>
                <a:tab pos="509905" algn="l"/>
              </a:tabLst>
            </a:pPr>
            <a:r>
              <a:rPr sz="2800" b="1" spc="-10" dirty="0">
                <a:latin typeface="Carlito"/>
                <a:cs typeface="Carlito"/>
              </a:rPr>
              <a:t>Controllable and non-controllable premises: </a:t>
            </a:r>
            <a:r>
              <a:rPr sz="2800" spc="-5" dirty="0">
                <a:latin typeface="Carlito"/>
                <a:cs typeface="Carlito"/>
              </a:rPr>
              <a:t>Because of </a:t>
            </a:r>
            <a:r>
              <a:rPr sz="2800" spc="-10" dirty="0">
                <a:latin typeface="Carlito"/>
                <a:cs typeface="Carlito"/>
              </a:rPr>
              <a:t>the presence </a:t>
            </a:r>
            <a:r>
              <a:rPr sz="2800" spc="-5" dirty="0">
                <a:latin typeface="Carlito"/>
                <a:cs typeface="Carlito"/>
              </a:rPr>
              <a:t>of  </a:t>
            </a:r>
            <a:r>
              <a:rPr sz="2800" spc="-15" dirty="0">
                <a:latin typeface="Carlito"/>
                <a:cs typeface="Carlito"/>
              </a:rPr>
              <a:t>uncontrollable </a:t>
            </a:r>
            <a:r>
              <a:rPr sz="2800" spc="-25" dirty="0">
                <a:latin typeface="Carlito"/>
                <a:cs typeface="Carlito"/>
              </a:rPr>
              <a:t>factors, </a:t>
            </a:r>
            <a:r>
              <a:rPr sz="2800" spc="-15" dirty="0">
                <a:latin typeface="Carlito"/>
                <a:cs typeface="Carlito"/>
              </a:rPr>
              <a:t>there </a:t>
            </a:r>
            <a:r>
              <a:rPr sz="2800" dirty="0">
                <a:latin typeface="Carlito"/>
                <a:cs typeface="Carlito"/>
              </a:rPr>
              <a:t>is </a:t>
            </a:r>
            <a:r>
              <a:rPr sz="2800" spc="-10" dirty="0">
                <a:latin typeface="Carlito"/>
                <a:cs typeface="Carlito"/>
              </a:rPr>
              <a:t>need </a:t>
            </a:r>
            <a:r>
              <a:rPr sz="2800" spc="-25" dirty="0">
                <a:latin typeface="Carlito"/>
                <a:cs typeface="Carlito"/>
              </a:rPr>
              <a:t>for </a:t>
            </a:r>
            <a:r>
              <a:rPr sz="2800" spc="-5" dirty="0">
                <a:latin typeface="Carlito"/>
                <a:cs typeface="Carlito"/>
              </a:rPr>
              <a:t>the </a:t>
            </a:r>
            <a:r>
              <a:rPr sz="2800" spc="-15" dirty="0">
                <a:latin typeface="Carlito"/>
                <a:cs typeface="Carlito"/>
              </a:rPr>
              <a:t>organisation to revise </a:t>
            </a:r>
            <a:r>
              <a:rPr sz="2800" spc="-5" dirty="0">
                <a:latin typeface="Carlito"/>
                <a:cs typeface="Carlito"/>
              </a:rPr>
              <a:t>the plans  </a:t>
            </a:r>
            <a:r>
              <a:rPr sz="2800" spc="-10" dirty="0">
                <a:latin typeface="Carlito"/>
                <a:cs typeface="Carlito"/>
              </a:rPr>
              <a:t>periodically </a:t>
            </a:r>
            <a:r>
              <a:rPr sz="2800" dirty="0">
                <a:latin typeface="Carlito"/>
                <a:cs typeface="Carlito"/>
              </a:rPr>
              <a:t>in </a:t>
            </a:r>
            <a:r>
              <a:rPr sz="2800" spc="-10" dirty="0">
                <a:latin typeface="Carlito"/>
                <a:cs typeface="Carlito"/>
              </a:rPr>
              <a:t>accordance </a:t>
            </a:r>
            <a:r>
              <a:rPr sz="2800" spc="-5" dirty="0">
                <a:latin typeface="Carlito"/>
                <a:cs typeface="Carlito"/>
              </a:rPr>
              <a:t>with </a:t>
            </a:r>
            <a:r>
              <a:rPr sz="2800" spc="-15" dirty="0">
                <a:latin typeface="Carlito"/>
                <a:cs typeface="Carlito"/>
              </a:rPr>
              <a:t>current </a:t>
            </a:r>
            <a:r>
              <a:rPr sz="2800" spc="-10" dirty="0">
                <a:latin typeface="Carlito"/>
                <a:cs typeface="Carlito"/>
              </a:rPr>
              <a:t>developments. </a:t>
            </a:r>
            <a:r>
              <a:rPr sz="2800" spc="-5" dirty="0">
                <a:latin typeface="Carlito"/>
                <a:cs typeface="Carlito"/>
              </a:rPr>
              <a:t>Some of the </a:t>
            </a:r>
            <a:r>
              <a:rPr sz="2800" spc="-15" dirty="0">
                <a:latin typeface="Carlito"/>
                <a:cs typeface="Carlito"/>
              </a:rPr>
              <a:t>examples  </a:t>
            </a:r>
            <a:r>
              <a:rPr sz="2800" spc="-5" dirty="0">
                <a:latin typeface="Carlito"/>
                <a:cs typeface="Carlito"/>
              </a:rPr>
              <a:t>of </a:t>
            </a:r>
            <a:r>
              <a:rPr sz="2800" b="1" spc="-10" dirty="0">
                <a:latin typeface="Carlito"/>
                <a:cs typeface="Carlito"/>
              </a:rPr>
              <a:t>uncontrollable </a:t>
            </a:r>
            <a:r>
              <a:rPr sz="2800" b="1" spc="-15" dirty="0">
                <a:latin typeface="Carlito"/>
                <a:cs typeface="Carlito"/>
              </a:rPr>
              <a:t>factors </a:t>
            </a:r>
            <a:r>
              <a:rPr sz="2800" b="1" spc="-10" dirty="0">
                <a:latin typeface="Carlito"/>
                <a:cs typeface="Carlito"/>
              </a:rPr>
              <a:t>are </a:t>
            </a:r>
            <a:r>
              <a:rPr sz="2800" b="1" spc="-15" dirty="0">
                <a:latin typeface="Carlito"/>
                <a:cs typeface="Carlito"/>
              </a:rPr>
              <a:t>strikes, wars, natural </a:t>
            </a:r>
            <a:r>
              <a:rPr sz="2800" b="1" spc="-5" dirty="0">
                <a:latin typeface="Carlito"/>
                <a:cs typeface="Carlito"/>
              </a:rPr>
              <a:t>calamities, </a:t>
            </a:r>
            <a:r>
              <a:rPr sz="2800" b="1" spc="-30" dirty="0">
                <a:latin typeface="Carlito"/>
                <a:cs typeface="Carlito"/>
              </a:rPr>
              <a:t>emergency,  </a:t>
            </a:r>
            <a:r>
              <a:rPr sz="2800" b="1" spc="-5" dirty="0">
                <a:latin typeface="Carlito"/>
                <a:cs typeface="Carlito"/>
              </a:rPr>
              <a:t>legislation, calculations of the </a:t>
            </a:r>
            <a:r>
              <a:rPr sz="2800" b="1" spc="-10" dirty="0">
                <a:latin typeface="Carlito"/>
                <a:cs typeface="Carlito"/>
              </a:rPr>
              <a:t>organisation </a:t>
            </a:r>
            <a:r>
              <a:rPr sz="2800" b="1" spc="-15" dirty="0">
                <a:latin typeface="Carlito"/>
                <a:cs typeface="Carlito"/>
              </a:rPr>
              <a:t>regarding </a:t>
            </a:r>
            <a:r>
              <a:rPr sz="2800" b="1" spc="-5" dirty="0">
                <a:latin typeface="Carlito"/>
                <a:cs typeface="Carlito"/>
              </a:rPr>
              <a:t>the plan</a:t>
            </a:r>
            <a:r>
              <a:rPr sz="2800" spc="-5" dirty="0">
                <a:latin typeface="Carlito"/>
                <a:cs typeface="Carlito"/>
              </a:rPr>
              <a:t>. </a:t>
            </a:r>
            <a:r>
              <a:rPr sz="2800" spc="-10" dirty="0">
                <a:latin typeface="Carlito"/>
                <a:cs typeface="Carlito"/>
              </a:rPr>
              <a:t>Some </a:t>
            </a:r>
            <a:r>
              <a:rPr sz="2800" spc="-5" dirty="0">
                <a:latin typeface="Carlito"/>
                <a:cs typeface="Carlito"/>
              </a:rPr>
              <a:t>of the  </a:t>
            </a:r>
            <a:r>
              <a:rPr sz="2800" spc="-20" dirty="0">
                <a:latin typeface="Carlito"/>
                <a:cs typeface="Carlito"/>
              </a:rPr>
              <a:t>examples </a:t>
            </a:r>
            <a:r>
              <a:rPr sz="2800" spc="-5" dirty="0">
                <a:latin typeface="Carlito"/>
                <a:cs typeface="Carlito"/>
              </a:rPr>
              <a:t>of </a:t>
            </a:r>
            <a:r>
              <a:rPr sz="2800" spc="-15" dirty="0">
                <a:latin typeface="Carlito"/>
                <a:cs typeface="Carlito"/>
              </a:rPr>
              <a:t>controllable</a:t>
            </a:r>
            <a:r>
              <a:rPr sz="2800" spc="600" dirty="0">
                <a:latin typeface="Carlito"/>
                <a:cs typeface="Carlito"/>
              </a:rPr>
              <a:t> </a:t>
            </a:r>
            <a:r>
              <a:rPr sz="2800" spc="-25" dirty="0">
                <a:latin typeface="Carlito"/>
                <a:cs typeface="Carlito"/>
              </a:rPr>
              <a:t>factors </a:t>
            </a:r>
            <a:r>
              <a:rPr sz="2800" spc="-15" dirty="0">
                <a:latin typeface="Carlito"/>
                <a:cs typeface="Carlito"/>
              </a:rPr>
              <a:t>are: </a:t>
            </a:r>
            <a:r>
              <a:rPr sz="2800" b="1" spc="-5" dirty="0">
                <a:latin typeface="Carlito"/>
                <a:cs typeface="Carlito"/>
              </a:rPr>
              <a:t>the </a:t>
            </a:r>
            <a:r>
              <a:rPr sz="2800" b="1" spc="-25" dirty="0">
                <a:latin typeface="Carlito"/>
                <a:cs typeface="Carlito"/>
              </a:rPr>
              <a:t>company’s </a:t>
            </a:r>
            <a:r>
              <a:rPr sz="2800" b="1" spc="-10" dirty="0">
                <a:latin typeface="Carlito"/>
                <a:cs typeface="Carlito"/>
              </a:rPr>
              <a:t>advertising </a:t>
            </a:r>
            <a:r>
              <a:rPr sz="2800" b="1" spc="-30" dirty="0">
                <a:latin typeface="Carlito"/>
                <a:cs typeface="Carlito"/>
              </a:rPr>
              <a:t>policy,  </a:t>
            </a:r>
            <a:r>
              <a:rPr sz="2800" b="1" spc="-10" dirty="0">
                <a:latin typeface="Carlito"/>
                <a:cs typeface="Carlito"/>
              </a:rPr>
              <a:t>competence </a:t>
            </a:r>
            <a:r>
              <a:rPr sz="2800" b="1" spc="-5" dirty="0">
                <a:latin typeface="Carlito"/>
                <a:cs typeface="Carlito"/>
              </a:rPr>
              <a:t>of </a:t>
            </a:r>
            <a:r>
              <a:rPr sz="2800" b="1" spc="-10" dirty="0">
                <a:latin typeface="Carlito"/>
                <a:cs typeface="Carlito"/>
              </a:rPr>
              <a:t>management members, </a:t>
            </a:r>
            <a:r>
              <a:rPr sz="2800" b="1" spc="-5" dirty="0">
                <a:latin typeface="Carlito"/>
                <a:cs typeface="Carlito"/>
              </a:rPr>
              <a:t>skill of the labour </a:t>
            </a:r>
            <a:r>
              <a:rPr sz="2800" b="1" spc="-20" dirty="0">
                <a:latin typeface="Carlito"/>
                <a:cs typeface="Carlito"/>
              </a:rPr>
              <a:t>force, </a:t>
            </a:r>
            <a:r>
              <a:rPr sz="2800" b="1" spc="-10" dirty="0">
                <a:latin typeface="Carlito"/>
                <a:cs typeface="Carlito"/>
              </a:rPr>
              <a:t>availability  </a:t>
            </a:r>
            <a:r>
              <a:rPr sz="2800" b="1" spc="-5" dirty="0">
                <a:latin typeface="Carlito"/>
                <a:cs typeface="Carlito"/>
              </a:rPr>
              <a:t>of </a:t>
            </a:r>
            <a:r>
              <a:rPr sz="2800" b="1" spc="-15" dirty="0">
                <a:latin typeface="Carlito"/>
                <a:cs typeface="Carlito"/>
              </a:rPr>
              <a:t>resources </a:t>
            </a:r>
            <a:r>
              <a:rPr sz="2800" b="1" spc="-5" dirty="0">
                <a:latin typeface="Carlito"/>
                <a:cs typeface="Carlito"/>
              </a:rPr>
              <a:t>in </a:t>
            </a:r>
            <a:r>
              <a:rPr sz="2800" b="1" spc="-10" dirty="0">
                <a:latin typeface="Carlito"/>
                <a:cs typeface="Carlito"/>
              </a:rPr>
              <a:t>terms </a:t>
            </a:r>
            <a:r>
              <a:rPr sz="2800" b="1" spc="-5" dirty="0">
                <a:latin typeface="Carlito"/>
                <a:cs typeface="Carlito"/>
              </a:rPr>
              <a:t>of </a:t>
            </a:r>
            <a:r>
              <a:rPr sz="2800" b="1" spc="-10" dirty="0">
                <a:latin typeface="Carlito"/>
                <a:cs typeface="Carlito"/>
              </a:rPr>
              <a:t>capital </a:t>
            </a:r>
            <a:r>
              <a:rPr sz="2800" b="1" spc="-5" dirty="0">
                <a:latin typeface="Carlito"/>
                <a:cs typeface="Carlito"/>
              </a:rPr>
              <a:t>and </a:t>
            </a:r>
            <a:r>
              <a:rPr sz="2800" b="1" spc="-35" dirty="0">
                <a:latin typeface="Carlito"/>
                <a:cs typeface="Carlito"/>
              </a:rPr>
              <a:t>labour, </a:t>
            </a:r>
            <a:r>
              <a:rPr sz="2800" b="1" spc="-10" dirty="0">
                <a:latin typeface="Carlito"/>
                <a:cs typeface="Carlito"/>
              </a:rPr>
              <a:t>attitude </a:t>
            </a:r>
            <a:r>
              <a:rPr sz="2800" b="1" spc="-5" dirty="0">
                <a:latin typeface="Carlito"/>
                <a:cs typeface="Carlito"/>
              </a:rPr>
              <a:t>and </a:t>
            </a:r>
            <a:r>
              <a:rPr sz="2800" b="1" spc="-10" dirty="0">
                <a:latin typeface="Carlito"/>
                <a:cs typeface="Carlito"/>
              </a:rPr>
              <a:t>behaviour </a:t>
            </a:r>
            <a:r>
              <a:rPr sz="2800" b="1" spc="-5" dirty="0">
                <a:latin typeface="Carlito"/>
                <a:cs typeface="Carlito"/>
              </a:rPr>
              <a:t>of the  </a:t>
            </a:r>
            <a:r>
              <a:rPr sz="2800" b="1" spc="-10" dirty="0">
                <a:latin typeface="Carlito"/>
                <a:cs typeface="Carlito"/>
              </a:rPr>
              <a:t>owners </a:t>
            </a:r>
            <a:r>
              <a:rPr sz="2800" b="1" spc="-5" dirty="0">
                <a:latin typeface="Carlito"/>
                <a:cs typeface="Carlito"/>
              </a:rPr>
              <a:t>of the </a:t>
            </a:r>
            <a:r>
              <a:rPr sz="2800" b="1" spc="-15" dirty="0">
                <a:latin typeface="Carlito"/>
                <a:cs typeface="Carlito"/>
              </a:rPr>
              <a:t>organisation</a:t>
            </a:r>
            <a:r>
              <a:rPr sz="2800" spc="-15" dirty="0">
                <a:latin typeface="Carlito"/>
                <a:cs typeface="Carlito"/>
              </a:rPr>
              <a:t>,</a:t>
            </a:r>
            <a:r>
              <a:rPr sz="2800" spc="75" dirty="0">
                <a:latin typeface="Carlito"/>
                <a:cs typeface="Carlito"/>
              </a:rPr>
              <a:t> </a:t>
            </a:r>
            <a:r>
              <a:rPr sz="2800" spc="-15" dirty="0">
                <a:latin typeface="Carlito"/>
                <a:cs typeface="Carlito"/>
              </a:rPr>
              <a:t>etc.</a:t>
            </a:r>
            <a:endParaRPr sz="2800" dirty="0">
              <a:latin typeface="Carlito"/>
              <a:cs typeface="Carlito"/>
            </a:endParaRPr>
          </a:p>
        </p:txBody>
      </p:sp>
    </p:spTree>
    <p:extLst>
      <p:ext uri="{BB962C8B-B14F-4D97-AF65-F5344CB8AC3E}">
        <p14:creationId xmlns:p14="http://schemas.microsoft.com/office/powerpoint/2010/main" val="3723665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640" y="108965"/>
            <a:ext cx="11661775" cy="6384290"/>
          </a:xfrm>
          <a:prstGeom prst="rect">
            <a:avLst/>
          </a:prstGeom>
        </p:spPr>
        <p:txBody>
          <a:bodyPr vert="horz" wrap="square" lIns="0" tIns="92075" rIns="0" bIns="0" rtlCol="0">
            <a:spAutoFit/>
          </a:bodyPr>
          <a:lstStyle/>
          <a:p>
            <a:pPr marL="12700" marR="5080" algn="just">
              <a:lnSpc>
                <a:spcPct val="80000"/>
              </a:lnSpc>
              <a:spcBef>
                <a:spcPts val="725"/>
              </a:spcBef>
            </a:pPr>
            <a:r>
              <a:rPr sz="2400" b="1" dirty="0">
                <a:latin typeface="Carlito"/>
                <a:cs typeface="Carlito"/>
              </a:rPr>
              <a:t>3. </a:t>
            </a:r>
            <a:r>
              <a:rPr sz="2400" b="1" spc="-5" dirty="0">
                <a:latin typeface="Carlito"/>
                <a:cs typeface="Carlito"/>
              </a:rPr>
              <a:t>Deciding the Planning </a:t>
            </a:r>
            <a:r>
              <a:rPr sz="2400" b="1" spc="-10" dirty="0">
                <a:latin typeface="Carlito"/>
                <a:cs typeface="Carlito"/>
              </a:rPr>
              <a:t>Period: </a:t>
            </a:r>
            <a:r>
              <a:rPr sz="2400" spc="-5" dirty="0">
                <a:latin typeface="Carlito"/>
                <a:cs typeface="Carlito"/>
              </a:rPr>
              <a:t>Once </a:t>
            </a:r>
            <a:r>
              <a:rPr sz="2400" spc="-10" dirty="0">
                <a:latin typeface="Carlito"/>
                <a:cs typeface="Carlito"/>
              </a:rPr>
              <a:t>upper-level </a:t>
            </a:r>
            <a:r>
              <a:rPr sz="2400" spc="-15" dirty="0">
                <a:latin typeface="Carlito"/>
                <a:cs typeface="Carlito"/>
              </a:rPr>
              <a:t>managers </a:t>
            </a:r>
            <a:r>
              <a:rPr sz="2400" spc="-25" dirty="0">
                <a:latin typeface="Carlito"/>
                <a:cs typeface="Carlito"/>
              </a:rPr>
              <a:t>have </a:t>
            </a:r>
            <a:r>
              <a:rPr sz="2400" spc="-10" dirty="0">
                <a:latin typeface="Carlito"/>
                <a:cs typeface="Carlito"/>
              </a:rPr>
              <a:t>selected the basic  </a:t>
            </a:r>
            <a:r>
              <a:rPr sz="2400" spc="-5" dirty="0">
                <a:latin typeface="Carlito"/>
                <a:cs typeface="Carlito"/>
              </a:rPr>
              <a:t>long-term goals and the planning </a:t>
            </a:r>
            <a:r>
              <a:rPr sz="2400" spc="-10" dirty="0">
                <a:latin typeface="Carlito"/>
                <a:cs typeface="Carlito"/>
              </a:rPr>
              <a:t>premises, </a:t>
            </a:r>
            <a:r>
              <a:rPr sz="2400" dirty="0">
                <a:latin typeface="Carlito"/>
                <a:cs typeface="Carlito"/>
              </a:rPr>
              <a:t>the </a:t>
            </a:r>
            <a:r>
              <a:rPr sz="2400" spc="-15" dirty="0">
                <a:latin typeface="Carlito"/>
                <a:cs typeface="Carlito"/>
              </a:rPr>
              <a:t>next task </a:t>
            </a:r>
            <a:r>
              <a:rPr sz="2400" spc="-10" dirty="0">
                <a:latin typeface="Carlito"/>
                <a:cs typeface="Carlito"/>
              </a:rPr>
              <a:t>is to </a:t>
            </a:r>
            <a:r>
              <a:rPr sz="2400" spc="-5" dirty="0">
                <a:latin typeface="Carlito"/>
                <a:cs typeface="Carlito"/>
              </a:rPr>
              <a:t>decide the period of </a:t>
            </a:r>
            <a:r>
              <a:rPr sz="2400" dirty="0">
                <a:latin typeface="Carlito"/>
                <a:cs typeface="Carlito"/>
              </a:rPr>
              <a:t>the  </a:t>
            </a:r>
            <a:r>
              <a:rPr sz="2400" spc="-5" dirty="0">
                <a:latin typeface="Carlito"/>
                <a:cs typeface="Carlito"/>
              </a:rPr>
              <a:t>plan. </a:t>
            </a:r>
            <a:r>
              <a:rPr sz="2400" dirty="0">
                <a:latin typeface="Carlito"/>
                <a:cs typeface="Carlito"/>
              </a:rPr>
              <a:t>In </a:t>
            </a:r>
            <a:r>
              <a:rPr sz="2400" spc="-5" dirty="0">
                <a:latin typeface="Carlito"/>
                <a:cs typeface="Carlito"/>
              </a:rPr>
              <a:t>some </a:t>
            </a:r>
            <a:r>
              <a:rPr sz="2400" spc="-10" dirty="0">
                <a:latin typeface="Carlito"/>
                <a:cs typeface="Carlito"/>
              </a:rPr>
              <a:t>instances </a:t>
            </a:r>
            <a:r>
              <a:rPr sz="2400" spc="-5" dirty="0">
                <a:latin typeface="Carlito"/>
                <a:cs typeface="Carlito"/>
              </a:rPr>
              <a:t>plans </a:t>
            </a:r>
            <a:r>
              <a:rPr sz="2400" spc="-15" dirty="0">
                <a:latin typeface="Carlito"/>
                <a:cs typeface="Carlito"/>
              </a:rPr>
              <a:t>are </a:t>
            </a:r>
            <a:r>
              <a:rPr sz="2400" spc="-5" dirty="0">
                <a:latin typeface="Carlito"/>
                <a:cs typeface="Carlito"/>
              </a:rPr>
              <a:t>made </a:t>
            </a:r>
            <a:r>
              <a:rPr sz="2400" spc="-25" dirty="0">
                <a:latin typeface="Carlito"/>
                <a:cs typeface="Carlito"/>
              </a:rPr>
              <a:t>for </a:t>
            </a:r>
            <a:r>
              <a:rPr sz="2400" dirty="0">
                <a:latin typeface="Carlito"/>
                <a:cs typeface="Carlito"/>
              </a:rPr>
              <a:t>a </a:t>
            </a:r>
            <a:r>
              <a:rPr sz="2400" spc="-10" dirty="0">
                <a:latin typeface="Carlito"/>
                <a:cs typeface="Carlito"/>
              </a:rPr>
              <a:t>year </a:t>
            </a:r>
            <a:r>
              <a:rPr sz="2400" spc="-5" dirty="0">
                <a:latin typeface="Carlito"/>
                <a:cs typeface="Carlito"/>
              </a:rPr>
              <a:t>only while in </a:t>
            </a:r>
            <a:r>
              <a:rPr sz="2400" spc="-15" dirty="0">
                <a:latin typeface="Carlito"/>
                <a:cs typeface="Carlito"/>
              </a:rPr>
              <a:t>others </a:t>
            </a:r>
            <a:r>
              <a:rPr sz="2400" spc="-10" dirty="0">
                <a:latin typeface="Carlito"/>
                <a:cs typeface="Carlito"/>
              </a:rPr>
              <a:t>they </a:t>
            </a:r>
            <a:r>
              <a:rPr sz="2400" spc="-5" dirty="0">
                <a:latin typeface="Carlito"/>
                <a:cs typeface="Carlito"/>
              </a:rPr>
              <a:t>span  </a:t>
            </a:r>
            <a:r>
              <a:rPr sz="2400" spc="-10" dirty="0">
                <a:latin typeface="Carlito"/>
                <a:cs typeface="Carlito"/>
              </a:rPr>
              <a:t>decades. </a:t>
            </a:r>
            <a:r>
              <a:rPr sz="2400" spc="-5" dirty="0">
                <a:latin typeface="Carlito"/>
                <a:cs typeface="Carlito"/>
              </a:rPr>
              <a:t>Companies </a:t>
            </a:r>
            <a:r>
              <a:rPr sz="2400" spc="-10" dirty="0">
                <a:latin typeface="Carlito"/>
                <a:cs typeface="Carlito"/>
              </a:rPr>
              <a:t>generally </a:t>
            </a:r>
            <a:r>
              <a:rPr sz="2400" spc="-5" dirty="0">
                <a:latin typeface="Carlito"/>
                <a:cs typeface="Carlito"/>
              </a:rPr>
              <a:t>base their period on </a:t>
            </a:r>
            <a:r>
              <a:rPr sz="2400" dirty="0">
                <a:latin typeface="Carlito"/>
                <a:cs typeface="Carlito"/>
              </a:rPr>
              <a:t>a </a:t>
            </a:r>
            <a:r>
              <a:rPr sz="2400" spc="-10" dirty="0">
                <a:latin typeface="Carlito"/>
                <a:cs typeface="Carlito"/>
              </a:rPr>
              <a:t>future that can </a:t>
            </a:r>
            <a:r>
              <a:rPr sz="2400" spc="-5" dirty="0">
                <a:latin typeface="Carlito"/>
                <a:cs typeface="Carlito"/>
              </a:rPr>
              <a:t>reasonably </a:t>
            </a:r>
            <a:r>
              <a:rPr sz="2400" spc="-10" dirty="0">
                <a:latin typeface="Carlito"/>
                <a:cs typeface="Carlito"/>
              </a:rPr>
              <a:t>be  anticipated. </a:t>
            </a:r>
            <a:r>
              <a:rPr sz="2400" spc="-5" dirty="0">
                <a:latin typeface="Carlito"/>
                <a:cs typeface="Carlito"/>
              </a:rPr>
              <a:t>Other </a:t>
            </a:r>
            <a:r>
              <a:rPr sz="2400" spc="-20" dirty="0">
                <a:latin typeface="Carlito"/>
                <a:cs typeface="Carlito"/>
              </a:rPr>
              <a:t>factors </a:t>
            </a:r>
            <a:r>
              <a:rPr sz="2400" dirty="0">
                <a:latin typeface="Carlito"/>
                <a:cs typeface="Carlito"/>
              </a:rPr>
              <a:t>which </a:t>
            </a:r>
            <a:r>
              <a:rPr sz="2400" spc="-10" dirty="0">
                <a:latin typeface="Carlito"/>
                <a:cs typeface="Carlito"/>
              </a:rPr>
              <a:t>influence </a:t>
            </a:r>
            <a:r>
              <a:rPr sz="2400" dirty="0">
                <a:latin typeface="Carlito"/>
                <a:cs typeface="Carlito"/>
              </a:rPr>
              <a:t>the </a:t>
            </a:r>
            <a:r>
              <a:rPr sz="2400" spc="-5" dirty="0">
                <a:latin typeface="Carlito"/>
                <a:cs typeface="Carlito"/>
              </a:rPr>
              <a:t>choice of </a:t>
            </a:r>
            <a:r>
              <a:rPr sz="2400" dirty="0">
                <a:latin typeface="Carlito"/>
                <a:cs typeface="Carlito"/>
              </a:rPr>
              <a:t>a </a:t>
            </a:r>
            <a:r>
              <a:rPr sz="2400" spc="-5" dirty="0">
                <a:latin typeface="Carlito"/>
                <a:cs typeface="Carlito"/>
              </a:rPr>
              <a:t>period </a:t>
            </a:r>
            <a:r>
              <a:rPr sz="2400" spc="-10" dirty="0">
                <a:latin typeface="Carlito"/>
                <a:cs typeface="Carlito"/>
              </a:rPr>
              <a:t>are </a:t>
            </a:r>
            <a:r>
              <a:rPr sz="2400" dirty="0">
                <a:latin typeface="Carlito"/>
                <a:cs typeface="Carlito"/>
              </a:rPr>
              <a:t>as </a:t>
            </a:r>
            <a:r>
              <a:rPr sz="2400" spc="-15" dirty="0">
                <a:latin typeface="Carlito"/>
                <a:cs typeface="Carlito"/>
              </a:rPr>
              <a:t>follows: </a:t>
            </a:r>
            <a:r>
              <a:rPr sz="2400" b="1" dirty="0">
                <a:latin typeface="Carlito"/>
                <a:cs typeface="Carlito"/>
              </a:rPr>
              <a:t>(a)  </a:t>
            </a:r>
            <a:r>
              <a:rPr sz="2400" b="1" spc="-5" dirty="0">
                <a:latin typeface="Carlito"/>
                <a:cs typeface="Carlito"/>
              </a:rPr>
              <a:t>lead time in </a:t>
            </a:r>
            <a:r>
              <a:rPr sz="2400" b="1" spc="-10" dirty="0">
                <a:latin typeface="Carlito"/>
                <a:cs typeface="Carlito"/>
              </a:rPr>
              <a:t>development </a:t>
            </a:r>
            <a:r>
              <a:rPr sz="2400" b="1" spc="-5" dirty="0">
                <a:latin typeface="Carlito"/>
                <a:cs typeface="Carlito"/>
              </a:rPr>
              <a:t>and </a:t>
            </a:r>
            <a:r>
              <a:rPr sz="2400" b="1" spc="-10" dirty="0">
                <a:latin typeface="Carlito"/>
                <a:cs typeface="Carlito"/>
              </a:rPr>
              <a:t>commercialization </a:t>
            </a:r>
            <a:r>
              <a:rPr sz="2400" b="1" dirty="0">
                <a:latin typeface="Carlito"/>
                <a:cs typeface="Carlito"/>
              </a:rPr>
              <a:t>of a </a:t>
            </a:r>
            <a:r>
              <a:rPr sz="2400" b="1" spc="-5" dirty="0">
                <a:latin typeface="Carlito"/>
                <a:cs typeface="Carlito"/>
              </a:rPr>
              <a:t>new product; </a:t>
            </a:r>
            <a:r>
              <a:rPr sz="2400" b="1" dirty="0">
                <a:latin typeface="Carlito"/>
                <a:cs typeface="Carlito"/>
              </a:rPr>
              <a:t>(b) </a:t>
            </a:r>
            <a:r>
              <a:rPr sz="2400" b="1" spc="-5" dirty="0">
                <a:latin typeface="Carlito"/>
                <a:cs typeface="Carlito"/>
              </a:rPr>
              <a:t>time </a:t>
            </a:r>
            <a:r>
              <a:rPr sz="2400" b="1" spc="-10" dirty="0">
                <a:latin typeface="Carlito"/>
                <a:cs typeface="Carlito"/>
              </a:rPr>
              <a:t>required  </a:t>
            </a:r>
            <a:r>
              <a:rPr sz="2400" b="1" spc="-15" dirty="0">
                <a:latin typeface="Carlito"/>
                <a:cs typeface="Carlito"/>
              </a:rPr>
              <a:t>to recover </a:t>
            </a:r>
            <a:r>
              <a:rPr sz="2400" b="1" spc="-10" dirty="0">
                <a:latin typeface="Carlito"/>
                <a:cs typeface="Carlito"/>
              </a:rPr>
              <a:t>capital </a:t>
            </a:r>
            <a:r>
              <a:rPr sz="2400" b="1" spc="-15" dirty="0">
                <a:latin typeface="Carlito"/>
                <a:cs typeface="Carlito"/>
              </a:rPr>
              <a:t>investments </a:t>
            </a:r>
            <a:r>
              <a:rPr sz="2400" b="1" dirty="0">
                <a:latin typeface="Carlito"/>
                <a:cs typeface="Carlito"/>
              </a:rPr>
              <a:t>or </a:t>
            </a:r>
            <a:r>
              <a:rPr sz="2400" b="1" spc="-5" dirty="0">
                <a:latin typeface="Carlito"/>
                <a:cs typeface="Carlito"/>
              </a:rPr>
              <a:t>the pay-back period; </a:t>
            </a:r>
            <a:r>
              <a:rPr sz="2400" b="1" dirty="0">
                <a:latin typeface="Carlito"/>
                <a:cs typeface="Carlito"/>
              </a:rPr>
              <a:t>and (c) </a:t>
            </a:r>
            <a:r>
              <a:rPr sz="2400" b="1" spc="-5" dirty="0">
                <a:latin typeface="Carlito"/>
                <a:cs typeface="Carlito"/>
              </a:rPr>
              <a:t>length </a:t>
            </a:r>
            <a:r>
              <a:rPr sz="2400" b="1" spc="5" dirty="0">
                <a:latin typeface="Carlito"/>
                <a:cs typeface="Carlito"/>
              </a:rPr>
              <a:t>of  </a:t>
            </a:r>
            <a:r>
              <a:rPr sz="2400" b="1" spc="-5" dirty="0">
                <a:latin typeface="Carlito"/>
                <a:cs typeface="Carlito"/>
              </a:rPr>
              <a:t>commitments </a:t>
            </a:r>
            <a:r>
              <a:rPr sz="2400" b="1" spc="-10" dirty="0">
                <a:latin typeface="Carlito"/>
                <a:cs typeface="Carlito"/>
              </a:rPr>
              <a:t>already</a:t>
            </a:r>
            <a:r>
              <a:rPr sz="2400" b="1" spc="-5" dirty="0">
                <a:latin typeface="Carlito"/>
                <a:cs typeface="Carlito"/>
              </a:rPr>
              <a:t> made.</a:t>
            </a:r>
            <a:endParaRPr sz="2400" dirty="0">
              <a:latin typeface="Carlito"/>
              <a:cs typeface="Carlito"/>
            </a:endParaRPr>
          </a:p>
          <a:p>
            <a:pPr marL="527685" marR="5080" indent="-515620" algn="just">
              <a:lnSpc>
                <a:spcPct val="80000"/>
              </a:lnSpc>
              <a:spcBef>
                <a:spcPts val="994"/>
              </a:spcBef>
              <a:buAutoNum type="alphaLcParenBoth"/>
              <a:tabLst>
                <a:tab pos="528320" algn="l"/>
              </a:tabLst>
            </a:pPr>
            <a:r>
              <a:rPr sz="2400" b="1" dirty="0">
                <a:latin typeface="Carlito"/>
                <a:cs typeface="Carlito"/>
              </a:rPr>
              <a:t>Lead </a:t>
            </a:r>
            <a:r>
              <a:rPr sz="2400" b="1" spc="-5" dirty="0">
                <a:latin typeface="Carlito"/>
                <a:cs typeface="Carlito"/>
              </a:rPr>
              <a:t>time in </a:t>
            </a:r>
            <a:r>
              <a:rPr sz="2400" b="1" spc="-10" dirty="0">
                <a:latin typeface="Carlito"/>
                <a:cs typeface="Carlito"/>
              </a:rPr>
              <a:t>development </a:t>
            </a:r>
            <a:r>
              <a:rPr sz="2400" b="1" spc="-5" dirty="0">
                <a:latin typeface="Carlito"/>
                <a:cs typeface="Carlito"/>
              </a:rPr>
              <a:t>and </a:t>
            </a:r>
            <a:r>
              <a:rPr sz="2400" b="1" spc="-10" dirty="0">
                <a:latin typeface="Carlito"/>
                <a:cs typeface="Carlito"/>
              </a:rPr>
              <a:t>commercialisation </a:t>
            </a:r>
            <a:r>
              <a:rPr sz="2400" b="1" dirty="0">
                <a:latin typeface="Carlito"/>
                <a:cs typeface="Carlito"/>
              </a:rPr>
              <a:t>of a </a:t>
            </a:r>
            <a:r>
              <a:rPr sz="2400" b="1" spc="-5" dirty="0">
                <a:latin typeface="Carlito"/>
                <a:cs typeface="Carlito"/>
              </a:rPr>
              <a:t>new </a:t>
            </a:r>
            <a:r>
              <a:rPr sz="2400" b="1" spc="-10" dirty="0">
                <a:latin typeface="Carlito"/>
                <a:cs typeface="Carlito"/>
              </a:rPr>
              <a:t>product: </a:t>
            </a:r>
            <a:r>
              <a:rPr sz="2400" spc="-15" dirty="0">
                <a:latin typeface="Carlito"/>
                <a:cs typeface="Carlito"/>
              </a:rPr>
              <a:t>For </a:t>
            </a:r>
            <a:r>
              <a:rPr sz="2400" spc="5" dirty="0">
                <a:latin typeface="Carlito"/>
                <a:cs typeface="Carlito"/>
              </a:rPr>
              <a:t>e.g., </a:t>
            </a:r>
            <a:r>
              <a:rPr sz="2400" dirty="0">
                <a:latin typeface="Carlito"/>
                <a:cs typeface="Carlito"/>
              </a:rPr>
              <a:t>a  </a:t>
            </a:r>
            <a:r>
              <a:rPr sz="2400" b="1" spc="-5" dirty="0">
                <a:latin typeface="Carlito"/>
                <a:cs typeface="Carlito"/>
              </a:rPr>
              <a:t>heavy engineering </a:t>
            </a:r>
            <a:r>
              <a:rPr sz="2400" b="1" spc="-10" dirty="0">
                <a:latin typeface="Carlito"/>
                <a:cs typeface="Carlito"/>
              </a:rPr>
              <a:t>company </a:t>
            </a:r>
            <a:r>
              <a:rPr sz="2400" b="1" dirty="0">
                <a:latin typeface="Carlito"/>
                <a:cs typeface="Carlito"/>
              </a:rPr>
              <a:t>planning </a:t>
            </a:r>
            <a:r>
              <a:rPr sz="2400" b="1" spc="-15" dirty="0">
                <a:latin typeface="Carlito"/>
                <a:cs typeface="Carlito"/>
              </a:rPr>
              <a:t>to </a:t>
            </a:r>
            <a:r>
              <a:rPr sz="2400" b="1" spc="-10" dirty="0">
                <a:latin typeface="Carlito"/>
                <a:cs typeface="Carlito"/>
              </a:rPr>
              <a:t>start </a:t>
            </a:r>
            <a:r>
              <a:rPr sz="2400" b="1" dirty="0">
                <a:latin typeface="Carlito"/>
                <a:cs typeface="Carlito"/>
              </a:rPr>
              <a:t>a </a:t>
            </a:r>
            <a:r>
              <a:rPr sz="2400" b="1" spc="-5" dirty="0">
                <a:latin typeface="Carlito"/>
                <a:cs typeface="Carlito"/>
              </a:rPr>
              <a:t>new project should </a:t>
            </a:r>
            <a:r>
              <a:rPr sz="2400" b="1" spc="-10" dirty="0">
                <a:latin typeface="Carlito"/>
                <a:cs typeface="Carlito"/>
              </a:rPr>
              <a:t>have </a:t>
            </a:r>
            <a:r>
              <a:rPr sz="2400" b="1" dirty="0">
                <a:latin typeface="Carlito"/>
                <a:cs typeface="Carlito"/>
              </a:rPr>
              <a:t>a  planning period </a:t>
            </a:r>
            <a:r>
              <a:rPr sz="2400" b="1" spc="-45" dirty="0">
                <a:latin typeface="Carlito"/>
                <a:cs typeface="Carlito"/>
              </a:rPr>
              <a:t>of, </a:t>
            </a:r>
            <a:r>
              <a:rPr sz="2400" b="1" spc="-50" dirty="0">
                <a:latin typeface="Carlito"/>
                <a:cs typeface="Carlito"/>
              </a:rPr>
              <a:t>say, </a:t>
            </a:r>
            <a:r>
              <a:rPr sz="2400" b="1" spc="-10" dirty="0">
                <a:latin typeface="Carlito"/>
                <a:cs typeface="Carlito"/>
              </a:rPr>
              <a:t>five </a:t>
            </a:r>
            <a:r>
              <a:rPr sz="2400" b="1" spc="-20" dirty="0">
                <a:latin typeface="Carlito"/>
                <a:cs typeface="Carlito"/>
              </a:rPr>
              <a:t>years </a:t>
            </a:r>
            <a:r>
              <a:rPr sz="2400" b="1" spc="-5" dirty="0">
                <a:latin typeface="Carlito"/>
                <a:cs typeface="Carlito"/>
              </a:rPr>
              <a:t>with </a:t>
            </a:r>
            <a:r>
              <a:rPr sz="2400" b="1" dirty="0">
                <a:latin typeface="Carlito"/>
                <a:cs typeface="Carlito"/>
              </a:rPr>
              <a:t>one or </a:t>
            </a:r>
            <a:r>
              <a:rPr sz="2400" b="1" spc="-15" dirty="0">
                <a:latin typeface="Carlito"/>
                <a:cs typeface="Carlito"/>
              </a:rPr>
              <a:t>two</a:t>
            </a:r>
            <a:r>
              <a:rPr sz="2400" b="1" spc="555" dirty="0">
                <a:latin typeface="Carlito"/>
                <a:cs typeface="Carlito"/>
              </a:rPr>
              <a:t> </a:t>
            </a:r>
            <a:r>
              <a:rPr sz="2400" b="1" spc="-15" dirty="0">
                <a:latin typeface="Carlito"/>
                <a:cs typeface="Carlito"/>
              </a:rPr>
              <a:t>years  for </a:t>
            </a:r>
            <a:r>
              <a:rPr sz="2400" b="1" spc="-5" dirty="0">
                <a:latin typeface="Carlito"/>
                <a:cs typeface="Carlito"/>
              </a:rPr>
              <a:t>conception,  engineering </a:t>
            </a:r>
            <a:r>
              <a:rPr sz="2400" b="1" dirty="0">
                <a:latin typeface="Carlito"/>
                <a:cs typeface="Carlito"/>
              </a:rPr>
              <a:t>and </a:t>
            </a:r>
            <a:r>
              <a:rPr sz="2400" b="1" spc="-10" dirty="0">
                <a:latin typeface="Carlito"/>
                <a:cs typeface="Carlito"/>
              </a:rPr>
              <a:t>development </a:t>
            </a:r>
            <a:r>
              <a:rPr sz="2400" b="1" spc="5" dirty="0">
                <a:latin typeface="Carlito"/>
                <a:cs typeface="Carlito"/>
              </a:rPr>
              <a:t>and </a:t>
            </a:r>
            <a:r>
              <a:rPr sz="2400" b="1" dirty="0">
                <a:latin typeface="Carlito"/>
                <a:cs typeface="Carlito"/>
              </a:rPr>
              <a:t>as </a:t>
            </a:r>
            <a:r>
              <a:rPr sz="2400" b="1" spc="-10" dirty="0">
                <a:latin typeface="Carlito"/>
                <a:cs typeface="Carlito"/>
              </a:rPr>
              <a:t>many </a:t>
            </a:r>
            <a:r>
              <a:rPr sz="2400" b="1" spc="-5" dirty="0">
                <a:latin typeface="Carlito"/>
                <a:cs typeface="Carlito"/>
              </a:rPr>
              <a:t>more </a:t>
            </a:r>
            <a:r>
              <a:rPr sz="2400" b="1" spc="-15" dirty="0">
                <a:latin typeface="Carlito"/>
                <a:cs typeface="Carlito"/>
              </a:rPr>
              <a:t>years </a:t>
            </a:r>
            <a:r>
              <a:rPr sz="2400" b="1" spc="-10" dirty="0">
                <a:latin typeface="Carlito"/>
                <a:cs typeface="Carlito"/>
              </a:rPr>
              <a:t>for </a:t>
            </a:r>
            <a:r>
              <a:rPr sz="2400" b="1" spc="-5" dirty="0">
                <a:latin typeface="Carlito"/>
                <a:cs typeface="Carlito"/>
              </a:rPr>
              <a:t>production </a:t>
            </a:r>
            <a:r>
              <a:rPr sz="2400" b="1" spc="5" dirty="0">
                <a:latin typeface="Carlito"/>
                <a:cs typeface="Carlito"/>
              </a:rPr>
              <a:t>and </a:t>
            </a:r>
            <a:r>
              <a:rPr sz="2400" b="1" dirty="0">
                <a:latin typeface="Carlito"/>
                <a:cs typeface="Carlito"/>
              </a:rPr>
              <a:t>sales.  </a:t>
            </a:r>
            <a:r>
              <a:rPr sz="2400" dirty="0">
                <a:latin typeface="Carlito"/>
                <a:cs typeface="Carlito"/>
              </a:rPr>
              <a:t>On the </a:t>
            </a:r>
            <a:r>
              <a:rPr sz="2400" spc="-35" dirty="0">
                <a:latin typeface="Carlito"/>
                <a:cs typeface="Carlito"/>
              </a:rPr>
              <a:t>contrary, </a:t>
            </a:r>
            <a:r>
              <a:rPr sz="2400" dirty="0">
                <a:latin typeface="Carlito"/>
                <a:cs typeface="Carlito"/>
              </a:rPr>
              <a:t>a </a:t>
            </a:r>
            <a:r>
              <a:rPr sz="2400" spc="-5" dirty="0">
                <a:latin typeface="Carlito"/>
                <a:cs typeface="Carlito"/>
              </a:rPr>
              <a:t>small </a:t>
            </a:r>
            <a:r>
              <a:rPr sz="2400" spc="-10" dirty="0">
                <a:latin typeface="Carlito"/>
                <a:cs typeface="Carlito"/>
              </a:rPr>
              <a:t>manufacturer </a:t>
            </a:r>
            <a:r>
              <a:rPr sz="2400" spc="-5" dirty="0">
                <a:latin typeface="Carlito"/>
                <a:cs typeface="Carlito"/>
              </a:rPr>
              <a:t>of </a:t>
            </a:r>
            <a:r>
              <a:rPr sz="2400" spc="-15" dirty="0">
                <a:latin typeface="Carlito"/>
                <a:cs typeface="Carlito"/>
              </a:rPr>
              <a:t>spare </a:t>
            </a:r>
            <a:r>
              <a:rPr sz="2400" spc="-5" dirty="0">
                <a:latin typeface="Carlito"/>
                <a:cs typeface="Carlito"/>
              </a:rPr>
              <a:t>parts </a:t>
            </a:r>
            <a:r>
              <a:rPr sz="2400" dirty="0">
                <a:latin typeface="Carlito"/>
                <a:cs typeface="Carlito"/>
              </a:rPr>
              <a:t>who </a:t>
            </a:r>
            <a:r>
              <a:rPr sz="2400" spc="-10" dirty="0">
                <a:latin typeface="Carlito"/>
                <a:cs typeface="Carlito"/>
              </a:rPr>
              <a:t>can </a:t>
            </a:r>
            <a:r>
              <a:rPr sz="2400" spc="-5" dirty="0">
                <a:latin typeface="Carlito"/>
                <a:cs typeface="Carlito"/>
              </a:rPr>
              <a:t>commercialise </a:t>
            </a:r>
            <a:r>
              <a:rPr sz="2400" spc="-10" dirty="0">
                <a:latin typeface="Carlito"/>
                <a:cs typeface="Carlito"/>
              </a:rPr>
              <a:t>his  </a:t>
            </a:r>
            <a:r>
              <a:rPr sz="2400" dirty="0">
                <a:latin typeface="Carlito"/>
                <a:cs typeface="Carlito"/>
              </a:rPr>
              <a:t>idea in a </a:t>
            </a:r>
            <a:r>
              <a:rPr sz="2400" spc="-10" dirty="0">
                <a:latin typeface="Carlito"/>
                <a:cs typeface="Carlito"/>
              </a:rPr>
              <a:t>year </a:t>
            </a:r>
            <a:r>
              <a:rPr sz="2400" spc="-5" dirty="0">
                <a:latin typeface="Carlito"/>
                <a:cs typeface="Carlito"/>
              </a:rPr>
              <a:t>or </a:t>
            </a:r>
            <a:r>
              <a:rPr sz="2400" dirty="0">
                <a:latin typeface="Carlito"/>
                <a:cs typeface="Carlito"/>
              </a:rPr>
              <a:t>so </a:t>
            </a:r>
            <a:r>
              <a:rPr sz="2400" spc="-5" dirty="0">
                <a:latin typeface="Carlito"/>
                <a:cs typeface="Carlito"/>
              </a:rPr>
              <a:t>need </a:t>
            </a:r>
            <a:r>
              <a:rPr sz="2400" spc="-25" dirty="0">
                <a:latin typeface="Carlito"/>
                <a:cs typeface="Carlito"/>
              </a:rPr>
              <a:t>make </a:t>
            </a:r>
            <a:r>
              <a:rPr sz="2400" dirty="0">
                <a:latin typeface="Carlito"/>
                <a:cs typeface="Carlito"/>
              </a:rPr>
              <a:t>annual </a:t>
            </a:r>
            <a:r>
              <a:rPr sz="2400" spc="-5" dirty="0">
                <a:latin typeface="Carlito"/>
                <a:cs typeface="Carlito"/>
              </a:rPr>
              <a:t>plans</a:t>
            </a:r>
            <a:r>
              <a:rPr sz="2400" spc="-40" dirty="0">
                <a:latin typeface="Carlito"/>
                <a:cs typeface="Carlito"/>
              </a:rPr>
              <a:t> only.</a:t>
            </a:r>
            <a:endParaRPr sz="2400" dirty="0">
              <a:latin typeface="Carlito"/>
              <a:cs typeface="Carlito"/>
            </a:endParaRPr>
          </a:p>
          <a:p>
            <a:pPr marL="527685" marR="6350" indent="-515620" algn="just">
              <a:lnSpc>
                <a:spcPct val="80000"/>
              </a:lnSpc>
              <a:spcBef>
                <a:spcPts val="1010"/>
              </a:spcBef>
              <a:buAutoNum type="alphaLcParenBoth"/>
              <a:tabLst>
                <a:tab pos="528320" algn="l"/>
              </a:tabLst>
            </a:pPr>
            <a:r>
              <a:rPr sz="2400" b="1" spc="-5" dirty="0">
                <a:latin typeface="Carlito"/>
                <a:cs typeface="Carlito"/>
              </a:rPr>
              <a:t>Time </a:t>
            </a:r>
            <a:r>
              <a:rPr sz="2400" b="1" spc="-10" dirty="0">
                <a:latin typeface="Carlito"/>
                <a:cs typeface="Carlito"/>
              </a:rPr>
              <a:t>required </a:t>
            </a:r>
            <a:r>
              <a:rPr sz="2400" b="1" spc="-15" dirty="0">
                <a:latin typeface="Carlito"/>
                <a:cs typeface="Carlito"/>
              </a:rPr>
              <a:t>to </a:t>
            </a:r>
            <a:r>
              <a:rPr sz="2400" b="1" spc="-10" dirty="0">
                <a:latin typeface="Carlito"/>
                <a:cs typeface="Carlito"/>
              </a:rPr>
              <a:t>recover capital </a:t>
            </a:r>
            <a:r>
              <a:rPr sz="2400" b="1" spc="-15" dirty="0">
                <a:latin typeface="Carlito"/>
                <a:cs typeface="Carlito"/>
              </a:rPr>
              <a:t>investments </a:t>
            </a:r>
            <a:r>
              <a:rPr sz="2400" b="1" dirty="0">
                <a:latin typeface="Carlito"/>
                <a:cs typeface="Carlito"/>
              </a:rPr>
              <a:t>or </a:t>
            </a:r>
            <a:r>
              <a:rPr sz="2400" b="1" spc="-5" dirty="0">
                <a:latin typeface="Carlito"/>
                <a:cs typeface="Carlito"/>
              </a:rPr>
              <a:t>the pay-back </a:t>
            </a:r>
            <a:r>
              <a:rPr sz="2400" b="1" dirty="0">
                <a:latin typeface="Carlito"/>
                <a:cs typeface="Carlito"/>
              </a:rPr>
              <a:t>period</a:t>
            </a:r>
            <a:r>
              <a:rPr sz="2400" dirty="0">
                <a:latin typeface="Carlito"/>
                <a:cs typeface="Carlito"/>
              </a:rPr>
              <a:t>: </a:t>
            </a:r>
            <a:r>
              <a:rPr sz="2400" spc="-5" dirty="0">
                <a:latin typeface="Carlito"/>
                <a:cs typeface="Carlito"/>
              </a:rPr>
              <a:t>These </a:t>
            </a:r>
            <a:r>
              <a:rPr sz="2400" spc="-15" dirty="0">
                <a:latin typeface="Carlito"/>
                <a:cs typeface="Carlito"/>
              </a:rPr>
              <a:t>are  </a:t>
            </a:r>
            <a:r>
              <a:rPr sz="2400" dirty="0">
                <a:latin typeface="Carlito"/>
                <a:cs typeface="Carlito"/>
              </a:rPr>
              <a:t>the </a:t>
            </a:r>
            <a:r>
              <a:rPr sz="2400" spc="-10" dirty="0">
                <a:latin typeface="Carlito"/>
                <a:cs typeface="Carlito"/>
              </a:rPr>
              <a:t>number </a:t>
            </a:r>
            <a:r>
              <a:rPr sz="2400" spc="-5" dirty="0">
                <a:latin typeface="Carlito"/>
                <a:cs typeface="Carlito"/>
              </a:rPr>
              <a:t>of </a:t>
            </a:r>
            <a:r>
              <a:rPr sz="2400" spc="-20" dirty="0">
                <a:latin typeface="Carlito"/>
                <a:cs typeface="Carlito"/>
              </a:rPr>
              <a:t>years </a:t>
            </a:r>
            <a:r>
              <a:rPr sz="2400" spc="-10" dirty="0">
                <a:latin typeface="Carlito"/>
                <a:cs typeface="Carlito"/>
              </a:rPr>
              <a:t>over </a:t>
            </a:r>
            <a:r>
              <a:rPr sz="2400" dirty="0">
                <a:latin typeface="Carlito"/>
                <a:cs typeface="Carlito"/>
              </a:rPr>
              <a:t>which the </a:t>
            </a:r>
            <a:r>
              <a:rPr sz="2400" spc="-20" dirty="0">
                <a:latin typeface="Carlito"/>
                <a:cs typeface="Carlito"/>
              </a:rPr>
              <a:t>investment </a:t>
            </a:r>
            <a:r>
              <a:rPr sz="2400" spc="-15" dirty="0">
                <a:latin typeface="Carlito"/>
                <a:cs typeface="Carlito"/>
              </a:rPr>
              <a:t>outlay </a:t>
            </a:r>
            <a:r>
              <a:rPr sz="2400" dirty="0">
                <a:latin typeface="Carlito"/>
                <a:cs typeface="Carlito"/>
              </a:rPr>
              <a:t>will be </a:t>
            </a:r>
            <a:r>
              <a:rPr sz="2400" spc="-20" dirty="0">
                <a:latin typeface="Carlito"/>
                <a:cs typeface="Carlito"/>
              </a:rPr>
              <a:t>recovered </a:t>
            </a:r>
            <a:r>
              <a:rPr sz="2400" spc="-5" dirty="0">
                <a:latin typeface="Carlito"/>
                <a:cs typeface="Carlito"/>
              </a:rPr>
              <a:t>or paid </a:t>
            </a:r>
            <a:r>
              <a:rPr sz="2400" spc="575" dirty="0">
                <a:latin typeface="Carlito"/>
                <a:cs typeface="Carlito"/>
              </a:rPr>
              <a:t> </a:t>
            </a:r>
            <a:r>
              <a:rPr sz="2400" spc="-5" dirty="0">
                <a:latin typeface="Carlito"/>
                <a:cs typeface="Carlito"/>
              </a:rPr>
              <a:t>back </a:t>
            </a:r>
            <a:r>
              <a:rPr sz="2400" spc="-10" dirty="0">
                <a:latin typeface="Carlito"/>
                <a:cs typeface="Carlito"/>
              </a:rPr>
              <a:t>from </a:t>
            </a:r>
            <a:r>
              <a:rPr sz="2400" dirty="0">
                <a:latin typeface="Carlito"/>
                <a:cs typeface="Carlito"/>
              </a:rPr>
              <a:t>the </a:t>
            </a:r>
            <a:r>
              <a:rPr sz="2400" spc="-10" dirty="0">
                <a:latin typeface="Carlito"/>
                <a:cs typeface="Carlito"/>
              </a:rPr>
              <a:t>cash inflow </a:t>
            </a:r>
            <a:r>
              <a:rPr sz="2400" dirty="0">
                <a:latin typeface="Carlito"/>
                <a:cs typeface="Carlito"/>
              </a:rPr>
              <a:t>if the </a:t>
            </a:r>
            <a:r>
              <a:rPr sz="2400" spc="-10" dirty="0">
                <a:latin typeface="Carlito"/>
                <a:cs typeface="Carlito"/>
              </a:rPr>
              <a:t>estimates </a:t>
            </a:r>
            <a:r>
              <a:rPr sz="2400" dirty="0">
                <a:latin typeface="Carlito"/>
                <a:cs typeface="Carlito"/>
              </a:rPr>
              <a:t>turn </a:t>
            </a:r>
            <a:r>
              <a:rPr sz="2400" spc="-5" dirty="0">
                <a:latin typeface="Carlito"/>
                <a:cs typeface="Carlito"/>
              </a:rPr>
              <a:t>out </a:t>
            </a:r>
            <a:r>
              <a:rPr sz="2400" spc="-15" dirty="0">
                <a:latin typeface="Carlito"/>
                <a:cs typeface="Carlito"/>
              </a:rPr>
              <a:t>to </a:t>
            </a:r>
            <a:r>
              <a:rPr sz="2400" spc="-5" dirty="0">
                <a:latin typeface="Carlito"/>
                <a:cs typeface="Carlito"/>
              </a:rPr>
              <a:t>be </a:t>
            </a:r>
            <a:r>
              <a:rPr sz="2400" spc="-10" dirty="0">
                <a:latin typeface="Carlito"/>
                <a:cs typeface="Carlito"/>
              </a:rPr>
              <a:t>correct. </a:t>
            </a:r>
            <a:r>
              <a:rPr sz="2400" b="1" dirty="0">
                <a:latin typeface="Carlito"/>
                <a:cs typeface="Carlito"/>
              </a:rPr>
              <a:t>If a </a:t>
            </a:r>
            <a:r>
              <a:rPr sz="2400" b="1" spc="-5" dirty="0">
                <a:latin typeface="Carlito"/>
                <a:cs typeface="Carlito"/>
              </a:rPr>
              <a:t>machine  </a:t>
            </a:r>
            <a:r>
              <a:rPr sz="2400" b="1" spc="-10" dirty="0">
                <a:latin typeface="Carlito"/>
                <a:cs typeface="Carlito"/>
              </a:rPr>
              <a:t>costs </a:t>
            </a:r>
            <a:r>
              <a:rPr sz="2400" b="1" spc="-5" dirty="0">
                <a:latin typeface="Carlito"/>
                <a:cs typeface="Carlito"/>
              </a:rPr>
              <a:t>Rs.10 lakh </a:t>
            </a:r>
            <a:r>
              <a:rPr sz="2400" b="1" dirty="0">
                <a:latin typeface="Carlito"/>
                <a:cs typeface="Carlito"/>
              </a:rPr>
              <a:t>and </a:t>
            </a:r>
            <a:r>
              <a:rPr sz="2400" b="1" spc="-20" dirty="0">
                <a:latin typeface="Carlito"/>
                <a:cs typeface="Carlito"/>
              </a:rPr>
              <a:t>generates </a:t>
            </a:r>
            <a:r>
              <a:rPr sz="2400" b="1" spc="-5" dirty="0">
                <a:latin typeface="Carlito"/>
                <a:cs typeface="Carlito"/>
              </a:rPr>
              <a:t>cash inflow </a:t>
            </a:r>
            <a:r>
              <a:rPr sz="2400" b="1" dirty="0">
                <a:latin typeface="Carlito"/>
                <a:cs typeface="Carlito"/>
              </a:rPr>
              <a:t>of Rs.2 </a:t>
            </a:r>
            <a:r>
              <a:rPr sz="2400" b="1" spc="-5" dirty="0">
                <a:latin typeface="Carlito"/>
                <a:cs typeface="Carlito"/>
              </a:rPr>
              <a:t>lakh </a:t>
            </a:r>
            <a:r>
              <a:rPr sz="2400" b="1" dirty="0">
                <a:latin typeface="Carlito"/>
                <a:cs typeface="Carlito"/>
              </a:rPr>
              <a:t>a </a:t>
            </a:r>
            <a:r>
              <a:rPr sz="2400" b="1" spc="-45" dirty="0">
                <a:latin typeface="Carlito"/>
                <a:cs typeface="Carlito"/>
              </a:rPr>
              <a:t>year, </a:t>
            </a:r>
            <a:r>
              <a:rPr sz="2400" b="1" spc="-5" dirty="0">
                <a:latin typeface="Carlito"/>
                <a:cs typeface="Carlito"/>
              </a:rPr>
              <a:t>it has </a:t>
            </a:r>
            <a:r>
              <a:rPr sz="2400" b="1" dirty="0">
                <a:latin typeface="Carlito"/>
                <a:cs typeface="Carlito"/>
              </a:rPr>
              <a:t>a </a:t>
            </a:r>
            <a:r>
              <a:rPr sz="2400" b="1" spc="-10" dirty="0">
                <a:latin typeface="Carlito"/>
                <a:cs typeface="Carlito"/>
              </a:rPr>
              <a:t>pay-back  </a:t>
            </a:r>
            <a:r>
              <a:rPr sz="2400" b="1" dirty="0">
                <a:latin typeface="Carlito"/>
                <a:cs typeface="Carlito"/>
              </a:rPr>
              <a:t>period of </a:t>
            </a:r>
            <a:r>
              <a:rPr sz="2400" b="1" spc="-10" dirty="0">
                <a:latin typeface="Carlito"/>
                <a:cs typeface="Carlito"/>
              </a:rPr>
              <a:t>five </a:t>
            </a:r>
            <a:r>
              <a:rPr sz="2400" b="1" spc="-15" dirty="0">
                <a:latin typeface="Carlito"/>
                <a:cs typeface="Carlito"/>
              </a:rPr>
              <a:t>years. </a:t>
            </a:r>
            <a:r>
              <a:rPr sz="2400" spc="-20" dirty="0">
                <a:latin typeface="Carlito"/>
                <a:cs typeface="Carlito"/>
              </a:rPr>
              <a:t>Therefore, </a:t>
            </a:r>
            <a:r>
              <a:rPr sz="2400" dirty="0">
                <a:latin typeface="Carlito"/>
                <a:cs typeface="Carlito"/>
              </a:rPr>
              <a:t>the </a:t>
            </a:r>
            <a:r>
              <a:rPr sz="2400" spc="-5" dirty="0">
                <a:latin typeface="Carlito"/>
                <a:cs typeface="Carlito"/>
              </a:rPr>
              <a:t>plan should </a:t>
            </a:r>
            <a:r>
              <a:rPr sz="2400" dirty="0">
                <a:latin typeface="Carlito"/>
                <a:cs typeface="Carlito"/>
              </a:rPr>
              <a:t>also </a:t>
            </a:r>
            <a:r>
              <a:rPr sz="2400" spc="-5" dirty="0">
                <a:latin typeface="Carlito"/>
                <a:cs typeface="Carlito"/>
              </a:rPr>
              <a:t>be </a:t>
            </a:r>
            <a:r>
              <a:rPr sz="2400" spc="-25" dirty="0">
                <a:latin typeface="Carlito"/>
                <a:cs typeface="Carlito"/>
              </a:rPr>
              <a:t>for </a:t>
            </a:r>
            <a:r>
              <a:rPr sz="2400" spc="-15" dirty="0">
                <a:latin typeface="Carlito"/>
                <a:cs typeface="Carlito"/>
              </a:rPr>
              <a:t>at </a:t>
            </a:r>
            <a:r>
              <a:rPr sz="2400" spc="-5" dirty="0">
                <a:latin typeface="Carlito"/>
                <a:cs typeface="Carlito"/>
              </a:rPr>
              <a:t>least </a:t>
            </a:r>
            <a:r>
              <a:rPr sz="2400" spc="-10" dirty="0">
                <a:latin typeface="Carlito"/>
                <a:cs typeface="Carlito"/>
              </a:rPr>
              <a:t>five</a:t>
            </a:r>
            <a:r>
              <a:rPr sz="2400" spc="35" dirty="0">
                <a:latin typeface="Carlito"/>
                <a:cs typeface="Carlito"/>
              </a:rPr>
              <a:t> </a:t>
            </a:r>
            <a:r>
              <a:rPr sz="2400" spc="-15" dirty="0">
                <a:latin typeface="Carlito"/>
                <a:cs typeface="Carlito"/>
              </a:rPr>
              <a:t>years.</a:t>
            </a:r>
            <a:endParaRPr sz="2400" dirty="0">
              <a:latin typeface="Carlito"/>
              <a:cs typeface="Carlito"/>
            </a:endParaRPr>
          </a:p>
        </p:txBody>
      </p:sp>
    </p:spTree>
    <p:extLst>
      <p:ext uri="{BB962C8B-B14F-4D97-AF65-F5344CB8AC3E}">
        <p14:creationId xmlns:p14="http://schemas.microsoft.com/office/powerpoint/2010/main" val="12085591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192786"/>
            <a:ext cx="11352530" cy="5480731"/>
          </a:xfrm>
          <a:prstGeom prst="rect">
            <a:avLst/>
          </a:prstGeom>
        </p:spPr>
        <p:txBody>
          <a:bodyPr vert="horz" wrap="square" lIns="0" tIns="54610" rIns="0" bIns="0" rtlCol="0">
            <a:spAutoFit/>
          </a:bodyPr>
          <a:lstStyle/>
          <a:p>
            <a:pPr marL="12700" marR="5080" algn="just">
              <a:lnSpc>
                <a:spcPct val="90000"/>
              </a:lnSpc>
              <a:spcBef>
                <a:spcPts val="430"/>
              </a:spcBef>
            </a:pPr>
            <a:r>
              <a:rPr sz="2400" b="1" dirty="0">
                <a:latin typeface="Carlito"/>
                <a:cs typeface="Carlito"/>
              </a:rPr>
              <a:t>(c) </a:t>
            </a:r>
            <a:r>
              <a:rPr sz="2400" b="1" spc="-10" dirty="0">
                <a:latin typeface="Carlito"/>
                <a:cs typeface="Carlito"/>
              </a:rPr>
              <a:t>Length </a:t>
            </a:r>
            <a:r>
              <a:rPr sz="2400" b="1" spc="-5" dirty="0">
                <a:latin typeface="Carlito"/>
                <a:cs typeface="Carlito"/>
              </a:rPr>
              <a:t>of </a:t>
            </a:r>
            <a:r>
              <a:rPr sz="2400" b="1" spc="-10" dirty="0">
                <a:latin typeface="Carlito"/>
                <a:cs typeface="Carlito"/>
              </a:rPr>
              <a:t>commitments already </a:t>
            </a:r>
            <a:r>
              <a:rPr sz="2400" b="1" spc="-5" dirty="0">
                <a:latin typeface="Carlito"/>
                <a:cs typeface="Carlito"/>
              </a:rPr>
              <a:t>made: </a:t>
            </a:r>
            <a:r>
              <a:rPr sz="2400" dirty="0">
                <a:latin typeface="Carlito"/>
                <a:cs typeface="Carlito"/>
              </a:rPr>
              <a:t>The </a:t>
            </a:r>
            <a:r>
              <a:rPr sz="2400" spc="-5" dirty="0">
                <a:latin typeface="Carlito"/>
                <a:cs typeface="Carlito"/>
              </a:rPr>
              <a:t>plan </a:t>
            </a:r>
            <a:r>
              <a:rPr sz="2400" spc="-10" dirty="0">
                <a:latin typeface="Carlito"/>
                <a:cs typeface="Carlito"/>
              </a:rPr>
              <a:t>period </a:t>
            </a:r>
            <a:r>
              <a:rPr sz="2400" spc="-5" dirty="0">
                <a:latin typeface="Carlito"/>
                <a:cs typeface="Carlito"/>
              </a:rPr>
              <a:t>should, as </a:t>
            </a:r>
            <a:r>
              <a:rPr sz="2400" spc="-25" dirty="0">
                <a:latin typeface="Carlito"/>
                <a:cs typeface="Carlito"/>
              </a:rPr>
              <a:t>far </a:t>
            </a:r>
            <a:r>
              <a:rPr sz="2400" spc="-5" dirty="0">
                <a:latin typeface="Carlito"/>
                <a:cs typeface="Carlito"/>
              </a:rPr>
              <a:t>as  </a:t>
            </a:r>
            <a:r>
              <a:rPr sz="2400" spc="-10" dirty="0">
                <a:latin typeface="Carlito"/>
                <a:cs typeface="Carlito"/>
              </a:rPr>
              <a:t>possible, </a:t>
            </a:r>
            <a:r>
              <a:rPr sz="2400" spc="-5" dirty="0">
                <a:latin typeface="Carlito"/>
                <a:cs typeface="Carlito"/>
              </a:rPr>
              <a:t>be long enough </a:t>
            </a:r>
            <a:r>
              <a:rPr sz="2400" spc="-15" dirty="0">
                <a:latin typeface="Carlito"/>
                <a:cs typeface="Carlito"/>
              </a:rPr>
              <a:t>to </a:t>
            </a:r>
            <a:r>
              <a:rPr sz="2400" spc="-5" dirty="0">
                <a:latin typeface="Carlito"/>
                <a:cs typeface="Carlito"/>
              </a:rPr>
              <a:t>enable the </a:t>
            </a:r>
            <a:r>
              <a:rPr sz="2400" spc="-10" dirty="0">
                <a:latin typeface="Carlito"/>
                <a:cs typeface="Carlito"/>
              </a:rPr>
              <a:t>fulfilment </a:t>
            </a:r>
            <a:r>
              <a:rPr sz="2400" spc="-5" dirty="0">
                <a:latin typeface="Carlito"/>
                <a:cs typeface="Carlito"/>
              </a:rPr>
              <a:t>of </a:t>
            </a:r>
            <a:r>
              <a:rPr sz="2400" spc="-10" dirty="0">
                <a:latin typeface="Carlito"/>
                <a:cs typeface="Carlito"/>
              </a:rPr>
              <a:t>commitments already  </a:t>
            </a:r>
            <a:r>
              <a:rPr sz="2400" spc="-5" dirty="0">
                <a:latin typeface="Carlito"/>
                <a:cs typeface="Carlito"/>
              </a:rPr>
              <a:t>made. </a:t>
            </a:r>
            <a:r>
              <a:rPr sz="2400" spc="-20" dirty="0">
                <a:latin typeface="Carlito"/>
                <a:cs typeface="Carlito"/>
              </a:rPr>
              <a:t>For </a:t>
            </a:r>
            <a:r>
              <a:rPr sz="2400" dirty="0">
                <a:latin typeface="Carlito"/>
                <a:cs typeface="Carlito"/>
              </a:rPr>
              <a:t>e.g., </a:t>
            </a:r>
            <a:r>
              <a:rPr sz="2400" b="1" spc="-5" dirty="0">
                <a:latin typeface="Carlito"/>
                <a:cs typeface="Carlito"/>
              </a:rPr>
              <a:t>if a </a:t>
            </a:r>
            <a:r>
              <a:rPr sz="2400" b="1" spc="-15" dirty="0">
                <a:latin typeface="Carlito"/>
                <a:cs typeface="Carlito"/>
              </a:rPr>
              <a:t>company </a:t>
            </a:r>
            <a:r>
              <a:rPr sz="2400" b="1" spc="-5" dirty="0">
                <a:latin typeface="Carlito"/>
                <a:cs typeface="Carlito"/>
              </a:rPr>
              <a:t>has agreed </a:t>
            </a:r>
            <a:r>
              <a:rPr sz="2400" b="1" spc="-15" dirty="0">
                <a:latin typeface="Carlito"/>
                <a:cs typeface="Carlito"/>
              </a:rPr>
              <a:t>to </a:t>
            </a:r>
            <a:r>
              <a:rPr sz="2400" b="1" spc="-5" dirty="0">
                <a:latin typeface="Carlito"/>
                <a:cs typeface="Carlito"/>
              </a:rPr>
              <a:t>supply </a:t>
            </a:r>
            <a:r>
              <a:rPr sz="2400" b="1" spc="-15" dirty="0">
                <a:latin typeface="Carlito"/>
                <a:cs typeface="Carlito"/>
              </a:rPr>
              <a:t>goods to </a:t>
            </a:r>
            <a:r>
              <a:rPr sz="2400" b="1" spc="-5" dirty="0">
                <a:latin typeface="Carlito"/>
                <a:cs typeface="Carlito"/>
              </a:rPr>
              <a:t>the </a:t>
            </a:r>
            <a:r>
              <a:rPr sz="2400" b="1" spc="-15" dirty="0">
                <a:latin typeface="Carlito"/>
                <a:cs typeface="Carlito"/>
              </a:rPr>
              <a:t>buyers </a:t>
            </a:r>
            <a:r>
              <a:rPr sz="2400" b="1" spc="-20" dirty="0">
                <a:latin typeface="Carlito"/>
                <a:cs typeface="Carlito"/>
              </a:rPr>
              <a:t>for  </a:t>
            </a:r>
            <a:r>
              <a:rPr sz="2400" b="1" spc="-15" dirty="0">
                <a:latin typeface="Carlito"/>
                <a:cs typeface="Carlito"/>
              </a:rPr>
              <a:t>five </a:t>
            </a:r>
            <a:r>
              <a:rPr sz="2400" b="1" spc="-20" dirty="0">
                <a:latin typeface="Carlito"/>
                <a:cs typeface="Carlito"/>
              </a:rPr>
              <a:t>years </a:t>
            </a:r>
            <a:r>
              <a:rPr sz="2400" b="1" spc="-5" dirty="0">
                <a:latin typeface="Carlito"/>
                <a:cs typeface="Carlito"/>
              </a:rPr>
              <a:t>or </a:t>
            </a:r>
            <a:r>
              <a:rPr sz="2400" b="1" spc="-10" dirty="0">
                <a:latin typeface="Carlito"/>
                <a:cs typeface="Carlito"/>
              </a:rPr>
              <a:t>has agreed </a:t>
            </a:r>
            <a:r>
              <a:rPr sz="2400" b="1" spc="-15" dirty="0">
                <a:latin typeface="Carlito"/>
                <a:cs typeface="Carlito"/>
              </a:rPr>
              <a:t>to </a:t>
            </a:r>
            <a:r>
              <a:rPr sz="2400" b="1" spc="-10" dirty="0">
                <a:latin typeface="Carlito"/>
                <a:cs typeface="Carlito"/>
              </a:rPr>
              <a:t>work </a:t>
            </a:r>
            <a:r>
              <a:rPr sz="2400" b="1" spc="-5" dirty="0">
                <a:latin typeface="Carlito"/>
                <a:cs typeface="Carlito"/>
              </a:rPr>
              <a:t>out mines </a:t>
            </a:r>
            <a:r>
              <a:rPr sz="2400" b="1" spc="-20" dirty="0">
                <a:latin typeface="Carlito"/>
                <a:cs typeface="Carlito"/>
              </a:rPr>
              <a:t>for </a:t>
            </a:r>
            <a:r>
              <a:rPr sz="2400" b="1" spc="-15" dirty="0">
                <a:latin typeface="Carlito"/>
                <a:cs typeface="Carlito"/>
              </a:rPr>
              <a:t>ten </a:t>
            </a:r>
            <a:r>
              <a:rPr sz="2400" b="1" spc="-20" dirty="0">
                <a:latin typeface="Carlito"/>
                <a:cs typeface="Carlito"/>
              </a:rPr>
              <a:t>years </a:t>
            </a:r>
            <a:r>
              <a:rPr sz="2400" b="1" spc="-5" dirty="0">
                <a:latin typeface="Carlito"/>
                <a:cs typeface="Carlito"/>
              </a:rPr>
              <a:t>it need also plan </a:t>
            </a:r>
            <a:r>
              <a:rPr sz="2400" b="1" spc="-20" dirty="0">
                <a:latin typeface="Carlito"/>
                <a:cs typeface="Carlito"/>
              </a:rPr>
              <a:t>for  </a:t>
            </a:r>
            <a:r>
              <a:rPr sz="2400" b="1" spc="-5" dirty="0">
                <a:latin typeface="Carlito"/>
                <a:cs typeface="Carlito"/>
              </a:rPr>
              <a:t>the </a:t>
            </a:r>
            <a:r>
              <a:rPr sz="2400" b="1" dirty="0">
                <a:latin typeface="Carlito"/>
                <a:cs typeface="Carlito"/>
              </a:rPr>
              <a:t>same </a:t>
            </a:r>
            <a:r>
              <a:rPr sz="2400" b="1" spc="-5" dirty="0">
                <a:latin typeface="Carlito"/>
                <a:cs typeface="Carlito"/>
              </a:rPr>
              <a:t>period </a:t>
            </a:r>
            <a:r>
              <a:rPr sz="2400" b="1" spc="-10" dirty="0">
                <a:latin typeface="Carlito"/>
                <a:cs typeface="Carlito"/>
              </a:rPr>
              <a:t>to fulfil </a:t>
            </a:r>
            <a:r>
              <a:rPr sz="2400" b="1" spc="5" dirty="0">
                <a:latin typeface="Carlito"/>
                <a:cs typeface="Carlito"/>
              </a:rPr>
              <a:t>its </a:t>
            </a:r>
            <a:r>
              <a:rPr sz="2400" b="1" spc="-10" dirty="0">
                <a:latin typeface="Carlito"/>
                <a:cs typeface="Carlito"/>
              </a:rPr>
              <a:t>commitments. </a:t>
            </a:r>
            <a:r>
              <a:rPr sz="2400" spc="-45" dirty="0">
                <a:latin typeface="Carlito"/>
                <a:cs typeface="Carlito"/>
              </a:rPr>
              <a:t>However, </a:t>
            </a:r>
            <a:r>
              <a:rPr sz="2400" spc="-10" dirty="0">
                <a:latin typeface="Carlito"/>
                <a:cs typeface="Carlito"/>
              </a:rPr>
              <a:t>if </a:t>
            </a:r>
            <a:r>
              <a:rPr sz="2400" spc="-5" dirty="0">
                <a:latin typeface="Carlito"/>
                <a:cs typeface="Carlito"/>
              </a:rPr>
              <a:t>the </a:t>
            </a:r>
            <a:r>
              <a:rPr sz="2400" spc="-10" dirty="0">
                <a:latin typeface="Carlito"/>
                <a:cs typeface="Carlito"/>
              </a:rPr>
              <a:t>length </a:t>
            </a:r>
            <a:r>
              <a:rPr sz="2400" spc="-5" dirty="0">
                <a:latin typeface="Carlito"/>
                <a:cs typeface="Carlito"/>
              </a:rPr>
              <a:t>of  </a:t>
            </a:r>
            <a:r>
              <a:rPr sz="2400" spc="-15" dirty="0">
                <a:latin typeface="Carlito"/>
                <a:cs typeface="Carlito"/>
              </a:rPr>
              <a:t>commitment </a:t>
            </a:r>
            <a:r>
              <a:rPr sz="2400" spc="-10" dirty="0">
                <a:latin typeface="Carlito"/>
                <a:cs typeface="Carlito"/>
              </a:rPr>
              <a:t>can somehow </a:t>
            </a:r>
            <a:r>
              <a:rPr sz="2400" spc="-5" dirty="0">
                <a:latin typeface="Carlito"/>
                <a:cs typeface="Carlito"/>
              </a:rPr>
              <a:t>be </a:t>
            </a:r>
            <a:r>
              <a:rPr sz="2400" spc="-10" dirty="0">
                <a:latin typeface="Carlito"/>
                <a:cs typeface="Carlito"/>
              </a:rPr>
              <a:t>reduced, </a:t>
            </a:r>
            <a:r>
              <a:rPr sz="2400" spc="-5" dirty="0">
                <a:latin typeface="Carlito"/>
                <a:cs typeface="Carlito"/>
              </a:rPr>
              <a:t>the </a:t>
            </a:r>
            <a:r>
              <a:rPr sz="2400" spc="-10" dirty="0">
                <a:latin typeface="Carlito"/>
                <a:cs typeface="Carlito"/>
              </a:rPr>
              <a:t>plan period can </a:t>
            </a:r>
            <a:r>
              <a:rPr sz="2400" spc="-5" dirty="0">
                <a:latin typeface="Carlito"/>
                <a:cs typeface="Carlito"/>
              </a:rPr>
              <a:t>also be</a:t>
            </a:r>
            <a:r>
              <a:rPr sz="2400" spc="300" dirty="0">
                <a:latin typeface="Carlito"/>
                <a:cs typeface="Carlito"/>
              </a:rPr>
              <a:t> </a:t>
            </a:r>
            <a:r>
              <a:rPr sz="2400" spc="-10" dirty="0">
                <a:latin typeface="Carlito"/>
                <a:cs typeface="Carlito"/>
              </a:rPr>
              <a:t>reduced.</a:t>
            </a:r>
            <a:endParaRPr sz="2400" dirty="0">
              <a:latin typeface="Carlito"/>
              <a:cs typeface="Carlito"/>
            </a:endParaRPr>
          </a:p>
          <a:p>
            <a:pPr marL="12700" marR="7620" algn="just">
              <a:lnSpc>
                <a:spcPct val="90000"/>
              </a:lnSpc>
              <a:spcBef>
                <a:spcPts val="1010"/>
              </a:spcBef>
              <a:buAutoNum type="arabicPeriod" startAt="4"/>
              <a:tabLst>
                <a:tab pos="441325" algn="l"/>
              </a:tabLst>
            </a:pPr>
            <a:r>
              <a:rPr sz="2400" b="1" spc="-5" dirty="0">
                <a:latin typeface="Carlito"/>
                <a:cs typeface="Carlito"/>
              </a:rPr>
              <a:t>Finding </a:t>
            </a:r>
            <a:r>
              <a:rPr sz="2400" b="1" spc="-10" dirty="0">
                <a:latin typeface="Carlito"/>
                <a:cs typeface="Carlito"/>
              </a:rPr>
              <a:t>alternative courses </a:t>
            </a:r>
            <a:r>
              <a:rPr sz="2400" b="1" spc="-5" dirty="0">
                <a:latin typeface="Carlito"/>
                <a:cs typeface="Carlito"/>
              </a:rPr>
              <a:t>of action: </a:t>
            </a:r>
            <a:r>
              <a:rPr sz="2400" spc="-5" dirty="0">
                <a:latin typeface="Carlito"/>
                <a:cs typeface="Carlito"/>
              </a:rPr>
              <a:t>The </a:t>
            </a:r>
            <a:r>
              <a:rPr sz="2400" spc="-15" dirty="0">
                <a:latin typeface="Carlito"/>
                <a:cs typeface="Carlito"/>
              </a:rPr>
              <a:t>fourth </a:t>
            </a:r>
            <a:r>
              <a:rPr sz="2400" spc="-20" dirty="0">
                <a:latin typeface="Carlito"/>
                <a:cs typeface="Carlito"/>
              </a:rPr>
              <a:t>step </a:t>
            </a:r>
            <a:r>
              <a:rPr sz="2400" spc="-10" dirty="0">
                <a:latin typeface="Carlito"/>
                <a:cs typeface="Carlito"/>
              </a:rPr>
              <a:t>in </a:t>
            </a:r>
            <a:r>
              <a:rPr sz="2400" spc="-5" dirty="0">
                <a:latin typeface="Carlito"/>
                <a:cs typeface="Carlito"/>
              </a:rPr>
              <a:t>planning </a:t>
            </a:r>
            <a:r>
              <a:rPr sz="2400" spc="-10" dirty="0">
                <a:latin typeface="Carlito"/>
                <a:cs typeface="Carlito"/>
              </a:rPr>
              <a:t>is </a:t>
            </a:r>
            <a:r>
              <a:rPr sz="2400" spc="-35" dirty="0">
                <a:latin typeface="Carlito"/>
                <a:cs typeface="Carlito"/>
              </a:rPr>
              <a:t>to  </a:t>
            </a:r>
            <a:r>
              <a:rPr sz="2400" spc="-15" dirty="0">
                <a:latin typeface="Carlito"/>
                <a:cs typeface="Carlito"/>
              </a:rPr>
              <a:t>search </a:t>
            </a:r>
            <a:r>
              <a:rPr sz="2400" spc="-25" dirty="0">
                <a:latin typeface="Carlito"/>
                <a:cs typeface="Carlito"/>
              </a:rPr>
              <a:t>for </a:t>
            </a:r>
            <a:r>
              <a:rPr sz="2400" spc="-5" dirty="0">
                <a:latin typeface="Carlito"/>
                <a:cs typeface="Carlito"/>
              </a:rPr>
              <a:t>and </a:t>
            </a:r>
            <a:r>
              <a:rPr sz="2400" spc="-20" dirty="0">
                <a:latin typeface="Carlito"/>
                <a:cs typeface="Carlito"/>
              </a:rPr>
              <a:t>examine </a:t>
            </a:r>
            <a:r>
              <a:rPr sz="2400" spc="-10" dirty="0">
                <a:latin typeface="Carlito"/>
                <a:cs typeface="Carlito"/>
              </a:rPr>
              <a:t>alternative </a:t>
            </a:r>
            <a:r>
              <a:rPr sz="2400" spc="-20" dirty="0">
                <a:latin typeface="Carlito"/>
                <a:cs typeface="Carlito"/>
              </a:rPr>
              <a:t>courses </a:t>
            </a:r>
            <a:r>
              <a:rPr sz="2400" spc="-5" dirty="0">
                <a:latin typeface="Carlito"/>
                <a:cs typeface="Carlito"/>
              </a:rPr>
              <a:t>of action. </a:t>
            </a:r>
            <a:r>
              <a:rPr sz="2400" spc="-20" dirty="0">
                <a:latin typeface="Carlito"/>
                <a:cs typeface="Carlito"/>
              </a:rPr>
              <a:t>For </a:t>
            </a:r>
            <a:r>
              <a:rPr sz="2400" spc="-10" dirty="0">
                <a:latin typeface="Carlito"/>
                <a:cs typeface="Carlito"/>
              </a:rPr>
              <a:t>instance, </a:t>
            </a:r>
            <a:r>
              <a:rPr sz="2400" b="1" spc="-10" dirty="0">
                <a:latin typeface="Carlito"/>
                <a:cs typeface="Carlito"/>
              </a:rPr>
              <a:t>technical  </a:t>
            </a:r>
            <a:r>
              <a:rPr sz="2400" b="1" spc="-5" dirty="0">
                <a:latin typeface="Carlito"/>
                <a:cs typeface="Carlito"/>
              </a:rPr>
              <a:t>know-how </a:t>
            </a:r>
            <a:r>
              <a:rPr sz="2400" b="1" spc="-20" dirty="0">
                <a:latin typeface="Carlito"/>
                <a:cs typeface="Carlito"/>
              </a:rPr>
              <a:t>may </a:t>
            </a:r>
            <a:r>
              <a:rPr sz="2400" b="1" dirty="0">
                <a:latin typeface="Carlito"/>
                <a:cs typeface="Carlito"/>
              </a:rPr>
              <a:t>be </a:t>
            </a:r>
            <a:r>
              <a:rPr sz="2400" b="1" spc="-10" dirty="0">
                <a:latin typeface="Carlito"/>
                <a:cs typeface="Carlito"/>
              </a:rPr>
              <a:t>secured by </a:t>
            </a:r>
            <a:r>
              <a:rPr sz="2400" b="1" spc="-15" dirty="0">
                <a:latin typeface="Carlito"/>
                <a:cs typeface="Carlito"/>
              </a:rPr>
              <a:t>engaging </a:t>
            </a:r>
            <a:r>
              <a:rPr sz="2400" b="1" spc="-5" dirty="0">
                <a:latin typeface="Carlito"/>
                <a:cs typeface="Carlito"/>
              </a:rPr>
              <a:t>a </a:t>
            </a:r>
            <a:r>
              <a:rPr sz="2400" b="1" spc="-15" dirty="0">
                <a:latin typeface="Carlito"/>
                <a:cs typeface="Carlito"/>
              </a:rPr>
              <a:t>foreign </a:t>
            </a:r>
            <a:r>
              <a:rPr sz="2400" b="1" spc="-10" dirty="0">
                <a:latin typeface="Carlito"/>
                <a:cs typeface="Carlito"/>
              </a:rPr>
              <a:t>technician </a:t>
            </a:r>
            <a:r>
              <a:rPr sz="2400" b="1" dirty="0">
                <a:latin typeface="Carlito"/>
                <a:cs typeface="Carlito"/>
              </a:rPr>
              <a:t>or </a:t>
            </a:r>
            <a:r>
              <a:rPr sz="2400" b="1" spc="-10" dirty="0">
                <a:latin typeface="Carlito"/>
                <a:cs typeface="Carlito"/>
              </a:rPr>
              <a:t>by training  </a:t>
            </a:r>
            <a:r>
              <a:rPr sz="2400" b="1" spc="-20" dirty="0">
                <a:latin typeface="Carlito"/>
                <a:cs typeface="Carlito"/>
              </a:rPr>
              <a:t>staff </a:t>
            </a:r>
            <a:r>
              <a:rPr sz="2400" b="1" spc="-10" dirty="0">
                <a:latin typeface="Carlito"/>
                <a:cs typeface="Carlito"/>
              </a:rPr>
              <a:t>abroad. </a:t>
            </a:r>
            <a:r>
              <a:rPr sz="2400" spc="-30" dirty="0">
                <a:latin typeface="Carlito"/>
                <a:cs typeface="Carlito"/>
              </a:rPr>
              <a:t>Similarly, </a:t>
            </a:r>
            <a:r>
              <a:rPr sz="2400" b="1" spc="-5" dirty="0">
                <a:latin typeface="Carlito"/>
                <a:cs typeface="Carlito"/>
              </a:rPr>
              <a:t>products </a:t>
            </a:r>
            <a:r>
              <a:rPr sz="2400" b="1" spc="-20" dirty="0">
                <a:latin typeface="Carlito"/>
                <a:cs typeface="Carlito"/>
              </a:rPr>
              <a:t>may </a:t>
            </a:r>
            <a:r>
              <a:rPr sz="2400" b="1" spc="-5" dirty="0">
                <a:latin typeface="Carlito"/>
                <a:cs typeface="Carlito"/>
              </a:rPr>
              <a:t>be sold </a:t>
            </a:r>
            <a:r>
              <a:rPr sz="2400" b="1" spc="-10" dirty="0">
                <a:latin typeface="Carlito"/>
                <a:cs typeface="Carlito"/>
              </a:rPr>
              <a:t>directly </a:t>
            </a:r>
            <a:r>
              <a:rPr sz="2400" b="1" spc="-15" dirty="0">
                <a:latin typeface="Carlito"/>
                <a:cs typeface="Carlito"/>
              </a:rPr>
              <a:t>to </a:t>
            </a:r>
            <a:r>
              <a:rPr sz="2400" b="1" spc="-5" dirty="0">
                <a:latin typeface="Carlito"/>
                <a:cs typeface="Carlito"/>
              </a:rPr>
              <a:t>the </a:t>
            </a:r>
            <a:r>
              <a:rPr sz="2400" b="1" spc="-10" dirty="0">
                <a:latin typeface="Carlito"/>
                <a:cs typeface="Carlito"/>
              </a:rPr>
              <a:t>consumer by </a:t>
            </a:r>
            <a:r>
              <a:rPr sz="2400" b="1" spc="-5" dirty="0">
                <a:latin typeface="Carlito"/>
                <a:cs typeface="Carlito"/>
              </a:rPr>
              <a:t>the  </a:t>
            </a:r>
            <a:r>
              <a:rPr sz="2400" b="1" spc="-25" dirty="0">
                <a:latin typeface="Carlito"/>
                <a:cs typeface="Carlito"/>
              </a:rPr>
              <a:t>company’s </a:t>
            </a:r>
            <a:r>
              <a:rPr sz="2400" b="1" spc="-5" dirty="0">
                <a:latin typeface="Carlito"/>
                <a:cs typeface="Carlito"/>
              </a:rPr>
              <a:t>salesman or </a:t>
            </a:r>
            <a:r>
              <a:rPr sz="2400" b="1" spc="-10" dirty="0">
                <a:latin typeface="Carlito"/>
                <a:cs typeface="Carlito"/>
              </a:rPr>
              <a:t>through </a:t>
            </a:r>
            <a:r>
              <a:rPr sz="2400" b="1" spc="-25" dirty="0">
                <a:latin typeface="Carlito"/>
                <a:cs typeface="Carlito"/>
              </a:rPr>
              <a:t>exclusive</a:t>
            </a:r>
            <a:r>
              <a:rPr sz="2400" b="1" spc="135" dirty="0">
                <a:latin typeface="Carlito"/>
                <a:cs typeface="Carlito"/>
              </a:rPr>
              <a:t> </a:t>
            </a:r>
            <a:r>
              <a:rPr sz="2400" b="1" spc="-10" dirty="0">
                <a:latin typeface="Carlito"/>
                <a:cs typeface="Carlito"/>
              </a:rPr>
              <a:t>agencies</a:t>
            </a:r>
            <a:r>
              <a:rPr sz="2400" spc="-10" dirty="0">
                <a:latin typeface="Carlito"/>
                <a:cs typeface="Carlito"/>
              </a:rPr>
              <a:t>.</a:t>
            </a:r>
            <a:endParaRPr sz="2400" dirty="0">
              <a:latin typeface="Carlito"/>
              <a:cs typeface="Carlito"/>
            </a:endParaRPr>
          </a:p>
          <a:p>
            <a:pPr marL="12700" marR="6350" algn="just">
              <a:lnSpc>
                <a:spcPts val="3020"/>
              </a:lnSpc>
              <a:spcBef>
                <a:spcPts val="1045"/>
              </a:spcBef>
              <a:buSzPct val="96428"/>
              <a:buFont typeface="Carlito"/>
              <a:buAutoNum type="arabicPeriod" startAt="4"/>
              <a:tabLst>
                <a:tab pos="283210" algn="l"/>
              </a:tabLst>
            </a:pPr>
            <a:r>
              <a:rPr sz="2400" b="1" spc="-15" dirty="0">
                <a:latin typeface="Carlito"/>
                <a:cs typeface="Carlito"/>
              </a:rPr>
              <a:t>Evaluating </a:t>
            </a:r>
            <a:r>
              <a:rPr sz="2400" b="1" spc="-10" dirty="0">
                <a:latin typeface="Carlito"/>
                <a:cs typeface="Carlito"/>
              </a:rPr>
              <a:t>and </a:t>
            </a:r>
            <a:r>
              <a:rPr sz="2400" b="1" spc="-5" dirty="0">
                <a:latin typeface="Carlito"/>
                <a:cs typeface="Carlito"/>
              </a:rPr>
              <a:t>selecting a </a:t>
            </a:r>
            <a:r>
              <a:rPr sz="2400" b="1" spc="-15" dirty="0">
                <a:latin typeface="Carlito"/>
                <a:cs typeface="Carlito"/>
              </a:rPr>
              <a:t>course </a:t>
            </a:r>
            <a:r>
              <a:rPr sz="2400" b="1" dirty="0">
                <a:latin typeface="Carlito"/>
                <a:cs typeface="Carlito"/>
              </a:rPr>
              <a:t>of </a:t>
            </a:r>
            <a:r>
              <a:rPr sz="2400" b="1" spc="-5" dirty="0">
                <a:latin typeface="Carlito"/>
                <a:cs typeface="Carlito"/>
              </a:rPr>
              <a:t>action: </a:t>
            </a:r>
            <a:r>
              <a:rPr sz="2400" spc="-15" dirty="0">
                <a:latin typeface="Carlito"/>
                <a:cs typeface="Carlito"/>
              </a:rPr>
              <a:t>Having </a:t>
            </a:r>
            <a:r>
              <a:rPr sz="2400" spc="-10" dirty="0">
                <a:latin typeface="Carlito"/>
                <a:cs typeface="Carlito"/>
              </a:rPr>
              <a:t>sought </a:t>
            </a:r>
            <a:r>
              <a:rPr sz="2400" spc="-15" dirty="0">
                <a:latin typeface="Carlito"/>
                <a:cs typeface="Carlito"/>
              </a:rPr>
              <a:t>alternative  courses, </a:t>
            </a:r>
            <a:r>
              <a:rPr sz="2400" spc="-5" dirty="0">
                <a:latin typeface="Carlito"/>
                <a:cs typeface="Carlito"/>
              </a:rPr>
              <a:t>the </a:t>
            </a:r>
            <a:r>
              <a:rPr sz="2400" spc="-10" dirty="0">
                <a:latin typeface="Carlito"/>
                <a:cs typeface="Carlito"/>
              </a:rPr>
              <a:t>fifth </a:t>
            </a:r>
            <a:r>
              <a:rPr sz="2400" spc="-20" dirty="0">
                <a:latin typeface="Carlito"/>
                <a:cs typeface="Carlito"/>
              </a:rPr>
              <a:t>step </a:t>
            </a:r>
            <a:r>
              <a:rPr sz="2400" spc="-10" dirty="0">
                <a:latin typeface="Carlito"/>
                <a:cs typeface="Carlito"/>
              </a:rPr>
              <a:t>is </a:t>
            </a:r>
            <a:r>
              <a:rPr sz="2400" spc="-15" dirty="0">
                <a:latin typeface="Carlito"/>
                <a:cs typeface="Carlito"/>
              </a:rPr>
              <a:t>to </a:t>
            </a:r>
            <a:r>
              <a:rPr sz="2400" spc="-20" dirty="0">
                <a:latin typeface="Carlito"/>
                <a:cs typeface="Carlito"/>
              </a:rPr>
              <a:t>evaluate </a:t>
            </a:r>
            <a:r>
              <a:rPr sz="2400" spc="-5" dirty="0">
                <a:latin typeface="Carlito"/>
                <a:cs typeface="Carlito"/>
              </a:rPr>
              <a:t>them </a:t>
            </a:r>
            <a:r>
              <a:rPr sz="2400" spc="-10" dirty="0">
                <a:latin typeface="Carlito"/>
                <a:cs typeface="Carlito"/>
              </a:rPr>
              <a:t>in </a:t>
            </a:r>
            <a:r>
              <a:rPr sz="2400" spc="-5" dirty="0">
                <a:latin typeface="Carlito"/>
                <a:cs typeface="Carlito"/>
              </a:rPr>
              <a:t>the </a:t>
            </a:r>
            <a:r>
              <a:rPr sz="2400" spc="-10" dirty="0">
                <a:latin typeface="Carlito"/>
                <a:cs typeface="Carlito"/>
              </a:rPr>
              <a:t>light </a:t>
            </a:r>
            <a:r>
              <a:rPr sz="2400" spc="-5" dirty="0">
                <a:latin typeface="Carlito"/>
                <a:cs typeface="Carlito"/>
              </a:rPr>
              <a:t>of </a:t>
            </a:r>
            <a:r>
              <a:rPr sz="2400" spc="-10" dirty="0">
                <a:latin typeface="Carlito"/>
                <a:cs typeface="Carlito"/>
              </a:rPr>
              <a:t>the premises </a:t>
            </a:r>
            <a:r>
              <a:rPr sz="2400" dirty="0">
                <a:latin typeface="Carlito"/>
                <a:cs typeface="Carlito"/>
              </a:rPr>
              <a:t>and  </a:t>
            </a:r>
            <a:r>
              <a:rPr sz="2400" spc="-10" dirty="0">
                <a:latin typeface="Carlito"/>
                <a:cs typeface="Carlito"/>
              </a:rPr>
              <a:t>goals </a:t>
            </a:r>
            <a:r>
              <a:rPr sz="2400" spc="-5" dirty="0">
                <a:latin typeface="Carlito"/>
                <a:cs typeface="Carlito"/>
              </a:rPr>
              <a:t>and </a:t>
            </a:r>
            <a:r>
              <a:rPr sz="2400" spc="-15" dirty="0">
                <a:latin typeface="Carlito"/>
                <a:cs typeface="Carlito"/>
              </a:rPr>
              <a:t>to </a:t>
            </a:r>
            <a:r>
              <a:rPr sz="2400" spc="-5" dirty="0">
                <a:latin typeface="Carlito"/>
                <a:cs typeface="Carlito"/>
              </a:rPr>
              <a:t>select the </a:t>
            </a:r>
            <a:r>
              <a:rPr sz="2400" spc="-15" dirty="0">
                <a:latin typeface="Carlito"/>
                <a:cs typeface="Carlito"/>
              </a:rPr>
              <a:t>best course </a:t>
            </a:r>
            <a:r>
              <a:rPr sz="2400" spc="-5" dirty="0">
                <a:latin typeface="Carlito"/>
                <a:cs typeface="Carlito"/>
              </a:rPr>
              <a:t>or </a:t>
            </a:r>
            <a:r>
              <a:rPr sz="2400" spc="-15" dirty="0">
                <a:latin typeface="Carlito"/>
                <a:cs typeface="Carlito"/>
              </a:rPr>
              <a:t>courses </a:t>
            </a:r>
            <a:r>
              <a:rPr sz="2400" spc="-5" dirty="0">
                <a:latin typeface="Carlito"/>
                <a:cs typeface="Carlito"/>
              </a:rPr>
              <a:t>of action. This </a:t>
            </a:r>
            <a:r>
              <a:rPr sz="2400" spc="-10" dirty="0">
                <a:latin typeface="Carlito"/>
                <a:cs typeface="Carlito"/>
              </a:rPr>
              <a:t>is </a:t>
            </a:r>
            <a:r>
              <a:rPr sz="2400" spc="-5" dirty="0">
                <a:latin typeface="Carlito"/>
                <a:cs typeface="Carlito"/>
              </a:rPr>
              <a:t>done with the  </a:t>
            </a:r>
            <a:r>
              <a:rPr sz="2400" spc="-10" dirty="0">
                <a:latin typeface="Carlito"/>
                <a:cs typeface="Carlito"/>
              </a:rPr>
              <a:t>help </a:t>
            </a:r>
            <a:r>
              <a:rPr sz="2400" spc="-5" dirty="0">
                <a:latin typeface="Carlito"/>
                <a:cs typeface="Carlito"/>
              </a:rPr>
              <a:t>of </a:t>
            </a:r>
            <a:r>
              <a:rPr sz="2400" b="1" spc="-15" dirty="0">
                <a:latin typeface="Carlito"/>
                <a:cs typeface="Carlito"/>
              </a:rPr>
              <a:t>quantitative </a:t>
            </a:r>
            <a:r>
              <a:rPr sz="2400" b="1" spc="-10" dirty="0">
                <a:latin typeface="Carlito"/>
                <a:cs typeface="Carlito"/>
              </a:rPr>
              <a:t>techniques </a:t>
            </a:r>
            <a:r>
              <a:rPr sz="2400" b="1" spc="-5" dirty="0">
                <a:latin typeface="Carlito"/>
                <a:cs typeface="Carlito"/>
              </a:rPr>
              <a:t>and </a:t>
            </a:r>
            <a:r>
              <a:rPr sz="2400" b="1" spc="-15" dirty="0">
                <a:latin typeface="Carlito"/>
                <a:cs typeface="Carlito"/>
              </a:rPr>
              <a:t>operations</a:t>
            </a:r>
            <a:r>
              <a:rPr sz="2400" b="1" spc="150" dirty="0">
                <a:latin typeface="Carlito"/>
                <a:cs typeface="Carlito"/>
              </a:rPr>
              <a:t> </a:t>
            </a:r>
            <a:r>
              <a:rPr sz="2400" b="1" spc="-15" dirty="0">
                <a:latin typeface="Carlito"/>
                <a:cs typeface="Carlito"/>
              </a:rPr>
              <a:t>research</a:t>
            </a:r>
            <a:r>
              <a:rPr sz="2400" spc="-15" dirty="0">
                <a:latin typeface="Carlito"/>
                <a:cs typeface="Carlito"/>
              </a:rPr>
              <a:t>.</a:t>
            </a:r>
            <a:endParaRPr sz="2400" dirty="0">
              <a:latin typeface="Carlito"/>
              <a:cs typeface="Carlito"/>
            </a:endParaRPr>
          </a:p>
        </p:txBody>
      </p:sp>
    </p:spTree>
    <p:extLst>
      <p:ext uri="{BB962C8B-B14F-4D97-AF65-F5344CB8AC3E}">
        <p14:creationId xmlns:p14="http://schemas.microsoft.com/office/powerpoint/2010/main" val="33219422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661" y="249173"/>
            <a:ext cx="11519535" cy="5189220"/>
          </a:xfrm>
          <a:prstGeom prst="rect">
            <a:avLst/>
          </a:prstGeom>
        </p:spPr>
        <p:txBody>
          <a:bodyPr vert="horz" wrap="square" lIns="0" tIns="54610" rIns="0" bIns="0" rtlCol="0">
            <a:spAutoFit/>
          </a:bodyPr>
          <a:lstStyle/>
          <a:p>
            <a:pPr marL="12700" marR="5080" algn="just">
              <a:lnSpc>
                <a:spcPct val="90000"/>
              </a:lnSpc>
              <a:spcBef>
                <a:spcPts val="430"/>
              </a:spcBef>
              <a:buAutoNum type="arabicPeriod" startAt="6"/>
              <a:tabLst>
                <a:tab pos="395605" algn="l"/>
              </a:tabLst>
            </a:pPr>
            <a:r>
              <a:rPr sz="2800" b="1" spc="-10" dirty="0">
                <a:latin typeface="Carlito"/>
                <a:cs typeface="Carlito"/>
              </a:rPr>
              <a:t>Developing Derivative </a:t>
            </a:r>
            <a:r>
              <a:rPr sz="2800" b="1" dirty="0">
                <a:latin typeface="Carlito"/>
                <a:cs typeface="Carlito"/>
              </a:rPr>
              <a:t>Plans: </a:t>
            </a:r>
            <a:r>
              <a:rPr sz="2800" spc="-5" dirty="0">
                <a:latin typeface="Carlito"/>
                <a:cs typeface="Carlito"/>
              </a:rPr>
              <a:t>Once the </a:t>
            </a:r>
            <a:r>
              <a:rPr sz="2800" spc="-10" dirty="0">
                <a:latin typeface="Carlito"/>
                <a:cs typeface="Carlito"/>
              </a:rPr>
              <a:t>plan </a:t>
            </a:r>
            <a:r>
              <a:rPr sz="2800" spc="-5" dirty="0">
                <a:latin typeface="Carlito"/>
                <a:cs typeface="Carlito"/>
              </a:rPr>
              <a:t>has </a:t>
            </a:r>
            <a:r>
              <a:rPr sz="2800" spc="-10" dirty="0">
                <a:latin typeface="Carlito"/>
                <a:cs typeface="Carlito"/>
              </a:rPr>
              <a:t>been </a:t>
            </a:r>
            <a:r>
              <a:rPr sz="2800" spc="-15" dirty="0">
                <a:latin typeface="Carlito"/>
                <a:cs typeface="Carlito"/>
              </a:rPr>
              <a:t>formulated, </a:t>
            </a:r>
            <a:r>
              <a:rPr sz="2800" spc="-5" dirty="0">
                <a:latin typeface="Carlito"/>
                <a:cs typeface="Carlito"/>
              </a:rPr>
              <a:t>its </a:t>
            </a:r>
            <a:r>
              <a:rPr sz="2800" spc="-15" dirty="0">
                <a:latin typeface="Carlito"/>
                <a:cs typeface="Carlito"/>
              </a:rPr>
              <a:t>broad  </a:t>
            </a:r>
            <a:r>
              <a:rPr sz="2800" spc="-10" dirty="0">
                <a:latin typeface="Carlito"/>
                <a:cs typeface="Carlito"/>
              </a:rPr>
              <a:t>goals must </a:t>
            </a:r>
            <a:r>
              <a:rPr sz="2800" spc="-5" dirty="0">
                <a:latin typeface="Carlito"/>
                <a:cs typeface="Carlito"/>
              </a:rPr>
              <a:t>be </a:t>
            </a:r>
            <a:r>
              <a:rPr sz="2800" spc="-15" dirty="0">
                <a:latin typeface="Carlito"/>
                <a:cs typeface="Carlito"/>
              </a:rPr>
              <a:t>translated </a:t>
            </a:r>
            <a:r>
              <a:rPr sz="2800" spc="-20" dirty="0">
                <a:latin typeface="Carlito"/>
                <a:cs typeface="Carlito"/>
              </a:rPr>
              <a:t>into </a:t>
            </a:r>
            <a:r>
              <a:rPr sz="2800" spc="-15" dirty="0">
                <a:latin typeface="Carlito"/>
                <a:cs typeface="Carlito"/>
              </a:rPr>
              <a:t>day-to-day operations </a:t>
            </a:r>
            <a:r>
              <a:rPr sz="2800" spc="-5" dirty="0">
                <a:latin typeface="Carlito"/>
                <a:cs typeface="Carlito"/>
              </a:rPr>
              <a:t>of the </a:t>
            </a:r>
            <a:r>
              <a:rPr sz="2800" spc="-15" dirty="0">
                <a:latin typeface="Carlito"/>
                <a:cs typeface="Carlito"/>
              </a:rPr>
              <a:t>organisation. </a:t>
            </a:r>
            <a:r>
              <a:rPr sz="2800" b="1" spc="-10" dirty="0">
                <a:latin typeface="Carlito"/>
                <a:cs typeface="Carlito"/>
              </a:rPr>
              <a:t>Middle  </a:t>
            </a:r>
            <a:r>
              <a:rPr sz="2800" b="1" spc="-5" dirty="0">
                <a:latin typeface="Carlito"/>
                <a:cs typeface="Carlito"/>
              </a:rPr>
              <a:t>and </a:t>
            </a:r>
            <a:r>
              <a:rPr sz="2800" b="1" spc="-10" dirty="0">
                <a:latin typeface="Carlito"/>
                <a:cs typeface="Carlito"/>
              </a:rPr>
              <a:t>lower-level managers </a:t>
            </a:r>
            <a:r>
              <a:rPr sz="2800" b="1" spc="-15" dirty="0">
                <a:latin typeface="Carlito"/>
                <a:cs typeface="Carlito"/>
              </a:rPr>
              <a:t>must </a:t>
            </a:r>
            <a:r>
              <a:rPr sz="2800" b="1" spc="-25" dirty="0">
                <a:latin typeface="Carlito"/>
                <a:cs typeface="Carlito"/>
              </a:rPr>
              <a:t>draw </a:t>
            </a:r>
            <a:r>
              <a:rPr sz="2800" b="1" spc="-5" dirty="0">
                <a:latin typeface="Carlito"/>
                <a:cs typeface="Carlito"/>
              </a:rPr>
              <a:t>up the </a:t>
            </a:r>
            <a:r>
              <a:rPr sz="2800" b="1" spc="-10" dirty="0">
                <a:latin typeface="Carlito"/>
                <a:cs typeface="Carlito"/>
              </a:rPr>
              <a:t>appropriate </a:t>
            </a:r>
            <a:r>
              <a:rPr sz="2800" b="1" spc="-5" dirty="0">
                <a:latin typeface="Carlito"/>
                <a:cs typeface="Carlito"/>
              </a:rPr>
              <a:t>plans, </a:t>
            </a:r>
            <a:r>
              <a:rPr sz="2800" b="1" spc="-15" dirty="0">
                <a:latin typeface="Carlito"/>
                <a:cs typeface="Carlito"/>
              </a:rPr>
              <a:t>programmes  </a:t>
            </a:r>
            <a:r>
              <a:rPr sz="2800" b="1" spc="-5" dirty="0">
                <a:latin typeface="Carlito"/>
                <a:cs typeface="Carlito"/>
              </a:rPr>
              <a:t>and </a:t>
            </a:r>
            <a:r>
              <a:rPr sz="2800" b="1" spc="-10" dirty="0">
                <a:latin typeface="Carlito"/>
                <a:cs typeface="Carlito"/>
              </a:rPr>
              <a:t>budgets </a:t>
            </a:r>
            <a:r>
              <a:rPr sz="2800" b="1" spc="-20" dirty="0">
                <a:latin typeface="Carlito"/>
                <a:cs typeface="Carlito"/>
              </a:rPr>
              <a:t>for </a:t>
            </a:r>
            <a:r>
              <a:rPr sz="2800" b="1" dirty="0">
                <a:latin typeface="Carlito"/>
                <a:cs typeface="Carlito"/>
              </a:rPr>
              <a:t>their </a:t>
            </a:r>
            <a:r>
              <a:rPr sz="2800" b="1" spc="-5" dirty="0">
                <a:latin typeface="Carlito"/>
                <a:cs typeface="Carlito"/>
              </a:rPr>
              <a:t>sub-units. These </a:t>
            </a:r>
            <a:r>
              <a:rPr sz="2800" b="1" spc="-15" dirty="0">
                <a:latin typeface="Carlito"/>
                <a:cs typeface="Carlito"/>
              </a:rPr>
              <a:t>are  </a:t>
            </a:r>
            <a:r>
              <a:rPr sz="2800" b="1" spc="-5" dirty="0">
                <a:latin typeface="Carlito"/>
                <a:cs typeface="Carlito"/>
              </a:rPr>
              <a:t>called </a:t>
            </a:r>
            <a:r>
              <a:rPr sz="2800" b="1" spc="-15" dirty="0">
                <a:latin typeface="Carlito"/>
                <a:cs typeface="Carlito"/>
              </a:rPr>
              <a:t>derivative  </a:t>
            </a:r>
            <a:r>
              <a:rPr sz="2800" b="1" spc="-5" dirty="0">
                <a:latin typeface="Carlito"/>
                <a:cs typeface="Carlito"/>
              </a:rPr>
              <a:t>plans. </a:t>
            </a:r>
            <a:r>
              <a:rPr sz="2800" spc="-5" dirty="0">
                <a:latin typeface="Carlito"/>
                <a:cs typeface="Carlito"/>
              </a:rPr>
              <a:t>In  </a:t>
            </a:r>
            <a:r>
              <a:rPr sz="2800" spc="-10" dirty="0">
                <a:latin typeface="Carlito"/>
                <a:cs typeface="Carlito"/>
              </a:rPr>
              <a:t>developing </a:t>
            </a:r>
            <a:r>
              <a:rPr sz="2800" spc="-5" dirty="0">
                <a:latin typeface="Carlito"/>
                <a:cs typeface="Carlito"/>
              </a:rPr>
              <a:t>these </a:t>
            </a:r>
            <a:r>
              <a:rPr sz="2800" spc="-15" dirty="0">
                <a:latin typeface="Carlito"/>
                <a:cs typeface="Carlito"/>
              </a:rPr>
              <a:t>derivative </a:t>
            </a:r>
            <a:r>
              <a:rPr sz="2800" spc="-5" dirty="0">
                <a:latin typeface="Carlito"/>
                <a:cs typeface="Carlito"/>
              </a:rPr>
              <a:t>plans, </a:t>
            </a:r>
            <a:r>
              <a:rPr sz="2800" spc="-15" dirty="0">
                <a:latin typeface="Carlito"/>
                <a:cs typeface="Carlito"/>
              </a:rPr>
              <a:t>lower-level managers </a:t>
            </a:r>
            <a:r>
              <a:rPr sz="2800" spc="-35" dirty="0">
                <a:latin typeface="Carlito"/>
                <a:cs typeface="Carlito"/>
              </a:rPr>
              <a:t>take </a:t>
            </a:r>
            <a:r>
              <a:rPr sz="2800" spc="-15" dirty="0">
                <a:latin typeface="Carlito"/>
                <a:cs typeface="Carlito"/>
              </a:rPr>
              <a:t>steps </a:t>
            </a:r>
            <a:r>
              <a:rPr sz="2800" spc="-5" dirty="0">
                <a:latin typeface="Carlito"/>
                <a:cs typeface="Carlito"/>
              </a:rPr>
              <a:t>similar </a:t>
            </a:r>
            <a:r>
              <a:rPr sz="2800" spc="-35" dirty="0">
                <a:latin typeface="Carlito"/>
                <a:cs typeface="Carlito"/>
              </a:rPr>
              <a:t>to  </a:t>
            </a:r>
            <a:r>
              <a:rPr sz="2800" spc="-5" dirty="0">
                <a:latin typeface="Carlito"/>
                <a:cs typeface="Carlito"/>
              </a:rPr>
              <a:t>those </a:t>
            </a:r>
            <a:r>
              <a:rPr sz="2800" spc="-30" dirty="0">
                <a:latin typeface="Carlito"/>
                <a:cs typeface="Carlito"/>
              </a:rPr>
              <a:t>taken </a:t>
            </a:r>
            <a:r>
              <a:rPr sz="2800" spc="-15" dirty="0">
                <a:latin typeface="Carlito"/>
                <a:cs typeface="Carlito"/>
              </a:rPr>
              <a:t>by </a:t>
            </a:r>
            <a:r>
              <a:rPr sz="2800" spc="-5" dirty="0">
                <a:latin typeface="Carlito"/>
                <a:cs typeface="Carlito"/>
              </a:rPr>
              <a:t>upper </a:t>
            </a:r>
            <a:r>
              <a:rPr sz="2800" spc="-15" dirty="0">
                <a:latin typeface="Carlito"/>
                <a:cs typeface="Carlito"/>
              </a:rPr>
              <a:t>level </a:t>
            </a:r>
            <a:r>
              <a:rPr sz="2800" spc="-10" dirty="0">
                <a:latin typeface="Carlito"/>
                <a:cs typeface="Carlito"/>
              </a:rPr>
              <a:t>managers-selecting </a:t>
            </a:r>
            <a:r>
              <a:rPr sz="2800" spc="-15" dirty="0">
                <a:latin typeface="Carlito"/>
                <a:cs typeface="Carlito"/>
              </a:rPr>
              <a:t>realistic </a:t>
            </a:r>
            <a:r>
              <a:rPr sz="2800" spc="-10" dirty="0">
                <a:latin typeface="Carlito"/>
                <a:cs typeface="Carlito"/>
              </a:rPr>
              <a:t>goals, </a:t>
            </a:r>
            <a:r>
              <a:rPr sz="2800" spc="-5" dirty="0">
                <a:latin typeface="Carlito"/>
                <a:cs typeface="Carlito"/>
              </a:rPr>
              <a:t>assessing their  sub-units’ </a:t>
            </a:r>
            <a:r>
              <a:rPr sz="2800" spc="-10" dirty="0">
                <a:latin typeface="Carlito"/>
                <a:cs typeface="Carlito"/>
              </a:rPr>
              <a:t>particular </a:t>
            </a:r>
            <a:r>
              <a:rPr sz="2800" spc="-20" dirty="0">
                <a:latin typeface="Carlito"/>
                <a:cs typeface="Carlito"/>
              </a:rPr>
              <a:t>strengths </a:t>
            </a:r>
            <a:r>
              <a:rPr sz="2800" spc="-5" dirty="0">
                <a:latin typeface="Carlito"/>
                <a:cs typeface="Carlito"/>
              </a:rPr>
              <a:t>and weaknesses </a:t>
            </a:r>
            <a:r>
              <a:rPr sz="2800" dirty="0">
                <a:latin typeface="Carlito"/>
                <a:cs typeface="Carlito"/>
              </a:rPr>
              <a:t>and </a:t>
            </a:r>
            <a:r>
              <a:rPr sz="2800" spc="-5" dirty="0">
                <a:latin typeface="Carlito"/>
                <a:cs typeface="Carlito"/>
              </a:rPr>
              <a:t>analysing those parts of </a:t>
            </a:r>
            <a:r>
              <a:rPr sz="2800" spc="5" dirty="0">
                <a:latin typeface="Carlito"/>
                <a:cs typeface="Carlito"/>
              </a:rPr>
              <a:t>the  </a:t>
            </a:r>
            <a:r>
              <a:rPr sz="2800" spc="-20" dirty="0">
                <a:latin typeface="Carlito"/>
                <a:cs typeface="Carlito"/>
              </a:rPr>
              <a:t>environment </a:t>
            </a:r>
            <a:r>
              <a:rPr sz="2800" spc="-10" dirty="0">
                <a:latin typeface="Carlito"/>
                <a:cs typeface="Carlito"/>
              </a:rPr>
              <a:t>that can </a:t>
            </a:r>
            <a:r>
              <a:rPr sz="2800" spc="-20" dirty="0">
                <a:latin typeface="Carlito"/>
                <a:cs typeface="Carlito"/>
              </a:rPr>
              <a:t>affect</a:t>
            </a:r>
            <a:r>
              <a:rPr sz="2800" spc="65" dirty="0">
                <a:latin typeface="Carlito"/>
                <a:cs typeface="Carlito"/>
              </a:rPr>
              <a:t> </a:t>
            </a:r>
            <a:r>
              <a:rPr sz="2800" spc="-5" dirty="0">
                <a:latin typeface="Carlito"/>
                <a:cs typeface="Carlito"/>
              </a:rPr>
              <a:t>them.</a:t>
            </a:r>
            <a:endParaRPr sz="2800">
              <a:latin typeface="Carlito"/>
              <a:cs typeface="Carlito"/>
            </a:endParaRPr>
          </a:p>
          <a:p>
            <a:pPr marL="12700" marR="5715" algn="just">
              <a:lnSpc>
                <a:spcPct val="90000"/>
              </a:lnSpc>
              <a:spcBef>
                <a:spcPts val="1010"/>
              </a:spcBef>
              <a:buAutoNum type="arabicPeriod" startAt="6"/>
              <a:tabLst>
                <a:tab pos="288925" algn="l"/>
              </a:tabLst>
            </a:pPr>
            <a:r>
              <a:rPr sz="2800" b="1" spc="-5" dirty="0">
                <a:latin typeface="Carlito"/>
                <a:cs typeface="Carlito"/>
              </a:rPr>
              <a:t>Measuring </a:t>
            </a:r>
            <a:r>
              <a:rPr sz="2800" b="1" spc="-10" dirty="0">
                <a:latin typeface="Carlito"/>
                <a:cs typeface="Carlito"/>
              </a:rPr>
              <a:t>and controlling </a:t>
            </a:r>
            <a:r>
              <a:rPr sz="2800" b="1" dirty="0">
                <a:latin typeface="Carlito"/>
                <a:cs typeface="Carlito"/>
              </a:rPr>
              <a:t>the </a:t>
            </a:r>
            <a:r>
              <a:rPr sz="2800" b="1" spc="-10" dirty="0">
                <a:latin typeface="Carlito"/>
                <a:cs typeface="Carlito"/>
              </a:rPr>
              <a:t>Progress: </a:t>
            </a:r>
            <a:r>
              <a:rPr sz="2800" spc="-30" dirty="0">
                <a:latin typeface="Carlito"/>
                <a:cs typeface="Carlito"/>
              </a:rPr>
              <a:t>Obviously, </a:t>
            </a:r>
            <a:r>
              <a:rPr sz="2800" spc="-10" dirty="0">
                <a:latin typeface="Carlito"/>
                <a:cs typeface="Carlito"/>
              </a:rPr>
              <a:t>it </a:t>
            </a:r>
            <a:r>
              <a:rPr sz="2800" dirty="0">
                <a:latin typeface="Carlito"/>
                <a:cs typeface="Carlito"/>
              </a:rPr>
              <a:t>is </a:t>
            </a:r>
            <a:r>
              <a:rPr sz="2800" spc="-15" dirty="0">
                <a:latin typeface="Carlito"/>
                <a:cs typeface="Carlito"/>
              </a:rPr>
              <a:t>foolish to </a:t>
            </a:r>
            <a:r>
              <a:rPr sz="2800" spc="-10" dirty="0">
                <a:latin typeface="Carlito"/>
                <a:cs typeface="Carlito"/>
              </a:rPr>
              <a:t>let </a:t>
            </a:r>
            <a:r>
              <a:rPr sz="2800" spc="-5" dirty="0">
                <a:latin typeface="Carlito"/>
                <a:cs typeface="Carlito"/>
              </a:rPr>
              <a:t>a plan  run its </a:t>
            </a:r>
            <a:r>
              <a:rPr sz="2800" spc="-20" dirty="0">
                <a:latin typeface="Carlito"/>
                <a:cs typeface="Carlito"/>
              </a:rPr>
              <a:t>course </a:t>
            </a:r>
            <a:r>
              <a:rPr sz="2800" spc="-5" dirty="0">
                <a:latin typeface="Carlito"/>
                <a:cs typeface="Carlito"/>
              </a:rPr>
              <a:t>without </a:t>
            </a:r>
            <a:r>
              <a:rPr sz="2800" spc="-10" dirty="0">
                <a:latin typeface="Carlito"/>
                <a:cs typeface="Carlito"/>
              </a:rPr>
              <a:t>monitoring </a:t>
            </a:r>
            <a:r>
              <a:rPr sz="2800" spc="-5" dirty="0">
                <a:latin typeface="Carlito"/>
                <a:cs typeface="Carlito"/>
              </a:rPr>
              <a:t>its </a:t>
            </a:r>
            <a:r>
              <a:rPr sz="2800" spc="-15" dirty="0">
                <a:latin typeface="Carlito"/>
                <a:cs typeface="Carlito"/>
              </a:rPr>
              <a:t>progress.  </a:t>
            </a:r>
            <a:r>
              <a:rPr sz="2800" spc="-5" dirty="0">
                <a:latin typeface="Carlito"/>
                <a:cs typeface="Carlito"/>
              </a:rPr>
              <a:t>Hence, the </a:t>
            </a:r>
            <a:r>
              <a:rPr sz="2800" spc="-10" dirty="0">
                <a:latin typeface="Carlito"/>
                <a:cs typeface="Carlito"/>
              </a:rPr>
              <a:t>process </a:t>
            </a:r>
            <a:r>
              <a:rPr sz="2800" spc="-5" dirty="0">
                <a:latin typeface="Carlito"/>
                <a:cs typeface="Carlito"/>
              </a:rPr>
              <a:t>of  </a:t>
            </a:r>
            <a:r>
              <a:rPr sz="2800" spc="-15" dirty="0">
                <a:latin typeface="Carlito"/>
                <a:cs typeface="Carlito"/>
              </a:rPr>
              <a:t>controlling </a:t>
            </a:r>
            <a:r>
              <a:rPr sz="2800" spc="-10" dirty="0">
                <a:latin typeface="Carlito"/>
                <a:cs typeface="Carlito"/>
              </a:rPr>
              <a:t>is </a:t>
            </a:r>
            <a:r>
              <a:rPr sz="2800" spc="-5" dirty="0">
                <a:latin typeface="Carlito"/>
                <a:cs typeface="Carlito"/>
              </a:rPr>
              <a:t>a </a:t>
            </a:r>
            <a:r>
              <a:rPr sz="2800" spc="-10" dirty="0">
                <a:latin typeface="Carlito"/>
                <a:cs typeface="Carlito"/>
              </a:rPr>
              <a:t>critical part </a:t>
            </a:r>
            <a:r>
              <a:rPr sz="2800" spc="-5" dirty="0">
                <a:latin typeface="Carlito"/>
                <a:cs typeface="Carlito"/>
              </a:rPr>
              <a:t>of </a:t>
            </a:r>
            <a:r>
              <a:rPr sz="2800" spc="-20" dirty="0">
                <a:latin typeface="Carlito"/>
                <a:cs typeface="Carlito"/>
              </a:rPr>
              <a:t>any </a:t>
            </a:r>
            <a:r>
              <a:rPr sz="2800" spc="-5" dirty="0">
                <a:latin typeface="Carlito"/>
                <a:cs typeface="Carlito"/>
              </a:rPr>
              <a:t>plan. </a:t>
            </a:r>
            <a:r>
              <a:rPr sz="2800" b="1" spc="-15" dirty="0">
                <a:latin typeface="Carlito"/>
                <a:cs typeface="Carlito"/>
              </a:rPr>
              <a:t>Managers </a:t>
            </a:r>
            <a:r>
              <a:rPr sz="2800" b="1" spc="-10" dirty="0">
                <a:latin typeface="Carlito"/>
                <a:cs typeface="Carlito"/>
              </a:rPr>
              <a:t>need </a:t>
            </a:r>
            <a:r>
              <a:rPr sz="2800" b="1" spc="-15" dirty="0">
                <a:latin typeface="Carlito"/>
                <a:cs typeface="Carlito"/>
              </a:rPr>
              <a:t>to </a:t>
            </a:r>
            <a:r>
              <a:rPr sz="2800" b="1" spc="-5" dirty="0">
                <a:latin typeface="Carlito"/>
                <a:cs typeface="Carlito"/>
              </a:rPr>
              <a:t>check the </a:t>
            </a:r>
            <a:r>
              <a:rPr sz="2800" b="1" spc="-10" dirty="0">
                <a:latin typeface="Carlito"/>
                <a:cs typeface="Carlito"/>
              </a:rPr>
              <a:t>progress  </a:t>
            </a:r>
            <a:r>
              <a:rPr sz="2800" b="1" spc="-5" dirty="0">
                <a:latin typeface="Carlito"/>
                <a:cs typeface="Carlito"/>
              </a:rPr>
              <a:t>of their plans so </a:t>
            </a:r>
            <a:r>
              <a:rPr sz="2800" b="1" spc="-10" dirty="0">
                <a:latin typeface="Carlito"/>
                <a:cs typeface="Carlito"/>
              </a:rPr>
              <a:t>that they can </a:t>
            </a:r>
            <a:r>
              <a:rPr sz="2800" b="1" spc="-5" dirty="0">
                <a:latin typeface="Carlito"/>
                <a:cs typeface="Carlito"/>
              </a:rPr>
              <a:t>(a) </a:t>
            </a:r>
            <a:r>
              <a:rPr sz="2800" b="1" spc="-25" dirty="0">
                <a:latin typeface="Carlito"/>
                <a:cs typeface="Carlito"/>
              </a:rPr>
              <a:t>take </a:t>
            </a:r>
            <a:r>
              <a:rPr sz="2800" b="1" spc="-20" dirty="0">
                <a:latin typeface="Carlito"/>
                <a:cs typeface="Carlito"/>
              </a:rPr>
              <a:t>whatever </a:t>
            </a:r>
            <a:r>
              <a:rPr sz="2800" b="1" spc="-10" dirty="0">
                <a:latin typeface="Carlito"/>
                <a:cs typeface="Carlito"/>
              </a:rPr>
              <a:t>remedial </a:t>
            </a:r>
            <a:r>
              <a:rPr sz="2800" b="1" spc="-5" dirty="0">
                <a:latin typeface="Carlito"/>
                <a:cs typeface="Carlito"/>
              </a:rPr>
              <a:t>action is necessary  </a:t>
            </a:r>
            <a:r>
              <a:rPr sz="2800" b="1" spc="-15" dirty="0">
                <a:latin typeface="Carlito"/>
                <a:cs typeface="Carlito"/>
              </a:rPr>
              <a:t>to </a:t>
            </a:r>
            <a:r>
              <a:rPr sz="2800" b="1" spc="-25" dirty="0">
                <a:latin typeface="Carlito"/>
                <a:cs typeface="Carlito"/>
              </a:rPr>
              <a:t>make </a:t>
            </a:r>
            <a:r>
              <a:rPr sz="2800" b="1" spc="-5" dirty="0">
                <a:latin typeface="Carlito"/>
                <a:cs typeface="Carlito"/>
              </a:rPr>
              <a:t>the plan </a:t>
            </a:r>
            <a:r>
              <a:rPr sz="2800" b="1" spc="-10" dirty="0">
                <a:latin typeface="Carlito"/>
                <a:cs typeface="Carlito"/>
              </a:rPr>
              <a:t>work, </a:t>
            </a:r>
            <a:r>
              <a:rPr sz="2800" b="1" spc="-5" dirty="0">
                <a:latin typeface="Carlito"/>
                <a:cs typeface="Carlito"/>
              </a:rPr>
              <a:t>or (b) </a:t>
            </a:r>
            <a:r>
              <a:rPr sz="2800" b="1" spc="-15" dirty="0">
                <a:latin typeface="Carlito"/>
                <a:cs typeface="Carlito"/>
              </a:rPr>
              <a:t>change </a:t>
            </a:r>
            <a:r>
              <a:rPr sz="2800" b="1" spc="-5" dirty="0">
                <a:latin typeface="Carlito"/>
                <a:cs typeface="Carlito"/>
              </a:rPr>
              <a:t>the original plan if it is</a:t>
            </a:r>
            <a:r>
              <a:rPr sz="2800" b="1" spc="265" dirty="0">
                <a:latin typeface="Carlito"/>
                <a:cs typeface="Carlito"/>
              </a:rPr>
              <a:t> </a:t>
            </a:r>
            <a:r>
              <a:rPr sz="2800" b="1" spc="-10" dirty="0">
                <a:latin typeface="Carlito"/>
                <a:cs typeface="Carlito"/>
              </a:rPr>
              <a:t>unrealistic.</a:t>
            </a:r>
            <a:endParaRPr sz="2800">
              <a:latin typeface="Carlito"/>
              <a:cs typeface="Carlito"/>
            </a:endParaRPr>
          </a:p>
        </p:txBody>
      </p:sp>
    </p:spTree>
    <p:extLst>
      <p:ext uri="{BB962C8B-B14F-4D97-AF65-F5344CB8AC3E}">
        <p14:creationId xmlns:p14="http://schemas.microsoft.com/office/powerpoint/2010/main" val="1784463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834A-8697-CD0B-03BC-11A03F0D2C34}"/>
              </a:ext>
            </a:extLst>
          </p:cNvPr>
          <p:cNvSpPr>
            <a:spLocks noGrp="1"/>
          </p:cNvSpPr>
          <p:nvPr>
            <p:ph type="title"/>
          </p:nvPr>
        </p:nvSpPr>
        <p:spPr/>
        <p:txBody>
          <a:bodyPr/>
          <a:lstStyle/>
          <a:p>
            <a:r>
              <a:rPr lang="en-IN" dirty="0"/>
              <a:t> DECISION-MAKING</a:t>
            </a:r>
          </a:p>
        </p:txBody>
      </p:sp>
      <p:sp>
        <p:nvSpPr>
          <p:cNvPr id="3" name="Content Placeholder 2">
            <a:extLst>
              <a:ext uri="{FF2B5EF4-FFF2-40B4-BE49-F238E27FC236}">
                <a16:creationId xmlns:a16="http://schemas.microsoft.com/office/drawing/2014/main" id="{07DEFFD9-BFF3-69FF-4A4B-70446E389FF1}"/>
              </a:ext>
            </a:extLst>
          </p:cNvPr>
          <p:cNvSpPr>
            <a:spLocks noGrp="1"/>
          </p:cNvSpPr>
          <p:nvPr>
            <p:ph idx="1"/>
          </p:nvPr>
        </p:nvSpPr>
        <p:spPr/>
        <p:txBody>
          <a:bodyPr>
            <a:normAutofit/>
          </a:bodyPr>
          <a:lstStyle/>
          <a:p>
            <a:r>
              <a:rPr lang="en-US" dirty="0"/>
              <a:t>The decision-making has the following factors.</a:t>
            </a:r>
          </a:p>
          <a:p>
            <a:pPr marL="0" indent="0">
              <a:buNone/>
            </a:pPr>
            <a:r>
              <a:rPr lang="en-US" dirty="0"/>
              <a:t>(1) Decision-making implies that there are various alternatives and the most desirable alternative is chosen to solve the problem.</a:t>
            </a:r>
          </a:p>
          <a:p>
            <a:pPr marL="0" indent="0">
              <a:buNone/>
            </a:pPr>
            <a:r>
              <a:rPr lang="en-US" dirty="0"/>
              <a:t>(2) Existence of alternatives suggests that the decision-maker has freedom to choose an alternative of his liking.</a:t>
            </a:r>
          </a:p>
          <a:p>
            <a:pPr marL="0" indent="0">
              <a:buNone/>
            </a:pPr>
            <a:r>
              <a:rPr lang="en-US" dirty="0"/>
              <a:t>(3) Decision-making like any other managerial process is goal oriented. It implies that the decision maker attempts to achieve some results through decision making.</a:t>
            </a:r>
            <a:endParaRPr lang="en-IN" dirty="0"/>
          </a:p>
        </p:txBody>
      </p:sp>
    </p:spTree>
    <p:extLst>
      <p:ext uri="{BB962C8B-B14F-4D97-AF65-F5344CB8AC3E}">
        <p14:creationId xmlns:p14="http://schemas.microsoft.com/office/powerpoint/2010/main" val="15934395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BFB9-A170-F689-0548-123AFE9A17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B14FCF-D55E-CD78-DF46-B9529F60B563}"/>
              </a:ext>
            </a:extLst>
          </p:cNvPr>
          <p:cNvSpPr>
            <a:spLocks noGrp="1"/>
          </p:cNvSpPr>
          <p:nvPr>
            <p:ph idx="1"/>
          </p:nvPr>
        </p:nvSpPr>
        <p:spPr/>
        <p:txBody>
          <a:bodyPr/>
          <a:lstStyle/>
          <a:p>
            <a:pPr marL="0" indent="0">
              <a:buNone/>
            </a:pPr>
            <a:r>
              <a:rPr lang="en-IN" b="1" dirty="0"/>
              <a:t>Types of Decisions</a:t>
            </a:r>
          </a:p>
          <a:p>
            <a:r>
              <a:rPr lang="en-IN" dirty="0"/>
              <a:t>Programmed and non-programmed decisions</a:t>
            </a:r>
          </a:p>
          <a:p>
            <a:r>
              <a:rPr lang="en-IN" dirty="0"/>
              <a:t>Major and minor decisions</a:t>
            </a:r>
          </a:p>
          <a:p>
            <a:r>
              <a:rPr lang="en-IN" dirty="0"/>
              <a:t>Simple and complex decisions</a:t>
            </a:r>
          </a:p>
          <a:p>
            <a:r>
              <a:rPr lang="en-US" dirty="0"/>
              <a:t>Strategic and tactical or operational decisions</a:t>
            </a:r>
            <a:endParaRPr lang="en-IN" dirty="0"/>
          </a:p>
          <a:p>
            <a:r>
              <a:rPr lang="en-IN" dirty="0"/>
              <a:t>Individual and group decisions</a:t>
            </a:r>
          </a:p>
        </p:txBody>
      </p:sp>
    </p:spTree>
    <p:extLst>
      <p:ext uri="{BB962C8B-B14F-4D97-AF65-F5344CB8AC3E}">
        <p14:creationId xmlns:p14="http://schemas.microsoft.com/office/powerpoint/2010/main" val="22018706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B162-505B-639A-F664-00EFD5B9179C}"/>
              </a:ext>
            </a:extLst>
          </p:cNvPr>
          <p:cNvSpPr>
            <a:spLocks noGrp="1"/>
          </p:cNvSpPr>
          <p:nvPr>
            <p:ph type="title"/>
          </p:nvPr>
        </p:nvSpPr>
        <p:spPr/>
        <p:txBody>
          <a:bodyPr/>
          <a:lstStyle/>
          <a:p>
            <a:r>
              <a:rPr lang="en-US" dirty="0"/>
              <a:t>Decision Making Process: Steps in Rational Decision Making</a:t>
            </a:r>
            <a:endParaRPr lang="en-IN" dirty="0"/>
          </a:p>
        </p:txBody>
      </p:sp>
      <p:sp>
        <p:nvSpPr>
          <p:cNvPr id="3" name="Content Placeholder 2">
            <a:extLst>
              <a:ext uri="{FF2B5EF4-FFF2-40B4-BE49-F238E27FC236}">
                <a16:creationId xmlns:a16="http://schemas.microsoft.com/office/drawing/2014/main" id="{B4377353-B49B-7F29-73DD-363682E1964B}"/>
              </a:ext>
            </a:extLst>
          </p:cNvPr>
          <p:cNvSpPr>
            <a:spLocks noGrp="1"/>
          </p:cNvSpPr>
          <p:nvPr>
            <p:ph idx="1"/>
          </p:nvPr>
        </p:nvSpPr>
        <p:spPr/>
        <p:txBody>
          <a:bodyPr>
            <a:normAutofit/>
          </a:bodyPr>
          <a:lstStyle/>
          <a:p>
            <a:pPr marL="0" indent="0">
              <a:buNone/>
            </a:pPr>
            <a:r>
              <a:rPr lang="en-US" dirty="0"/>
              <a:t>A decision is rational if appropriate means are chosen to reach the desired end. The following steps are involved in the process decision making.</a:t>
            </a:r>
          </a:p>
          <a:p>
            <a:pPr marL="0" indent="0">
              <a:buNone/>
            </a:pPr>
            <a:r>
              <a:rPr lang="en-US" dirty="0"/>
              <a:t>(1) Recognizing the problem.</a:t>
            </a:r>
          </a:p>
          <a:p>
            <a:pPr marL="0" indent="0">
              <a:buNone/>
            </a:pPr>
            <a:r>
              <a:rPr lang="en-US" dirty="0"/>
              <a:t>(2) Deciding priorities among the problems.</a:t>
            </a:r>
          </a:p>
          <a:p>
            <a:pPr marL="0" indent="0">
              <a:buNone/>
            </a:pPr>
            <a:r>
              <a:rPr lang="en-US" dirty="0"/>
              <a:t>(3) Diagnosing the problem.</a:t>
            </a:r>
          </a:p>
          <a:p>
            <a:pPr marL="0" indent="0">
              <a:buNone/>
            </a:pPr>
            <a:r>
              <a:rPr lang="en-US" dirty="0"/>
              <a:t>(4) Developing alternative solutions or courses of activities.</a:t>
            </a:r>
          </a:p>
          <a:p>
            <a:pPr marL="0" indent="0">
              <a:buNone/>
            </a:pPr>
            <a:r>
              <a:rPr lang="en-US" dirty="0"/>
              <a:t>(5) Evaluating alternatives.</a:t>
            </a:r>
          </a:p>
          <a:p>
            <a:pPr marL="0" indent="0">
              <a:buNone/>
            </a:pPr>
            <a:r>
              <a:rPr lang="en-US" dirty="0"/>
              <a:t>(6) Converting the decision into effective action and follow up of action.</a:t>
            </a:r>
            <a:endParaRPr lang="en-IN" dirty="0"/>
          </a:p>
        </p:txBody>
      </p:sp>
    </p:spTree>
    <p:extLst>
      <p:ext uri="{BB962C8B-B14F-4D97-AF65-F5344CB8AC3E}">
        <p14:creationId xmlns:p14="http://schemas.microsoft.com/office/powerpoint/2010/main" val="18625502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31332"/>
            <a:ext cx="10515600" cy="1325563"/>
          </a:xfrm>
          <a:prstGeom prst="rect">
            <a:avLst/>
          </a:prstGeom>
        </p:spPr>
        <p:txBody>
          <a:bodyPr vert="horz" wrap="square" lIns="0" tIns="12700" rIns="0" bIns="0" rtlCol="0">
            <a:spAutoFit/>
          </a:bodyPr>
          <a:lstStyle/>
          <a:p>
            <a:pPr marL="12700">
              <a:lnSpc>
                <a:spcPct val="100000"/>
              </a:lnSpc>
              <a:spcBef>
                <a:spcPts val="100"/>
              </a:spcBef>
            </a:pPr>
            <a:r>
              <a:rPr spc="-305" dirty="0"/>
              <a:t>C</a:t>
            </a:r>
            <a:r>
              <a:rPr spc="-150" dirty="0"/>
              <a:t>A</a:t>
            </a:r>
            <a:r>
              <a:rPr spc="-165" dirty="0"/>
              <a:t>S</a:t>
            </a:r>
            <a:r>
              <a:rPr spc="-204" dirty="0"/>
              <a:t>E</a:t>
            </a:r>
          </a:p>
        </p:txBody>
      </p:sp>
      <p:sp>
        <p:nvSpPr>
          <p:cNvPr id="5" name="object 5"/>
          <p:cNvSpPr txBox="1"/>
          <p:nvPr/>
        </p:nvSpPr>
        <p:spPr>
          <a:xfrm>
            <a:off x="296418" y="340612"/>
            <a:ext cx="11315673" cy="6492547"/>
          </a:xfrm>
          <a:prstGeom prst="rect">
            <a:avLst/>
          </a:prstGeom>
        </p:spPr>
        <p:txBody>
          <a:bodyPr vert="horz" wrap="square" lIns="0" tIns="132080" rIns="0" bIns="0" rtlCol="0">
            <a:spAutoFit/>
          </a:bodyPr>
          <a:lstStyle/>
          <a:p>
            <a:pPr marL="12700">
              <a:spcBef>
                <a:spcPts val="105"/>
              </a:spcBef>
              <a:tabLst>
                <a:tab pos="1863725" algn="l"/>
                <a:tab pos="3510279" algn="l"/>
                <a:tab pos="3938270" algn="l"/>
                <a:tab pos="4275455" algn="l"/>
                <a:tab pos="6212840" algn="l"/>
                <a:tab pos="6983730" algn="l"/>
                <a:tab pos="7434580" algn="l"/>
                <a:tab pos="8404225" algn="l"/>
                <a:tab pos="9093200" algn="l"/>
                <a:tab pos="10187305" algn="l"/>
              </a:tabLst>
            </a:pPr>
            <a:r>
              <a:rPr lang="en-IN" sz="2600" dirty="0" err="1">
                <a:latin typeface="Carlito"/>
                <a:cs typeface="Carlito"/>
              </a:rPr>
              <a:t>Godha</a:t>
            </a:r>
            <a:r>
              <a:rPr lang="en-IN" sz="2600" dirty="0">
                <a:latin typeface="Carlito"/>
                <a:cs typeface="Carlito"/>
              </a:rPr>
              <a:t> </a:t>
            </a:r>
            <a:r>
              <a:rPr lang="en-IN" sz="2600" spc="-5" dirty="0">
                <a:latin typeface="Carlito"/>
                <a:cs typeface="Carlito"/>
              </a:rPr>
              <a:t>E</a:t>
            </a:r>
            <a:r>
              <a:rPr lang="en-IN" sz="2600" spc="-15" dirty="0">
                <a:latin typeface="Carlito"/>
                <a:cs typeface="Carlito"/>
              </a:rPr>
              <a:t>n</a:t>
            </a:r>
            <a:r>
              <a:rPr lang="en-IN" sz="2600" dirty="0">
                <a:latin typeface="Carlito"/>
                <a:cs typeface="Carlito"/>
              </a:rPr>
              <a:t>gin</a:t>
            </a:r>
            <a:r>
              <a:rPr lang="en-IN" sz="2600" spc="-15" dirty="0">
                <a:latin typeface="Carlito"/>
                <a:cs typeface="Carlito"/>
              </a:rPr>
              <a:t>e</a:t>
            </a:r>
            <a:r>
              <a:rPr lang="en-IN" sz="2600" dirty="0">
                <a:latin typeface="Carlito"/>
                <a:cs typeface="Carlito"/>
              </a:rPr>
              <a:t>ering </a:t>
            </a:r>
            <a:r>
              <a:rPr lang="en-IN" sz="2600" spc="-110" dirty="0">
                <a:latin typeface="Carlito"/>
                <a:cs typeface="Carlito"/>
              </a:rPr>
              <a:t>W</a:t>
            </a:r>
            <a:r>
              <a:rPr lang="en-IN" sz="2600" spc="-5" dirty="0">
                <a:latin typeface="Carlito"/>
                <a:cs typeface="Carlito"/>
              </a:rPr>
              <a:t>or</a:t>
            </a:r>
            <a:r>
              <a:rPr lang="en-IN" sz="2600" spc="-25" dirty="0">
                <a:latin typeface="Carlito"/>
                <a:cs typeface="Carlito"/>
              </a:rPr>
              <a:t>k</a:t>
            </a:r>
            <a:r>
              <a:rPr lang="en-IN" sz="2600" dirty="0">
                <a:latin typeface="Carlito"/>
                <a:cs typeface="Carlito"/>
              </a:rPr>
              <a:t>s	</a:t>
            </a:r>
            <a:r>
              <a:rPr lang="en-IN" sz="2600" spc="-15" dirty="0">
                <a:latin typeface="Carlito"/>
                <a:cs typeface="Carlito"/>
              </a:rPr>
              <a:t>s</a:t>
            </a:r>
            <a:r>
              <a:rPr lang="en-IN" sz="2600" spc="-5" dirty="0">
                <a:latin typeface="Carlito"/>
                <a:cs typeface="Carlito"/>
              </a:rPr>
              <a:t>p</a:t>
            </a:r>
            <a:r>
              <a:rPr lang="en-IN" sz="2600" spc="-15" dirty="0">
                <a:latin typeface="Carlito"/>
                <a:cs typeface="Carlito"/>
              </a:rPr>
              <a:t>e</a:t>
            </a:r>
            <a:r>
              <a:rPr lang="en-IN" sz="2600" dirty="0">
                <a:latin typeface="Carlito"/>
                <a:cs typeface="Carlito"/>
              </a:rPr>
              <a:t>cialises </a:t>
            </a:r>
            <a:r>
              <a:rPr lang="en-IN" sz="2600" spc="-10" dirty="0">
                <a:latin typeface="Carlito"/>
                <a:cs typeface="Carlito"/>
              </a:rPr>
              <a:t>i</a:t>
            </a:r>
            <a:r>
              <a:rPr lang="en-IN" sz="2600" dirty="0">
                <a:latin typeface="Carlito"/>
                <a:cs typeface="Carlito"/>
              </a:rPr>
              <a:t>n the i</a:t>
            </a:r>
            <a:r>
              <a:rPr lang="en-IN" sz="2600" spc="-10" dirty="0">
                <a:latin typeface="Carlito"/>
                <a:cs typeface="Carlito"/>
              </a:rPr>
              <a:t>n</a:t>
            </a:r>
            <a:r>
              <a:rPr lang="en-IN" sz="2600" spc="-25" dirty="0">
                <a:latin typeface="Carlito"/>
                <a:cs typeface="Carlito"/>
              </a:rPr>
              <a:t>s</a:t>
            </a:r>
            <a:r>
              <a:rPr lang="en-IN" sz="2600" spc="-35" dirty="0">
                <a:latin typeface="Carlito"/>
                <a:cs typeface="Carlito"/>
              </a:rPr>
              <a:t>t</a:t>
            </a:r>
            <a:r>
              <a:rPr lang="en-IN" sz="2600" spc="-15" dirty="0">
                <a:latin typeface="Carlito"/>
                <a:cs typeface="Carlito"/>
              </a:rPr>
              <a:t>a</a:t>
            </a:r>
            <a:r>
              <a:rPr lang="en-IN" sz="2600" dirty="0">
                <a:latin typeface="Carlito"/>
                <a:cs typeface="Carlito"/>
              </a:rPr>
              <a:t>ll</a:t>
            </a:r>
            <a:r>
              <a:rPr lang="en-IN" sz="2600" spc="-20" dirty="0">
                <a:latin typeface="Carlito"/>
                <a:cs typeface="Carlito"/>
              </a:rPr>
              <a:t>a</a:t>
            </a:r>
            <a:r>
              <a:rPr lang="en-IN" sz="2600" dirty="0">
                <a:latin typeface="Carlito"/>
                <a:cs typeface="Carlito"/>
              </a:rPr>
              <a:t>tion </a:t>
            </a:r>
            <a:r>
              <a:rPr lang="en-IN" sz="2600" spc="-10" dirty="0">
                <a:latin typeface="Carlito"/>
                <a:cs typeface="Carlito"/>
              </a:rPr>
              <a:t>o</a:t>
            </a:r>
            <a:r>
              <a:rPr lang="en-IN" sz="2600" dirty="0">
                <a:latin typeface="Carlito"/>
                <a:cs typeface="Carlito"/>
              </a:rPr>
              <a:t>f </a:t>
            </a:r>
            <a:r>
              <a:rPr lang="en-IN" sz="2600" spc="-5" dirty="0">
                <a:latin typeface="Carlito"/>
                <a:cs typeface="Carlito"/>
              </a:rPr>
              <a:t>he</a:t>
            </a:r>
            <a:r>
              <a:rPr lang="en-IN" sz="2600" spc="-25" dirty="0">
                <a:latin typeface="Carlito"/>
                <a:cs typeface="Carlito"/>
              </a:rPr>
              <a:t>a</a:t>
            </a:r>
            <a:r>
              <a:rPr lang="en-IN" sz="2600" dirty="0">
                <a:latin typeface="Carlito"/>
                <a:cs typeface="Carlito"/>
              </a:rPr>
              <a:t>ting a</a:t>
            </a:r>
            <a:r>
              <a:rPr lang="en-IN" sz="2600" spc="-10" dirty="0">
                <a:latin typeface="Carlito"/>
                <a:cs typeface="Carlito"/>
              </a:rPr>
              <a:t>n</a:t>
            </a:r>
            <a:r>
              <a:rPr lang="en-IN" sz="2600" dirty="0">
                <a:latin typeface="Carlito"/>
                <a:cs typeface="Carlito"/>
              </a:rPr>
              <a:t>d air </a:t>
            </a:r>
            <a:r>
              <a:rPr lang="en-IN" sz="2600" spc="-10" dirty="0">
                <a:latin typeface="Carlito"/>
                <a:cs typeface="Carlito"/>
              </a:rPr>
              <a:t>conditioning	equipment	</a:t>
            </a:r>
            <a:r>
              <a:rPr lang="en-IN" sz="2600" dirty="0">
                <a:latin typeface="Carlito"/>
                <a:cs typeface="Carlito"/>
              </a:rPr>
              <a:t>in	a	</a:t>
            </a:r>
            <a:r>
              <a:rPr lang="en-IN" sz="2600" spc="-10" dirty="0">
                <a:latin typeface="Carlito"/>
                <a:cs typeface="Carlito"/>
              </a:rPr>
              <a:t>metropolitan	area	</a:t>
            </a:r>
            <a:r>
              <a:rPr lang="en-IN" sz="2600" spc="-5" dirty="0">
                <a:latin typeface="Carlito"/>
                <a:cs typeface="Carlito"/>
              </a:rPr>
              <a:t>of	</a:t>
            </a:r>
            <a:r>
              <a:rPr lang="en-IN" sz="2600" dirty="0">
                <a:latin typeface="Carlito"/>
                <a:cs typeface="Carlito"/>
              </a:rPr>
              <a:t>about	</a:t>
            </a:r>
            <a:r>
              <a:rPr lang="en-IN" sz="2600" spc="-5" dirty="0">
                <a:latin typeface="Carlito"/>
                <a:cs typeface="Carlito"/>
              </a:rPr>
              <a:t>one	</a:t>
            </a:r>
            <a:r>
              <a:rPr lang="en-IN" sz="2600" dirty="0">
                <a:latin typeface="Carlito"/>
                <a:cs typeface="Carlito"/>
              </a:rPr>
              <a:t>million	</a:t>
            </a:r>
            <a:r>
              <a:rPr lang="en-IN" sz="2600" spc="-5" dirty="0">
                <a:latin typeface="Carlito"/>
                <a:cs typeface="Carlito"/>
              </a:rPr>
              <a:t>people.</a:t>
            </a:r>
            <a:endParaRPr lang="en-IN" sz="2600" dirty="0">
              <a:latin typeface="Carlito"/>
              <a:cs typeface="Carlito"/>
            </a:endParaRPr>
          </a:p>
          <a:p>
            <a:pPr marL="12700" marR="5715" algn="just">
              <a:lnSpc>
                <a:spcPct val="70000"/>
              </a:lnSpc>
              <a:spcBef>
                <a:spcPts val="1040"/>
              </a:spcBef>
            </a:pPr>
            <a:r>
              <a:rPr sz="2600" dirty="0">
                <a:latin typeface="Carlito"/>
                <a:cs typeface="Carlito"/>
              </a:rPr>
              <a:t>Although </a:t>
            </a:r>
            <a:r>
              <a:rPr sz="2600" spc="-5" dirty="0">
                <a:latin typeface="Carlito"/>
                <a:cs typeface="Carlito"/>
              </a:rPr>
              <a:t>the </a:t>
            </a:r>
            <a:r>
              <a:rPr sz="2600" spc="-15" dirty="0">
                <a:latin typeface="Carlito"/>
                <a:cs typeface="Carlito"/>
              </a:rPr>
              <a:t>company </a:t>
            </a:r>
            <a:r>
              <a:rPr sz="2600" spc="-5" dirty="0">
                <a:latin typeface="Carlito"/>
                <a:cs typeface="Carlito"/>
              </a:rPr>
              <a:t>usually </a:t>
            </a:r>
            <a:r>
              <a:rPr sz="2600" spc="-10" dirty="0">
                <a:latin typeface="Carlito"/>
                <a:cs typeface="Carlito"/>
              </a:rPr>
              <a:t>installs </a:t>
            </a:r>
            <a:r>
              <a:rPr sz="2600" spc="-5" dirty="0">
                <a:latin typeface="Carlito"/>
                <a:cs typeface="Carlito"/>
              </a:rPr>
              <a:t>nationally </a:t>
            </a:r>
            <a:r>
              <a:rPr sz="2600" dirty="0">
                <a:latin typeface="Carlito"/>
                <a:cs typeface="Carlito"/>
              </a:rPr>
              <a:t>known </a:t>
            </a:r>
            <a:r>
              <a:rPr sz="2600" spc="-5" dirty="0">
                <a:latin typeface="Carlito"/>
                <a:cs typeface="Carlito"/>
              </a:rPr>
              <a:t>equipment, </a:t>
            </a:r>
            <a:r>
              <a:rPr sz="2600" dirty="0">
                <a:latin typeface="Carlito"/>
                <a:cs typeface="Carlito"/>
              </a:rPr>
              <a:t>it </a:t>
            </a:r>
            <a:r>
              <a:rPr sz="2600" spc="-15" dirty="0">
                <a:latin typeface="Carlito"/>
                <a:cs typeface="Carlito"/>
              </a:rPr>
              <a:t>engages in </a:t>
            </a:r>
            <a:r>
              <a:rPr sz="2600" spc="555" dirty="0">
                <a:latin typeface="Carlito"/>
                <a:cs typeface="Carlito"/>
              </a:rPr>
              <a:t> </a:t>
            </a:r>
            <a:r>
              <a:rPr sz="2600" spc="-5" dirty="0">
                <a:latin typeface="Carlito"/>
                <a:cs typeface="Carlito"/>
              </a:rPr>
              <a:t>limited </a:t>
            </a:r>
            <a:r>
              <a:rPr sz="2600" spc="-10" dirty="0">
                <a:latin typeface="Carlito"/>
                <a:cs typeface="Carlito"/>
              </a:rPr>
              <a:t>manufacturing </a:t>
            </a:r>
            <a:r>
              <a:rPr sz="2600" spc="-5" dirty="0">
                <a:latin typeface="Carlito"/>
                <a:cs typeface="Carlito"/>
              </a:rPr>
              <a:t>of certain </a:t>
            </a:r>
            <a:r>
              <a:rPr sz="2600" spc="-10" dirty="0">
                <a:latin typeface="Carlito"/>
                <a:cs typeface="Carlito"/>
              </a:rPr>
              <a:t>components needed </a:t>
            </a:r>
            <a:r>
              <a:rPr sz="2600" spc="-30" dirty="0">
                <a:latin typeface="Carlito"/>
                <a:cs typeface="Carlito"/>
              </a:rPr>
              <a:t>for </a:t>
            </a:r>
            <a:r>
              <a:rPr sz="2600" spc="-10" dirty="0">
                <a:latin typeface="Carlito"/>
                <a:cs typeface="Carlito"/>
              </a:rPr>
              <a:t>commercial installations,  </a:t>
            </a:r>
            <a:r>
              <a:rPr sz="2600" spc="-5" dirty="0">
                <a:latin typeface="Carlito"/>
                <a:cs typeface="Carlito"/>
              </a:rPr>
              <a:t>since </a:t>
            </a:r>
            <a:r>
              <a:rPr sz="2600" dirty="0">
                <a:latin typeface="Carlito"/>
                <a:cs typeface="Carlito"/>
              </a:rPr>
              <a:t>it </a:t>
            </a:r>
            <a:r>
              <a:rPr sz="2600" spc="-10" dirty="0">
                <a:latin typeface="Carlito"/>
                <a:cs typeface="Carlito"/>
              </a:rPr>
              <a:t>was established </a:t>
            </a:r>
            <a:r>
              <a:rPr sz="2600" spc="-5" dirty="0">
                <a:latin typeface="Carlito"/>
                <a:cs typeface="Carlito"/>
              </a:rPr>
              <a:t>some </a:t>
            </a:r>
            <a:r>
              <a:rPr sz="2600" spc="-15" dirty="0">
                <a:latin typeface="Carlito"/>
                <a:cs typeface="Carlito"/>
              </a:rPr>
              <a:t>forty </a:t>
            </a:r>
            <a:r>
              <a:rPr sz="2600" spc="-20" dirty="0">
                <a:latin typeface="Carlito"/>
                <a:cs typeface="Carlito"/>
              </a:rPr>
              <a:t>years ago, </a:t>
            </a:r>
            <a:r>
              <a:rPr sz="2600" dirty="0">
                <a:latin typeface="Carlito"/>
                <a:cs typeface="Carlito"/>
              </a:rPr>
              <a:t>the </a:t>
            </a:r>
            <a:r>
              <a:rPr sz="2600" spc="-15" dirty="0">
                <a:latin typeface="Carlito"/>
                <a:cs typeface="Carlito"/>
              </a:rPr>
              <a:t>company </a:t>
            </a:r>
            <a:r>
              <a:rPr sz="2600" spc="-5" dirty="0">
                <a:latin typeface="Carlito"/>
                <a:cs typeface="Carlito"/>
              </a:rPr>
              <a:t>has </a:t>
            </a:r>
            <a:r>
              <a:rPr sz="2600" dirty="0">
                <a:latin typeface="Carlito"/>
                <a:cs typeface="Carlito"/>
              </a:rPr>
              <a:t>earned a </a:t>
            </a:r>
            <a:r>
              <a:rPr sz="2600" spc="-10" dirty="0">
                <a:latin typeface="Carlito"/>
                <a:cs typeface="Carlito"/>
              </a:rPr>
              <a:t>reputation  </a:t>
            </a:r>
            <a:r>
              <a:rPr sz="2600" spc="-25" dirty="0">
                <a:latin typeface="Carlito"/>
                <a:cs typeface="Carlito"/>
              </a:rPr>
              <a:t>for </a:t>
            </a:r>
            <a:r>
              <a:rPr sz="2600" spc="-5" dirty="0">
                <a:latin typeface="Carlito"/>
                <a:cs typeface="Carlito"/>
              </a:rPr>
              <a:t>quality</a:t>
            </a:r>
            <a:r>
              <a:rPr sz="2600" spc="25" dirty="0">
                <a:latin typeface="Carlito"/>
                <a:cs typeface="Carlito"/>
              </a:rPr>
              <a:t> </a:t>
            </a:r>
            <a:r>
              <a:rPr sz="2600" spc="-10" dirty="0">
                <a:latin typeface="Carlito"/>
                <a:cs typeface="Carlito"/>
              </a:rPr>
              <a:t>work.</a:t>
            </a:r>
            <a:endParaRPr sz="2600" dirty="0">
              <a:latin typeface="Carlito"/>
              <a:cs typeface="Carlito"/>
            </a:endParaRPr>
          </a:p>
          <a:p>
            <a:pPr marL="12700" marR="5080" algn="just">
              <a:lnSpc>
                <a:spcPct val="70000"/>
              </a:lnSpc>
              <a:spcBef>
                <a:spcPts val="994"/>
              </a:spcBef>
            </a:pPr>
            <a:r>
              <a:rPr sz="2600" spc="-10" dirty="0">
                <a:latin typeface="Carlito"/>
                <a:cs typeface="Carlito"/>
              </a:rPr>
              <a:t>Prabhu </a:t>
            </a:r>
            <a:r>
              <a:rPr sz="2600" spc="-5" dirty="0">
                <a:latin typeface="Carlito"/>
                <a:cs typeface="Carlito"/>
              </a:rPr>
              <a:t>Lal has been with </a:t>
            </a:r>
            <a:r>
              <a:rPr sz="2600" dirty="0">
                <a:latin typeface="Carlito"/>
                <a:cs typeface="Carlito"/>
              </a:rPr>
              <a:t>the </a:t>
            </a:r>
            <a:r>
              <a:rPr sz="2600" spc="-15" dirty="0">
                <a:latin typeface="Carlito"/>
                <a:cs typeface="Carlito"/>
              </a:rPr>
              <a:t>company </a:t>
            </a:r>
            <a:r>
              <a:rPr sz="2600" dirty="0">
                <a:latin typeface="Carlito"/>
                <a:cs typeface="Carlito"/>
              </a:rPr>
              <a:t>as </a:t>
            </a:r>
            <a:r>
              <a:rPr sz="2600" spc="-5" dirty="0">
                <a:latin typeface="Carlito"/>
                <a:cs typeface="Carlito"/>
              </a:rPr>
              <a:t>sales </a:t>
            </a:r>
            <a:r>
              <a:rPr sz="2600" spc="-20" dirty="0">
                <a:latin typeface="Carlito"/>
                <a:cs typeface="Carlito"/>
              </a:rPr>
              <a:t>representative </a:t>
            </a:r>
            <a:r>
              <a:rPr sz="2600" spc="-25" dirty="0">
                <a:latin typeface="Carlito"/>
                <a:cs typeface="Carlito"/>
              </a:rPr>
              <a:t>for </a:t>
            </a:r>
            <a:r>
              <a:rPr sz="2600" spc="-10" dirty="0">
                <a:latin typeface="Carlito"/>
                <a:cs typeface="Carlito"/>
              </a:rPr>
              <a:t>two </a:t>
            </a:r>
            <a:r>
              <a:rPr sz="2600" spc="-15" dirty="0">
                <a:latin typeface="Carlito"/>
                <a:cs typeface="Carlito"/>
              </a:rPr>
              <a:t>years. </a:t>
            </a:r>
            <a:r>
              <a:rPr sz="2600" dirty="0">
                <a:latin typeface="Carlito"/>
                <a:cs typeface="Carlito"/>
              </a:rPr>
              <a:t>During  this </a:t>
            </a:r>
            <a:r>
              <a:rPr sz="2600" spc="-5" dirty="0">
                <a:latin typeface="Carlito"/>
                <a:cs typeface="Carlito"/>
              </a:rPr>
              <a:t>period he </a:t>
            </a:r>
            <a:r>
              <a:rPr sz="2600" spc="-10" dirty="0">
                <a:latin typeface="Carlito"/>
                <a:cs typeface="Carlito"/>
              </a:rPr>
              <a:t>believes </a:t>
            </a:r>
            <a:r>
              <a:rPr sz="2600" spc="-5" dirty="0">
                <a:latin typeface="Carlito"/>
                <a:cs typeface="Carlito"/>
              </a:rPr>
              <a:t>that </a:t>
            </a:r>
            <a:r>
              <a:rPr sz="2600" dirty="0">
                <a:latin typeface="Carlito"/>
                <a:cs typeface="Carlito"/>
              </a:rPr>
              <a:t>the </a:t>
            </a:r>
            <a:r>
              <a:rPr sz="2600" spc="-15" dirty="0">
                <a:latin typeface="Carlito"/>
                <a:cs typeface="Carlito"/>
              </a:rPr>
              <a:t>company </a:t>
            </a:r>
            <a:r>
              <a:rPr sz="2600" spc="-5" dirty="0">
                <a:latin typeface="Carlito"/>
                <a:cs typeface="Carlito"/>
              </a:rPr>
              <a:t>has missed </a:t>
            </a:r>
            <a:r>
              <a:rPr sz="2600" dirty="0">
                <a:latin typeface="Carlito"/>
                <a:cs typeface="Carlito"/>
              </a:rPr>
              <a:t>a </a:t>
            </a:r>
            <a:r>
              <a:rPr sz="2600" spc="-5" dirty="0">
                <a:latin typeface="Carlito"/>
                <a:cs typeface="Carlito"/>
              </a:rPr>
              <a:t>number of opportunities </a:t>
            </a:r>
            <a:r>
              <a:rPr sz="2600" spc="-25" dirty="0">
                <a:latin typeface="Carlito"/>
                <a:cs typeface="Carlito"/>
              </a:rPr>
              <a:t>to  </a:t>
            </a:r>
            <a:r>
              <a:rPr sz="2600" spc="-10" dirty="0">
                <a:latin typeface="Carlito"/>
                <a:cs typeface="Carlito"/>
              </a:rPr>
              <a:t>obtain lucrative </a:t>
            </a:r>
            <a:r>
              <a:rPr sz="2600" spc="-15" dirty="0">
                <a:latin typeface="Carlito"/>
                <a:cs typeface="Carlito"/>
              </a:rPr>
              <a:t>contracts </a:t>
            </a:r>
            <a:r>
              <a:rPr sz="2600" spc="-10" dirty="0">
                <a:latin typeface="Carlito"/>
                <a:cs typeface="Carlito"/>
              </a:rPr>
              <a:t>because </a:t>
            </a:r>
            <a:r>
              <a:rPr sz="2600" dirty="0">
                <a:latin typeface="Carlito"/>
                <a:cs typeface="Carlito"/>
              </a:rPr>
              <a:t>of </a:t>
            </a:r>
            <a:r>
              <a:rPr sz="2600" spc="-5" dirty="0">
                <a:latin typeface="Carlito"/>
                <a:cs typeface="Carlito"/>
              </a:rPr>
              <a:t>the </a:t>
            </a:r>
            <a:r>
              <a:rPr sz="2600" spc="-10" dirty="0">
                <a:latin typeface="Carlito"/>
                <a:cs typeface="Carlito"/>
              </a:rPr>
              <a:t>conditions </a:t>
            </a:r>
            <a:r>
              <a:rPr sz="2600" spc="-5" dirty="0">
                <a:latin typeface="Carlito"/>
                <a:cs typeface="Carlito"/>
              </a:rPr>
              <a:t>under which he </a:t>
            </a:r>
            <a:r>
              <a:rPr sz="2600" spc="-10" dirty="0">
                <a:latin typeface="Carlito"/>
                <a:cs typeface="Carlito"/>
              </a:rPr>
              <a:t>is </a:t>
            </a:r>
            <a:r>
              <a:rPr sz="2600" spc="-20" dirty="0">
                <a:latin typeface="Carlito"/>
                <a:cs typeface="Carlito"/>
              </a:rPr>
              <a:t>forced </a:t>
            </a:r>
            <a:r>
              <a:rPr sz="2600" spc="-25" dirty="0">
                <a:latin typeface="Carlito"/>
                <a:cs typeface="Carlito"/>
              </a:rPr>
              <a:t>to  </a:t>
            </a:r>
            <a:r>
              <a:rPr sz="2600" spc="-15" dirty="0">
                <a:latin typeface="Carlito"/>
                <a:cs typeface="Carlito"/>
              </a:rPr>
              <a:t>operate. </a:t>
            </a:r>
            <a:r>
              <a:rPr sz="2600" spc="-5" dirty="0">
                <a:latin typeface="Carlito"/>
                <a:cs typeface="Carlito"/>
              </a:rPr>
              <a:t>Particularly in </a:t>
            </a:r>
            <a:r>
              <a:rPr sz="2600" dirty="0">
                <a:latin typeface="Carlito"/>
                <a:cs typeface="Carlito"/>
              </a:rPr>
              <a:t>the </a:t>
            </a:r>
            <a:r>
              <a:rPr sz="2600" spc="-10" dirty="0">
                <a:latin typeface="Carlito"/>
                <a:cs typeface="Carlito"/>
              </a:rPr>
              <a:t>case </a:t>
            </a:r>
            <a:r>
              <a:rPr sz="2600" spc="-5" dirty="0">
                <a:latin typeface="Carlito"/>
                <a:cs typeface="Carlito"/>
              </a:rPr>
              <a:t>of </a:t>
            </a:r>
            <a:r>
              <a:rPr sz="2600" spc="-10" dirty="0">
                <a:latin typeface="Carlito"/>
                <a:cs typeface="Carlito"/>
              </a:rPr>
              <a:t>commercial installations, he </a:t>
            </a:r>
            <a:r>
              <a:rPr sz="2600" spc="-5" dirty="0">
                <a:latin typeface="Carlito"/>
                <a:cs typeface="Carlito"/>
              </a:rPr>
              <a:t>does not </a:t>
            </a:r>
            <a:r>
              <a:rPr sz="2600" spc="-25" dirty="0">
                <a:latin typeface="Carlito"/>
                <a:cs typeface="Carlito"/>
              </a:rPr>
              <a:t>have </a:t>
            </a:r>
            <a:r>
              <a:rPr sz="2600" spc="-5" dirty="0">
                <a:latin typeface="Carlito"/>
                <a:cs typeface="Carlito"/>
              </a:rPr>
              <a:t>the  </a:t>
            </a:r>
            <a:r>
              <a:rPr sz="2600" dirty="0">
                <a:latin typeface="Carlito"/>
                <a:cs typeface="Carlito"/>
              </a:rPr>
              <a:t>authority </a:t>
            </a:r>
            <a:r>
              <a:rPr sz="2600" spc="-20" dirty="0">
                <a:latin typeface="Carlito"/>
                <a:cs typeface="Carlito"/>
              </a:rPr>
              <a:t>to </a:t>
            </a:r>
            <a:r>
              <a:rPr sz="2600" spc="-25" dirty="0">
                <a:latin typeface="Carlito"/>
                <a:cs typeface="Carlito"/>
              </a:rPr>
              <a:t>make </a:t>
            </a:r>
            <a:r>
              <a:rPr sz="2600" spc="-20" dirty="0">
                <a:latin typeface="Carlito"/>
                <a:cs typeface="Carlito"/>
              </a:rPr>
              <a:t>any </a:t>
            </a:r>
            <a:r>
              <a:rPr sz="2600" spc="-5" dirty="0">
                <a:latin typeface="Carlito"/>
                <a:cs typeface="Carlito"/>
              </a:rPr>
              <a:t>decision or </a:t>
            </a:r>
            <a:r>
              <a:rPr sz="2600" spc="-10" dirty="0">
                <a:latin typeface="Carlito"/>
                <a:cs typeface="Carlito"/>
              </a:rPr>
              <a:t>commitments </a:t>
            </a:r>
            <a:r>
              <a:rPr sz="2600" spc="-5" dirty="0">
                <a:latin typeface="Carlito"/>
                <a:cs typeface="Carlito"/>
              </a:rPr>
              <a:t>during preliminary </a:t>
            </a:r>
            <a:r>
              <a:rPr sz="2600" spc="-15" dirty="0">
                <a:latin typeface="Carlito"/>
                <a:cs typeface="Carlito"/>
              </a:rPr>
              <a:t>contract </a:t>
            </a:r>
            <a:r>
              <a:rPr sz="2600" spc="555" dirty="0">
                <a:latin typeface="Carlito"/>
                <a:cs typeface="Carlito"/>
              </a:rPr>
              <a:t> </a:t>
            </a:r>
            <a:r>
              <a:rPr sz="2600" spc="-5" dirty="0">
                <a:latin typeface="Carlito"/>
                <a:cs typeface="Carlito"/>
              </a:rPr>
              <a:t>negotiations. He has </a:t>
            </a:r>
            <a:r>
              <a:rPr sz="2600" spc="-20" dirty="0">
                <a:latin typeface="Carlito"/>
                <a:cs typeface="Carlito"/>
              </a:rPr>
              <a:t>to </a:t>
            </a:r>
            <a:r>
              <a:rPr sz="2600" spc="-5" dirty="0">
                <a:latin typeface="Carlito"/>
                <a:cs typeface="Carlito"/>
              </a:rPr>
              <a:t>postpone discussion of price, </a:t>
            </a:r>
            <a:r>
              <a:rPr sz="2600" spc="-10" dirty="0">
                <a:latin typeface="Carlito"/>
                <a:cs typeface="Carlito"/>
              </a:rPr>
              <a:t>completion </a:t>
            </a:r>
            <a:r>
              <a:rPr sz="2600" dirty="0">
                <a:latin typeface="Carlito"/>
                <a:cs typeface="Carlito"/>
              </a:rPr>
              <a:t>time, </a:t>
            </a:r>
            <a:r>
              <a:rPr sz="2600" spc="-5" dirty="0">
                <a:latin typeface="Carlito"/>
                <a:cs typeface="Carlito"/>
              </a:rPr>
              <a:t>and </a:t>
            </a:r>
            <a:r>
              <a:rPr sz="2600" spc="-10" dirty="0">
                <a:latin typeface="Carlito"/>
                <a:cs typeface="Carlito"/>
              </a:rPr>
              <a:t>credit  terms until after </a:t>
            </a:r>
            <a:r>
              <a:rPr sz="2600" spc="-5" dirty="0">
                <a:latin typeface="Carlito"/>
                <a:cs typeface="Carlito"/>
              </a:rPr>
              <a:t>each of </a:t>
            </a:r>
            <a:r>
              <a:rPr sz="2600" dirty="0">
                <a:latin typeface="Carlito"/>
                <a:cs typeface="Carlito"/>
              </a:rPr>
              <a:t>the </a:t>
            </a:r>
            <a:r>
              <a:rPr sz="2600" spc="-10" dirty="0">
                <a:latin typeface="Carlito"/>
                <a:cs typeface="Carlito"/>
              </a:rPr>
              <a:t>technical experts </a:t>
            </a:r>
            <a:r>
              <a:rPr sz="2600" dirty="0">
                <a:latin typeface="Carlito"/>
                <a:cs typeface="Carlito"/>
              </a:rPr>
              <a:t>in </a:t>
            </a:r>
            <a:r>
              <a:rPr sz="2600" spc="-10" dirty="0">
                <a:latin typeface="Carlito"/>
                <a:cs typeface="Carlito"/>
              </a:rPr>
              <a:t>these areas </a:t>
            </a:r>
            <a:r>
              <a:rPr sz="2600" spc="-5" dirty="0">
                <a:latin typeface="Carlito"/>
                <a:cs typeface="Carlito"/>
              </a:rPr>
              <a:t>has studied the job  and made </a:t>
            </a:r>
            <a:r>
              <a:rPr sz="2600" spc="-15" dirty="0">
                <a:latin typeface="Carlito"/>
                <a:cs typeface="Carlito"/>
              </a:rPr>
              <a:t>formal</a:t>
            </a:r>
            <a:r>
              <a:rPr sz="2600" spc="555" dirty="0">
                <a:latin typeface="Carlito"/>
                <a:cs typeface="Carlito"/>
              </a:rPr>
              <a:t> </a:t>
            </a:r>
            <a:r>
              <a:rPr sz="2600" spc="-5" dirty="0">
                <a:latin typeface="Carlito"/>
                <a:cs typeface="Carlito"/>
              </a:rPr>
              <a:t>commitments. </a:t>
            </a:r>
            <a:r>
              <a:rPr sz="2600" spc="-15" dirty="0">
                <a:latin typeface="Carlito"/>
                <a:cs typeface="Carlito"/>
              </a:rPr>
              <a:t>By  </a:t>
            </a:r>
            <a:r>
              <a:rPr sz="2600" spc="-5" dirty="0">
                <a:latin typeface="Carlito"/>
                <a:cs typeface="Carlito"/>
              </a:rPr>
              <a:t>this </a:t>
            </a:r>
            <a:r>
              <a:rPr sz="2600" dirty="0">
                <a:latin typeface="Carlito"/>
                <a:cs typeface="Carlito"/>
              </a:rPr>
              <a:t>time, </a:t>
            </a:r>
            <a:r>
              <a:rPr sz="2600" spc="-5" dirty="0">
                <a:latin typeface="Carlito"/>
                <a:cs typeface="Carlito"/>
              </a:rPr>
              <a:t>some </a:t>
            </a:r>
            <a:r>
              <a:rPr sz="2600" spc="-10" dirty="0">
                <a:latin typeface="Carlito"/>
                <a:cs typeface="Carlito"/>
              </a:rPr>
              <a:t>competing </a:t>
            </a:r>
            <a:r>
              <a:rPr sz="2600" spc="-5" dirty="0">
                <a:latin typeface="Carlito"/>
                <a:cs typeface="Carlito"/>
              </a:rPr>
              <a:t>firm already  </a:t>
            </a:r>
            <a:r>
              <a:rPr sz="2600" spc="-15" dirty="0">
                <a:latin typeface="Carlito"/>
                <a:cs typeface="Carlito"/>
              </a:rPr>
              <a:t>completes</a:t>
            </a:r>
            <a:r>
              <a:rPr sz="2600" spc="555" dirty="0">
                <a:latin typeface="Carlito"/>
                <a:cs typeface="Carlito"/>
              </a:rPr>
              <a:t> </a:t>
            </a:r>
            <a:r>
              <a:rPr sz="2600" spc="-10" dirty="0">
                <a:latin typeface="Carlito"/>
                <a:cs typeface="Carlito"/>
              </a:rPr>
              <a:t>negotiations </a:t>
            </a:r>
            <a:r>
              <a:rPr sz="2600" dirty="0">
                <a:latin typeface="Carlito"/>
                <a:cs typeface="Carlito"/>
              </a:rPr>
              <a:t>and </a:t>
            </a:r>
            <a:r>
              <a:rPr sz="2600" spc="-10" dirty="0">
                <a:latin typeface="Carlito"/>
                <a:cs typeface="Carlito"/>
              </a:rPr>
              <a:t>gets </a:t>
            </a:r>
            <a:r>
              <a:rPr sz="2600" spc="-5" dirty="0">
                <a:latin typeface="Carlito"/>
                <a:cs typeface="Carlito"/>
              </a:rPr>
              <a:t>the </a:t>
            </a:r>
            <a:r>
              <a:rPr sz="2600" spc="-10" dirty="0">
                <a:latin typeface="Carlito"/>
                <a:cs typeface="Carlito"/>
              </a:rPr>
              <a:t>contract. Prabhu </a:t>
            </a:r>
            <a:r>
              <a:rPr sz="2600" spc="-5" dirty="0">
                <a:latin typeface="Carlito"/>
                <a:cs typeface="Carlito"/>
              </a:rPr>
              <a:t>Lal </a:t>
            </a:r>
            <a:r>
              <a:rPr sz="2600" spc="-15" dirty="0">
                <a:latin typeface="Carlito"/>
                <a:cs typeface="Carlito"/>
              </a:rPr>
              <a:t>considers  </a:t>
            </a:r>
            <a:r>
              <a:rPr sz="2600" dirty="0">
                <a:latin typeface="Carlito"/>
                <a:cs typeface="Carlito"/>
              </a:rPr>
              <a:t>this a  </a:t>
            </a:r>
            <a:r>
              <a:rPr sz="2600" spc="-5" dirty="0">
                <a:latin typeface="Carlito"/>
                <a:cs typeface="Carlito"/>
              </a:rPr>
              <a:t>continuing </a:t>
            </a:r>
            <a:r>
              <a:rPr sz="2600" spc="-10" dirty="0">
                <a:latin typeface="Carlito"/>
                <a:cs typeface="Carlito"/>
              </a:rPr>
              <a:t>problem, </a:t>
            </a:r>
            <a:r>
              <a:rPr sz="2600" dirty="0">
                <a:latin typeface="Carlito"/>
                <a:cs typeface="Carlito"/>
              </a:rPr>
              <a:t>and </a:t>
            </a:r>
            <a:r>
              <a:rPr sz="2600" spc="-15" dirty="0">
                <a:latin typeface="Carlito"/>
                <a:cs typeface="Carlito"/>
              </a:rPr>
              <a:t>feels</a:t>
            </a:r>
            <a:r>
              <a:rPr sz="2600" spc="-70" dirty="0">
                <a:latin typeface="Carlito"/>
                <a:cs typeface="Carlito"/>
              </a:rPr>
              <a:t> </a:t>
            </a:r>
            <a:r>
              <a:rPr sz="2600" spc="-5" dirty="0">
                <a:latin typeface="Carlito"/>
                <a:cs typeface="Carlito"/>
              </a:rPr>
              <a:t>hampered.</a:t>
            </a:r>
            <a:endParaRPr sz="2600" dirty="0">
              <a:latin typeface="Carlito"/>
              <a:cs typeface="Carlito"/>
            </a:endParaRPr>
          </a:p>
          <a:p>
            <a:pPr marL="527685" marR="5080" indent="-515620" algn="just">
              <a:lnSpc>
                <a:spcPct val="70000"/>
              </a:lnSpc>
              <a:spcBef>
                <a:spcPts val="1000"/>
              </a:spcBef>
              <a:buAutoNum type="alphaLcParenBoth"/>
              <a:tabLst>
                <a:tab pos="528320" algn="l"/>
              </a:tabLst>
            </a:pPr>
            <a:r>
              <a:rPr sz="2600" dirty="0">
                <a:latin typeface="Carlito"/>
                <a:cs typeface="Carlito"/>
              </a:rPr>
              <a:t>In </a:t>
            </a:r>
            <a:r>
              <a:rPr sz="2600" spc="-10" dirty="0">
                <a:latin typeface="Carlito"/>
                <a:cs typeface="Carlito"/>
              </a:rPr>
              <a:t>what respects </a:t>
            </a:r>
            <a:r>
              <a:rPr sz="2600" spc="-5" dirty="0">
                <a:latin typeface="Carlito"/>
                <a:cs typeface="Carlito"/>
              </a:rPr>
              <a:t>do </a:t>
            </a:r>
            <a:r>
              <a:rPr sz="2600" spc="-15" dirty="0">
                <a:latin typeface="Carlito"/>
                <a:cs typeface="Carlito"/>
              </a:rPr>
              <a:t>you </a:t>
            </a:r>
            <a:r>
              <a:rPr sz="2600" dirty="0">
                <a:latin typeface="Carlito"/>
                <a:cs typeface="Carlito"/>
              </a:rPr>
              <a:t>think </a:t>
            </a:r>
            <a:r>
              <a:rPr sz="2600" spc="-10" dirty="0">
                <a:latin typeface="Carlito"/>
                <a:cs typeface="Carlito"/>
              </a:rPr>
              <a:t>Prabhu </a:t>
            </a:r>
            <a:r>
              <a:rPr sz="2600" spc="-5" dirty="0">
                <a:latin typeface="Carlito"/>
                <a:cs typeface="Carlito"/>
              </a:rPr>
              <a:t>Lal </a:t>
            </a:r>
            <a:r>
              <a:rPr sz="2600" dirty="0">
                <a:latin typeface="Carlito"/>
                <a:cs typeface="Carlito"/>
              </a:rPr>
              <a:t>is </a:t>
            </a:r>
            <a:r>
              <a:rPr sz="2600" spc="-10" dirty="0">
                <a:latin typeface="Carlito"/>
                <a:cs typeface="Carlito"/>
              </a:rPr>
              <a:t>justified </a:t>
            </a:r>
            <a:r>
              <a:rPr sz="2600" spc="-5" dirty="0">
                <a:latin typeface="Carlito"/>
                <a:cs typeface="Carlito"/>
              </a:rPr>
              <a:t>or not justified in his  </a:t>
            </a:r>
            <a:r>
              <a:rPr sz="2600" spc="-10" dirty="0">
                <a:latin typeface="Carlito"/>
                <a:cs typeface="Carlito"/>
              </a:rPr>
              <a:t>complaint?</a:t>
            </a:r>
            <a:endParaRPr sz="2600" dirty="0">
              <a:latin typeface="Carlito"/>
              <a:cs typeface="Carlito"/>
            </a:endParaRPr>
          </a:p>
          <a:p>
            <a:pPr marL="527685" indent="-515620" algn="just">
              <a:lnSpc>
                <a:spcPct val="100000"/>
              </a:lnSpc>
              <a:spcBef>
                <a:spcPts val="70"/>
              </a:spcBef>
              <a:buAutoNum type="alphaLcParenBoth"/>
              <a:tabLst>
                <a:tab pos="528320" algn="l"/>
              </a:tabLst>
            </a:pPr>
            <a:r>
              <a:rPr sz="2600" spc="-5" dirty="0">
                <a:latin typeface="Carlito"/>
                <a:cs typeface="Carlito"/>
              </a:rPr>
              <a:t>What </a:t>
            </a:r>
            <a:r>
              <a:rPr sz="2600" spc="-10" dirty="0">
                <a:latin typeface="Carlito"/>
                <a:cs typeface="Carlito"/>
              </a:rPr>
              <a:t>can </a:t>
            </a:r>
            <a:r>
              <a:rPr sz="2600" dirty="0">
                <a:latin typeface="Carlito"/>
                <a:cs typeface="Carlito"/>
              </a:rPr>
              <a:t>be </a:t>
            </a:r>
            <a:r>
              <a:rPr sz="2600" spc="-5" dirty="0">
                <a:latin typeface="Carlito"/>
                <a:cs typeface="Carlito"/>
              </a:rPr>
              <a:t>done on </a:t>
            </a:r>
            <a:r>
              <a:rPr sz="2600" dirty="0">
                <a:latin typeface="Carlito"/>
                <a:cs typeface="Carlito"/>
              </a:rPr>
              <a:t>a </a:t>
            </a:r>
            <a:r>
              <a:rPr sz="2600" spc="-10" dirty="0">
                <a:latin typeface="Carlito"/>
                <a:cs typeface="Carlito"/>
              </a:rPr>
              <a:t>company-wide </a:t>
            </a:r>
            <a:r>
              <a:rPr sz="2600" spc="-5" dirty="0">
                <a:latin typeface="Carlito"/>
                <a:cs typeface="Carlito"/>
              </a:rPr>
              <a:t>basis </a:t>
            </a:r>
            <a:r>
              <a:rPr sz="2600" spc="-10" dirty="0">
                <a:latin typeface="Carlito"/>
                <a:cs typeface="Carlito"/>
              </a:rPr>
              <a:t>to improve </a:t>
            </a:r>
            <a:r>
              <a:rPr sz="2600" dirty="0">
                <a:latin typeface="Carlito"/>
                <a:cs typeface="Carlito"/>
              </a:rPr>
              <a:t>the</a:t>
            </a:r>
            <a:r>
              <a:rPr sz="2600" spc="-70" dirty="0">
                <a:latin typeface="Carlito"/>
                <a:cs typeface="Carlito"/>
              </a:rPr>
              <a:t> </a:t>
            </a:r>
            <a:r>
              <a:rPr sz="2600" spc="-5" dirty="0">
                <a:latin typeface="Carlito"/>
                <a:cs typeface="Carlito"/>
              </a:rPr>
              <a:t>situation?</a:t>
            </a:r>
            <a:endParaRPr sz="2600" dirty="0">
              <a:latin typeface="Carlito"/>
              <a:cs typeface="Carlito"/>
            </a:endParaRPr>
          </a:p>
        </p:txBody>
      </p:sp>
    </p:spTree>
    <p:extLst>
      <p:ext uri="{BB962C8B-B14F-4D97-AF65-F5344CB8AC3E}">
        <p14:creationId xmlns:p14="http://schemas.microsoft.com/office/powerpoint/2010/main" val="3459554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3931920" cy="696595"/>
          </a:xfrm>
          <a:prstGeom prst="rect">
            <a:avLst/>
          </a:prstGeom>
        </p:spPr>
        <p:txBody>
          <a:bodyPr vert="horz" wrap="square" lIns="0" tIns="12700" rIns="0" bIns="0" rtlCol="0">
            <a:spAutoFit/>
          </a:bodyPr>
          <a:lstStyle/>
          <a:p>
            <a:pPr marL="12700">
              <a:lnSpc>
                <a:spcPct val="100000"/>
              </a:lnSpc>
              <a:spcBef>
                <a:spcPts val="100"/>
              </a:spcBef>
            </a:pPr>
            <a:r>
              <a:rPr b="1" spc="-280" dirty="0"/>
              <a:t>Review</a:t>
            </a:r>
            <a:r>
              <a:rPr b="1" spc="-509" dirty="0"/>
              <a:t> </a:t>
            </a:r>
            <a:r>
              <a:rPr b="1" spc="-185" dirty="0"/>
              <a:t>Questions</a:t>
            </a:r>
          </a:p>
        </p:txBody>
      </p:sp>
      <p:sp>
        <p:nvSpPr>
          <p:cNvPr id="3" name="object 3"/>
          <p:cNvSpPr txBox="1"/>
          <p:nvPr/>
        </p:nvSpPr>
        <p:spPr>
          <a:xfrm>
            <a:off x="402437" y="853820"/>
            <a:ext cx="11520805" cy="5799857"/>
          </a:xfrm>
          <a:prstGeom prst="rect">
            <a:avLst/>
          </a:prstGeom>
        </p:spPr>
        <p:txBody>
          <a:bodyPr vert="horz" wrap="square" lIns="0" tIns="13335" rIns="0" bIns="0" rtlCol="0">
            <a:spAutoFit/>
          </a:bodyPr>
          <a:lstStyle/>
          <a:p>
            <a:pPr marL="241300" indent="-228600" algn="just">
              <a:lnSpc>
                <a:spcPct val="100000"/>
              </a:lnSpc>
              <a:spcBef>
                <a:spcPts val="105"/>
              </a:spcBef>
              <a:buFont typeface="Arial"/>
              <a:buChar char="•"/>
              <a:tabLst>
                <a:tab pos="241300" algn="l"/>
              </a:tabLst>
            </a:pPr>
            <a:r>
              <a:rPr sz="2400" spc="-5" dirty="0">
                <a:latin typeface="Carlito"/>
                <a:cs typeface="Carlito"/>
              </a:rPr>
              <a:t>What </a:t>
            </a:r>
            <a:r>
              <a:rPr sz="2400" dirty="0">
                <a:latin typeface="Carlito"/>
                <a:cs typeface="Carlito"/>
              </a:rPr>
              <a:t>is Planning? </a:t>
            </a:r>
            <a:r>
              <a:rPr sz="2400" spc="-5" dirty="0">
                <a:latin typeface="Carlito"/>
                <a:cs typeface="Carlito"/>
              </a:rPr>
              <a:t>What </a:t>
            </a:r>
            <a:r>
              <a:rPr sz="2400" spc="-10" dirty="0">
                <a:latin typeface="Carlito"/>
                <a:cs typeface="Carlito"/>
              </a:rPr>
              <a:t>are </a:t>
            </a:r>
            <a:r>
              <a:rPr sz="2400" dirty="0">
                <a:latin typeface="Carlito"/>
                <a:cs typeface="Carlito"/>
              </a:rPr>
              <a:t>the </a:t>
            </a:r>
            <a:r>
              <a:rPr sz="2400" spc="-15" dirty="0">
                <a:latin typeface="Carlito"/>
                <a:cs typeface="Carlito"/>
              </a:rPr>
              <a:t>steps involved </a:t>
            </a:r>
            <a:r>
              <a:rPr sz="2400" dirty="0">
                <a:latin typeface="Carlito"/>
                <a:cs typeface="Carlito"/>
              </a:rPr>
              <a:t>in</a:t>
            </a:r>
            <a:r>
              <a:rPr sz="2400" spc="-85" dirty="0">
                <a:latin typeface="Carlito"/>
                <a:cs typeface="Carlito"/>
              </a:rPr>
              <a:t> </a:t>
            </a:r>
            <a:r>
              <a:rPr sz="2400" dirty="0">
                <a:latin typeface="Carlito"/>
                <a:cs typeface="Carlito"/>
              </a:rPr>
              <a:t>it?</a:t>
            </a:r>
            <a:endParaRPr lang="en-US" sz="2400" dirty="0">
              <a:latin typeface="Carlito"/>
              <a:cs typeface="Carlito"/>
            </a:endParaRPr>
          </a:p>
          <a:p>
            <a:pPr marL="241300" indent="-228600" algn="just">
              <a:lnSpc>
                <a:spcPct val="100000"/>
              </a:lnSpc>
              <a:spcBef>
                <a:spcPts val="105"/>
              </a:spcBef>
              <a:buFont typeface="Arial"/>
              <a:buChar char="•"/>
              <a:tabLst>
                <a:tab pos="241300" algn="l"/>
              </a:tabLst>
            </a:pPr>
            <a:r>
              <a:rPr lang="en-IN" sz="2400" dirty="0">
                <a:latin typeface="Carlito"/>
                <a:cs typeface="Carlito"/>
              </a:rPr>
              <a:t>Define Plan and  Planning.</a:t>
            </a:r>
            <a:endParaRPr sz="2400" dirty="0">
              <a:latin typeface="Carlito"/>
              <a:cs typeface="Carlito"/>
            </a:endParaRPr>
          </a:p>
          <a:p>
            <a:pPr marL="241300" marR="6350" indent="-228600" algn="just">
              <a:lnSpc>
                <a:spcPct val="70100"/>
              </a:lnSpc>
              <a:spcBef>
                <a:spcPts val="990"/>
              </a:spcBef>
              <a:buFont typeface="Arial"/>
              <a:buChar char="•"/>
              <a:tabLst>
                <a:tab pos="241300" algn="l"/>
                <a:tab pos="1108075" algn="l"/>
                <a:tab pos="1446530" algn="l"/>
                <a:tab pos="2025650" algn="l"/>
                <a:tab pos="3046730" algn="l"/>
                <a:tab pos="3683635" algn="l"/>
                <a:tab pos="4918710" algn="l"/>
                <a:tab pos="5325745" algn="l"/>
                <a:tab pos="6765925" algn="l"/>
                <a:tab pos="7755255" algn="l"/>
                <a:tab pos="8848090" algn="l"/>
                <a:tab pos="9428480" algn="l"/>
                <a:tab pos="11231880" algn="l"/>
              </a:tabLst>
            </a:pPr>
            <a:r>
              <a:rPr sz="2400" dirty="0">
                <a:latin typeface="Carlito"/>
                <a:cs typeface="Carlito"/>
              </a:rPr>
              <a:t>Wh</a:t>
            </a:r>
            <a:r>
              <a:rPr sz="2400" spc="-30" dirty="0">
                <a:latin typeface="Carlito"/>
                <a:cs typeface="Carlito"/>
              </a:rPr>
              <a:t>a</a:t>
            </a:r>
            <a:r>
              <a:rPr sz="2400" dirty="0">
                <a:latin typeface="Carlito"/>
                <a:cs typeface="Carlito"/>
              </a:rPr>
              <a:t>t	is	</a:t>
            </a:r>
            <a:r>
              <a:rPr sz="2400" spc="-15" dirty="0">
                <a:latin typeface="Carlito"/>
                <a:cs typeface="Carlito"/>
              </a:rPr>
              <a:t>th</a:t>
            </a:r>
            <a:r>
              <a:rPr sz="2400" dirty="0">
                <a:latin typeface="Carlito"/>
                <a:cs typeface="Carlito"/>
              </a:rPr>
              <a:t>e	</a:t>
            </a:r>
            <a:r>
              <a:rPr sz="2400" spc="-5" dirty="0">
                <a:latin typeface="Carlito"/>
                <a:cs typeface="Carlito"/>
              </a:rPr>
              <a:t>n</a:t>
            </a:r>
            <a:r>
              <a:rPr sz="2400" spc="-25" dirty="0">
                <a:latin typeface="Carlito"/>
                <a:cs typeface="Carlito"/>
              </a:rPr>
              <a:t>a</a:t>
            </a:r>
            <a:r>
              <a:rPr sz="2400" dirty="0">
                <a:latin typeface="Carlito"/>
                <a:cs typeface="Carlito"/>
              </a:rPr>
              <a:t>tu</a:t>
            </a:r>
            <a:r>
              <a:rPr sz="2400" spc="-45" dirty="0">
                <a:latin typeface="Carlito"/>
                <a:cs typeface="Carlito"/>
              </a:rPr>
              <a:t>r</a:t>
            </a:r>
            <a:r>
              <a:rPr sz="2400" dirty="0">
                <a:latin typeface="Carlito"/>
                <a:cs typeface="Carlito"/>
              </a:rPr>
              <a:t>e	</a:t>
            </a:r>
            <a:r>
              <a:rPr sz="2400" spc="-15" dirty="0">
                <a:latin typeface="Carlito"/>
                <a:cs typeface="Carlito"/>
              </a:rPr>
              <a:t>a</a:t>
            </a:r>
            <a:r>
              <a:rPr sz="2400" spc="-5" dirty="0">
                <a:latin typeface="Carlito"/>
                <a:cs typeface="Carlito"/>
              </a:rPr>
              <a:t>n</a:t>
            </a:r>
            <a:r>
              <a:rPr sz="2400" dirty="0">
                <a:latin typeface="Carlito"/>
                <a:cs typeface="Carlito"/>
              </a:rPr>
              <a:t>d	</a:t>
            </a:r>
            <a:r>
              <a:rPr sz="2400" spc="-15" dirty="0">
                <a:latin typeface="Carlito"/>
                <a:cs typeface="Carlito"/>
              </a:rPr>
              <a:t>p</a:t>
            </a:r>
            <a:r>
              <a:rPr sz="2400" spc="-5" dirty="0">
                <a:latin typeface="Carlito"/>
                <a:cs typeface="Carlito"/>
              </a:rPr>
              <a:t>urpo</a:t>
            </a:r>
            <a:r>
              <a:rPr sz="2400" spc="-20" dirty="0">
                <a:latin typeface="Carlito"/>
                <a:cs typeface="Carlito"/>
              </a:rPr>
              <a:t>s</a:t>
            </a:r>
            <a:r>
              <a:rPr sz="2400" dirty="0">
                <a:latin typeface="Carlito"/>
                <a:cs typeface="Carlito"/>
              </a:rPr>
              <a:t>e	</a:t>
            </a:r>
            <a:r>
              <a:rPr sz="2400" spc="-10" dirty="0">
                <a:latin typeface="Carlito"/>
                <a:cs typeface="Carlito"/>
              </a:rPr>
              <a:t>o</a:t>
            </a:r>
            <a:r>
              <a:rPr sz="2400" dirty="0">
                <a:latin typeface="Carlito"/>
                <a:cs typeface="Carlito"/>
              </a:rPr>
              <a:t>f	Pla</a:t>
            </a:r>
            <a:r>
              <a:rPr sz="2400" spc="-15" dirty="0">
                <a:latin typeface="Carlito"/>
                <a:cs typeface="Carlito"/>
              </a:rPr>
              <a:t>n</a:t>
            </a:r>
            <a:r>
              <a:rPr sz="2400" spc="-5" dirty="0">
                <a:latin typeface="Carlito"/>
                <a:cs typeface="Carlito"/>
              </a:rPr>
              <a:t>n</a:t>
            </a:r>
            <a:r>
              <a:rPr sz="2400" spc="-15" dirty="0">
                <a:latin typeface="Carlito"/>
                <a:cs typeface="Carlito"/>
              </a:rPr>
              <a:t>i</a:t>
            </a:r>
            <a:r>
              <a:rPr sz="2400" spc="-5" dirty="0">
                <a:latin typeface="Carlito"/>
                <a:cs typeface="Carlito"/>
              </a:rPr>
              <a:t>ng</a:t>
            </a:r>
            <a:r>
              <a:rPr sz="2400" dirty="0">
                <a:latin typeface="Carlito"/>
                <a:cs typeface="Carlito"/>
              </a:rPr>
              <a:t>?</a:t>
            </a:r>
            <a:r>
              <a:rPr lang="en-IN" sz="2400" dirty="0">
                <a:latin typeface="Carlito"/>
                <a:cs typeface="Carlito"/>
              </a:rPr>
              <a:t> </a:t>
            </a:r>
            <a:r>
              <a:rPr sz="2400" dirty="0">
                <a:latin typeface="Carlito"/>
                <a:cs typeface="Carlito"/>
              </a:rPr>
              <a:t>Bri</a:t>
            </a:r>
            <a:r>
              <a:rPr sz="2400" spc="-40" dirty="0">
                <a:latin typeface="Carlito"/>
                <a:cs typeface="Carlito"/>
              </a:rPr>
              <a:t>e</a:t>
            </a:r>
            <a:r>
              <a:rPr sz="2400" spc="-5" dirty="0">
                <a:latin typeface="Carlito"/>
                <a:cs typeface="Carlito"/>
              </a:rPr>
              <a:t>fl</a:t>
            </a:r>
            <a:r>
              <a:rPr sz="2400" dirty="0">
                <a:latin typeface="Carlito"/>
                <a:cs typeface="Carlito"/>
              </a:rPr>
              <a:t>y</a:t>
            </a:r>
            <a:r>
              <a:rPr lang="en-IN" sz="2400" dirty="0">
                <a:latin typeface="Carlito"/>
                <a:cs typeface="Carlito"/>
              </a:rPr>
              <a:t> </a:t>
            </a:r>
            <a:r>
              <a:rPr sz="2400" spc="-40" dirty="0">
                <a:latin typeface="Carlito"/>
                <a:cs typeface="Carlito"/>
              </a:rPr>
              <a:t>e</a:t>
            </a:r>
            <a:r>
              <a:rPr sz="2400" spc="-15" dirty="0">
                <a:latin typeface="Carlito"/>
                <a:cs typeface="Carlito"/>
              </a:rPr>
              <a:t>x</a:t>
            </a:r>
            <a:r>
              <a:rPr sz="2400" spc="-5" dirty="0">
                <a:latin typeface="Carlito"/>
                <a:cs typeface="Carlito"/>
              </a:rPr>
              <a:t>plai</a:t>
            </a:r>
            <a:r>
              <a:rPr sz="2400" dirty="0">
                <a:latin typeface="Carlito"/>
                <a:cs typeface="Carlito"/>
              </a:rPr>
              <a:t>n</a:t>
            </a:r>
            <a:r>
              <a:rPr lang="en-IN" sz="2400" dirty="0">
                <a:latin typeface="Carlito"/>
                <a:cs typeface="Carlito"/>
              </a:rPr>
              <a:t> </a:t>
            </a:r>
            <a:r>
              <a:rPr sz="2400" dirty="0">
                <a:latin typeface="Carlito"/>
                <a:cs typeface="Carlito"/>
              </a:rPr>
              <a:t>t</a:t>
            </a:r>
            <a:r>
              <a:rPr sz="2400" spc="-15" dirty="0">
                <a:latin typeface="Carlito"/>
                <a:cs typeface="Carlito"/>
              </a:rPr>
              <a:t>h</a:t>
            </a:r>
            <a:r>
              <a:rPr sz="2400" dirty="0">
                <a:latin typeface="Carlito"/>
                <a:cs typeface="Carlito"/>
              </a:rPr>
              <a:t>e</a:t>
            </a:r>
            <a:r>
              <a:rPr lang="en-IN" sz="2400" dirty="0">
                <a:latin typeface="Carlito"/>
                <a:cs typeface="Carlito"/>
              </a:rPr>
              <a:t> </a:t>
            </a:r>
            <a:r>
              <a:rPr sz="2400" spc="-25" dirty="0">
                <a:latin typeface="Carlito"/>
                <a:cs typeface="Carlito"/>
              </a:rPr>
              <a:t>c</a:t>
            </a:r>
            <a:r>
              <a:rPr sz="2400" spc="-5" dirty="0">
                <a:latin typeface="Carlito"/>
                <a:cs typeface="Carlito"/>
              </a:rPr>
              <a:t>o</a:t>
            </a:r>
            <a:r>
              <a:rPr sz="2400" spc="-10" dirty="0">
                <a:latin typeface="Carlito"/>
                <a:cs typeface="Carlito"/>
              </a:rPr>
              <a:t>m</a:t>
            </a:r>
            <a:r>
              <a:rPr sz="2400" spc="-5" dirty="0">
                <a:latin typeface="Carlito"/>
                <a:cs typeface="Carlito"/>
              </a:rPr>
              <a:t>pon</a:t>
            </a:r>
            <a:r>
              <a:rPr sz="2400" spc="-25" dirty="0">
                <a:latin typeface="Carlito"/>
                <a:cs typeface="Carlito"/>
              </a:rPr>
              <a:t>en</a:t>
            </a:r>
            <a:r>
              <a:rPr sz="2400" dirty="0">
                <a:latin typeface="Carlito"/>
                <a:cs typeface="Carlito"/>
              </a:rPr>
              <a:t>ts</a:t>
            </a:r>
            <a:r>
              <a:rPr lang="en-US" sz="2400" dirty="0">
                <a:latin typeface="Carlito"/>
                <a:cs typeface="Carlito"/>
              </a:rPr>
              <a:t> </a:t>
            </a:r>
            <a:r>
              <a:rPr sz="2400" spc="-10" dirty="0">
                <a:latin typeface="Carlito"/>
                <a:cs typeface="Carlito"/>
              </a:rPr>
              <a:t>of  </a:t>
            </a:r>
            <a:r>
              <a:rPr sz="2400" spc="-5" dirty="0">
                <a:latin typeface="Carlito"/>
                <a:cs typeface="Carlito"/>
              </a:rPr>
              <a:t>planning.</a:t>
            </a:r>
            <a:endParaRPr sz="2400" dirty="0">
              <a:latin typeface="Carlito"/>
              <a:cs typeface="Carlito"/>
            </a:endParaRPr>
          </a:p>
          <a:p>
            <a:pPr marL="241300" indent="-228600" algn="just">
              <a:lnSpc>
                <a:spcPct val="100000"/>
              </a:lnSpc>
              <a:spcBef>
                <a:spcPts val="60"/>
              </a:spcBef>
              <a:buFont typeface="Arial"/>
              <a:buChar char="•"/>
              <a:tabLst>
                <a:tab pos="241300" algn="l"/>
              </a:tabLst>
            </a:pPr>
            <a:r>
              <a:rPr sz="2400" spc="-5" dirty="0">
                <a:latin typeface="Carlito"/>
                <a:cs typeface="Carlito"/>
              </a:rPr>
              <a:t>“Planning </a:t>
            </a:r>
            <a:r>
              <a:rPr sz="2400" dirty="0">
                <a:latin typeface="Carlito"/>
                <a:cs typeface="Carlito"/>
              </a:rPr>
              <a:t>is the essence </a:t>
            </a:r>
            <a:r>
              <a:rPr sz="2400" spc="-5" dirty="0">
                <a:latin typeface="Carlito"/>
                <a:cs typeface="Carlito"/>
              </a:rPr>
              <a:t>of management, </a:t>
            </a:r>
            <a:r>
              <a:rPr sz="2400" dirty="0">
                <a:latin typeface="Carlito"/>
                <a:cs typeface="Carlito"/>
              </a:rPr>
              <a:t>it is a </a:t>
            </a:r>
            <a:r>
              <a:rPr sz="2400" spc="-5" dirty="0">
                <a:latin typeface="Carlito"/>
                <a:cs typeface="Carlito"/>
              </a:rPr>
              <a:t>management </a:t>
            </a:r>
            <a:r>
              <a:rPr sz="2400" spc="-30" dirty="0">
                <a:latin typeface="Carlito"/>
                <a:cs typeface="Carlito"/>
              </a:rPr>
              <a:t>function”.</a:t>
            </a:r>
            <a:r>
              <a:rPr sz="2400" spc="-110" dirty="0">
                <a:latin typeface="Carlito"/>
                <a:cs typeface="Carlito"/>
              </a:rPr>
              <a:t> </a:t>
            </a:r>
            <a:r>
              <a:rPr sz="2400" spc="-10" dirty="0">
                <a:latin typeface="Carlito"/>
                <a:cs typeface="Carlito"/>
              </a:rPr>
              <a:t>Elucidate.</a:t>
            </a:r>
            <a:endParaRPr sz="2400" dirty="0">
              <a:latin typeface="Carlito"/>
              <a:cs typeface="Carlito"/>
            </a:endParaRPr>
          </a:p>
          <a:p>
            <a:pPr marL="241300" indent="-228600" algn="just">
              <a:lnSpc>
                <a:spcPct val="100000"/>
              </a:lnSpc>
              <a:spcBef>
                <a:spcPts val="70"/>
              </a:spcBef>
              <a:buFont typeface="Arial"/>
              <a:buChar char="•"/>
              <a:tabLst>
                <a:tab pos="241300" algn="l"/>
              </a:tabLst>
            </a:pPr>
            <a:r>
              <a:rPr sz="2400" spc="-5" dirty="0">
                <a:latin typeface="Carlito"/>
                <a:cs typeface="Carlito"/>
              </a:rPr>
              <a:t>What </a:t>
            </a:r>
            <a:r>
              <a:rPr sz="2400" dirty="0">
                <a:latin typeface="Carlito"/>
                <a:cs typeface="Carlito"/>
              </a:rPr>
              <a:t>is </a:t>
            </a:r>
            <a:r>
              <a:rPr sz="2400" spc="-5" dirty="0">
                <a:latin typeface="Carlito"/>
                <a:cs typeface="Carlito"/>
              </a:rPr>
              <a:t>planning? </a:t>
            </a:r>
            <a:r>
              <a:rPr sz="2400" dirty="0">
                <a:latin typeface="Carlito"/>
                <a:cs typeface="Carlito"/>
              </a:rPr>
              <a:t>Explain its</a:t>
            </a:r>
            <a:r>
              <a:rPr sz="2400" spc="-55" dirty="0">
                <a:latin typeface="Carlito"/>
                <a:cs typeface="Carlito"/>
              </a:rPr>
              <a:t> </a:t>
            </a:r>
            <a:r>
              <a:rPr sz="2400" spc="-5" dirty="0">
                <a:latin typeface="Carlito"/>
                <a:cs typeface="Carlito"/>
              </a:rPr>
              <a:t>characteristics.</a:t>
            </a:r>
            <a:endParaRPr sz="2400" dirty="0">
              <a:latin typeface="Carlito"/>
              <a:cs typeface="Carlito"/>
            </a:endParaRPr>
          </a:p>
          <a:p>
            <a:pPr marL="241300" marR="6350" indent="-228600" algn="just">
              <a:lnSpc>
                <a:spcPct val="70100"/>
              </a:lnSpc>
              <a:spcBef>
                <a:spcPts val="994"/>
              </a:spcBef>
              <a:buFont typeface="Arial"/>
              <a:buChar char="•"/>
              <a:tabLst>
                <a:tab pos="241300" algn="l"/>
                <a:tab pos="1382395" algn="l"/>
                <a:tab pos="2008505" algn="l"/>
                <a:tab pos="3703954" algn="l"/>
                <a:tab pos="4386580" algn="l"/>
                <a:tab pos="5982335" algn="l"/>
                <a:tab pos="6435090" algn="l"/>
                <a:tab pos="7857490" algn="l"/>
                <a:tab pos="8769985" algn="l"/>
                <a:tab pos="9847580" algn="l"/>
                <a:tab pos="10361295" algn="l"/>
                <a:tab pos="11225530" algn="l"/>
              </a:tabLst>
            </a:pPr>
            <a:r>
              <a:rPr sz="2400" spc="-5" dirty="0">
                <a:latin typeface="Carlito"/>
                <a:cs typeface="Carlito"/>
              </a:rPr>
              <a:t>Explai</a:t>
            </a:r>
            <a:r>
              <a:rPr sz="2400" dirty="0">
                <a:latin typeface="Carlito"/>
                <a:cs typeface="Carlito"/>
              </a:rPr>
              <a:t>n	t</a:t>
            </a:r>
            <a:r>
              <a:rPr sz="2400" spc="-15" dirty="0">
                <a:latin typeface="Carlito"/>
                <a:cs typeface="Carlito"/>
              </a:rPr>
              <a:t>h</a:t>
            </a:r>
            <a:r>
              <a:rPr sz="2400" dirty="0">
                <a:latin typeface="Carlito"/>
                <a:cs typeface="Carlito"/>
              </a:rPr>
              <a:t>e	ad</a:t>
            </a:r>
            <a:r>
              <a:rPr sz="2400" spc="-40" dirty="0">
                <a:latin typeface="Carlito"/>
                <a:cs typeface="Carlito"/>
              </a:rPr>
              <a:t>v</a:t>
            </a:r>
            <a:r>
              <a:rPr sz="2400" spc="-15" dirty="0">
                <a:latin typeface="Carlito"/>
                <a:cs typeface="Carlito"/>
              </a:rPr>
              <a:t>a</a:t>
            </a:r>
            <a:r>
              <a:rPr sz="2400" spc="-25" dirty="0">
                <a:latin typeface="Carlito"/>
                <a:cs typeface="Carlito"/>
              </a:rPr>
              <a:t>n</a:t>
            </a:r>
            <a:r>
              <a:rPr sz="2400" spc="-35" dirty="0">
                <a:latin typeface="Carlito"/>
                <a:cs typeface="Carlito"/>
              </a:rPr>
              <a:t>t</a:t>
            </a:r>
            <a:r>
              <a:rPr sz="2400" dirty="0">
                <a:latin typeface="Carlito"/>
                <a:cs typeface="Carlito"/>
              </a:rPr>
              <a:t>a</a:t>
            </a:r>
            <a:r>
              <a:rPr sz="2400" spc="-30" dirty="0">
                <a:latin typeface="Carlito"/>
                <a:cs typeface="Carlito"/>
              </a:rPr>
              <a:t>g</a:t>
            </a:r>
            <a:r>
              <a:rPr sz="2400" dirty="0">
                <a:latin typeface="Carlito"/>
                <a:cs typeface="Carlito"/>
              </a:rPr>
              <a:t>es	a</a:t>
            </a:r>
            <a:r>
              <a:rPr sz="2400" spc="-15" dirty="0">
                <a:latin typeface="Carlito"/>
                <a:cs typeface="Carlito"/>
              </a:rPr>
              <a:t>n</a:t>
            </a:r>
            <a:r>
              <a:rPr sz="2400" dirty="0">
                <a:latin typeface="Carlito"/>
                <a:cs typeface="Carlito"/>
              </a:rPr>
              <a:t>d	l</a:t>
            </a:r>
            <a:r>
              <a:rPr sz="2400" spc="-10" dirty="0">
                <a:latin typeface="Carlito"/>
                <a:cs typeface="Carlito"/>
              </a:rPr>
              <a:t>i</a:t>
            </a:r>
            <a:r>
              <a:rPr sz="2400" dirty="0">
                <a:latin typeface="Carlito"/>
                <a:cs typeface="Carlito"/>
              </a:rPr>
              <a:t>mi</a:t>
            </a:r>
            <a:r>
              <a:rPr sz="2400" spc="-40" dirty="0">
                <a:latin typeface="Carlito"/>
                <a:cs typeface="Carlito"/>
              </a:rPr>
              <a:t>t</a:t>
            </a:r>
            <a:r>
              <a:rPr sz="2400" spc="-25" dirty="0">
                <a:latin typeface="Carlito"/>
                <a:cs typeface="Carlito"/>
              </a:rPr>
              <a:t>a</a:t>
            </a:r>
            <a:r>
              <a:rPr sz="2400" dirty="0">
                <a:latin typeface="Carlito"/>
                <a:cs typeface="Carlito"/>
              </a:rPr>
              <a:t>tions	</a:t>
            </a:r>
            <a:r>
              <a:rPr sz="2400" spc="-10" dirty="0">
                <a:latin typeface="Carlito"/>
                <a:cs typeface="Carlito"/>
              </a:rPr>
              <a:t>o</a:t>
            </a:r>
            <a:r>
              <a:rPr sz="2400" dirty="0">
                <a:latin typeface="Carlito"/>
                <a:cs typeface="Carlito"/>
              </a:rPr>
              <a:t>f	</a:t>
            </a:r>
            <a:r>
              <a:rPr sz="2400" spc="-5" dirty="0">
                <a:latin typeface="Carlito"/>
                <a:cs typeface="Carlito"/>
              </a:rPr>
              <a:t>planni</a:t>
            </a:r>
            <a:r>
              <a:rPr sz="2400" spc="-15" dirty="0">
                <a:latin typeface="Carlito"/>
                <a:cs typeface="Carlito"/>
              </a:rPr>
              <a:t>n</a:t>
            </a:r>
            <a:r>
              <a:rPr sz="2400" spc="5" dirty="0">
                <a:latin typeface="Carlito"/>
                <a:cs typeface="Carlito"/>
              </a:rPr>
              <a:t>g</a:t>
            </a:r>
            <a:r>
              <a:rPr sz="2400" dirty="0">
                <a:latin typeface="Carlito"/>
                <a:cs typeface="Carlito"/>
              </a:rPr>
              <a:t>.	Wh</a:t>
            </a:r>
            <a:r>
              <a:rPr sz="2400" spc="-30" dirty="0">
                <a:latin typeface="Carlito"/>
                <a:cs typeface="Carlito"/>
              </a:rPr>
              <a:t>a</a:t>
            </a:r>
            <a:r>
              <a:rPr sz="2400" dirty="0">
                <a:latin typeface="Carlito"/>
                <a:cs typeface="Carlito"/>
              </a:rPr>
              <a:t>t	</a:t>
            </a:r>
            <a:r>
              <a:rPr sz="2400" spc="-15" dirty="0">
                <a:latin typeface="Carlito"/>
                <a:cs typeface="Carlito"/>
              </a:rPr>
              <a:t>s</a:t>
            </a:r>
            <a:r>
              <a:rPr sz="2400" spc="-5" dirty="0">
                <a:latin typeface="Carlito"/>
                <a:cs typeface="Carlito"/>
              </a:rPr>
              <a:t>houl</a:t>
            </a:r>
            <a:r>
              <a:rPr sz="2400" dirty="0">
                <a:latin typeface="Carlito"/>
                <a:cs typeface="Carlito"/>
              </a:rPr>
              <a:t>d	</a:t>
            </a:r>
            <a:r>
              <a:rPr sz="2400" spc="-15" dirty="0">
                <a:latin typeface="Carlito"/>
                <a:cs typeface="Carlito"/>
              </a:rPr>
              <a:t>b</a:t>
            </a:r>
            <a:r>
              <a:rPr sz="2400" dirty="0">
                <a:latin typeface="Carlito"/>
                <a:cs typeface="Carlito"/>
              </a:rPr>
              <a:t>e	</a:t>
            </a:r>
            <a:r>
              <a:rPr sz="2400" spc="-5" dirty="0">
                <a:latin typeface="Carlito"/>
                <a:cs typeface="Carlito"/>
              </a:rPr>
              <a:t>don</a:t>
            </a:r>
            <a:r>
              <a:rPr sz="2400" dirty="0">
                <a:latin typeface="Carlito"/>
                <a:cs typeface="Carlito"/>
              </a:rPr>
              <a:t>e	</a:t>
            </a:r>
            <a:r>
              <a:rPr sz="2400" spc="-25" dirty="0">
                <a:latin typeface="Carlito"/>
                <a:cs typeface="Carlito"/>
              </a:rPr>
              <a:t>to  </a:t>
            </a:r>
            <a:r>
              <a:rPr sz="2400" spc="-15" dirty="0">
                <a:latin typeface="Carlito"/>
                <a:cs typeface="Carlito"/>
              </a:rPr>
              <a:t>overcome </a:t>
            </a:r>
            <a:r>
              <a:rPr sz="2400" dirty="0">
                <a:latin typeface="Carlito"/>
                <a:cs typeface="Carlito"/>
              </a:rPr>
              <a:t>the</a:t>
            </a:r>
            <a:r>
              <a:rPr sz="2400" spc="-15" dirty="0">
                <a:latin typeface="Carlito"/>
                <a:cs typeface="Carlito"/>
              </a:rPr>
              <a:t> </a:t>
            </a:r>
            <a:r>
              <a:rPr sz="2400" spc="-5" dirty="0">
                <a:latin typeface="Carlito"/>
                <a:cs typeface="Carlito"/>
              </a:rPr>
              <a:t>limitations?</a:t>
            </a:r>
            <a:endParaRPr sz="2400" dirty="0">
              <a:latin typeface="Carlito"/>
              <a:cs typeface="Carlito"/>
            </a:endParaRPr>
          </a:p>
          <a:p>
            <a:pPr marL="241300" marR="5080" indent="-228600" algn="just">
              <a:lnSpc>
                <a:spcPct val="70000"/>
              </a:lnSpc>
              <a:spcBef>
                <a:spcPts val="994"/>
              </a:spcBef>
              <a:buFont typeface="Arial"/>
              <a:buChar char="•"/>
              <a:tabLst>
                <a:tab pos="241300" algn="l"/>
                <a:tab pos="1256030" algn="l"/>
                <a:tab pos="2832100" algn="l"/>
                <a:tab pos="3947795" algn="l"/>
                <a:tab pos="4531360" algn="l"/>
                <a:tab pos="6591934" algn="l"/>
                <a:tab pos="7002145" algn="l"/>
                <a:tab pos="8285480" algn="l"/>
                <a:tab pos="9861550" algn="l"/>
                <a:tab pos="10608310" algn="l"/>
              </a:tabLst>
            </a:pPr>
            <a:r>
              <a:rPr sz="2400" spc="-5" dirty="0">
                <a:latin typeface="Carlito"/>
                <a:cs typeface="Carlito"/>
              </a:rPr>
              <a:t>D</a:t>
            </a:r>
            <a:r>
              <a:rPr sz="2400" spc="-35" dirty="0">
                <a:latin typeface="Carlito"/>
                <a:cs typeface="Carlito"/>
              </a:rPr>
              <a:t>e</a:t>
            </a:r>
            <a:r>
              <a:rPr sz="2400" spc="-5" dirty="0">
                <a:latin typeface="Carlito"/>
                <a:cs typeface="Carlito"/>
              </a:rPr>
              <a:t>fi</a:t>
            </a:r>
            <a:r>
              <a:rPr sz="2400" spc="-15" dirty="0">
                <a:latin typeface="Carlito"/>
                <a:cs typeface="Carlito"/>
              </a:rPr>
              <a:t>n</a:t>
            </a:r>
            <a:r>
              <a:rPr sz="2400" dirty="0">
                <a:latin typeface="Carlito"/>
                <a:cs typeface="Carlito"/>
              </a:rPr>
              <a:t>e	</a:t>
            </a:r>
            <a:r>
              <a:rPr sz="2400" spc="-5" dirty="0">
                <a:latin typeface="Carlito"/>
                <a:cs typeface="Carlito"/>
              </a:rPr>
              <a:t>ob</a:t>
            </a:r>
            <a:r>
              <a:rPr sz="2400" spc="-15" dirty="0">
                <a:latin typeface="Carlito"/>
                <a:cs typeface="Carlito"/>
              </a:rPr>
              <a:t>j</a:t>
            </a:r>
            <a:r>
              <a:rPr sz="2400" dirty="0">
                <a:latin typeface="Carlito"/>
                <a:cs typeface="Carlito"/>
              </a:rPr>
              <a:t>ecti</a:t>
            </a:r>
            <a:r>
              <a:rPr sz="2400" spc="-35" dirty="0">
                <a:latin typeface="Carlito"/>
                <a:cs typeface="Carlito"/>
              </a:rPr>
              <a:t>v</a:t>
            </a:r>
            <a:r>
              <a:rPr sz="2400" spc="-15" dirty="0">
                <a:latin typeface="Carlito"/>
                <a:cs typeface="Carlito"/>
              </a:rPr>
              <a:t>e</a:t>
            </a:r>
            <a:r>
              <a:rPr sz="2400" dirty="0">
                <a:latin typeface="Carlito"/>
                <a:cs typeface="Carlito"/>
              </a:rPr>
              <a:t>s.	</a:t>
            </a:r>
            <a:r>
              <a:rPr sz="2400" spc="-5" dirty="0">
                <a:latin typeface="Carlito"/>
                <a:cs typeface="Carlito"/>
              </a:rPr>
              <a:t>Di</a:t>
            </a:r>
            <a:r>
              <a:rPr sz="2400" spc="-20" dirty="0">
                <a:latin typeface="Carlito"/>
                <a:cs typeface="Carlito"/>
              </a:rPr>
              <a:t>s</a:t>
            </a:r>
            <a:r>
              <a:rPr sz="2400" dirty="0">
                <a:latin typeface="Carlito"/>
                <a:cs typeface="Carlito"/>
              </a:rPr>
              <a:t>cuss	</a:t>
            </a:r>
            <a:r>
              <a:rPr sz="2400" spc="-10" dirty="0">
                <a:latin typeface="Carlito"/>
                <a:cs typeface="Carlito"/>
              </a:rPr>
              <a:t>t</a:t>
            </a:r>
            <a:r>
              <a:rPr sz="2400" spc="-15" dirty="0">
                <a:latin typeface="Carlito"/>
                <a:cs typeface="Carlito"/>
              </a:rPr>
              <a:t>h</a:t>
            </a:r>
            <a:r>
              <a:rPr sz="2400" dirty="0">
                <a:latin typeface="Carlito"/>
                <a:cs typeface="Carlito"/>
              </a:rPr>
              <a:t>e	</a:t>
            </a:r>
            <a:r>
              <a:rPr sz="2400" spc="-10" dirty="0">
                <a:latin typeface="Carlito"/>
                <a:cs typeface="Carlito"/>
              </a:rPr>
              <a:t>c</a:t>
            </a:r>
            <a:r>
              <a:rPr sz="2400" spc="-5" dirty="0">
                <a:latin typeface="Carlito"/>
                <a:cs typeface="Carlito"/>
              </a:rPr>
              <a:t>ha</a:t>
            </a:r>
            <a:r>
              <a:rPr sz="2400" spc="-50" dirty="0">
                <a:latin typeface="Carlito"/>
                <a:cs typeface="Carlito"/>
              </a:rPr>
              <a:t>r</a:t>
            </a:r>
            <a:r>
              <a:rPr sz="2400" dirty="0">
                <a:latin typeface="Carlito"/>
                <a:cs typeface="Carlito"/>
              </a:rPr>
              <a:t>ac</a:t>
            </a:r>
            <a:r>
              <a:rPr sz="2400" spc="-30" dirty="0">
                <a:latin typeface="Carlito"/>
                <a:cs typeface="Carlito"/>
              </a:rPr>
              <a:t>t</a:t>
            </a:r>
            <a:r>
              <a:rPr sz="2400" dirty="0">
                <a:latin typeface="Carlito"/>
                <a:cs typeface="Carlito"/>
              </a:rPr>
              <a:t>er</a:t>
            </a:r>
            <a:r>
              <a:rPr sz="2400" spc="-10" dirty="0">
                <a:latin typeface="Carlito"/>
                <a:cs typeface="Carlito"/>
              </a:rPr>
              <a:t>i</a:t>
            </a:r>
            <a:r>
              <a:rPr sz="2400" spc="-25" dirty="0">
                <a:latin typeface="Carlito"/>
                <a:cs typeface="Carlito"/>
              </a:rPr>
              <a:t>s</a:t>
            </a:r>
            <a:r>
              <a:rPr sz="2400" dirty="0">
                <a:latin typeface="Carlito"/>
                <a:cs typeface="Carlito"/>
              </a:rPr>
              <a:t>tics	</a:t>
            </a:r>
            <a:r>
              <a:rPr sz="2400" spc="-10" dirty="0">
                <a:latin typeface="Carlito"/>
                <a:cs typeface="Carlito"/>
              </a:rPr>
              <a:t>o</a:t>
            </a:r>
            <a:r>
              <a:rPr sz="2400" dirty="0">
                <a:latin typeface="Carlito"/>
                <a:cs typeface="Carlito"/>
              </a:rPr>
              <a:t>f	</a:t>
            </a:r>
            <a:r>
              <a:rPr sz="2400" spc="-5" dirty="0">
                <a:latin typeface="Carlito"/>
                <a:cs typeface="Carlito"/>
              </a:rPr>
              <a:t>b</a:t>
            </a:r>
            <a:r>
              <a:rPr sz="2400" spc="-15" dirty="0">
                <a:latin typeface="Carlito"/>
                <a:cs typeface="Carlito"/>
              </a:rPr>
              <a:t>u</a:t>
            </a:r>
            <a:r>
              <a:rPr sz="2400" spc="-5" dirty="0">
                <a:latin typeface="Carlito"/>
                <a:cs typeface="Carlito"/>
              </a:rPr>
              <a:t>si</a:t>
            </a:r>
            <a:r>
              <a:rPr sz="2400" spc="-10" dirty="0">
                <a:latin typeface="Carlito"/>
                <a:cs typeface="Carlito"/>
              </a:rPr>
              <a:t>n</a:t>
            </a:r>
            <a:r>
              <a:rPr sz="2400" dirty="0">
                <a:latin typeface="Carlito"/>
                <a:cs typeface="Carlito"/>
              </a:rPr>
              <a:t>e</a:t>
            </a:r>
            <a:r>
              <a:rPr sz="2400" spc="-10" dirty="0">
                <a:latin typeface="Carlito"/>
                <a:cs typeface="Carlito"/>
              </a:rPr>
              <a:t>s</a:t>
            </a:r>
            <a:r>
              <a:rPr sz="2400" dirty="0">
                <a:latin typeface="Carlito"/>
                <a:cs typeface="Carlito"/>
              </a:rPr>
              <a:t>s	</a:t>
            </a:r>
            <a:r>
              <a:rPr sz="2400" spc="-5" dirty="0">
                <a:latin typeface="Carlito"/>
                <a:cs typeface="Carlito"/>
              </a:rPr>
              <a:t>ob</a:t>
            </a:r>
            <a:r>
              <a:rPr sz="2400" spc="-15" dirty="0">
                <a:latin typeface="Carlito"/>
                <a:cs typeface="Carlito"/>
              </a:rPr>
              <a:t>j</a:t>
            </a:r>
            <a:r>
              <a:rPr sz="2400" dirty="0">
                <a:latin typeface="Carlito"/>
                <a:cs typeface="Carlito"/>
              </a:rPr>
              <a:t>ecti</a:t>
            </a:r>
            <a:r>
              <a:rPr sz="2400" spc="-35" dirty="0">
                <a:latin typeface="Carlito"/>
                <a:cs typeface="Carlito"/>
              </a:rPr>
              <a:t>v</a:t>
            </a:r>
            <a:r>
              <a:rPr sz="2400" spc="-15" dirty="0">
                <a:latin typeface="Carlito"/>
                <a:cs typeface="Carlito"/>
              </a:rPr>
              <a:t>e</a:t>
            </a:r>
            <a:r>
              <a:rPr sz="2400" spc="-5" dirty="0">
                <a:latin typeface="Carlito"/>
                <a:cs typeface="Carlito"/>
              </a:rPr>
              <a:t>s</a:t>
            </a:r>
            <a:r>
              <a:rPr sz="2400" dirty="0">
                <a:latin typeface="Carlito"/>
                <a:cs typeface="Carlito"/>
              </a:rPr>
              <a:t>.	W</a:t>
            </a:r>
            <a:r>
              <a:rPr sz="2400" spc="-50" dirty="0">
                <a:latin typeface="Carlito"/>
                <a:cs typeface="Carlito"/>
              </a:rPr>
              <a:t>h</a:t>
            </a:r>
            <a:r>
              <a:rPr sz="2400" dirty="0">
                <a:latin typeface="Carlito"/>
                <a:cs typeface="Carlito"/>
              </a:rPr>
              <a:t>y	</a:t>
            </a:r>
            <a:r>
              <a:rPr sz="2400" spc="-15" dirty="0">
                <a:latin typeface="Carlito"/>
                <a:cs typeface="Carlito"/>
              </a:rPr>
              <a:t>s</a:t>
            </a:r>
            <a:r>
              <a:rPr sz="2400" spc="-5" dirty="0">
                <a:latin typeface="Carlito"/>
                <a:cs typeface="Carlito"/>
              </a:rPr>
              <a:t>hould  objectives be</a:t>
            </a:r>
            <a:r>
              <a:rPr sz="2400" spc="-45" dirty="0">
                <a:latin typeface="Carlito"/>
                <a:cs typeface="Carlito"/>
              </a:rPr>
              <a:t> </a:t>
            </a:r>
            <a:r>
              <a:rPr sz="2400" spc="-5" dirty="0">
                <a:latin typeface="Carlito"/>
                <a:cs typeface="Carlito"/>
              </a:rPr>
              <a:t>verifiable?</a:t>
            </a:r>
            <a:r>
              <a:rPr lang="en-US" sz="2400" spc="-5" dirty="0">
                <a:latin typeface="Carlito"/>
                <a:cs typeface="Carlito"/>
              </a:rPr>
              <a:t> Enumerate the various types of objectives.</a:t>
            </a:r>
            <a:endParaRPr sz="2400" dirty="0">
              <a:latin typeface="Carlito"/>
              <a:cs typeface="Carlito"/>
            </a:endParaRPr>
          </a:p>
          <a:p>
            <a:pPr marL="241300" marR="6350" indent="-228600" algn="just">
              <a:lnSpc>
                <a:spcPct val="70000"/>
              </a:lnSpc>
              <a:spcBef>
                <a:spcPts val="1010"/>
              </a:spcBef>
              <a:buFont typeface="Arial"/>
              <a:buChar char="•"/>
              <a:tabLst>
                <a:tab pos="241300" algn="l"/>
              </a:tabLst>
            </a:pPr>
            <a:r>
              <a:rPr sz="2400" spc="-5" dirty="0">
                <a:latin typeface="Carlito"/>
                <a:cs typeface="Carlito"/>
              </a:rPr>
              <a:t>What do </a:t>
            </a:r>
            <a:r>
              <a:rPr sz="2400" spc="-15" dirty="0">
                <a:latin typeface="Carlito"/>
                <a:cs typeface="Carlito"/>
              </a:rPr>
              <a:t>you understand </a:t>
            </a:r>
            <a:r>
              <a:rPr sz="2400" spc="-10" dirty="0">
                <a:latin typeface="Carlito"/>
                <a:cs typeface="Carlito"/>
              </a:rPr>
              <a:t>by </a:t>
            </a:r>
            <a:r>
              <a:rPr sz="2400" dirty="0">
                <a:latin typeface="Carlito"/>
                <a:cs typeface="Carlito"/>
              </a:rPr>
              <a:t>the </a:t>
            </a:r>
            <a:r>
              <a:rPr sz="2400" spc="-5" dirty="0">
                <a:latin typeface="Carlito"/>
                <a:cs typeface="Carlito"/>
              </a:rPr>
              <a:t>term </a:t>
            </a:r>
            <a:r>
              <a:rPr sz="2400" spc="-25" dirty="0">
                <a:latin typeface="Carlito"/>
                <a:cs typeface="Carlito"/>
              </a:rPr>
              <a:t>“policy”. </a:t>
            </a:r>
            <a:r>
              <a:rPr sz="2400" spc="-10" dirty="0">
                <a:latin typeface="Carlito"/>
                <a:cs typeface="Carlito"/>
              </a:rPr>
              <a:t>List </a:t>
            </a:r>
            <a:r>
              <a:rPr sz="2400" spc="-5" dirty="0">
                <a:latin typeface="Carlito"/>
                <a:cs typeface="Carlito"/>
              </a:rPr>
              <a:t>some of </a:t>
            </a:r>
            <a:r>
              <a:rPr sz="2400" dirty="0">
                <a:latin typeface="Carlito"/>
                <a:cs typeface="Carlito"/>
              </a:rPr>
              <a:t>the </a:t>
            </a:r>
            <a:r>
              <a:rPr sz="2400" spc="-10" dirty="0">
                <a:latin typeface="Carlito"/>
                <a:cs typeface="Carlito"/>
              </a:rPr>
              <a:t>issues </a:t>
            </a:r>
            <a:r>
              <a:rPr sz="2400" spc="-5" dirty="0">
                <a:latin typeface="Carlito"/>
                <a:cs typeface="Carlito"/>
              </a:rPr>
              <a:t>on </a:t>
            </a:r>
            <a:r>
              <a:rPr sz="2400" dirty="0">
                <a:latin typeface="Carlito"/>
                <a:cs typeface="Carlito"/>
              </a:rPr>
              <a:t>which a  </a:t>
            </a:r>
            <a:r>
              <a:rPr sz="2400" spc="-5" dirty="0">
                <a:latin typeface="Carlito"/>
                <a:cs typeface="Carlito"/>
              </a:rPr>
              <a:t>policy </a:t>
            </a:r>
            <a:r>
              <a:rPr sz="2400" dirty="0">
                <a:latin typeface="Carlito"/>
                <a:cs typeface="Carlito"/>
              </a:rPr>
              <a:t>is </a:t>
            </a:r>
            <a:r>
              <a:rPr sz="2400" spc="-10" dirty="0">
                <a:latin typeface="Carlito"/>
                <a:cs typeface="Carlito"/>
              </a:rPr>
              <a:t>to </a:t>
            </a:r>
            <a:r>
              <a:rPr sz="2400" dirty="0">
                <a:latin typeface="Carlito"/>
                <a:cs typeface="Carlito"/>
              </a:rPr>
              <a:t>be laid </a:t>
            </a:r>
            <a:r>
              <a:rPr sz="2400" spc="-5" dirty="0">
                <a:latin typeface="Carlito"/>
                <a:cs typeface="Carlito"/>
              </a:rPr>
              <a:t>down </a:t>
            </a:r>
            <a:r>
              <a:rPr sz="2400" dirty="0">
                <a:latin typeface="Carlito"/>
                <a:cs typeface="Carlito"/>
              </a:rPr>
              <a:t>in the </a:t>
            </a:r>
            <a:r>
              <a:rPr sz="2400" spc="-10" dirty="0">
                <a:latin typeface="Carlito"/>
                <a:cs typeface="Carlito"/>
              </a:rPr>
              <a:t>area </a:t>
            </a:r>
            <a:r>
              <a:rPr sz="2400" spc="-5" dirty="0">
                <a:latin typeface="Carlito"/>
                <a:cs typeface="Carlito"/>
              </a:rPr>
              <a:t>of finance. </a:t>
            </a:r>
            <a:r>
              <a:rPr sz="2400" spc="-10" dirty="0">
                <a:latin typeface="Carlito"/>
                <a:cs typeface="Carlito"/>
              </a:rPr>
              <a:t>How can </a:t>
            </a:r>
            <a:r>
              <a:rPr sz="2400" spc="-5" dirty="0">
                <a:latin typeface="Carlito"/>
                <a:cs typeface="Carlito"/>
              </a:rPr>
              <a:t>policies </a:t>
            </a:r>
            <a:r>
              <a:rPr sz="2400" dirty="0">
                <a:latin typeface="Carlito"/>
                <a:cs typeface="Carlito"/>
              </a:rPr>
              <a:t>be made</a:t>
            </a:r>
            <a:r>
              <a:rPr sz="2400" spc="-25" dirty="0">
                <a:latin typeface="Carlito"/>
                <a:cs typeface="Carlito"/>
              </a:rPr>
              <a:t> </a:t>
            </a:r>
            <a:r>
              <a:rPr sz="2400" spc="-15" dirty="0">
                <a:latin typeface="Carlito"/>
                <a:cs typeface="Carlito"/>
              </a:rPr>
              <a:t>effective?</a:t>
            </a:r>
            <a:endParaRPr sz="2400" dirty="0">
              <a:latin typeface="Carlito"/>
              <a:cs typeface="Carlito"/>
            </a:endParaRPr>
          </a:p>
          <a:p>
            <a:pPr marL="241300" marR="7620" indent="-228600" algn="just">
              <a:lnSpc>
                <a:spcPct val="70000"/>
              </a:lnSpc>
              <a:spcBef>
                <a:spcPts val="994"/>
              </a:spcBef>
              <a:buFont typeface="Arial"/>
              <a:buChar char="•"/>
              <a:tabLst>
                <a:tab pos="241300" algn="l"/>
                <a:tab pos="1129665" algn="l"/>
                <a:tab pos="1487805" algn="l"/>
                <a:tab pos="2086610" algn="l"/>
                <a:tab pos="3592195" algn="l"/>
                <a:tab pos="4926330" algn="l"/>
                <a:tab pos="5238750" algn="l"/>
                <a:tab pos="6179185" algn="l"/>
                <a:tab pos="6838950" algn="l"/>
                <a:tab pos="7150100" algn="l"/>
                <a:tab pos="8838565" algn="l"/>
                <a:tab pos="9914890" algn="l"/>
                <a:tab pos="10227310" algn="l"/>
                <a:tab pos="11169015" algn="l"/>
              </a:tabLst>
            </a:pPr>
            <a:r>
              <a:rPr sz="2400" dirty="0">
                <a:latin typeface="Carlito"/>
                <a:cs typeface="Carlito"/>
              </a:rPr>
              <a:t>Wh</a:t>
            </a:r>
            <a:r>
              <a:rPr sz="2400" spc="-25" dirty="0">
                <a:latin typeface="Carlito"/>
                <a:cs typeface="Carlito"/>
              </a:rPr>
              <a:t>a</a:t>
            </a:r>
            <a:r>
              <a:rPr sz="2400" dirty="0">
                <a:latin typeface="Carlito"/>
                <a:cs typeface="Carlito"/>
              </a:rPr>
              <a:t>t	</a:t>
            </a:r>
            <a:r>
              <a:rPr sz="2400" spc="-10" dirty="0">
                <a:latin typeface="Carlito"/>
                <a:cs typeface="Carlito"/>
              </a:rPr>
              <a:t>i</a:t>
            </a:r>
            <a:r>
              <a:rPr sz="2400" dirty="0">
                <a:latin typeface="Carlito"/>
                <a:cs typeface="Carlito"/>
              </a:rPr>
              <a:t>s	</a:t>
            </a:r>
            <a:r>
              <a:rPr sz="2400" spc="-10" dirty="0">
                <a:latin typeface="Carlito"/>
                <a:cs typeface="Carlito"/>
              </a:rPr>
              <a:t>t</a:t>
            </a:r>
            <a:r>
              <a:rPr sz="2400" spc="-15" dirty="0">
                <a:latin typeface="Carlito"/>
                <a:cs typeface="Carlito"/>
              </a:rPr>
              <a:t>h</a:t>
            </a:r>
            <a:r>
              <a:rPr sz="2400" dirty="0">
                <a:latin typeface="Carlito"/>
                <a:cs typeface="Carlito"/>
              </a:rPr>
              <a:t>e	</a:t>
            </a:r>
            <a:r>
              <a:rPr sz="2400" spc="-5" dirty="0">
                <a:latin typeface="Carlito"/>
                <a:cs typeface="Carlito"/>
              </a:rPr>
              <a:t>di</a:t>
            </a:r>
            <a:r>
              <a:rPr sz="2400" spc="-35" dirty="0">
                <a:latin typeface="Carlito"/>
                <a:cs typeface="Carlito"/>
              </a:rPr>
              <a:t>f</a:t>
            </a:r>
            <a:r>
              <a:rPr sz="2400" spc="-80" dirty="0">
                <a:latin typeface="Carlito"/>
                <a:cs typeface="Carlito"/>
              </a:rPr>
              <a:t>f</a:t>
            </a:r>
            <a:r>
              <a:rPr sz="2400" dirty="0">
                <a:latin typeface="Carlito"/>
                <a:cs typeface="Carlito"/>
              </a:rPr>
              <a:t>e</a:t>
            </a:r>
            <a:r>
              <a:rPr sz="2400" spc="-35" dirty="0">
                <a:latin typeface="Carlito"/>
                <a:cs typeface="Carlito"/>
              </a:rPr>
              <a:t>r</a:t>
            </a:r>
            <a:r>
              <a:rPr sz="2400" spc="-15" dirty="0">
                <a:latin typeface="Carlito"/>
                <a:cs typeface="Carlito"/>
              </a:rPr>
              <a:t>e</a:t>
            </a:r>
            <a:r>
              <a:rPr sz="2400" spc="-5" dirty="0">
                <a:latin typeface="Carlito"/>
                <a:cs typeface="Carlito"/>
              </a:rPr>
              <a:t>nc</a:t>
            </a:r>
            <a:r>
              <a:rPr sz="2400" dirty="0">
                <a:latin typeface="Carlito"/>
                <a:cs typeface="Carlito"/>
              </a:rPr>
              <a:t>e	</a:t>
            </a:r>
            <a:r>
              <a:rPr sz="2400" spc="-15" dirty="0">
                <a:latin typeface="Carlito"/>
                <a:cs typeface="Carlito"/>
              </a:rPr>
              <a:t>be</a:t>
            </a:r>
            <a:r>
              <a:rPr sz="2400" dirty="0">
                <a:latin typeface="Carlito"/>
                <a:cs typeface="Carlito"/>
              </a:rPr>
              <a:t>t</a:t>
            </a:r>
            <a:r>
              <a:rPr sz="2400" spc="-25" dirty="0">
                <a:latin typeface="Carlito"/>
                <a:cs typeface="Carlito"/>
              </a:rPr>
              <a:t>w</a:t>
            </a:r>
            <a:r>
              <a:rPr sz="2400" spc="-15" dirty="0">
                <a:latin typeface="Carlito"/>
                <a:cs typeface="Carlito"/>
              </a:rPr>
              <a:t>e</a:t>
            </a:r>
            <a:r>
              <a:rPr sz="2400" dirty="0">
                <a:latin typeface="Carlito"/>
                <a:cs typeface="Carlito"/>
              </a:rPr>
              <a:t>en	a	</a:t>
            </a:r>
            <a:r>
              <a:rPr sz="2400" spc="-5" dirty="0">
                <a:latin typeface="Carlito"/>
                <a:cs typeface="Carlito"/>
              </a:rPr>
              <a:t>polic</a:t>
            </a:r>
            <a:r>
              <a:rPr sz="2400" dirty="0">
                <a:latin typeface="Carlito"/>
                <a:cs typeface="Carlito"/>
              </a:rPr>
              <a:t>y	and	a	</a:t>
            </a:r>
            <a:r>
              <a:rPr sz="2400" spc="-5" dirty="0">
                <a:latin typeface="Carlito"/>
                <a:cs typeface="Carlito"/>
              </a:rPr>
              <a:t>p</a:t>
            </a:r>
            <a:r>
              <a:rPr sz="2400" spc="-35" dirty="0">
                <a:latin typeface="Carlito"/>
                <a:cs typeface="Carlito"/>
              </a:rPr>
              <a:t>r</a:t>
            </a:r>
            <a:r>
              <a:rPr sz="2400" spc="-20" dirty="0">
                <a:latin typeface="Carlito"/>
                <a:cs typeface="Carlito"/>
              </a:rPr>
              <a:t>o</a:t>
            </a:r>
            <a:r>
              <a:rPr sz="2400" dirty="0">
                <a:latin typeface="Carlito"/>
                <a:cs typeface="Carlito"/>
              </a:rPr>
              <a:t>c</a:t>
            </a:r>
            <a:r>
              <a:rPr sz="2400" spc="-10" dirty="0">
                <a:latin typeface="Carlito"/>
                <a:cs typeface="Carlito"/>
              </a:rPr>
              <a:t>e</a:t>
            </a:r>
            <a:r>
              <a:rPr sz="2400" spc="-5" dirty="0">
                <a:latin typeface="Carlito"/>
                <a:cs typeface="Carlito"/>
              </a:rPr>
              <a:t>du</a:t>
            </a:r>
            <a:r>
              <a:rPr sz="2400" spc="-50" dirty="0">
                <a:latin typeface="Carlito"/>
                <a:cs typeface="Carlito"/>
              </a:rPr>
              <a:t>r</a:t>
            </a:r>
            <a:r>
              <a:rPr sz="2400" spc="-15" dirty="0">
                <a:latin typeface="Carlito"/>
                <a:cs typeface="Carlito"/>
              </a:rPr>
              <a:t>e</a:t>
            </a:r>
            <a:r>
              <a:rPr sz="2400" dirty="0">
                <a:latin typeface="Carlito"/>
                <a:cs typeface="Carlito"/>
              </a:rPr>
              <a:t>?	</a:t>
            </a:r>
            <a:r>
              <a:rPr sz="2400" spc="-5" dirty="0">
                <a:latin typeface="Carlito"/>
                <a:cs typeface="Carlito"/>
              </a:rPr>
              <a:t>Sh</a:t>
            </a:r>
            <a:r>
              <a:rPr sz="2400" spc="-15" dirty="0">
                <a:latin typeface="Carlito"/>
                <a:cs typeface="Carlito"/>
              </a:rPr>
              <a:t>o</a:t>
            </a:r>
            <a:r>
              <a:rPr sz="2400" spc="-5" dirty="0">
                <a:latin typeface="Carlito"/>
                <a:cs typeface="Carlito"/>
              </a:rPr>
              <a:t>ul</a:t>
            </a:r>
            <a:r>
              <a:rPr sz="2400" dirty="0">
                <a:latin typeface="Carlito"/>
                <a:cs typeface="Carlito"/>
              </a:rPr>
              <a:t>d	a	</a:t>
            </a:r>
            <a:r>
              <a:rPr sz="2400" spc="-5" dirty="0">
                <a:latin typeface="Carlito"/>
                <a:cs typeface="Carlito"/>
              </a:rPr>
              <a:t>po</a:t>
            </a:r>
            <a:r>
              <a:rPr sz="2400" spc="-15" dirty="0">
                <a:latin typeface="Carlito"/>
                <a:cs typeface="Carlito"/>
              </a:rPr>
              <a:t>l</a:t>
            </a:r>
            <a:r>
              <a:rPr sz="2400" dirty="0">
                <a:latin typeface="Carlito"/>
                <a:cs typeface="Carlito"/>
              </a:rPr>
              <a:t>icy	</a:t>
            </a:r>
            <a:r>
              <a:rPr sz="2400" spc="-15" dirty="0">
                <a:latin typeface="Carlito"/>
                <a:cs typeface="Carlito"/>
              </a:rPr>
              <a:t>be  </a:t>
            </a:r>
            <a:r>
              <a:rPr sz="2400" spc="-5" dirty="0">
                <a:latin typeface="Carlito"/>
                <a:cs typeface="Carlito"/>
              </a:rPr>
              <a:t>permanent or subject </a:t>
            </a:r>
            <a:r>
              <a:rPr sz="2400" spc="-15" dirty="0">
                <a:latin typeface="Carlito"/>
                <a:cs typeface="Carlito"/>
              </a:rPr>
              <a:t>to</a:t>
            </a:r>
            <a:r>
              <a:rPr sz="2400" spc="-20" dirty="0">
                <a:latin typeface="Carlito"/>
                <a:cs typeface="Carlito"/>
              </a:rPr>
              <a:t> </a:t>
            </a:r>
            <a:r>
              <a:rPr sz="2400" spc="-5" dirty="0">
                <a:latin typeface="Carlito"/>
                <a:cs typeface="Carlito"/>
              </a:rPr>
              <a:t>changes?</a:t>
            </a:r>
            <a:endParaRPr sz="2400" dirty="0">
              <a:latin typeface="Carlito"/>
              <a:cs typeface="Carlito"/>
            </a:endParaRPr>
          </a:p>
          <a:p>
            <a:pPr marL="241300" indent="-228600" algn="just">
              <a:lnSpc>
                <a:spcPct val="100000"/>
              </a:lnSpc>
              <a:spcBef>
                <a:spcPts val="65"/>
              </a:spcBef>
              <a:buFont typeface="Arial"/>
              <a:buChar char="•"/>
              <a:tabLst>
                <a:tab pos="241300" algn="l"/>
              </a:tabLst>
            </a:pPr>
            <a:r>
              <a:rPr sz="2400" spc="-5" dirty="0">
                <a:latin typeface="Carlito"/>
                <a:cs typeface="Carlito"/>
              </a:rPr>
              <a:t>“Planning </a:t>
            </a:r>
            <a:r>
              <a:rPr sz="2400" dirty="0">
                <a:latin typeface="Carlito"/>
                <a:cs typeface="Carlito"/>
              </a:rPr>
              <a:t>is </a:t>
            </a:r>
            <a:r>
              <a:rPr sz="2400" spc="-5" dirty="0">
                <a:latin typeface="Carlito"/>
                <a:cs typeface="Carlito"/>
              </a:rPr>
              <a:t>essentially </a:t>
            </a:r>
            <a:r>
              <a:rPr sz="2400" spc="-20" dirty="0">
                <a:latin typeface="Carlito"/>
                <a:cs typeface="Carlito"/>
              </a:rPr>
              <a:t>forward looking”.</a:t>
            </a:r>
            <a:r>
              <a:rPr sz="2400" spc="-15" dirty="0">
                <a:latin typeface="Carlito"/>
                <a:cs typeface="Carlito"/>
              </a:rPr>
              <a:t> </a:t>
            </a:r>
            <a:r>
              <a:rPr sz="2400" dirty="0">
                <a:latin typeface="Carlito"/>
                <a:cs typeface="Carlito"/>
              </a:rPr>
              <a:t>Explain.</a:t>
            </a:r>
          </a:p>
          <a:p>
            <a:pPr marL="241300" marR="6350" indent="-228600" algn="just">
              <a:lnSpc>
                <a:spcPct val="70100"/>
              </a:lnSpc>
              <a:spcBef>
                <a:spcPts val="1005"/>
              </a:spcBef>
              <a:buFont typeface="Arial"/>
              <a:buChar char="•"/>
              <a:tabLst>
                <a:tab pos="241300" algn="l"/>
              </a:tabLst>
            </a:pPr>
            <a:r>
              <a:rPr sz="2400" spc="-15" dirty="0">
                <a:latin typeface="Carlito"/>
                <a:cs typeface="Carlito"/>
              </a:rPr>
              <a:t>Why are strategies </a:t>
            </a:r>
            <a:r>
              <a:rPr sz="2400" spc="-10" dirty="0">
                <a:latin typeface="Carlito"/>
                <a:cs typeface="Carlito"/>
              </a:rPr>
              <a:t>important? </a:t>
            </a:r>
            <a:r>
              <a:rPr sz="2400" spc="-5" dirty="0">
                <a:latin typeface="Carlito"/>
                <a:cs typeface="Carlito"/>
              </a:rPr>
              <a:t>Can </a:t>
            </a:r>
            <a:r>
              <a:rPr sz="2400" dirty="0">
                <a:latin typeface="Carlito"/>
                <a:cs typeface="Carlito"/>
              </a:rPr>
              <a:t>an </a:t>
            </a:r>
            <a:r>
              <a:rPr sz="2400" spc="-10" dirty="0">
                <a:latin typeface="Carlito"/>
                <a:cs typeface="Carlito"/>
              </a:rPr>
              <a:t>organisation </a:t>
            </a:r>
            <a:r>
              <a:rPr sz="2400" spc="-5" dirty="0">
                <a:latin typeface="Carlito"/>
                <a:cs typeface="Carlito"/>
              </a:rPr>
              <a:t>be </a:t>
            </a:r>
            <a:r>
              <a:rPr sz="2400" spc="-10" dirty="0">
                <a:latin typeface="Carlito"/>
                <a:cs typeface="Carlito"/>
              </a:rPr>
              <a:t>successful </a:t>
            </a:r>
            <a:r>
              <a:rPr sz="2400" dirty="0">
                <a:latin typeface="Carlito"/>
                <a:cs typeface="Carlito"/>
              </a:rPr>
              <a:t>without </a:t>
            </a:r>
            <a:r>
              <a:rPr sz="2400" spc="-20" dirty="0">
                <a:latin typeface="Carlito"/>
                <a:cs typeface="Carlito"/>
              </a:rPr>
              <a:t>effective  </a:t>
            </a:r>
            <a:r>
              <a:rPr sz="2400" spc="-15" dirty="0">
                <a:latin typeface="Carlito"/>
                <a:cs typeface="Carlito"/>
              </a:rPr>
              <a:t>strategies? </a:t>
            </a:r>
            <a:r>
              <a:rPr sz="2400" spc="-10" dirty="0">
                <a:latin typeface="Carlito"/>
                <a:cs typeface="Carlito"/>
              </a:rPr>
              <a:t>How </a:t>
            </a:r>
            <a:r>
              <a:rPr sz="2400" spc="-5" dirty="0">
                <a:latin typeface="Carlito"/>
                <a:cs typeface="Carlito"/>
              </a:rPr>
              <a:t>do policies </a:t>
            </a:r>
            <a:r>
              <a:rPr sz="2400" spc="-20" dirty="0">
                <a:latin typeface="Carlito"/>
                <a:cs typeface="Carlito"/>
              </a:rPr>
              <a:t>differ </a:t>
            </a:r>
            <a:r>
              <a:rPr sz="2400" spc="-10" dirty="0">
                <a:latin typeface="Carlito"/>
                <a:cs typeface="Carlito"/>
              </a:rPr>
              <a:t>from</a:t>
            </a:r>
            <a:r>
              <a:rPr sz="2400" spc="-25" dirty="0">
                <a:latin typeface="Carlito"/>
                <a:cs typeface="Carlito"/>
              </a:rPr>
              <a:t> </a:t>
            </a:r>
            <a:r>
              <a:rPr sz="2400" spc="-10" dirty="0">
                <a:latin typeface="Carlito"/>
                <a:cs typeface="Carlito"/>
              </a:rPr>
              <a:t>strategies?</a:t>
            </a:r>
            <a:endParaRPr sz="2400" dirty="0">
              <a:latin typeface="Carlito"/>
              <a:cs typeface="Carlito"/>
            </a:endParaRPr>
          </a:p>
        </p:txBody>
      </p:sp>
    </p:spTree>
    <p:extLst>
      <p:ext uri="{BB962C8B-B14F-4D97-AF65-F5344CB8AC3E}">
        <p14:creationId xmlns:p14="http://schemas.microsoft.com/office/powerpoint/2010/main" val="24789146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A4B24-0734-4875-8DA1-ED73F1A3BE44}"/>
              </a:ext>
            </a:extLst>
          </p:cNvPr>
          <p:cNvSpPr>
            <a:spLocks noGrp="1"/>
          </p:cNvSpPr>
          <p:nvPr>
            <p:ph idx="1"/>
          </p:nvPr>
        </p:nvSpPr>
        <p:spPr>
          <a:xfrm>
            <a:off x="379829" y="281354"/>
            <a:ext cx="11380762" cy="6400800"/>
          </a:xfrm>
        </p:spPr>
        <p:txBody>
          <a:bodyPr>
            <a:normAutofit/>
          </a:bodyPr>
          <a:lstStyle/>
          <a:p>
            <a:pPr algn="just"/>
            <a:r>
              <a:rPr lang="en-US" dirty="0"/>
              <a:t>Explain the key points of the MBO theory.</a:t>
            </a:r>
          </a:p>
          <a:p>
            <a:pPr algn="just"/>
            <a:r>
              <a:rPr lang="en-US" dirty="0"/>
              <a:t>What is a balanced scorecard? How is it similar/different from the MBO?</a:t>
            </a:r>
          </a:p>
          <a:p>
            <a:pPr algn="just"/>
            <a:r>
              <a:rPr lang="en-US" dirty="0"/>
              <a:t>Explain the various types of plans and the interconnections between them.</a:t>
            </a:r>
          </a:p>
          <a:p>
            <a:pPr algn="just"/>
            <a:r>
              <a:rPr lang="en-US" dirty="0"/>
              <a:t>What is the hierarchy of plans? Are some plans more important than others?</a:t>
            </a:r>
          </a:p>
          <a:p>
            <a:pPr algn="just"/>
            <a:r>
              <a:rPr lang="en-US" dirty="0"/>
              <a:t>Justify with suitable reasoning the importance of planning.</a:t>
            </a:r>
          </a:p>
          <a:p>
            <a:pPr algn="just"/>
            <a:r>
              <a:rPr lang="en-US" dirty="0"/>
              <a:t>What are planning premises? Give some examples.</a:t>
            </a:r>
          </a:p>
          <a:p>
            <a:pPr algn="just"/>
            <a:r>
              <a:rPr lang="en-US" dirty="0"/>
              <a:t>Explain the various steps in the planning process with suitable illustrations.</a:t>
            </a:r>
          </a:p>
          <a:p>
            <a:pPr algn="just"/>
            <a:r>
              <a:rPr lang="en-US" dirty="0"/>
              <a:t>What is decision-making? Explain the various steps in decision-making.</a:t>
            </a:r>
          </a:p>
          <a:p>
            <a:pPr algn="just"/>
            <a:r>
              <a:rPr lang="en-US" dirty="0"/>
              <a:t>What is sequential decision-making? How is the roll-back technique useful in sequential decision-making using the decision tree diagram? Explain with a suitable illustration.</a:t>
            </a:r>
          </a:p>
          <a:p>
            <a:endParaRPr lang="en-US" dirty="0"/>
          </a:p>
          <a:p>
            <a:endParaRPr lang="en-IN" dirty="0"/>
          </a:p>
        </p:txBody>
      </p:sp>
    </p:spTree>
    <p:extLst>
      <p:ext uri="{BB962C8B-B14F-4D97-AF65-F5344CB8AC3E}">
        <p14:creationId xmlns:p14="http://schemas.microsoft.com/office/powerpoint/2010/main" val="109720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7B54-5E7B-D925-22D7-8F2C44301C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8211F6-C39B-F3A6-3C70-708D0E8CDD71}"/>
              </a:ext>
            </a:extLst>
          </p:cNvPr>
          <p:cNvSpPr>
            <a:spLocks noGrp="1"/>
          </p:cNvSpPr>
          <p:nvPr>
            <p:ph idx="1"/>
          </p:nvPr>
        </p:nvSpPr>
        <p:spPr/>
        <p:txBody>
          <a:bodyPr/>
          <a:lstStyle/>
          <a:p>
            <a:r>
              <a:rPr lang="en-US" b="1" dirty="0"/>
              <a:t>Planning: An Open System Approach</a:t>
            </a:r>
          </a:p>
          <a:p>
            <a:r>
              <a:rPr lang="en-IN" b="1" dirty="0"/>
              <a:t>Flexibility of Planning</a:t>
            </a:r>
          </a:p>
          <a:p>
            <a:r>
              <a:rPr lang="en-IN" b="1" dirty="0"/>
              <a:t>Pervasiveness of Planning</a:t>
            </a:r>
          </a:p>
        </p:txBody>
      </p:sp>
      <p:pic>
        <p:nvPicPr>
          <p:cNvPr id="5" name="Picture 4">
            <a:extLst>
              <a:ext uri="{FF2B5EF4-FFF2-40B4-BE49-F238E27FC236}">
                <a16:creationId xmlns:a16="http://schemas.microsoft.com/office/drawing/2014/main" id="{D6965354-76B3-CA04-2F78-CE6DA01E7AC4}"/>
              </a:ext>
            </a:extLst>
          </p:cNvPr>
          <p:cNvPicPr>
            <a:picLocks noChangeAspect="1"/>
          </p:cNvPicPr>
          <p:nvPr/>
        </p:nvPicPr>
        <p:blipFill>
          <a:blip r:embed="rId2"/>
          <a:stretch>
            <a:fillRect/>
          </a:stretch>
        </p:blipFill>
        <p:spPr>
          <a:xfrm>
            <a:off x="4071486" y="3429000"/>
            <a:ext cx="3667226" cy="3135429"/>
          </a:xfrm>
          <a:prstGeom prst="rect">
            <a:avLst/>
          </a:prstGeom>
        </p:spPr>
      </p:pic>
    </p:spTree>
    <p:extLst>
      <p:ext uri="{BB962C8B-B14F-4D97-AF65-F5344CB8AC3E}">
        <p14:creationId xmlns:p14="http://schemas.microsoft.com/office/powerpoint/2010/main" val="98236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39" y="-204719"/>
            <a:ext cx="10515600" cy="1325563"/>
          </a:xfrm>
        </p:spPr>
        <p:txBody>
          <a:bodyPr/>
          <a:lstStyle/>
          <a:p>
            <a:r>
              <a:rPr lang="en-IN" b="1" dirty="0"/>
              <a:t>Importance of Planning</a:t>
            </a:r>
          </a:p>
        </p:txBody>
      </p:sp>
      <p:sp>
        <p:nvSpPr>
          <p:cNvPr id="3" name="Content Placeholder 2"/>
          <p:cNvSpPr>
            <a:spLocks noGrp="1"/>
          </p:cNvSpPr>
          <p:nvPr>
            <p:ph idx="1"/>
          </p:nvPr>
        </p:nvSpPr>
        <p:spPr>
          <a:xfrm>
            <a:off x="384313" y="874642"/>
            <a:ext cx="11224591" cy="5877849"/>
          </a:xfrm>
        </p:spPr>
        <p:txBody>
          <a:bodyPr>
            <a:normAutofit/>
          </a:bodyPr>
          <a:lstStyle/>
          <a:p>
            <a:pPr marL="0" indent="0" algn="just">
              <a:buNone/>
            </a:pPr>
            <a:r>
              <a:rPr lang="en-IN" dirty="0"/>
              <a:t>Without planning, business decisions would become random, ad hoc choices. Four concrete reasons for the paramount importance of the planning function are as follows:</a:t>
            </a:r>
          </a:p>
          <a:p>
            <a:pPr algn="just"/>
            <a:r>
              <a:rPr lang="en-IN" b="1" dirty="0"/>
              <a:t>Primacy of planning:</a:t>
            </a:r>
          </a:p>
          <a:p>
            <a:pPr algn="just"/>
            <a:endParaRPr lang="en-IN" dirty="0"/>
          </a:p>
        </p:txBody>
      </p:sp>
      <p:pic>
        <p:nvPicPr>
          <p:cNvPr id="5" name="Picture 4">
            <a:extLst>
              <a:ext uri="{FF2B5EF4-FFF2-40B4-BE49-F238E27FC236}">
                <a16:creationId xmlns:a16="http://schemas.microsoft.com/office/drawing/2014/main" id="{40F9DBFB-11E7-662E-34E2-1F0ECBDACB1A}"/>
              </a:ext>
            </a:extLst>
          </p:cNvPr>
          <p:cNvPicPr>
            <a:picLocks noChangeAspect="1"/>
          </p:cNvPicPr>
          <p:nvPr/>
        </p:nvPicPr>
        <p:blipFill>
          <a:blip r:embed="rId2"/>
          <a:stretch>
            <a:fillRect/>
          </a:stretch>
        </p:blipFill>
        <p:spPr>
          <a:xfrm>
            <a:off x="3936732" y="2395424"/>
            <a:ext cx="6574055" cy="4265258"/>
          </a:xfrm>
          <a:prstGeom prst="rect">
            <a:avLst/>
          </a:prstGeom>
        </p:spPr>
      </p:pic>
    </p:spTree>
    <p:extLst>
      <p:ext uri="{BB962C8B-B14F-4D97-AF65-F5344CB8AC3E}">
        <p14:creationId xmlns:p14="http://schemas.microsoft.com/office/powerpoint/2010/main" val="400995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6121-F1A7-8477-7075-D7889A7C47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54B8C3-E22F-804F-639F-A7D3AF05F6BD}"/>
              </a:ext>
            </a:extLst>
          </p:cNvPr>
          <p:cNvSpPr>
            <a:spLocks noGrp="1"/>
          </p:cNvSpPr>
          <p:nvPr>
            <p:ph idx="1"/>
          </p:nvPr>
        </p:nvSpPr>
        <p:spPr/>
        <p:txBody>
          <a:bodyPr>
            <a:normAutofit lnSpcReduction="10000"/>
          </a:bodyPr>
          <a:lstStyle/>
          <a:p>
            <a:pPr algn="just"/>
            <a:r>
              <a:rPr lang="en-IN" b="1" dirty="0"/>
              <a:t>Minimises Risk and Uncertainty</a:t>
            </a:r>
          </a:p>
          <a:p>
            <a:pPr marL="0" indent="0" algn="just">
              <a:buNone/>
            </a:pPr>
            <a:r>
              <a:rPr lang="en-IN" dirty="0"/>
              <a:t>In today’s increasingly complex organizations, intuition alone can no longer be relied upon as a means for making decisions. By providing a more rational, fact-based procedure for making decisions, planning allows managers and organizations to minimise risk and uncertainty.</a:t>
            </a:r>
          </a:p>
          <a:p>
            <a:pPr marL="0" indent="0" algn="just">
              <a:buNone/>
            </a:pPr>
            <a:r>
              <a:rPr lang="en-IN" dirty="0"/>
              <a:t>Planning does not deal with future decisions, but with the futurity of present decisions. For instance, </a:t>
            </a:r>
            <a:r>
              <a:rPr lang="en-IN" b="1" dirty="0"/>
              <a:t>if a manager does not make any provision for the replacement of plant and machinery, the problems he will have to face after ten years can well be imagined. </a:t>
            </a:r>
            <a:r>
              <a:rPr lang="en-IN" dirty="0"/>
              <a:t>It is through planning that the manager relates the uncertainties and possibilities of tomorrow to the facts of today and yesterday.</a:t>
            </a:r>
          </a:p>
          <a:p>
            <a:endParaRPr lang="en-IN" dirty="0"/>
          </a:p>
        </p:txBody>
      </p:sp>
    </p:spTree>
    <p:extLst>
      <p:ext uri="{BB962C8B-B14F-4D97-AF65-F5344CB8AC3E}">
        <p14:creationId xmlns:p14="http://schemas.microsoft.com/office/powerpoint/2010/main" val="155416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895" y="251791"/>
            <a:ext cx="10959905" cy="6374092"/>
          </a:xfrm>
        </p:spPr>
        <p:txBody>
          <a:bodyPr>
            <a:normAutofit lnSpcReduction="10000"/>
          </a:bodyPr>
          <a:lstStyle/>
          <a:p>
            <a:pPr algn="just"/>
            <a:r>
              <a:rPr lang="en-IN" b="1" dirty="0"/>
              <a:t>Leads to success</a:t>
            </a:r>
          </a:p>
          <a:p>
            <a:pPr marL="0" indent="0" algn="just">
              <a:buNone/>
            </a:pPr>
            <a:r>
              <a:rPr lang="en-IN" dirty="0"/>
              <a:t>Planning does not guarantee success, but studies have shown that, often things being equal, companies which plan not only outperform the </a:t>
            </a:r>
            <a:r>
              <a:rPr lang="en-IN" dirty="0" err="1"/>
              <a:t>nonplanners</a:t>
            </a:r>
            <a:r>
              <a:rPr lang="en-IN" dirty="0"/>
              <a:t> but also </a:t>
            </a:r>
            <a:r>
              <a:rPr lang="en-IN" b="1" dirty="0"/>
              <a:t>outperform their own past results</a:t>
            </a:r>
            <a:r>
              <a:rPr lang="en-IN" dirty="0"/>
              <a:t>. Planning leads to success by doing beyond mere adaptation to market fluctuations. </a:t>
            </a:r>
            <a:r>
              <a:rPr lang="en-IN" b="1" dirty="0"/>
              <a:t>With the help of a sound plan, management can act proactively, and not simply react. </a:t>
            </a:r>
            <a:r>
              <a:rPr lang="en-IN" dirty="0"/>
              <a:t>It involves an attempt to shape the environment on the belief that business is not just the creation of environment but its creator as well.</a:t>
            </a:r>
          </a:p>
          <a:p>
            <a:pPr algn="just"/>
            <a:r>
              <a:rPr lang="en-IN" b="1" dirty="0"/>
              <a:t>Focuses attention on the organization’s Goals</a:t>
            </a:r>
          </a:p>
          <a:p>
            <a:pPr marL="0" indent="0" algn="just">
              <a:buNone/>
            </a:pPr>
            <a:r>
              <a:rPr lang="en-IN" dirty="0"/>
              <a:t>Planning helps the </a:t>
            </a:r>
            <a:r>
              <a:rPr lang="en-IN" b="1" dirty="0"/>
              <a:t>manager to focus attention on the organization’s goals and activities.</a:t>
            </a:r>
            <a:r>
              <a:rPr lang="en-IN" dirty="0"/>
              <a:t> This makes it easier to apply and coordinate the resources of the organization more economically. The whole organization is forced to embrace identical goals and collaborate in achieving them. It also enables the manager to chalk-out </a:t>
            </a:r>
            <a:r>
              <a:rPr lang="en-IN" b="1" dirty="0"/>
              <a:t>in advance an orderly sequence of steps </a:t>
            </a:r>
            <a:r>
              <a:rPr lang="en-IN" dirty="0"/>
              <a:t>for the realisation of an organization’s goals and to avoid a needless overlapping of activities.</a:t>
            </a:r>
          </a:p>
        </p:txBody>
      </p:sp>
    </p:spTree>
    <p:extLst>
      <p:ext uri="{BB962C8B-B14F-4D97-AF65-F5344CB8AC3E}">
        <p14:creationId xmlns:p14="http://schemas.microsoft.com/office/powerpoint/2010/main" val="895748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7869</Words>
  <Application>Microsoft Office PowerPoint</Application>
  <PresentationFormat>Widescreen</PresentationFormat>
  <Paragraphs>252</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Carlito</vt:lpstr>
      <vt:lpstr>Office Theme</vt:lpstr>
      <vt:lpstr>Planning</vt:lpstr>
      <vt:lpstr>Planning </vt:lpstr>
      <vt:lpstr>Strategic planning in the Indian Industry</vt:lpstr>
      <vt:lpstr>PowerPoint Presentation</vt:lpstr>
      <vt:lpstr>NATURE OF PLANNING</vt:lpstr>
      <vt:lpstr>PowerPoint Presentation</vt:lpstr>
      <vt:lpstr>Importance of Planning</vt:lpstr>
      <vt:lpstr>PowerPoint Presentation</vt:lpstr>
      <vt:lpstr>PowerPoint Presentation</vt:lpstr>
      <vt:lpstr>PowerPoint Presentation</vt:lpstr>
      <vt:lpstr>Types of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Plans</vt:lpstr>
      <vt:lpstr>PowerPoint Presentation</vt:lpstr>
      <vt:lpstr>PowerPoint Presentation</vt:lpstr>
      <vt:lpstr>Mission and Purpose</vt:lpstr>
      <vt:lpstr>PowerPoint Presentation</vt:lpstr>
      <vt:lpstr>Objectives </vt:lpstr>
      <vt:lpstr>Characteristics of Objectives</vt:lpstr>
      <vt:lpstr>PowerPoint Presentation</vt:lpstr>
      <vt:lpstr>PowerPoint Presentation</vt:lpstr>
      <vt:lpstr>PowerPoint Presentation</vt:lpstr>
      <vt:lpstr>Requirement of Sound Objectives</vt:lpstr>
      <vt:lpstr>PowerPoint Presentation</vt:lpstr>
      <vt:lpstr>PowerPoint Presentation</vt:lpstr>
      <vt:lpstr>Strategies </vt:lpstr>
      <vt:lpstr>PowerPoint Presentation</vt:lpstr>
      <vt:lpstr>PowerPoint Presentation</vt:lpstr>
      <vt:lpstr>Standing Plans</vt:lpstr>
      <vt:lpstr>PowerPoint Presentation</vt:lpstr>
      <vt:lpstr>PowerPoint Presentation</vt:lpstr>
      <vt:lpstr>Types of Policies</vt:lpstr>
      <vt:lpstr>PowerPoint Presentation</vt:lpstr>
      <vt:lpstr>Procedures </vt:lpstr>
      <vt:lpstr>PowerPoint Presentation</vt:lpstr>
      <vt:lpstr>PowerPoint Presentation</vt:lpstr>
      <vt:lpstr>Methods </vt:lpstr>
      <vt:lpstr>Rules </vt:lpstr>
      <vt:lpstr>Single-use Plans</vt:lpstr>
      <vt:lpstr>PowerPoint Presentation</vt:lpstr>
      <vt:lpstr>Steps in Planning</vt:lpstr>
      <vt:lpstr>PowerPoint Presentation</vt:lpstr>
      <vt:lpstr>PowerPoint Presentation</vt:lpstr>
      <vt:lpstr>PowerPoint Presentation</vt:lpstr>
      <vt:lpstr>PowerPoint Presentation</vt:lpstr>
      <vt:lpstr>PowerPoint Presentation</vt:lpstr>
      <vt:lpstr> DECISION-MAKING</vt:lpstr>
      <vt:lpstr>PowerPoint Presentation</vt:lpstr>
      <vt:lpstr>Decision Making Process: Steps in Rational Decision Making</vt:lpstr>
      <vt:lpstr>CASE</vt:lpstr>
      <vt:lpstr>Review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dc:title>
  <dc:creator>HOD ISE</dc:creator>
  <cp:lastModifiedBy>Swathi Pai</cp:lastModifiedBy>
  <cp:revision>30</cp:revision>
  <dcterms:created xsi:type="dcterms:W3CDTF">2020-09-26T08:58:02Z</dcterms:created>
  <dcterms:modified xsi:type="dcterms:W3CDTF">2024-03-04T08:23:04Z</dcterms:modified>
</cp:coreProperties>
</file>