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6"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4A96-6E63-4134-BCC3-3FD8116739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CD183-4002-465E-B282-87E6F6A68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95E455-6A07-42B9-ACF9-BC2E72156B6A}"/>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5" name="Footer Placeholder 4">
            <a:extLst>
              <a:ext uri="{FF2B5EF4-FFF2-40B4-BE49-F238E27FC236}">
                <a16:creationId xmlns:a16="http://schemas.microsoft.com/office/drawing/2014/main" id="{9B2CC8DC-C78D-4CDB-AC28-6008C2870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1B0D2-8F36-49D7-9F05-106D98D56CF0}"/>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224148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8D84-736A-4DC6-9300-F6EF8FF2BA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101F09-4082-4B27-9FA1-E1DAC5E71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58CD2-2B15-45D8-B78A-C551B0D1B281}"/>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5" name="Footer Placeholder 4">
            <a:extLst>
              <a:ext uri="{FF2B5EF4-FFF2-40B4-BE49-F238E27FC236}">
                <a16:creationId xmlns:a16="http://schemas.microsoft.com/office/drawing/2014/main" id="{B2189F6F-F3A4-4DC4-84AA-CAEA7D255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2CADE-D82C-4565-ABEE-00AEAF33A487}"/>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378367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BE9F4-A8A3-4666-B9FA-0882A6ED1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45EBD-AE72-463E-B06D-213B693BA7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C5560-FE62-40DE-9EB5-123BB16131B8}"/>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5" name="Footer Placeholder 4">
            <a:extLst>
              <a:ext uri="{FF2B5EF4-FFF2-40B4-BE49-F238E27FC236}">
                <a16:creationId xmlns:a16="http://schemas.microsoft.com/office/drawing/2014/main" id="{290D39CF-5C9F-4230-B00C-13FF5C451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63BB0-C41E-435E-AD7C-98AA6491E78D}"/>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381792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0126-9CFD-4BC3-86F1-AC295DDDE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C78764-32FE-4427-B639-B56493163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F6E7E-17D6-4DB6-8A0B-F30ED3180659}"/>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5" name="Footer Placeholder 4">
            <a:extLst>
              <a:ext uri="{FF2B5EF4-FFF2-40B4-BE49-F238E27FC236}">
                <a16:creationId xmlns:a16="http://schemas.microsoft.com/office/drawing/2014/main" id="{6D2F310C-746C-43FF-B1DB-0EFD44D44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E5A27-0038-460D-9EAA-E35317619042}"/>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147218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52B8-86F0-4542-A1B8-6D2C5E7768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0DE384-505A-48B7-84F0-513F198A8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5E5E8-800A-4C1D-8134-C226809FB4C7}"/>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5" name="Footer Placeholder 4">
            <a:extLst>
              <a:ext uri="{FF2B5EF4-FFF2-40B4-BE49-F238E27FC236}">
                <a16:creationId xmlns:a16="http://schemas.microsoft.com/office/drawing/2014/main" id="{45EE196D-2CE5-4733-A09D-48BECC15FD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D046AB-5F6F-47F0-9CDB-A018DAE60CCF}"/>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319409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5957-2755-460D-96F1-91AFA11C39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6D5DFF-AAC5-4761-B494-81177FDBC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BAA293-0D34-4343-8303-DBC231FFA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824B38-2F4C-49BE-A142-189BBF5336F7}"/>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6" name="Footer Placeholder 5">
            <a:extLst>
              <a:ext uri="{FF2B5EF4-FFF2-40B4-BE49-F238E27FC236}">
                <a16:creationId xmlns:a16="http://schemas.microsoft.com/office/drawing/2014/main" id="{ECD35EFC-5766-40DC-9817-8FA872B7B0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2B55F7-1508-46CF-AE26-3786BC8017A0}"/>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325307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200D-225B-46AD-97CD-A2A9490A3E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F7B36-E06E-4121-A02B-E27457D5DA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9CD1D-0815-4EDA-A74A-FC360DA9A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C0FFFA-F9EF-47F7-9AD1-7EB1D8D30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D001A-9A4E-4866-BAA3-E2F740A560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4C34F7-0277-4E64-8C21-A3696B636BB7}"/>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8" name="Footer Placeholder 7">
            <a:extLst>
              <a:ext uri="{FF2B5EF4-FFF2-40B4-BE49-F238E27FC236}">
                <a16:creationId xmlns:a16="http://schemas.microsoft.com/office/drawing/2014/main" id="{6920AE47-C2C4-457C-9457-E863AC263E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E48D75-2D3D-4DC5-8FEF-F292145127FA}"/>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327142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A15-7918-4828-A498-02D6705E98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2C87E-AA51-43D1-AC83-2494016E0F63}"/>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4" name="Footer Placeholder 3">
            <a:extLst>
              <a:ext uri="{FF2B5EF4-FFF2-40B4-BE49-F238E27FC236}">
                <a16:creationId xmlns:a16="http://schemas.microsoft.com/office/drawing/2014/main" id="{DFE519B4-AFDC-4B41-9A77-06D81EF9DB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FBD2CA-EE90-44EC-8360-C4965DB20AF2}"/>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120501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49831-3342-463B-8191-F3EEEBDE5C7E}"/>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3" name="Footer Placeholder 2">
            <a:extLst>
              <a:ext uri="{FF2B5EF4-FFF2-40B4-BE49-F238E27FC236}">
                <a16:creationId xmlns:a16="http://schemas.microsoft.com/office/drawing/2014/main" id="{A70A0AD1-7EFE-4881-BEEC-78F73DA43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259149-24FF-4C59-9FAA-7CC1CD6F415A}"/>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337522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2D23-35EB-49B2-9A74-63CDA47CE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B10E3B-21C9-490F-A6FA-BA826392C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8B3389-086D-4D71-96A1-D89C9EC6C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FAE4D-8B3B-4F1E-9449-8581C2F7A434}"/>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6" name="Footer Placeholder 5">
            <a:extLst>
              <a:ext uri="{FF2B5EF4-FFF2-40B4-BE49-F238E27FC236}">
                <a16:creationId xmlns:a16="http://schemas.microsoft.com/office/drawing/2014/main" id="{857248FA-4414-4049-9E47-A8A359B22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D05EF-35E4-40D7-84B6-B9566D21BB5C}"/>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44561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D575-911D-4DA6-BBA2-E6D40AC97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1A3BDB-75B4-4D48-BCEB-B9DF5CBC3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BC0200-3B60-4280-BEC6-0E510E558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E1388-8973-40E4-8BE1-D92069E46020}"/>
              </a:ext>
            </a:extLst>
          </p:cNvPr>
          <p:cNvSpPr>
            <a:spLocks noGrp="1"/>
          </p:cNvSpPr>
          <p:nvPr>
            <p:ph type="dt" sz="half" idx="10"/>
          </p:nvPr>
        </p:nvSpPr>
        <p:spPr/>
        <p:txBody>
          <a:bodyPr/>
          <a:lstStyle/>
          <a:p>
            <a:fld id="{830E73C4-100C-4496-828F-AEDD96A37F6E}" type="datetimeFigureOut">
              <a:rPr lang="en-IN" smtClean="0"/>
              <a:t>17-04-2021</a:t>
            </a:fld>
            <a:endParaRPr lang="en-IN"/>
          </a:p>
        </p:txBody>
      </p:sp>
      <p:sp>
        <p:nvSpPr>
          <p:cNvPr id="6" name="Footer Placeholder 5">
            <a:extLst>
              <a:ext uri="{FF2B5EF4-FFF2-40B4-BE49-F238E27FC236}">
                <a16:creationId xmlns:a16="http://schemas.microsoft.com/office/drawing/2014/main" id="{4D895A84-2E39-4070-9C3E-708B0EE380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86F1C-21DE-44DD-A2DB-AEA53689D616}"/>
              </a:ext>
            </a:extLst>
          </p:cNvPr>
          <p:cNvSpPr>
            <a:spLocks noGrp="1"/>
          </p:cNvSpPr>
          <p:nvPr>
            <p:ph type="sldNum" sz="quarter" idx="12"/>
          </p:nvPr>
        </p:nvSpPr>
        <p:spPr/>
        <p:txBody>
          <a:bodyPr/>
          <a:lstStyle/>
          <a:p>
            <a:fld id="{8F6AF2F9-1AF7-41C7-B8EA-90CDA05276AE}" type="slidenum">
              <a:rPr lang="en-IN" smtClean="0"/>
              <a:t>‹#›</a:t>
            </a:fld>
            <a:endParaRPr lang="en-IN"/>
          </a:p>
        </p:txBody>
      </p:sp>
    </p:spTree>
    <p:extLst>
      <p:ext uri="{BB962C8B-B14F-4D97-AF65-F5344CB8AC3E}">
        <p14:creationId xmlns:p14="http://schemas.microsoft.com/office/powerpoint/2010/main" val="115964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486D1-16F2-4AEE-A5D9-1C6CC280E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EA6E7-4C3A-4170-9BD4-B92EDAE3A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91201-78F5-4DD0-A49B-9E5AE5492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E73C4-100C-4496-828F-AEDD96A37F6E}" type="datetimeFigureOut">
              <a:rPr lang="en-IN" smtClean="0"/>
              <a:t>17-04-2021</a:t>
            </a:fld>
            <a:endParaRPr lang="en-IN"/>
          </a:p>
        </p:txBody>
      </p:sp>
      <p:sp>
        <p:nvSpPr>
          <p:cNvPr id="5" name="Footer Placeholder 4">
            <a:extLst>
              <a:ext uri="{FF2B5EF4-FFF2-40B4-BE49-F238E27FC236}">
                <a16:creationId xmlns:a16="http://schemas.microsoft.com/office/drawing/2014/main" id="{B1BF4A9C-C574-4C00-863F-75D2105D5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E6FE66-3C77-4E81-A07C-5EDCC979E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AF2F9-1AF7-41C7-B8EA-90CDA05276AE}" type="slidenum">
              <a:rPr lang="en-IN" smtClean="0"/>
              <a:t>‹#›</a:t>
            </a:fld>
            <a:endParaRPr lang="en-IN"/>
          </a:p>
        </p:txBody>
      </p:sp>
    </p:spTree>
    <p:extLst>
      <p:ext uri="{BB962C8B-B14F-4D97-AF65-F5344CB8AC3E}">
        <p14:creationId xmlns:p14="http://schemas.microsoft.com/office/powerpoint/2010/main" val="2002412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67BF0-D37A-4023-882A-5E14ECBC7E64}"/>
              </a:ext>
            </a:extLst>
          </p:cNvPr>
          <p:cNvSpPr>
            <a:spLocks noGrp="1"/>
          </p:cNvSpPr>
          <p:nvPr>
            <p:ph type="subTitle" idx="1"/>
          </p:nvPr>
        </p:nvSpPr>
        <p:spPr>
          <a:xfrm>
            <a:off x="717452" y="366468"/>
            <a:ext cx="11057205" cy="5921790"/>
          </a:xfrm>
        </p:spPr>
        <p:txBody>
          <a:bodyPr>
            <a:normAutofit fontScale="62500" lnSpcReduction="20000"/>
          </a:bodyPr>
          <a:lstStyle/>
          <a:p>
            <a:pPr algn="ctr"/>
            <a:r>
              <a:rPr lang="en-US" sz="5100" b="1" kern="50" dirty="0">
                <a:effectLst/>
                <a:latin typeface="Lao UI" panose="020B0502040204020203" pitchFamily="34" charset="0"/>
                <a:ea typeface="Times New Roman" panose="02020603050405020304" pitchFamily="18" charset="0"/>
              </a:rPr>
              <a:t>UNIT - II</a:t>
            </a:r>
            <a:endParaRPr lang="en-IN" sz="5100" kern="50" dirty="0">
              <a:effectLst/>
              <a:latin typeface="Times New Roman" panose="02020603050405020304" pitchFamily="18" charset="0"/>
            </a:endParaRPr>
          </a:p>
          <a:p>
            <a:pPr algn="just"/>
            <a:r>
              <a:rPr lang="en-US" sz="5100" b="1" kern="50" dirty="0">
                <a:solidFill>
                  <a:srgbClr val="000000"/>
                </a:solidFill>
                <a:effectLst/>
                <a:latin typeface="Lao UI" panose="020B0502040204020203" pitchFamily="34" charset="0"/>
                <a:ea typeface="Times New Roman" panose="02020603050405020304" pitchFamily="18" charset="0"/>
              </a:rPr>
              <a:t>ENTREPRENEUR</a:t>
            </a:r>
            <a:r>
              <a:rPr lang="en-US" sz="5100" kern="50" dirty="0">
                <a:solidFill>
                  <a:srgbClr val="000000"/>
                </a:solidFill>
                <a:effectLst/>
                <a:latin typeface="Lao UI" panose="020B0502040204020203" pitchFamily="34" charset="0"/>
                <a:ea typeface="Times New Roman" panose="02020603050405020304" pitchFamily="18" charset="0"/>
              </a:rPr>
              <a:t> – meaning of entrepreneur, characteristics of entrepreneurs, classification and types of entrepreneurs, various stages in entrepreneurial process, role of entrepreneurs in economic development, entrepreneurship in India and barriers to entrepreneurship. Identification of business opportunities, market feasibility study, technical feasibility study, financial feasibility study and social feasibility study.</a:t>
            </a:r>
            <a:r>
              <a:rPr lang="en-US" sz="5100" b="1" kern="50" dirty="0">
                <a:solidFill>
                  <a:srgbClr val="000000"/>
                </a:solidFill>
                <a:effectLst/>
                <a:latin typeface="Lao UI" panose="020B0502040204020203" pitchFamily="34" charset="0"/>
                <a:ea typeface="Times New Roman" panose="02020603050405020304" pitchFamily="18" charset="0"/>
              </a:rPr>
              <a:t>(T2)</a:t>
            </a:r>
            <a:endParaRPr lang="en-IN" sz="5100" kern="50" dirty="0">
              <a:effectLst/>
              <a:latin typeface="Times New Roman" panose="02020603050405020304" pitchFamily="18" charset="0"/>
            </a:endParaRPr>
          </a:p>
          <a:p>
            <a:pPr algn="just"/>
            <a:r>
              <a:rPr lang="en-US" sz="5100" b="1" kern="50" dirty="0">
                <a:solidFill>
                  <a:srgbClr val="000000"/>
                </a:solidFill>
                <a:effectLst/>
                <a:latin typeface="Lao UI" panose="020B0502040204020203" pitchFamily="34" charset="0"/>
                <a:ea typeface="Times New Roman" panose="02020603050405020304" pitchFamily="18" charset="0"/>
              </a:rPr>
              <a:t>PREPARATION OF PROJECT AND ERP - </a:t>
            </a:r>
            <a:r>
              <a:rPr lang="en-US" sz="5100" kern="50" dirty="0">
                <a:solidFill>
                  <a:srgbClr val="000000"/>
                </a:solidFill>
                <a:effectLst/>
                <a:latin typeface="Lao UI" panose="020B0502040204020203" pitchFamily="34" charset="0"/>
                <a:ea typeface="Times New Roman" panose="02020603050405020304" pitchFamily="18" charset="0"/>
              </a:rPr>
              <a:t>meaning of project, project identification, project selection, project report, need and significance of project report, contents, formulation, guidelines by planning commission for project report.</a:t>
            </a:r>
            <a:r>
              <a:rPr lang="en-US" sz="5100" b="1" kern="50" dirty="0">
                <a:solidFill>
                  <a:srgbClr val="000000"/>
                </a:solidFill>
                <a:effectLst/>
                <a:latin typeface="Lao UI" panose="020B0502040204020203" pitchFamily="34" charset="0"/>
                <a:ea typeface="Times New Roman" panose="02020603050405020304" pitchFamily="18" charset="0"/>
              </a:rPr>
              <a:t>(T2)</a:t>
            </a:r>
            <a:endParaRPr lang="en-IN" sz="5100" kern="50" dirty="0">
              <a:effectLst/>
              <a:latin typeface="Times New Roman" panose="02020603050405020304" pitchFamily="18" charset="0"/>
            </a:endParaRPr>
          </a:p>
          <a:p>
            <a:r>
              <a:rPr lang="en-US" sz="5100" b="1" kern="50" dirty="0">
                <a:solidFill>
                  <a:srgbClr val="000000"/>
                </a:solidFill>
                <a:effectLst/>
                <a:latin typeface="Lao UI" panose="020B0502040204020203" pitchFamily="34" charset="0"/>
                <a:ea typeface="Times New Roman" panose="02020603050405020304" pitchFamily="18" charset="0"/>
              </a:rPr>
              <a:t>                                                                                 15 Hours</a:t>
            </a:r>
            <a:endParaRPr lang="en-IN" sz="5100" dirty="0"/>
          </a:p>
        </p:txBody>
      </p:sp>
    </p:spTree>
    <p:extLst>
      <p:ext uri="{BB962C8B-B14F-4D97-AF65-F5344CB8AC3E}">
        <p14:creationId xmlns:p14="http://schemas.microsoft.com/office/powerpoint/2010/main" val="196691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6948"/>
            <a:ext cx="10515600" cy="5980015"/>
          </a:xfrm>
        </p:spPr>
        <p:txBody>
          <a:bodyPr>
            <a:normAutofit lnSpcReduction="10000"/>
          </a:bodyPr>
          <a:lstStyle/>
          <a:p>
            <a:pPr algn="just"/>
            <a:r>
              <a:rPr lang="en-IN" b="1" dirty="0"/>
              <a:t>Minority entrepreneur</a:t>
            </a:r>
          </a:p>
          <a:p>
            <a:pPr marL="0" indent="0" algn="just">
              <a:buNone/>
            </a:pPr>
            <a:r>
              <a:rPr lang="en-IN" dirty="0"/>
              <a:t>Is an entrepreneur who is not of the majority population. U.S. Federal categories include Black, person of Hispanic or Latin American ancestry, and person of Asian, Pacific Islander, American Indian, or Alaska Native descent(U.S. Department of Commerce, 1997). There are many Indian entrepreneurs in the U.S., who fall in this category. Amar Gopal Bose, a professor at MIT and the founder of immensely successful Bose Corporation(manufacturing leading-edge audio systems) would qualify to fall in this category.</a:t>
            </a:r>
          </a:p>
          <a:p>
            <a:pPr algn="just"/>
            <a:r>
              <a:rPr lang="en-IN" b="1" dirty="0"/>
              <a:t>Women entrepreneur</a:t>
            </a:r>
          </a:p>
          <a:p>
            <a:pPr marL="0" indent="0" algn="just">
              <a:buNone/>
            </a:pPr>
            <a:r>
              <a:rPr lang="en-IN" dirty="0"/>
              <a:t>Shri </a:t>
            </a:r>
            <a:r>
              <a:rPr lang="en-IN" dirty="0" err="1"/>
              <a:t>Mahila</a:t>
            </a:r>
            <a:r>
              <a:rPr lang="en-IN" dirty="0"/>
              <a:t> </a:t>
            </a:r>
            <a:r>
              <a:rPr lang="en-IN" dirty="0" err="1"/>
              <a:t>Griha</a:t>
            </a:r>
            <a:r>
              <a:rPr lang="en-IN" dirty="0"/>
              <a:t> </a:t>
            </a:r>
            <a:r>
              <a:rPr lang="en-IN" dirty="0" err="1"/>
              <a:t>Udyog</a:t>
            </a:r>
            <a:r>
              <a:rPr lang="en-IN" dirty="0"/>
              <a:t> </a:t>
            </a:r>
            <a:r>
              <a:rPr lang="en-IN" dirty="0" err="1"/>
              <a:t>Lijjat</a:t>
            </a:r>
            <a:r>
              <a:rPr lang="en-IN" dirty="0"/>
              <a:t> </a:t>
            </a:r>
            <a:r>
              <a:rPr lang="en-IN" dirty="0" err="1"/>
              <a:t>Papad</a:t>
            </a:r>
            <a:r>
              <a:rPr lang="en-IN" dirty="0"/>
              <a:t> is one such organization. They pride themselves in being a women’s organization-of the women, by the women, and for the women. It was started in 1959 with seven lady members with a borrowed sum of Rs.80 at </a:t>
            </a:r>
            <a:r>
              <a:rPr lang="en-IN" dirty="0" err="1"/>
              <a:t>Girgaum</a:t>
            </a:r>
            <a:r>
              <a:rPr lang="en-IN" dirty="0"/>
              <a:t> in Mumbai. Another typical example of this type of entrepreneur is </a:t>
            </a:r>
            <a:r>
              <a:rPr lang="en-IN" dirty="0" err="1"/>
              <a:t>Kiran</a:t>
            </a:r>
            <a:r>
              <a:rPr lang="en-IN" dirty="0"/>
              <a:t> </a:t>
            </a:r>
            <a:r>
              <a:rPr lang="en-IN" dirty="0" err="1"/>
              <a:t>Majumdar</a:t>
            </a:r>
            <a:r>
              <a:rPr lang="en-IN" dirty="0"/>
              <a:t> Shaw.</a:t>
            </a:r>
          </a:p>
        </p:txBody>
      </p:sp>
    </p:spTree>
    <p:extLst>
      <p:ext uri="{BB962C8B-B14F-4D97-AF65-F5344CB8AC3E}">
        <p14:creationId xmlns:p14="http://schemas.microsoft.com/office/powerpoint/2010/main" val="148869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196948"/>
            <a:ext cx="11633981" cy="6661052"/>
          </a:xfrm>
        </p:spPr>
        <p:txBody>
          <a:bodyPr>
            <a:normAutofit fontScale="85000" lnSpcReduction="20000"/>
          </a:bodyPr>
          <a:lstStyle/>
          <a:p>
            <a:pPr algn="just"/>
            <a:r>
              <a:rPr lang="en-IN" b="1" dirty="0"/>
              <a:t>Motivational classification</a:t>
            </a:r>
          </a:p>
          <a:p>
            <a:pPr marL="0" indent="0" algn="just">
              <a:buNone/>
            </a:pPr>
            <a:r>
              <a:rPr lang="en-IN" dirty="0"/>
              <a:t>Broadly, this classification has two categories, namely first-generation entrepreneur and family-business entrepreneur.</a:t>
            </a:r>
          </a:p>
          <a:p>
            <a:pPr algn="just"/>
            <a:r>
              <a:rPr lang="en-IN" b="1" dirty="0"/>
              <a:t>First-generation entrepreneur</a:t>
            </a:r>
          </a:p>
          <a:p>
            <a:pPr marL="0" indent="0" algn="just">
              <a:buNone/>
            </a:pPr>
            <a:r>
              <a:rPr lang="en-IN" dirty="0"/>
              <a:t>Does not have any family business prior to starting his/her own business venture. </a:t>
            </a:r>
            <a:r>
              <a:rPr lang="en-IN" dirty="0" err="1"/>
              <a:t>Dhirubhai</a:t>
            </a:r>
            <a:r>
              <a:rPr lang="en-IN" dirty="0"/>
              <a:t> </a:t>
            </a:r>
            <a:r>
              <a:rPr lang="en-IN" dirty="0" err="1"/>
              <a:t>Ambani</a:t>
            </a:r>
            <a:r>
              <a:rPr lang="en-IN" dirty="0"/>
              <a:t>(Reliance), </a:t>
            </a:r>
            <a:r>
              <a:rPr lang="en-IN" dirty="0" err="1"/>
              <a:t>Kiran</a:t>
            </a:r>
            <a:r>
              <a:rPr lang="en-IN" dirty="0"/>
              <a:t> </a:t>
            </a:r>
            <a:r>
              <a:rPr lang="en-IN" dirty="0" err="1"/>
              <a:t>Majumdar</a:t>
            </a:r>
            <a:r>
              <a:rPr lang="en-IN" dirty="0"/>
              <a:t> Shaw(</a:t>
            </a:r>
            <a:r>
              <a:rPr lang="en-IN" dirty="0" err="1"/>
              <a:t>Biocon</a:t>
            </a:r>
            <a:r>
              <a:rPr lang="en-IN" dirty="0"/>
              <a:t>), N.R. Narayana Murthy(Infosys), </a:t>
            </a:r>
            <a:r>
              <a:rPr lang="en-IN" dirty="0" err="1"/>
              <a:t>Naresh</a:t>
            </a:r>
            <a:r>
              <a:rPr lang="en-IN" dirty="0"/>
              <a:t> </a:t>
            </a:r>
            <a:r>
              <a:rPr lang="en-IN" dirty="0" err="1"/>
              <a:t>Goyal</a:t>
            </a:r>
            <a:r>
              <a:rPr lang="en-IN" dirty="0"/>
              <a:t>(Jet Airways) all being to this category.</a:t>
            </a:r>
          </a:p>
          <a:p>
            <a:pPr marL="0" indent="0" algn="just">
              <a:buNone/>
            </a:pPr>
            <a:r>
              <a:rPr lang="en-IN" b="1" dirty="0"/>
              <a:t>First-generation entrepreneurs are of two types:</a:t>
            </a:r>
          </a:p>
          <a:p>
            <a:pPr algn="just"/>
            <a:r>
              <a:rPr lang="en-IN" b="1" dirty="0"/>
              <a:t>Self-actualizer entrepreneurs- </a:t>
            </a:r>
            <a:r>
              <a:rPr lang="en-IN" dirty="0"/>
              <a:t>are those who started their business driven by a thirst for achievement and a sense of independence and autonomy(</a:t>
            </a:r>
            <a:r>
              <a:rPr lang="en-IN" dirty="0" err="1"/>
              <a:t>Dubini</a:t>
            </a:r>
            <a:r>
              <a:rPr lang="en-IN" dirty="0"/>
              <a:t>, 1989). For example, Sunil Bharti Mittal(Airtel) is driven by self-actualization.</a:t>
            </a:r>
          </a:p>
          <a:p>
            <a:pPr algn="just"/>
            <a:r>
              <a:rPr lang="en-IN" b="1" dirty="0"/>
              <a:t>Discontented entrepreneur- </a:t>
            </a:r>
            <a:r>
              <a:rPr lang="en-IN" dirty="0"/>
              <a:t>is the one who is unhappy with the present working conditions in the organization where he is serving and decides to move on to start his own enterprise(</a:t>
            </a:r>
            <a:r>
              <a:rPr lang="en-IN" dirty="0" err="1"/>
              <a:t>Dubini</a:t>
            </a:r>
            <a:r>
              <a:rPr lang="en-IN" dirty="0"/>
              <a:t>, 1989). The erstwhile MD of </a:t>
            </a:r>
            <a:r>
              <a:rPr lang="en-IN" dirty="0" err="1"/>
              <a:t>Taj</a:t>
            </a:r>
            <a:r>
              <a:rPr lang="en-IN" dirty="0"/>
              <a:t> Hotels, </a:t>
            </a:r>
            <a:r>
              <a:rPr lang="en-IN" dirty="0" err="1"/>
              <a:t>Ajith</a:t>
            </a:r>
            <a:r>
              <a:rPr lang="en-IN" dirty="0"/>
              <a:t> </a:t>
            </a:r>
            <a:r>
              <a:rPr lang="en-IN" dirty="0" err="1"/>
              <a:t>Kerkar</a:t>
            </a:r>
            <a:r>
              <a:rPr lang="en-IN" dirty="0"/>
              <a:t> was ousted unceremoniously by </a:t>
            </a:r>
            <a:r>
              <a:rPr lang="en-IN" dirty="0" err="1"/>
              <a:t>Ratan</a:t>
            </a:r>
            <a:r>
              <a:rPr lang="en-IN" dirty="0"/>
              <a:t> Tata in 1997 due to the growing discontent between the two. Immediately afterwards, </a:t>
            </a:r>
            <a:r>
              <a:rPr lang="en-IN" dirty="0" err="1"/>
              <a:t>Kerkar</a:t>
            </a:r>
            <a:r>
              <a:rPr lang="en-IN" dirty="0"/>
              <a:t> set up Tulip Star Hotels as an entity to manage and own properties. In a short span after he quit the </a:t>
            </a:r>
            <a:r>
              <a:rPr lang="en-IN" dirty="0" err="1"/>
              <a:t>Taj</a:t>
            </a:r>
            <a:r>
              <a:rPr lang="en-IN" dirty="0"/>
              <a:t> group in 1997, the Tulip Star either owns, manages or markets a number of properties that include the </a:t>
            </a:r>
            <a:r>
              <a:rPr lang="en-IN" dirty="0" err="1"/>
              <a:t>Bogmallo</a:t>
            </a:r>
            <a:r>
              <a:rPr lang="en-IN" dirty="0"/>
              <a:t> Beach Resort and the </a:t>
            </a:r>
            <a:r>
              <a:rPr lang="en-IN" dirty="0" err="1"/>
              <a:t>Nizmar</a:t>
            </a:r>
            <a:r>
              <a:rPr lang="en-IN" dirty="0"/>
              <a:t> Resort in Goa, the </a:t>
            </a:r>
            <a:r>
              <a:rPr lang="en-IN" dirty="0" err="1"/>
              <a:t>Kumarakom</a:t>
            </a:r>
            <a:r>
              <a:rPr lang="en-IN" dirty="0"/>
              <a:t> Lake Resort, the </a:t>
            </a:r>
            <a:r>
              <a:rPr lang="en-IN" dirty="0" err="1"/>
              <a:t>Aquaserene</a:t>
            </a:r>
            <a:r>
              <a:rPr lang="en-IN" dirty="0"/>
              <a:t>, Siena Village in </a:t>
            </a:r>
            <a:r>
              <a:rPr lang="en-IN" dirty="0" err="1"/>
              <a:t>Munnar</a:t>
            </a:r>
            <a:r>
              <a:rPr lang="en-IN" dirty="0"/>
              <a:t>, Renaissance, Cochin which are all in Kerala. Other properties under Tulip Star is Capitol in Bengaluru, Tulip </a:t>
            </a:r>
            <a:r>
              <a:rPr lang="en-IN" dirty="0" err="1"/>
              <a:t>Manohar</a:t>
            </a:r>
            <a:r>
              <a:rPr lang="en-IN" dirty="0"/>
              <a:t> in Hyderabad, and Revival in Baroda. It also has stakes in the </a:t>
            </a:r>
            <a:r>
              <a:rPr lang="en-IN" dirty="0" err="1"/>
              <a:t>Juhu</a:t>
            </a:r>
            <a:r>
              <a:rPr lang="en-IN" dirty="0"/>
              <a:t> Centaur, Mumbai. </a:t>
            </a:r>
          </a:p>
          <a:p>
            <a:endParaRPr lang="en-IN" dirty="0"/>
          </a:p>
        </p:txBody>
      </p:sp>
    </p:spTree>
    <p:extLst>
      <p:ext uri="{BB962C8B-B14F-4D97-AF65-F5344CB8AC3E}">
        <p14:creationId xmlns:p14="http://schemas.microsoft.com/office/powerpoint/2010/main" val="211899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963" y="239151"/>
            <a:ext cx="10945837" cy="6302326"/>
          </a:xfrm>
        </p:spPr>
        <p:txBody>
          <a:bodyPr>
            <a:normAutofit fontScale="92500" lnSpcReduction="10000"/>
          </a:bodyPr>
          <a:lstStyle/>
          <a:p>
            <a:pPr algn="just"/>
            <a:r>
              <a:rPr lang="en-IN" b="1" dirty="0"/>
              <a:t>Family-business entrepreneur</a:t>
            </a:r>
          </a:p>
          <a:p>
            <a:pPr marL="0" indent="0" algn="just">
              <a:buNone/>
            </a:pPr>
            <a:r>
              <a:rPr lang="en-IN" dirty="0"/>
              <a:t>Are the followers of family tradition role models(</a:t>
            </a:r>
            <a:r>
              <a:rPr lang="en-IN" dirty="0" err="1"/>
              <a:t>Dubini</a:t>
            </a:r>
            <a:r>
              <a:rPr lang="en-IN" dirty="0"/>
              <a:t>, 1989). A typical example is that of Aditya </a:t>
            </a:r>
            <a:r>
              <a:rPr lang="en-IN" dirty="0" err="1"/>
              <a:t>Vikram</a:t>
            </a:r>
            <a:r>
              <a:rPr lang="en-IN" dirty="0"/>
              <a:t> Birla(1944-1995), who created about 75 factories for his business group in a career span of 25 years(</a:t>
            </a:r>
            <a:r>
              <a:rPr lang="en-IN" dirty="0" err="1"/>
              <a:t>Piramal</a:t>
            </a:r>
            <a:r>
              <a:rPr lang="en-IN" dirty="0"/>
              <a:t>, 1997). Aditya Birla was the son of industrialist </a:t>
            </a:r>
            <a:r>
              <a:rPr lang="en-IN" dirty="0" err="1"/>
              <a:t>Basant</a:t>
            </a:r>
            <a:r>
              <a:rPr lang="en-IN" dirty="0"/>
              <a:t> Kumar Birla(popularly known as BK). His group is now known after him(Aditya Birla Group) and managed by his son Kumar </a:t>
            </a:r>
            <a:r>
              <a:rPr lang="en-IN" dirty="0" err="1"/>
              <a:t>Mangalam</a:t>
            </a:r>
            <a:r>
              <a:rPr lang="en-IN" dirty="0"/>
              <a:t> Birla.</a:t>
            </a:r>
          </a:p>
          <a:p>
            <a:pPr algn="just"/>
            <a:r>
              <a:rPr lang="en-IN" b="1" dirty="0"/>
              <a:t>Entrepreneurial experience classification</a:t>
            </a:r>
          </a:p>
          <a:p>
            <a:pPr marL="0" indent="0" algn="just">
              <a:buNone/>
            </a:pPr>
            <a:r>
              <a:rPr lang="en-IN" dirty="0"/>
              <a:t>There are two broad categories in this classification-novice and habitual entrepreneurs.</a:t>
            </a:r>
          </a:p>
          <a:p>
            <a:pPr algn="just"/>
            <a:r>
              <a:rPr lang="en-IN" b="1" dirty="0"/>
              <a:t>Novice entrepreneur</a:t>
            </a:r>
            <a:r>
              <a:rPr lang="en-IN" dirty="0"/>
              <a:t>-can be viewed as individuals with no prior minority or majority business ownership experience, either as a business founder, an inheritor, or a purchaser of an independent business, but who currently own a minority or majority equity stake in an independent business that is new, purchased, or inherited(</a:t>
            </a:r>
            <a:r>
              <a:rPr lang="en-IN" dirty="0" err="1"/>
              <a:t>Westhead</a:t>
            </a:r>
            <a:r>
              <a:rPr lang="en-IN" dirty="0"/>
              <a:t>, </a:t>
            </a:r>
            <a:r>
              <a:rPr lang="en-IN" dirty="0" err="1"/>
              <a:t>Ucbasaran</a:t>
            </a:r>
            <a:r>
              <a:rPr lang="en-IN" dirty="0"/>
              <a:t>, and Wright,2003). </a:t>
            </a:r>
            <a:r>
              <a:rPr lang="en-IN" dirty="0" err="1"/>
              <a:t>N.R.Narayana</a:t>
            </a:r>
            <a:r>
              <a:rPr lang="en-IN" dirty="0"/>
              <a:t> Murthy was a novice entrepreneur when he founded Infosys on July 2,1981 along with six of his colleagues.</a:t>
            </a:r>
          </a:p>
        </p:txBody>
      </p:sp>
    </p:spTree>
    <p:extLst>
      <p:ext uri="{BB962C8B-B14F-4D97-AF65-F5344CB8AC3E}">
        <p14:creationId xmlns:p14="http://schemas.microsoft.com/office/powerpoint/2010/main" val="372821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92" y="253218"/>
            <a:ext cx="11648050" cy="6604782"/>
          </a:xfrm>
        </p:spPr>
        <p:txBody>
          <a:bodyPr>
            <a:normAutofit fontScale="85000" lnSpcReduction="20000"/>
          </a:bodyPr>
          <a:lstStyle/>
          <a:p>
            <a:pPr algn="just"/>
            <a:r>
              <a:rPr lang="en-IN" b="1" dirty="0"/>
              <a:t>Habitual entrepreneur- </a:t>
            </a:r>
            <a:r>
              <a:rPr lang="en-IN" dirty="0"/>
              <a:t>are most often described as persons who have experience owning at least two different firms whether temporarily(serial entrepreneurship) or simultaneously(portfolio entrepreneurship)(Hall, 1995; </a:t>
            </a:r>
            <a:r>
              <a:rPr lang="en-IN" dirty="0" err="1"/>
              <a:t>Westhead</a:t>
            </a:r>
            <a:r>
              <a:rPr lang="en-IN" dirty="0"/>
              <a:t> and Wright, 1998).</a:t>
            </a:r>
          </a:p>
          <a:p>
            <a:pPr marL="0" indent="0" algn="just">
              <a:buNone/>
            </a:pPr>
            <a:r>
              <a:rPr lang="en-IN" b="1" dirty="0"/>
              <a:t>-Serial entrepreneur</a:t>
            </a:r>
            <a:r>
              <a:rPr lang="en-IN" dirty="0"/>
              <a:t>- can be viewed as individuals who have sold/closed a business in which they had a minority or majority ownership stake, and they currently have a minority or majority ownership stake in a single independent business that is either new, purchased, or inherited(</a:t>
            </a:r>
            <a:r>
              <a:rPr lang="en-IN" dirty="0" err="1"/>
              <a:t>Westhead</a:t>
            </a:r>
            <a:r>
              <a:rPr lang="en-IN" dirty="0"/>
              <a:t>, </a:t>
            </a:r>
            <a:r>
              <a:rPr lang="en-IN" dirty="0" err="1"/>
              <a:t>Ucbasaran</a:t>
            </a:r>
            <a:r>
              <a:rPr lang="en-IN" dirty="0"/>
              <a:t>, and Wright,2005).</a:t>
            </a:r>
          </a:p>
          <a:p>
            <a:pPr marL="0" indent="0" algn="just">
              <a:buNone/>
            </a:pPr>
            <a:r>
              <a:rPr lang="en-IN" dirty="0"/>
              <a:t>According to Ryan(2000), serial entrepreneurs thrive off the psychological reward of making an impact as opposed to the wealth to be gained from operating successful ventures. These entrepreneurs are risk takers, having built sufficient wealth(relative to their comfort level); they will invest their money on new ventures that often tend to be vague visions of an unsolved problem. They view failure as an experience, which will make them stronger and bolder to take on new risks. Some entrepreneurs seem to thrive on the gruelling early stages of starting and building a business, and prefer to hand it over for others to manage while they return to the start-up process(</a:t>
            </a:r>
            <a:r>
              <a:rPr lang="en-IN" dirty="0" err="1"/>
              <a:t>Fraone</a:t>
            </a:r>
            <a:r>
              <a:rPr lang="en-IN" dirty="0"/>
              <a:t>, 1999). Sunil Bharti Mittal(of Bharti Airtel) would qualify for the category of serial entrepreneur.</a:t>
            </a:r>
          </a:p>
          <a:p>
            <a:pPr marL="0" indent="0" algn="just">
              <a:buNone/>
            </a:pPr>
            <a:r>
              <a:rPr lang="en-IN" b="1" dirty="0"/>
              <a:t>-Portfolio entrepreneur</a:t>
            </a:r>
            <a:r>
              <a:rPr lang="en-IN" dirty="0"/>
              <a:t>-can be viewed as individuals who currently have minority or majority ownership stakes in two or more independent businesses that are either new, purchased, and/or inherited(</a:t>
            </a:r>
            <a:r>
              <a:rPr lang="en-IN" dirty="0" err="1"/>
              <a:t>Westhead</a:t>
            </a:r>
            <a:r>
              <a:rPr lang="en-IN" dirty="0"/>
              <a:t>, </a:t>
            </a:r>
            <a:r>
              <a:rPr lang="en-IN" dirty="0" err="1"/>
              <a:t>Ucbasaran</a:t>
            </a:r>
            <a:r>
              <a:rPr lang="en-IN" dirty="0"/>
              <a:t>, and Wright, 2005). Kishore </a:t>
            </a:r>
            <a:r>
              <a:rPr lang="en-IN" dirty="0" err="1"/>
              <a:t>Biyani</a:t>
            </a:r>
            <a:r>
              <a:rPr lang="en-IN" dirty="0"/>
              <a:t> can be categorized into this category of entrepreneurs, as he owns Big Bazaar, </a:t>
            </a:r>
            <a:r>
              <a:rPr lang="en-IN" dirty="0" err="1"/>
              <a:t>Pentaloon</a:t>
            </a:r>
            <a:r>
              <a:rPr lang="en-IN" dirty="0"/>
              <a:t> and Central supermarkets(all founded by him) simultaneously.</a:t>
            </a:r>
          </a:p>
        </p:txBody>
      </p:sp>
    </p:spTree>
    <p:extLst>
      <p:ext uri="{BB962C8B-B14F-4D97-AF65-F5344CB8AC3E}">
        <p14:creationId xmlns:p14="http://schemas.microsoft.com/office/powerpoint/2010/main" val="263424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754" y="323556"/>
            <a:ext cx="11497456" cy="6242135"/>
          </a:xfrm>
        </p:spPr>
        <p:txBody>
          <a:bodyPr>
            <a:normAutofit fontScale="92500" lnSpcReduction="20000"/>
          </a:bodyPr>
          <a:lstStyle/>
          <a:p>
            <a:pPr algn="just"/>
            <a:r>
              <a:rPr lang="en-IN" b="1" dirty="0"/>
              <a:t>Technical experience classification</a:t>
            </a:r>
          </a:p>
          <a:p>
            <a:pPr marL="0" indent="0" algn="just">
              <a:buNone/>
            </a:pPr>
            <a:r>
              <a:rPr lang="en-IN" dirty="0"/>
              <a:t>Jones-Evans(1995) came up with his classification based upon the previous occupational background of the entrepreneurs in the technology sector. A technical entrepreneur is defined as the founder and current owner-manager of a technology-based business, i.e. primarily responsible for its planning and establishment, and currently having some management control of the organization.</a:t>
            </a:r>
          </a:p>
          <a:p>
            <a:pPr algn="just"/>
            <a:r>
              <a:rPr lang="en-IN" b="1" dirty="0"/>
              <a:t>The “research” technical entrepreneur</a:t>
            </a:r>
          </a:p>
          <a:p>
            <a:pPr marL="0" indent="0" algn="just">
              <a:buNone/>
            </a:pPr>
            <a:r>
              <a:rPr lang="en-IN" dirty="0"/>
              <a:t>These entrepreneurs are involved in technological research activities at an academic institution or a research laboratory prior to creating their own venture. Professor Amar Gopal Bose of Massachusetts Institute of Technology is a typical example of this category.</a:t>
            </a:r>
          </a:p>
          <a:p>
            <a:pPr algn="just"/>
            <a:r>
              <a:rPr lang="en-IN" b="1" dirty="0"/>
              <a:t>The “producer” technical entrepreneur</a:t>
            </a:r>
          </a:p>
          <a:p>
            <a:pPr marL="0" indent="0" algn="just">
              <a:buNone/>
            </a:pPr>
            <a:r>
              <a:rPr lang="en-IN" dirty="0"/>
              <a:t>These entrepreneurs have a history of involvement in direct commercial production or development of a product or process, usually in a large organization. A typical e.g. for this type of entrepreneur is-Subroto </a:t>
            </a:r>
            <a:r>
              <a:rPr lang="en-IN" dirty="0" err="1"/>
              <a:t>Bagchi</a:t>
            </a:r>
            <a:r>
              <a:rPr lang="en-IN" dirty="0"/>
              <a:t>, the co-founder of </a:t>
            </a:r>
            <a:r>
              <a:rPr lang="en-IN" dirty="0" err="1"/>
              <a:t>MindTree</a:t>
            </a:r>
            <a:r>
              <a:rPr lang="en-IN" dirty="0"/>
              <a:t> Ltd. </a:t>
            </a:r>
            <a:r>
              <a:rPr lang="en-IN" dirty="0" err="1"/>
              <a:t>Bagchi</a:t>
            </a:r>
            <a:r>
              <a:rPr lang="en-IN" dirty="0"/>
              <a:t> worked as the Chief Executive of Wipro’s Global R&amp;D before co-founding </a:t>
            </a:r>
            <a:r>
              <a:rPr lang="en-IN" dirty="0" err="1"/>
              <a:t>MindTree</a:t>
            </a:r>
            <a:r>
              <a:rPr lang="en-IN" dirty="0"/>
              <a:t> in 1999, </a:t>
            </a:r>
            <a:r>
              <a:rPr lang="en-IN" dirty="0" err="1"/>
              <a:t>MindTree</a:t>
            </a:r>
            <a:r>
              <a:rPr lang="en-IN" dirty="0"/>
              <a:t> generated a revenue of Rs.12375 million in the financial year 2008-09.</a:t>
            </a:r>
          </a:p>
        </p:txBody>
      </p:sp>
    </p:spTree>
    <p:extLst>
      <p:ext uri="{BB962C8B-B14F-4D97-AF65-F5344CB8AC3E}">
        <p14:creationId xmlns:p14="http://schemas.microsoft.com/office/powerpoint/2010/main" val="214688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E6D82-B7BE-4596-821A-F87576EA0148}"/>
              </a:ext>
            </a:extLst>
          </p:cNvPr>
          <p:cNvSpPr>
            <a:spLocks noGrp="1"/>
          </p:cNvSpPr>
          <p:nvPr>
            <p:ph idx="1"/>
          </p:nvPr>
        </p:nvSpPr>
        <p:spPr>
          <a:xfrm>
            <a:off x="404734" y="359764"/>
            <a:ext cx="11437496" cy="6145967"/>
          </a:xfrm>
        </p:spPr>
        <p:txBody>
          <a:bodyPr>
            <a:normAutofit fontScale="92500" lnSpcReduction="20000"/>
          </a:bodyPr>
          <a:lstStyle/>
          <a:p>
            <a:pPr algn="just"/>
            <a:r>
              <a:rPr lang="en-IN" b="1" dirty="0"/>
              <a:t>The “user” technical entrepreneur</a:t>
            </a:r>
          </a:p>
          <a:p>
            <a:pPr marL="0" indent="0" algn="just">
              <a:buNone/>
            </a:pPr>
            <a:r>
              <a:rPr lang="en-IN" dirty="0"/>
              <a:t>Such entrepreneurs may have been involved as an end-users in the application of the specific product or technology(perhaps in support services such as technical support), but without direct involvement in the actual development of the technology.</a:t>
            </a:r>
          </a:p>
          <a:p>
            <a:pPr marL="0" indent="0" algn="just">
              <a:buNone/>
            </a:pPr>
            <a:r>
              <a:rPr lang="en-IN" dirty="0"/>
              <a:t>A typical e.g. is that of </a:t>
            </a:r>
            <a:r>
              <a:rPr lang="en-IN" dirty="0" err="1"/>
              <a:t>Tulsi</a:t>
            </a:r>
            <a:r>
              <a:rPr lang="en-IN" dirty="0"/>
              <a:t> Tantri, the founder of wind power major Suzlon. Tantri was into his family business of textiles, when power shortages prompted him to install two wind turbines as captive power. Later, buoyed by the success of this technology, he decided to switch-over from textiles to wind power generation. Hence, Suzlon Energy was born.</a:t>
            </a:r>
          </a:p>
          <a:p>
            <a:pPr algn="just"/>
            <a:r>
              <a:rPr lang="en-IN" b="1" dirty="0"/>
              <a:t>The “opportunist” technical entrepreneur</a:t>
            </a:r>
          </a:p>
          <a:p>
            <a:pPr marL="0" indent="0" algn="just">
              <a:buNone/>
            </a:pPr>
            <a:r>
              <a:rPr lang="en-IN" dirty="0"/>
              <a:t>This kind of entrepreneur is an individual who has identified a technology-based opportunity and, while initiating and managing a small technology-based venture, either has little or no technical experience or whose previous occupational experience was within non-technical organizations.</a:t>
            </a:r>
          </a:p>
          <a:p>
            <a:pPr marL="0" indent="0" algn="just">
              <a:buNone/>
            </a:pPr>
            <a:r>
              <a:rPr lang="en-IN" dirty="0"/>
              <a:t>For e.g., Azim </a:t>
            </a:r>
            <a:r>
              <a:rPr lang="en-IN" dirty="0" err="1"/>
              <a:t>Hasham</a:t>
            </a:r>
            <a:r>
              <a:rPr lang="en-IN" dirty="0"/>
              <a:t> Premji inherited Wipro from his father, who was into oil business. Later, Premji realized the potential of information technology and ventured into this business. Rest is the history as Wipro is today known as one of India’s It powerhouses.</a:t>
            </a:r>
          </a:p>
        </p:txBody>
      </p:sp>
    </p:spTree>
    <p:extLst>
      <p:ext uri="{BB962C8B-B14F-4D97-AF65-F5344CB8AC3E}">
        <p14:creationId xmlns:p14="http://schemas.microsoft.com/office/powerpoint/2010/main" val="144742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166A-580A-4640-B908-0EAC2651AFB8}"/>
              </a:ext>
            </a:extLst>
          </p:cNvPr>
          <p:cNvSpPr>
            <a:spLocks noGrp="1"/>
          </p:cNvSpPr>
          <p:nvPr>
            <p:ph type="title"/>
          </p:nvPr>
        </p:nvSpPr>
        <p:spPr>
          <a:xfrm>
            <a:off x="317292" y="-70671"/>
            <a:ext cx="10515600" cy="1325563"/>
          </a:xfrm>
        </p:spPr>
        <p:txBody>
          <a:bodyPr/>
          <a:lstStyle/>
          <a:p>
            <a:r>
              <a:rPr lang="en-IN" b="1" dirty="0"/>
              <a:t>Intrapreneur-An emerging class</a:t>
            </a:r>
          </a:p>
        </p:txBody>
      </p:sp>
      <p:sp>
        <p:nvSpPr>
          <p:cNvPr id="3" name="Content Placeholder 2">
            <a:extLst>
              <a:ext uri="{FF2B5EF4-FFF2-40B4-BE49-F238E27FC236}">
                <a16:creationId xmlns:a16="http://schemas.microsoft.com/office/drawing/2014/main" id="{AEC5E9FA-75E0-4FA5-BB4E-763A4161D518}"/>
              </a:ext>
            </a:extLst>
          </p:cNvPr>
          <p:cNvSpPr>
            <a:spLocks noGrp="1"/>
          </p:cNvSpPr>
          <p:nvPr>
            <p:ph idx="1"/>
          </p:nvPr>
        </p:nvSpPr>
        <p:spPr>
          <a:xfrm>
            <a:off x="134412" y="1254892"/>
            <a:ext cx="11557416" cy="5233127"/>
          </a:xfrm>
        </p:spPr>
        <p:txBody>
          <a:bodyPr>
            <a:normAutofit fontScale="92500"/>
          </a:bodyPr>
          <a:lstStyle/>
          <a:p>
            <a:pPr algn="just"/>
            <a:r>
              <a:rPr lang="en-IN" dirty="0"/>
              <a:t>Intrapreneurship is defined as entrepreneurship within an already existing organization(Pinchot, 1985). It is also referred to as corporate entrepreneurship.</a:t>
            </a:r>
          </a:p>
          <a:p>
            <a:pPr algn="just"/>
            <a:r>
              <a:rPr lang="en-IN" dirty="0"/>
              <a:t>A typical e.g., would be that of </a:t>
            </a:r>
            <a:r>
              <a:rPr lang="en-IN" dirty="0" err="1"/>
              <a:t>Dr.Pawan</a:t>
            </a:r>
            <a:r>
              <a:rPr lang="en-IN" dirty="0"/>
              <a:t> </a:t>
            </a:r>
            <a:r>
              <a:rPr lang="en-IN" dirty="0" err="1"/>
              <a:t>Goenka</a:t>
            </a:r>
            <a:r>
              <a:rPr lang="en-IN" dirty="0"/>
              <a:t>, who designed and developed the immensely successful Scorpio model for Mahindra &amp; Mahindra and redefined the way new car design and development was done. He utilized the vast experience of working with General Motors in the US prior to joining M&amp;M.</a:t>
            </a:r>
          </a:p>
          <a:p>
            <a:pPr algn="just"/>
            <a:r>
              <a:rPr lang="en-IN" dirty="0"/>
              <a:t>Under his leadership, M&amp;M launched a slew of new products such as </a:t>
            </a:r>
            <a:r>
              <a:rPr lang="en-IN" dirty="0" err="1"/>
              <a:t>Pik</a:t>
            </a:r>
            <a:r>
              <a:rPr lang="en-IN" dirty="0"/>
              <a:t>-up, Marshal, Armada 98, Bolero, and </a:t>
            </a:r>
            <a:r>
              <a:rPr lang="en-IN" dirty="0" err="1"/>
              <a:t>Loadking</a:t>
            </a:r>
            <a:r>
              <a:rPr lang="en-IN" dirty="0"/>
              <a:t>. His best acknowledged contribution is that of the Scorpio project, which brought laurels to M&amp;M. the company built this brand-new vehicle with virtually 100 percent supplier involvement from concept to reality for $120 million, including improvements to the plant. This is about one-fifth of the cost incurred to design and develop a car from scratch anywhere else in the world.</a:t>
            </a:r>
          </a:p>
        </p:txBody>
      </p:sp>
    </p:spTree>
    <p:extLst>
      <p:ext uri="{BB962C8B-B14F-4D97-AF65-F5344CB8AC3E}">
        <p14:creationId xmlns:p14="http://schemas.microsoft.com/office/powerpoint/2010/main" val="147396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521"/>
            <a:ext cx="10515600" cy="1325563"/>
          </a:xfrm>
        </p:spPr>
        <p:txBody>
          <a:bodyPr/>
          <a:lstStyle/>
          <a:p>
            <a:r>
              <a:rPr lang="en-IN" b="1" dirty="0"/>
              <a:t>Characteristics of an Intrapreneur</a:t>
            </a:r>
          </a:p>
        </p:txBody>
      </p:sp>
      <p:sp>
        <p:nvSpPr>
          <p:cNvPr id="3" name="Content Placeholder 2"/>
          <p:cNvSpPr>
            <a:spLocks noGrp="1"/>
          </p:cNvSpPr>
          <p:nvPr>
            <p:ph idx="1"/>
          </p:nvPr>
        </p:nvSpPr>
        <p:spPr>
          <a:xfrm>
            <a:off x="284813" y="929390"/>
            <a:ext cx="11647357" cy="5726243"/>
          </a:xfrm>
        </p:spPr>
        <p:txBody>
          <a:bodyPr>
            <a:normAutofit fontScale="92500" lnSpcReduction="20000"/>
          </a:bodyPr>
          <a:lstStyle/>
          <a:p>
            <a:pPr algn="just"/>
            <a:r>
              <a:rPr lang="en-IN" b="1" dirty="0"/>
              <a:t>Creates new ventures: </a:t>
            </a:r>
            <a:r>
              <a:rPr lang="en-IN" dirty="0"/>
              <a:t>Giving birth to new businesses within the existing organizations is the typical characteristic of an intrapreneur.</a:t>
            </a:r>
          </a:p>
          <a:p>
            <a:pPr algn="just"/>
            <a:r>
              <a:rPr lang="en-IN" b="1" dirty="0"/>
              <a:t>Innovates products/services: </a:t>
            </a:r>
            <a:r>
              <a:rPr lang="en-IN" dirty="0"/>
              <a:t>A tendency towards technological leadership by way of continual innovation of products/services is desirable on part of an entrepreneur.</a:t>
            </a:r>
          </a:p>
          <a:p>
            <a:pPr algn="just"/>
            <a:r>
              <a:rPr lang="en-IN" b="1" dirty="0"/>
              <a:t>Innovates processes: </a:t>
            </a:r>
            <a:r>
              <a:rPr lang="en-IN" dirty="0"/>
              <a:t>Under fiercely competitive business landscape, business processes need to be reinvented time and again by the intrapreneurs for better efficiency, productivity, and quality.</a:t>
            </a:r>
          </a:p>
          <a:p>
            <a:pPr algn="just"/>
            <a:r>
              <a:rPr lang="en-IN" b="1" dirty="0"/>
              <a:t>Proactive: </a:t>
            </a:r>
            <a:r>
              <a:rPr lang="en-IN" dirty="0"/>
              <a:t>Intrapreneurs attempt to lead rather than follow the competitors through their proactiveness.</a:t>
            </a:r>
          </a:p>
          <a:p>
            <a:pPr algn="just"/>
            <a:r>
              <a:rPr lang="en-IN" b="1" dirty="0"/>
              <a:t>Risk-taking: </a:t>
            </a:r>
            <a:r>
              <a:rPr lang="en-IN" dirty="0"/>
              <a:t>Intrapreneurs have a risk-taking attitude with regard to investment decisions and strategic actions under situations of uncertainty.</a:t>
            </a:r>
          </a:p>
          <a:p>
            <a:pPr algn="just"/>
            <a:r>
              <a:rPr lang="en-IN" b="1" dirty="0"/>
              <a:t>Renews organizations: </a:t>
            </a:r>
            <a:r>
              <a:rPr lang="en-IN" dirty="0"/>
              <a:t>An intrapreneur is expected to transform the organizations through renewal of key ideas on which they are built.</a:t>
            </a:r>
          </a:p>
          <a:p>
            <a:pPr algn="just"/>
            <a:r>
              <a:rPr lang="en-IN" b="1" dirty="0"/>
              <a:t>Competitively aggressive: </a:t>
            </a:r>
            <a:r>
              <a:rPr lang="en-IN" dirty="0"/>
              <a:t>An intrapreneur has the propensity to directly and intensely challenge his organization’s competitors to achieve entry or to improve position.</a:t>
            </a:r>
          </a:p>
        </p:txBody>
      </p:sp>
    </p:spTree>
    <p:extLst>
      <p:ext uri="{BB962C8B-B14F-4D97-AF65-F5344CB8AC3E}">
        <p14:creationId xmlns:p14="http://schemas.microsoft.com/office/powerpoint/2010/main" val="26288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B7D9-5164-4891-8EA9-23896F789F66}"/>
              </a:ext>
            </a:extLst>
          </p:cNvPr>
          <p:cNvSpPr>
            <a:spLocks noGrp="1"/>
          </p:cNvSpPr>
          <p:nvPr>
            <p:ph type="title"/>
          </p:nvPr>
        </p:nvSpPr>
        <p:spPr>
          <a:xfrm>
            <a:off x="331303" y="0"/>
            <a:ext cx="10515600" cy="1325563"/>
          </a:xfrm>
        </p:spPr>
        <p:txBody>
          <a:bodyPr/>
          <a:lstStyle/>
          <a:p>
            <a:r>
              <a:rPr lang="en-IN" b="1" dirty="0"/>
              <a:t>Development Entrepreneurship</a:t>
            </a:r>
          </a:p>
        </p:txBody>
      </p:sp>
      <p:sp>
        <p:nvSpPr>
          <p:cNvPr id="3" name="Content Placeholder 2">
            <a:extLst>
              <a:ext uri="{FF2B5EF4-FFF2-40B4-BE49-F238E27FC236}">
                <a16:creationId xmlns:a16="http://schemas.microsoft.com/office/drawing/2014/main" id="{84D27BDF-5424-4586-958B-2256FE024B5D}"/>
              </a:ext>
            </a:extLst>
          </p:cNvPr>
          <p:cNvSpPr>
            <a:spLocks noGrp="1"/>
          </p:cNvSpPr>
          <p:nvPr>
            <p:ph idx="1"/>
          </p:nvPr>
        </p:nvSpPr>
        <p:spPr>
          <a:xfrm>
            <a:off x="331303" y="1125416"/>
            <a:ext cx="11502887" cy="5434410"/>
          </a:xfrm>
        </p:spPr>
        <p:txBody>
          <a:bodyPr>
            <a:normAutofit/>
          </a:bodyPr>
          <a:lstStyle/>
          <a:p>
            <a:pPr algn="just"/>
            <a:r>
              <a:rPr lang="en-IN" dirty="0"/>
              <a:t>The origin of programmes for the development of entrepreneurs in India can be traced to the pioneering efforts of the Small Industry Extension Training Institute, now known as the National Institute for Micro, Small and Medium Enterprises with whose collaboration, Professor David McClelland of Harvard University attempted to establish that achievement motivation could be developed among adults. Under his guidance, six experimental training programmes on achievement motivation were conducted during 1964-65 with the active involvement of SIET faculty.</a:t>
            </a:r>
          </a:p>
          <a:p>
            <a:pPr algn="just"/>
            <a:r>
              <a:rPr lang="en-IN" dirty="0"/>
              <a:t>According to </a:t>
            </a:r>
            <a:r>
              <a:rPr lang="en-IN" dirty="0" err="1"/>
              <a:t>Prahalad</a:t>
            </a:r>
            <a:r>
              <a:rPr lang="en-IN" dirty="0"/>
              <a:t>(2004), inability and inconsistencies in enforcing laws, bureaucratic interpretation of rules, lack of firm political commitment, lack of accountability, hooliganism and political </a:t>
            </a:r>
            <a:r>
              <a:rPr lang="en-IN" dirty="0" err="1"/>
              <a:t>musclemanship</a:t>
            </a:r>
            <a:r>
              <a:rPr lang="en-IN" dirty="0"/>
              <a:t>, lack of rule of law, lack of control of corruption are significant deterrents to entrepreneurship development in developing countries.</a:t>
            </a:r>
          </a:p>
        </p:txBody>
      </p:sp>
    </p:spTree>
    <p:extLst>
      <p:ext uri="{BB962C8B-B14F-4D97-AF65-F5344CB8AC3E}">
        <p14:creationId xmlns:p14="http://schemas.microsoft.com/office/powerpoint/2010/main" val="319043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1ADD-62DE-400A-AD1F-7B856FE9F079}"/>
              </a:ext>
            </a:extLst>
          </p:cNvPr>
          <p:cNvSpPr>
            <a:spLocks noGrp="1"/>
          </p:cNvSpPr>
          <p:nvPr>
            <p:ph type="title"/>
          </p:nvPr>
        </p:nvSpPr>
        <p:spPr>
          <a:xfrm>
            <a:off x="0" y="-284231"/>
            <a:ext cx="11102009" cy="1325563"/>
          </a:xfrm>
        </p:spPr>
        <p:txBody>
          <a:bodyPr/>
          <a:lstStyle/>
          <a:p>
            <a:r>
              <a:rPr lang="en-IN" b="1" dirty="0"/>
              <a:t>Governmental/non-governmental support bodies</a:t>
            </a:r>
          </a:p>
        </p:txBody>
      </p:sp>
      <p:sp>
        <p:nvSpPr>
          <p:cNvPr id="3" name="Content Placeholder 2">
            <a:extLst>
              <a:ext uri="{FF2B5EF4-FFF2-40B4-BE49-F238E27FC236}">
                <a16:creationId xmlns:a16="http://schemas.microsoft.com/office/drawing/2014/main" id="{14CA1000-B5D0-411C-934E-9CA8568013D3}"/>
              </a:ext>
            </a:extLst>
          </p:cNvPr>
          <p:cNvSpPr>
            <a:spLocks noGrp="1"/>
          </p:cNvSpPr>
          <p:nvPr>
            <p:ph idx="1"/>
          </p:nvPr>
        </p:nvSpPr>
        <p:spPr>
          <a:xfrm>
            <a:off x="212035" y="834886"/>
            <a:ext cx="11595652" cy="5724939"/>
          </a:xfrm>
        </p:spPr>
        <p:txBody>
          <a:bodyPr>
            <a:normAutofit fontScale="92500" lnSpcReduction="10000"/>
          </a:bodyPr>
          <a:lstStyle/>
          <a:p>
            <a:pPr algn="just"/>
            <a:r>
              <a:rPr lang="en-IN" dirty="0"/>
              <a:t>The National Institute for Entrepreneurship and Small Business Development was established in 1983 by the Ministry of Industry(now Ministry of Micro, Small, and Medium Enterprises), Government of India, as an apex body for coordinating and overseeing the activities of various institutions/agencies engaged in entrepreneurship development, particularly in the area of small industry and small business.</a:t>
            </a:r>
          </a:p>
          <a:p>
            <a:pPr algn="just"/>
            <a:r>
              <a:rPr lang="en-IN" dirty="0"/>
              <a:t>In 1983, the Entrepreneurship Development Institute of India, an autonomous body and not-for-profit institution, was set up. It was sponsored by apex financial institutions, namely the IDBI Bank Ltd., IFCI Ltd., ICICI Ltd., and the State Bank of India. </a:t>
            </a:r>
          </a:p>
          <a:p>
            <a:pPr algn="just"/>
            <a:r>
              <a:rPr lang="en-IN" dirty="0"/>
              <a:t>A 1984 sample study of forty units set up by trained entrepreneurs in the state of Gujarat revealed that ED-trained entrepreneurs had less than a 10 percent business closure rate as compared to 20 to 25 percent among other small enterprises. Furthermore, the profit and loss analysis revealed that 80 percent of the trained entrepreneurs were making profits, as opposed to 60-70 percent of other small enterprises.</a:t>
            </a:r>
          </a:p>
        </p:txBody>
      </p:sp>
    </p:spTree>
    <p:extLst>
      <p:ext uri="{BB962C8B-B14F-4D97-AF65-F5344CB8AC3E}">
        <p14:creationId xmlns:p14="http://schemas.microsoft.com/office/powerpoint/2010/main" val="7056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42EB-ACDE-4E70-8A5F-84E46FE5AB2C}"/>
              </a:ext>
            </a:extLst>
          </p:cNvPr>
          <p:cNvSpPr>
            <a:spLocks noGrp="1"/>
          </p:cNvSpPr>
          <p:nvPr>
            <p:ph type="title"/>
          </p:nvPr>
        </p:nvSpPr>
        <p:spPr>
          <a:xfrm>
            <a:off x="188844" y="-164962"/>
            <a:ext cx="10515600" cy="1325563"/>
          </a:xfrm>
        </p:spPr>
        <p:txBody>
          <a:bodyPr/>
          <a:lstStyle/>
          <a:p>
            <a:r>
              <a:rPr lang="en-IN" b="1" dirty="0"/>
              <a:t>Meaning of Entrepreneur</a:t>
            </a:r>
          </a:p>
        </p:txBody>
      </p:sp>
      <p:sp>
        <p:nvSpPr>
          <p:cNvPr id="3" name="Content Placeholder 2">
            <a:extLst>
              <a:ext uri="{FF2B5EF4-FFF2-40B4-BE49-F238E27FC236}">
                <a16:creationId xmlns:a16="http://schemas.microsoft.com/office/drawing/2014/main" id="{22C89F5B-3D06-4AE6-B3F9-4A2007969332}"/>
              </a:ext>
            </a:extLst>
          </p:cNvPr>
          <p:cNvSpPr>
            <a:spLocks noGrp="1"/>
          </p:cNvSpPr>
          <p:nvPr>
            <p:ph idx="1"/>
          </p:nvPr>
        </p:nvSpPr>
        <p:spPr>
          <a:xfrm>
            <a:off x="397565" y="901147"/>
            <a:ext cx="11489635" cy="5769475"/>
          </a:xfrm>
        </p:spPr>
        <p:txBody>
          <a:bodyPr>
            <a:normAutofit fontScale="92500" lnSpcReduction="10000"/>
          </a:bodyPr>
          <a:lstStyle/>
          <a:p>
            <a:pPr algn="just"/>
            <a:r>
              <a:rPr lang="en-IN" dirty="0"/>
              <a:t>An entrepreneur is defined as a person who innovates, organizes, operates, and assumes the risk for a new business venture. The term entrepreneur has been derived from old French </a:t>
            </a:r>
            <a:r>
              <a:rPr lang="en-IN" dirty="0" err="1"/>
              <a:t>entrependre</a:t>
            </a:r>
            <a:r>
              <a:rPr lang="en-IN" dirty="0"/>
              <a:t>, which means to undertake. A venture is a business enterprise involving risk in expectation of gain.</a:t>
            </a:r>
          </a:p>
          <a:p>
            <a:pPr algn="just"/>
            <a:r>
              <a:rPr lang="en-IN" dirty="0"/>
              <a:t>The above definition of entrepreneur has four components, which highlight the facets of an entrepreneur. Firstly, an entrepreneur innovates, i.e. comes up with a new concept, product or service. Secondly, an entrepreneur organizes a new business venture, i.e. initiates or starts a new business enterprise. Thirdly, an entrepreneur operates, i.e. runs a new business venture and strives hard to sustain and grow it. Fourthly, an entrepreneur assumes the risk, i.e. takes the responsibility of the (positive or negative) outcomes of a business enterprise.</a:t>
            </a:r>
          </a:p>
          <a:p>
            <a:pPr algn="just"/>
            <a:r>
              <a:rPr lang="en-IN" dirty="0"/>
              <a:t>Whatever the type, everyone is an entrepreneur only when he actually carries out new combinations, and loses that character as soon as he has built up his business, when he settles down to running it as other people run their business(Schumpeter,1934, p.78). In contrast to this view, </a:t>
            </a:r>
            <a:r>
              <a:rPr lang="en-IN" dirty="0" err="1"/>
              <a:t>Cantillion</a:t>
            </a:r>
            <a:r>
              <a:rPr lang="en-IN" dirty="0"/>
              <a:t>(1755) described the entrepreneur as a rational decision-maker “who assumed the risk and provided the management of the firm(Kilby,1971).</a:t>
            </a:r>
          </a:p>
        </p:txBody>
      </p:sp>
    </p:spTree>
    <p:extLst>
      <p:ext uri="{BB962C8B-B14F-4D97-AF65-F5344CB8AC3E}">
        <p14:creationId xmlns:p14="http://schemas.microsoft.com/office/powerpoint/2010/main" val="305749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026"/>
            <a:ext cx="10515600" cy="6440557"/>
          </a:xfrm>
        </p:spPr>
        <p:txBody>
          <a:bodyPr>
            <a:normAutofit fontScale="85000" lnSpcReduction="20000"/>
          </a:bodyPr>
          <a:lstStyle/>
          <a:p>
            <a:pPr algn="just"/>
            <a:r>
              <a:rPr lang="en-IN" b="1" dirty="0"/>
              <a:t>Incubation facilities</a:t>
            </a:r>
          </a:p>
          <a:p>
            <a:pPr marL="0" indent="0" algn="just">
              <a:buNone/>
            </a:pPr>
            <a:r>
              <a:rPr lang="en-IN" dirty="0"/>
              <a:t>An incubator is a facility designed to assist start-up companies, generally with respect to providing knowledge and technical assistance. For e.g. </a:t>
            </a:r>
            <a:r>
              <a:rPr lang="en-IN" dirty="0" err="1"/>
              <a:t>Nadathur</a:t>
            </a:r>
            <a:r>
              <a:rPr lang="en-IN" dirty="0"/>
              <a:t> S </a:t>
            </a:r>
            <a:r>
              <a:rPr lang="en-IN" dirty="0" err="1"/>
              <a:t>Raghavan</a:t>
            </a:r>
            <a:r>
              <a:rPr lang="en-IN" dirty="0"/>
              <a:t> Centre for Entrepreneurial Learning at the Indian Institute of Management Bangalore provides such incubation facilities in the form of an office, computing and telecommunication facilities, and faculty consultancy support at nominal charges. Similarly, </a:t>
            </a:r>
            <a:r>
              <a:rPr lang="en-IN" dirty="0" err="1"/>
              <a:t>Wadhwani</a:t>
            </a:r>
            <a:r>
              <a:rPr lang="en-IN" dirty="0"/>
              <a:t> Centre for Entrepreneurship Development at the Indian School of Business, Hyderabad, has established an incubation </a:t>
            </a:r>
            <a:r>
              <a:rPr lang="en-IN" dirty="0" err="1"/>
              <a:t>center</a:t>
            </a:r>
            <a:r>
              <a:rPr lang="en-IN" dirty="0"/>
              <a:t> called K-Hub with the support of the Government of Andhra Pradesh.</a:t>
            </a:r>
          </a:p>
          <a:p>
            <a:pPr algn="just"/>
            <a:r>
              <a:rPr lang="en-IN" b="1" dirty="0"/>
              <a:t>Educational Programmes</a:t>
            </a:r>
          </a:p>
          <a:p>
            <a:pPr marL="0" indent="0" algn="just">
              <a:buNone/>
            </a:pPr>
            <a:r>
              <a:rPr lang="en-IN" dirty="0"/>
              <a:t>With an aim to undertake training, research and consultancy activities in the small industry sector focusing on entrepreneurship development, the Indian Institute of Entrepreneurship was established in the year 1993 at Guwahati by the erstwhile Ministry of Industry, Government of India, as an autonomous national institute.</a:t>
            </a:r>
          </a:p>
          <a:p>
            <a:pPr algn="just"/>
            <a:r>
              <a:rPr lang="en-IN" b="1" dirty="0"/>
              <a:t>Entrepreneurship networks</a:t>
            </a:r>
          </a:p>
          <a:p>
            <a:pPr marL="0" indent="0" algn="just">
              <a:buNone/>
            </a:pPr>
            <a:r>
              <a:rPr lang="en-IN" dirty="0" err="1"/>
              <a:t>TiE</a:t>
            </a:r>
            <a:r>
              <a:rPr lang="en-IN" dirty="0"/>
              <a:t>-The Indus Entrepreneurs-was founded in Silicon Valley in 1992 by successful entrepreneurs and professionals with roots in the Indian subcontinent(the Indus region). </a:t>
            </a:r>
            <a:r>
              <a:rPr lang="en-IN" dirty="0" err="1"/>
              <a:t>TiE</a:t>
            </a:r>
            <a:r>
              <a:rPr lang="en-IN" dirty="0"/>
              <a:t> is also known as Talent Ideas and Enterprise and is today spread over 53 chapters in 12 countries. It has over 12000 members and 1800 plus charter members-including top entrepreneurs, venture capitalists, private equity, angels, law firms, technology and management professionals. It claims itself to be the world’s largest not-for-profit organization for entrepreneurs.</a:t>
            </a:r>
          </a:p>
        </p:txBody>
      </p:sp>
    </p:spTree>
    <p:extLst>
      <p:ext uri="{BB962C8B-B14F-4D97-AF65-F5344CB8AC3E}">
        <p14:creationId xmlns:p14="http://schemas.microsoft.com/office/powerpoint/2010/main" val="150289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043" y="185530"/>
            <a:ext cx="11661914" cy="6374296"/>
          </a:xfrm>
        </p:spPr>
        <p:txBody>
          <a:bodyPr/>
          <a:lstStyle/>
          <a:p>
            <a:pPr marL="0" indent="0" algn="just">
              <a:buNone/>
            </a:pPr>
            <a:r>
              <a:rPr lang="en-IN" dirty="0"/>
              <a:t>The National Entrepreneurship Network, founded in 2002, is a not-for-profit initiative of the </a:t>
            </a:r>
            <a:r>
              <a:rPr lang="en-IN" dirty="0" err="1"/>
              <a:t>Wadhwani</a:t>
            </a:r>
            <a:r>
              <a:rPr lang="en-IN" dirty="0"/>
              <a:t> foundation, working to inspire, educate and support the next generation of high-growth entrepreneurs in India. NEN was co-founded by five of India’s premier academic institutions: IIT Bombay, IIM Allahabad; SP Jain Institute, Mumbai; IBAB, Bangalore; and BITS </a:t>
            </a:r>
            <a:r>
              <a:rPr lang="en-IN" dirty="0" err="1"/>
              <a:t>Pilani</a:t>
            </a:r>
            <a:r>
              <a:rPr lang="en-IN" dirty="0"/>
              <a:t>. NEN works with over 425 top-tier academic institute members; has developed a pool of more than 950 entrepreneurship faculty members, growing the number from an initial group of about 50 across the country; has launched more than 350 student e-cells; and reaches over 400000 young people across 30 cities in India. NEN has more than 65000 individual members, representing the largest group of new and future entrepreneurs in India.</a:t>
            </a:r>
          </a:p>
        </p:txBody>
      </p:sp>
    </p:spTree>
    <p:extLst>
      <p:ext uri="{BB962C8B-B14F-4D97-AF65-F5344CB8AC3E}">
        <p14:creationId xmlns:p14="http://schemas.microsoft.com/office/powerpoint/2010/main" val="137770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0249"/>
            <a:ext cx="10515600" cy="1325563"/>
          </a:xfrm>
        </p:spPr>
        <p:txBody>
          <a:bodyPr/>
          <a:lstStyle/>
          <a:p>
            <a:r>
              <a:rPr lang="en-IN" b="1" dirty="0"/>
              <a:t>Stages in Entrepreneurial Process</a:t>
            </a:r>
          </a:p>
        </p:txBody>
      </p:sp>
      <p:sp>
        <p:nvSpPr>
          <p:cNvPr id="3" name="Content Placeholder 2"/>
          <p:cNvSpPr>
            <a:spLocks noGrp="1"/>
          </p:cNvSpPr>
          <p:nvPr>
            <p:ph idx="1"/>
          </p:nvPr>
        </p:nvSpPr>
        <p:spPr>
          <a:xfrm>
            <a:off x="424070" y="622852"/>
            <a:ext cx="11436626" cy="6042991"/>
          </a:xfrm>
        </p:spPr>
        <p:txBody>
          <a:bodyPr>
            <a:normAutofit fontScale="85000" lnSpcReduction="20000"/>
          </a:bodyPr>
          <a:lstStyle/>
          <a:p>
            <a:pPr marL="0" indent="0" algn="just">
              <a:buNone/>
            </a:pPr>
            <a:r>
              <a:rPr lang="en-IN" dirty="0"/>
              <a:t>Barringer and </a:t>
            </a:r>
            <a:r>
              <a:rPr lang="en-IN" dirty="0" err="1"/>
              <a:t>Gresock</a:t>
            </a:r>
            <a:r>
              <a:rPr lang="en-IN" dirty="0"/>
              <a:t>(2008) identified various stages in the entrepreneurial process.</a:t>
            </a:r>
          </a:p>
          <a:p>
            <a:pPr algn="just"/>
            <a:r>
              <a:rPr lang="en-IN" b="1" dirty="0"/>
              <a:t>Genesis of a business idea</a:t>
            </a:r>
          </a:p>
          <a:p>
            <a:pPr marL="0" indent="0" algn="just">
              <a:buNone/>
            </a:pPr>
            <a:r>
              <a:rPr lang="en-IN" dirty="0"/>
              <a:t>This is the first step in the entrepreneurial process and requires critical thinking on part of the entrepreneur to select the most viable business ideas from a set of available options. This not only includes critical analysis of the merits and demerits of the innovative product/service created by the entrepreneur, but also includes the study of the market potential(the existing and potential competitors), marketing, finance, human resources, and operational issues related to the business idea.</a:t>
            </a:r>
          </a:p>
          <a:p>
            <a:pPr algn="just"/>
            <a:r>
              <a:rPr lang="en-IN" b="1" dirty="0"/>
              <a:t>Conduct preliminary feasibility</a:t>
            </a:r>
          </a:p>
          <a:p>
            <a:pPr marL="0" indent="0" algn="just">
              <a:buNone/>
            </a:pPr>
            <a:r>
              <a:rPr lang="en-IN" dirty="0"/>
              <a:t>The preliminary feasibility involves a quick assessment about the potential of the business ideas and screening out an idea with the highest potential. This step is necessary to ensure that comprehensive and detailed feasibility analysis(which involves considerable time and effort) to be conducted in the next step is done only for the single best idea. A checklist proposed by Timmons and </a:t>
            </a:r>
            <a:r>
              <a:rPr lang="en-IN" dirty="0" err="1"/>
              <a:t>Spinelli</a:t>
            </a:r>
            <a:r>
              <a:rPr lang="en-IN" dirty="0"/>
              <a:t>(2004) helps in selecting the high-potential idea within a couple of hours on the basis of the following four criteria:</a:t>
            </a:r>
          </a:p>
          <a:p>
            <a:pPr algn="just"/>
            <a:r>
              <a:rPr lang="en-IN" dirty="0"/>
              <a:t>Market and market related issues</a:t>
            </a:r>
          </a:p>
          <a:p>
            <a:pPr algn="just"/>
            <a:r>
              <a:rPr lang="en-IN" dirty="0"/>
              <a:t>Competitive advantages</a:t>
            </a:r>
          </a:p>
          <a:p>
            <a:pPr algn="just"/>
            <a:r>
              <a:rPr lang="en-IN" dirty="0"/>
              <a:t>Value creation and realization issues, and</a:t>
            </a:r>
          </a:p>
          <a:p>
            <a:pPr algn="just"/>
            <a:r>
              <a:rPr lang="en-IN" dirty="0"/>
              <a:t>Overall potential</a:t>
            </a:r>
          </a:p>
        </p:txBody>
      </p:sp>
    </p:spTree>
    <p:extLst>
      <p:ext uri="{BB962C8B-B14F-4D97-AF65-F5344CB8AC3E}">
        <p14:creationId xmlns:p14="http://schemas.microsoft.com/office/powerpoint/2010/main" val="40737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683B003A-75B5-4F21-A053-14CF0CE85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37132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052"/>
            <a:ext cx="10515600" cy="6539948"/>
          </a:xfrm>
        </p:spPr>
        <p:txBody>
          <a:bodyPr>
            <a:normAutofit fontScale="85000" lnSpcReduction="20000"/>
          </a:bodyPr>
          <a:lstStyle/>
          <a:p>
            <a:pPr algn="just"/>
            <a:r>
              <a:rPr lang="en-IN" b="1" dirty="0"/>
              <a:t>Detailed feasibility analysis</a:t>
            </a:r>
          </a:p>
          <a:p>
            <a:pPr marL="0" indent="0" algn="just">
              <a:buNone/>
            </a:pPr>
            <a:r>
              <a:rPr lang="en-IN" dirty="0"/>
              <a:t>Having screened out an idea with high potential, it is subjected to the detailed feasibility analysis which may take a couple of days or weeks. The detailed analysis is helpful in making suitable modifications in the business idea before taking it to the business plan stage.</a:t>
            </a:r>
          </a:p>
          <a:p>
            <a:pPr algn="just"/>
            <a:r>
              <a:rPr lang="en-IN" b="1" dirty="0"/>
              <a:t>Product/service feasibility</a:t>
            </a:r>
          </a:p>
          <a:p>
            <a:pPr marL="0" indent="0" algn="just">
              <a:buNone/>
            </a:pPr>
            <a:r>
              <a:rPr lang="en-IN" dirty="0"/>
              <a:t>The feasibility of the product/service(which is in the concept/idea stage only) is performed by concept testing, i.e. showing the concept or idea to a sample group of potential customers to gauge their reaction, to take their suggestions for further development of the concept and to assess its sales potential. A prototype or a sample unit of the product can also be created in simple form depending upon the cost involved. Otherwise, computer simulation or design can be used. A rough assessment of the production/service delivery process to be followed should also be done to avoid abrupt revelation about infeasibility of production at a later stage when substantial investment of time and effort have been made.</a:t>
            </a:r>
          </a:p>
          <a:p>
            <a:pPr algn="just"/>
            <a:r>
              <a:rPr lang="en-IN" b="1" dirty="0"/>
              <a:t>Industry/Market feasibility</a:t>
            </a:r>
          </a:p>
          <a:p>
            <a:pPr marL="0" indent="0" algn="just">
              <a:buNone/>
            </a:pPr>
            <a:r>
              <a:rPr lang="en-IN" dirty="0"/>
              <a:t>The feasibility analysis of industry/market involves three considerations. Firstly, how attractive is the market for the new business idea or concept. A market segment experiencing growth, with high profit margins and less competition would naturally be attractive for the entrepreneur. Secondly, efforts should be expanded to identify the niche within a large market, </a:t>
            </a:r>
            <a:r>
              <a:rPr lang="en-IN" dirty="0" err="1"/>
              <a:t>i.e</a:t>
            </a:r>
            <a:r>
              <a:rPr lang="en-IN" dirty="0"/>
              <a:t> a narrow segment of customers with a common expectation from the product or service.</a:t>
            </a:r>
          </a:p>
        </p:txBody>
      </p:sp>
    </p:spTree>
    <p:extLst>
      <p:ext uri="{BB962C8B-B14F-4D97-AF65-F5344CB8AC3E}">
        <p14:creationId xmlns:p14="http://schemas.microsoft.com/office/powerpoint/2010/main" val="309556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826" y="185530"/>
            <a:ext cx="11396870" cy="6387548"/>
          </a:xfrm>
        </p:spPr>
        <p:txBody>
          <a:bodyPr>
            <a:normAutofit lnSpcReduction="10000"/>
          </a:bodyPr>
          <a:lstStyle/>
          <a:p>
            <a:pPr algn="just"/>
            <a:r>
              <a:rPr lang="en-IN" b="1" dirty="0"/>
              <a:t>Organizational feasibility</a:t>
            </a:r>
          </a:p>
          <a:p>
            <a:pPr marL="0" indent="0" algn="just">
              <a:buNone/>
            </a:pPr>
            <a:r>
              <a:rPr lang="en-IN" dirty="0"/>
              <a:t>Two issues should be addressed here: an assessment about the organizational prowess or capability of the initial management team, and the availability of non-financial resources(like office space, talent pool in the area where the venture would be started, etc.). Organizational prowess means passion for the new business idea, professional managerial qualifications, prior experience and understanding of the market in which the venture would be created.</a:t>
            </a:r>
          </a:p>
          <a:p>
            <a:pPr algn="just"/>
            <a:r>
              <a:rPr lang="en-IN" b="1" dirty="0"/>
              <a:t>Financial feasibility</a:t>
            </a:r>
          </a:p>
          <a:p>
            <a:pPr marL="0" indent="0" algn="just">
              <a:buNone/>
            </a:pPr>
            <a:r>
              <a:rPr lang="en-IN" dirty="0"/>
              <a:t>The total initial cash needed for starting the venture and overall financial attractiveness of the investment are at the heart of financial feasibility. Very clear identification about the source of sufficient funds to cover all the capital(long-term like land, building, machinery) expenditures and operating(recurring) expenses to generate first unit of the sales should be done. Financial attractiveness of investment should be assessed by estimating the expected rate of return on investment.</a:t>
            </a:r>
          </a:p>
        </p:txBody>
      </p:sp>
    </p:spTree>
    <p:extLst>
      <p:ext uri="{BB962C8B-B14F-4D97-AF65-F5344CB8AC3E}">
        <p14:creationId xmlns:p14="http://schemas.microsoft.com/office/powerpoint/2010/main" val="2869285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052"/>
            <a:ext cx="10515600" cy="5858911"/>
          </a:xfrm>
        </p:spPr>
        <p:txBody>
          <a:bodyPr>
            <a:normAutofit/>
          </a:bodyPr>
          <a:lstStyle/>
          <a:p>
            <a:pPr algn="just"/>
            <a:r>
              <a:rPr lang="en-IN" b="1" dirty="0"/>
              <a:t>Write a business plan</a:t>
            </a:r>
          </a:p>
          <a:p>
            <a:pPr marL="0" indent="0" algn="just">
              <a:buNone/>
            </a:pPr>
            <a:r>
              <a:rPr lang="en-IN" dirty="0"/>
              <a:t>A business plan is a written document containing the details about every aspect of the proposed business venture. It serves two purposes: to provide a “road map” for the people internal to the organization, i.e. the employees, stakeholders, etc. and to convince the potential investors and financial institutions about the viability of the venture so that they may agree to invest in it. It should preferably include details about the screening process and feasibility studies conducted by the entrepreneur to augment its authenticity and appeal.</a:t>
            </a:r>
          </a:p>
          <a:p>
            <a:pPr algn="just"/>
            <a:r>
              <a:rPr lang="en-IN" b="1" dirty="0"/>
              <a:t>Launch the venture</a:t>
            </a:r>
          </a:p>
          <a:p>
            <a:pPr marL="0" indent="0" algn="just">
              <a:buNone/>
            </a:pPr>
            <a:r>
              <a:rPr lang="en-IN" dirty="0"/>
              <a:t>Due to the uncertainties of the business environment, the entrepreneur should be prepared to face hurdles and challenges during the launching of the venture as well as in the subsequent periods of time.</a:t>
            </a:r>
          </a:p>
        </p:txBody>
      </p:sp>
    </p:spTree>
    <p:extLst>
      <p:ext uri="{BB962C8B-B14F-4D97-AF65-F5344CB8AC3E}">
        <p14:creationId xmlns:p14="http://schemas.microsoft.com/office/powerpoint/2010/main" val="694460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222"/>
            <a:ext cx="11115261" cy="1325563"/>
          </a:xfrm>
        </p:spPr>
        <p:txBody>
          <a:bodyPr/>
          <a:lstStyle/>
          <a:p>
            <a:r>
              <a:rPr lang="en-IN" b="1" dirty="0"/>
              <a:t>Role of entrepreneurs in Economic Development</a:t>
            </a:r>
          </a:p>
        </p:txBody>
      </p:sp>
      <p:sp>
        <p:nvSpPr>
          <p:cNvPr id="3" name="Content Placeholder 2"/>
          <p:cNvSpPr>
            <a:spLocks noGrp="1"/>
          </p:cNvSpPr>
          <p:nvPr>
            <p:ph idx="1"/>
          </p:nvPr>
        </p:nvSpPr>
        <p:spPr>
          <a:xfrm>
            <a:off x="212035" y="834887"/>
            <a:ext cx="11595652" cy="5791200"/>
          </a:xfrm>
        </p:spPr>
        <p:txBody>
          <a:bodyPr>
            <a:normAutofit fontScale="92500" lnSpcReduction="10000"/>
          </a:bodyPr>
          <a:lstStyle/>
          <a:p>
            <a:pPr marL="0" indent="0" algn="just">
              <a:buNone/>
            </a:pPr>
            <a:r>
              <a:rPr lang="en-IN" dirty="0"/>
              <a:t>From the fall of Rome(AD 476) to the eighteenth century, there was virtually no increase in per capita wealth generation in the west. With the advent of entrepreneurship, however, per capita wealth generation and income in the West grew exponentially by 20 percent in the 1700s, 200 percent in the 1800s, and 740 percent in the 1900s(Drayton, 2004).</a:t>
            </a:r>
          </a:p>
          <a:p>
            <a:pPr algn="just"/>
            <a:r>
              <a:rPr lang="en-IN" b="1" dirty="0"/>
              <a:t>Create employment opportunities</a:t>
            </a:r>
          </a:p>
          <a:p>
            <a:pPr marL="0" indent="0" algn="just">
              <a:buNone/>
            </a:pPr>
            <a:r>
              <a:rPr lang="en-IN" dirty="0"/>
              <a:t>Within the last 15 years, Fortune 500 companies and large corporations have endured major retrenchment and eliminated millions of jobs, whereas discoveries in the entrepreneurial sector have yielded an average of 60000 new incorporations per year and generated millions of job opportunities.</a:t>
            </a:r>
          </a:p>
          <a:p>
            <a:pPr algn="just"/>
            <a:r>
              <a:rPr lang="en-IN" b="1" dirty="0"/>
              <a:t>Inspire others towards entrepreneurship</a:t>
            </a:r>
          </a:p>
          <a:p>
            <a:pPr marL="0" indent="0" algn="just">
              <a:buNone/>
            </a:pPr>
            <a:r>
              <a:rPr lang="en-IN" dirty="0"/>
              <a:t>The team created by an entrepreneur for his new venture often provides the opportunity for the employees-cum-teammates to have a first-hand experience of getting involved in an entrepreneurial venture. This often leads eventually for these employees to become entrepreneurs themselves after being inspired by their earlier experience of working for an entrepreneur. </a:t>
            </a:r>
          </a:p>
          <a:p>
            <a:pPr marL="0" indent="0">
              <a:buNone/>
            </a:pPr>
            <a:endParaRPr lang="en-IN" dirty="0"/>
          </a:p>
        </p:txBody>
      </p:sp>
    </p:spTree>
    <p:extLst>
      <p:ext uri="{BB962C8B-B14F-4D97-AF65-F5344CB8AC3E}">
        <p14:creationId xmlns:p14="http://schemas.microsoft.com/office/powerpoint/2010/main" val="3993451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7625"/>
            <a:ext cx="10515600" cy="6217920"/>
          </a:xfrm>
        </p:spPr>
        <p:txBody>
          <a:bodyPr>
            <a:normAutofit lnSpcReduction="10000"/>
          </a:bodyPr>
          <a:lstStyle/>
          <a:p>
            <a:pPr algn="just"/>
            <a:r>
              <a:rPr lang="en-IN" b="1" dirty="0"/>
              <a:t>Create knowledge </a:t>
            </a:r>
            <a:r>
              <a:rPr lang="en-IN" b="1" dirty="0" err="1"/>
              <a:t>spillovers</a:t>
            </a:r>
            <a:endParaRPr lang="en-IN" b="1" dirty="0"/>
          </a:p>
          <a:p>
            <a:pPr marL="0" indent="0" algn="just">
              <a:buNone/>
            </a:pPr>
            <a:r>
              <a:rPr lang="en-IN" dirty="0"/>
              <a:t>When a scientist, an engineer, or a knowledge worker(i.e. an economic agent with endowments of new economic knowledge) leaves an organization to create a new firm, knowledge acquired by her in the organization gets spilled over to the new firm.</a:t>
            </a:r>
          </a:p>
          <a:p>
            <a:pPr algn="just"/>
            <a:r>
              <a:rPr lang="en-IN" b="1" dirty="0"/>
              <a:t>Augment the number of enterprises</a:t>
            </a:r>
          </a:p>
          <a:p>
            <a:pPr marL="0" indent="0" algn="just">
              <a:buNone/>
            </a:pPr>
            <a:r>
              <a:rPr lang="en-IN" dirty="0"/>
              <a:t>When new firms are created by entrepreneurs, the number of enterprises based upon new ideas/concepts/products in a region(say, a city, state, or country) increases. Greater competition across firms also facilitates the entry of new firms specializing in a particular new product niche. </a:t>
            </a:r>
          </a:p>
          <a:p>
            <a:pPr algn="just"/>
            <a:r>
              <a:rPr lang="en-IN" b="1" dirty="0"/>
              <a:t>Provide diversity in firms</a:t>
            </a:r>
          </a:p>
          <a:p>
            <a:pPr marL="0" indent="0" algn="just">
              <a:buNone/>
            </a:pPr>
            <a:r>
              <a:rPr lang="en-IN" dirty="0"/>
              <a:t>Entrepreneurial activity in a region often results into creation of a variety of firms in a region. These firms operate into diverse activities and it has been found that it is this diversity in firms which fosters economic development and growth rather than homogeneity.</a:t>
            </a:r>
          </a:p>
        </p:txBody>
      </p:sp>
    </p:spTree>
    <p:extLst>
      <p:ext uri="{BB962C8B-B14F-4D97-AF65-F5344CB8AC3E}">
        <p14:creationId xmlns:p14="http://schemas.microsoft.com/office/powerpoint/2010/main" val="4243651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380"/>
            <a:ext cx="10515600" cy="1325563"/>
          </a:xfrm>
        </p:spPr>
        <p:txBody>
          <a:bodyPr/>
          <a:lstStyle/>
          <a:p>
            <a:r>
              <a:rPr lang="en-IN" b="1" dirty="0"/>
              <a:t>Entrepreneurship-Its Barriers</a:t>
            </a:r>
          </a:p>
        </p:txBody>
      </p:sp>
      <p:sp>
        <p:nvSpPr>
          <p:cNvPr id="3" name="Content Placeholder 2"/>
          <p:cNvSpPr>
            <a:spLocks noGrp="1"/>
          </p:cNvSpPr>
          <p:nvPr>
            <p:ph idx="1"/>
          </p:nvPr>
        </p:nvSpPr>
        <p:spPr>
          <a:xfrm>
            <a:off x="211015" y="956603"/>
            <a:ext cx="11605847" cy="5683348"/>
          </a:xfrm>
        </p:spPr>
        <p:txBody>
          <a:bodyPr>
            <a:normAutofit/>
          </a:bodyPr>
          <a:lstStyle/>
          <a:p>
            <a:pPr algn="just"/>
            <a:r>
              <a:rPr lang="en-IN" b="1" dirty="0"/>
              <a:t>Macroeconomic environment- </a:t>
            </a:r>
            <a:r>
              <a:rPr lang="en-IN" dirty="0"/>
              <a:t>conducive to entrepreneurship is dependent upon the policies of the government in supporting private participation in business. Macro means large and the term macroeconomic means the larger view of the economy. It is different from the micro view which concerns a firm or a company in the market.</a:t>
            </a:r>
          </a:p>
          <a:p>
            <a:pPr algn="just"/>
            <a:r>
              <a:rPr lang="en-IN" b="1" dirty="0"/>
              <a:t>Legal and regulatory environment- </a:t>
            </a:r>
            <a:r>
              <a:rPr lang="en-IN" dirty="0"/>
              <a:t>for entrepreneurship is formed by registration and licensing procedures, commercial and contractual laws, property right laws, bankruptcy and collateral law, real estate regulations and labour laws. If the administrative procedures and laws are unclear, time-consuming and cumbersome, they would pose barriers to entrepreneurship.</a:t>
            </a:r>
          </a:p>
        </p:txBody>
      </p:sp>
    </p:spTree>
    <p:extLst>
      <p:ext uri="{BB962C8B-B14F-4D97-AF65-F5344CB8AC3E}">
        <p14:creationId xmlns:p14="http://schemas.microsoft.com/office/powerpoint/2010/main" val="243009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b="1" dirty="0"/>
              <a:t>According to Schumpeter, innovations-the carrying out of new combinations-can be categorized into five groups:</a:t>
            </a:r>
          </a:p>
        </p:txBody>
      </p:sp>
      <p:sp>
        <p:nvSpPr>
          <p:cNvPr id="3" name="Content Placeholder 2"/>
          <p:cNvSpPr>
            <a:spLocks noGrp="1"/>
          </p:cNvSpPr>
          <p:nvPr>
            <p:ph idx="1"/>
          </p:nvPr>
        </p:nvSpPr>
        <p:spPr>
          <a:xfrm>
            <a:off x="838200" y="1997903"/>
            <a:ext cx="10515600" cy="4351338"/>
          </a:xfrm>
        </p:spPr>
        <p:txBody>
          <a:bodyPr/>
          <a:lstStyle/>
          <a:p>
            <a:r>
              <a:rPr lang="en-IN" dirty="0"/>
              <a:t>Introduction of a new good or of a new quality of a good,</a:t>
            </a:r>
          </a:p>
          <a:p>
            <a:r>
              <a:rPr lang="en-IN" dirty="0"/>
              <a:t>Introduction of a new method of production which is unproven,</a:t>
            </a:r>
          </a:p>
          <a:p>
            <a:r>
              <a:rPr lang="en-IN" dirty="0"/>
              <a:t>Opening up of a new market,</a:t>
            </a:r>
          </a:p>
          <a:p>
            <a:r>
              <a:rPr lang="en-IN" dirty="0"/>
              <a:t>Conquest of a new source of supply of raw materials or part-manufactured goods, and</a:t>
            </a:r>
          </a:p>
          <a:p>
            <a:r>
              <a:rPr lang="en-IN" dirty="0"/>
              <a:t>Carrying out of a new organization of industry.</a:t>
            </a:r>
          </a:p>
        </p:txBody>
      </p:sp>
    </p:spTree>
    <p:extLst>
      <p:ext uri="{BB962C8B-B14F-4D97-AF65-F5344CB8AC3E}">
        <p14:creationId xmlns:p14="http://schemas.microsoft.com/office/powerpoint/2010/main" val="2866910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5082"/>
            <a:ext cx="11887200" cy="6632918"/>
          </a:xfrm>
        </p:spPr>
        <p:txBody>
          <a:bodyPr>
            <a:normAutofit fontScale="92500" lnSpcReduction="20000"/>
          </a:bodyPr>
          <a:lstStyle/>
          <a:p>
            <a:pPr algn="just"/>
            <a:r>
              <a:rPr lang="en-IN" b="1" dirty="0"/>
              <a:t>Corruption and unfair competition-</a:t>
            </a:r>
            <a:r>
              <a:rPr lang="en-IN" dirty="0"/>
              <a:t>A corrupt economy can lead to unfair competition, which in turn can become a major deterrent to entrepreneurial activity.</a:t>
            </a:r>
          </a:p>
          <a:p>
            <a:pPr algn="just"/>
            <a:r>
              <a:rPr lang="en-IN" b="1" dirty="0"/>
              <a:t>Financial obstacles- </a:t>
            </a:r>
            <a:r>
              <a:rPr lang="en-IN" dirty="0"/>
              <a:t>It has been observed that in many economies, banks are reluctant to give loans to small start-up firms.</a:t>
            </a:r>
          </a:p>
          <a:p>
            <a:pPr algn="just"/>
            <a:r>
              <a:rPr lang="en-IN" b="1" dirty="0"/>
              <a:t>Tax burden- </a:t>
            </a:r>
            <a:r>
              <a:rPr lang="en-IN" dirty="0"/>
              <a:t>In many regions, the government charges high taxes from even small start-up ventures and has tedious procedures for compliance of tax submission formalities.</a:t>
            </a:r>
          </a:p>
          <a:p>
            <a:pPr algn="just"/>
            <a:r>
              <a:rPr lang="en-IN" b="1" dirty="0"/>
              <a:t>Challenges in attracting talent- </a:t>
            </a:r>
            <a:r>
              <a:rPr lang="en-IN" dirty="0"/>
              <a:t>The best of talent in engineering, management and other disciplines wants to work for multinational corporations rather than for small start-ups.</a:t>
            </a:r>
          </a:p>
          <a:p>
            <a:pPr algn="just"/>
            <a:r>
              <a:rPr lang="en-IN" b="1" dirty="0"/>
              <a:t>Difficulty to source raw material- </a:t>
            </a:r>
            <a:r>
              <a:rPr lang="en-IN" dirty="0"/>
              <a:t>For entering a market with a product, an entrepreneur has to identify if the suppliers of raw materials and components existing in the market have adequate capacity or are willing to expand capacity to meet the requirements of a new player in the industry. If not, then it becomes imperative to establish new suppliers in the market, which may be cumbersome for the entrepreneur.</a:t>
            </a:r>
          </a:p>
          <a:p>
            <a:pPr algn="just"/>
            <a:r>
              <a:rPr lang="en-IN" b="1" dirty="0"/>
              <a:t>Expensive to access proprietary technology- </a:t>
            </a:r>
            <a:r>
              <a:rPr lang="en-IN" dirty="0"/>
              <a:t>Big companies like Texas Instruments invent breakthrough technologies which have the potential of applications in many fields. They give licenses of such state-of-the-art technology to other companies worldwide to develop and market products based upon it. They charge hefty license fee from such companies in return.</a:t>
            </a:r>
          </a:p>
        </p:txBody>
      </p:sp>
    </p:spTree>
    <p:extLst>
      <p:ext uri="{BB962C8B-B14F-4D97-AF65-F5344CB8AC3E}">
        <p14:creationId xmlns:p14="http://schemas.microsoft.com/office/powerpoint/2010/main" val="1157430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484"/>
            <a:ext cx="10515600" cy="1325563"/>
          </a:xfrm>
        </p:spPr>
        <p:txBody>
          <a:bodyPr/>
          <a:lstStyle/>
          <a:p>
            <a:r>
              <a:rPr lang="en-IN" b="1" dirty="0"/>
              <a:t>Review Questions</a:t>
            </a:r>
          </a:p>
        </p:txBody>
      </p:sp>
      <p:sp>
        <p:nvSpPr>
          <p:cNvPr id="3" name="Content Placeholder 2"/>
          <p:cNvSpPr>
            <a:spLocks noGrp="1"/>
          </p:cNvSpPr>
          <p:nvPr>
            <p:ph idx="1"/>
          </p:nvPr>
        </p:nvSpPr>
        <p:spPr>
          <a:xfrm>
            <a:off x="323557" y="781878"/>
            <a:ext cx="11380763" cy="5886208"/>
          </a:xfrm>
        </p:spPr>
        <p:txBody>
          <a:bodyPr>
            <a:normAutofit fontScale="92500" lnSpcReduction="20000"/>
          </a:bodyPr>
          <a:lstStyle/>
          <a:p>
            <a:pPr algn="just"/>
            <a:r>
              <a:rPr lang="en-IN" dirty="0"/>
              <a:t>Define an entrepreneur and briefly explain the various facets of the definition.</a:t>
            </a:r>
          </a:p>
          <a:p>
            <a:pPr algn="just"/>
            <a:r>
              <a:rPr lang="en-IN" dirty="0"/>
              <a:t>Define entrepreneurship. How did this concept evolve over the period of time?</a:t>
            </a:r>
          </a:p>
          <a:p>
            <a:pPr algn="just"/>
            <a:r>
              <a:rPr lang="en-IN" dirty="0"/>
              <a:t>Enumerate and explain the various functions of an entrepreneur.</a:t>
            </a:r>
          </a:p>
          <a:p>
            <a:pPr algn="just"/>
            <a:r>
              <a:rPr lang="en-IN" dirty="0"/>
              <a:t>Explain with a schematic diagram the different types of entrepreneurs with suitable classification.</a:t>
            </a:r>
          </a:p>
          <a:p>
            <a:pPr algn="just"/>
            <a:r>
              <a:rPr lang="en-IN" dirty="0"/>
              <a:t>How is a serial entrepreneur different from a portfolio entrepreneur? Explain.</a:t>
            </a:r>
          </a:p>
          <a:p>
            <a:pPr algn="just"/>
            <a:r>
              <a:rPr lang="en-IN" dirty="0"/>
              <a:t>Define intrapreneurship. What are the various characteristics of an intrapreneur?</a:t>
            </a:r>
          </a:p>
          <a:p>
            <a:pPr algn="just"/>
            <a:r>
              <a:rPr lang="en-IN" dirty="0"/>
              <a:t>What are the steps taken in our country for the development of entrepreneurship?</a:t>
            </a:r>
          </a:p>
          <a:p>
            <a:pPr algn="just"/>
            <a:r>
              <a:rPr lang="en-IN" dirty="0"/>
              <a:t>What are the different stages in entrepreneurial process? Explain with the help of a schematic diagram.</a:t>
            </a:r>
          </a:p>
          <a:p>
            <a:pPr algn="just"/>
            <a:r>
              <a:rPr lang="en-IN" dirty="0"/>
              <a:t>Explain the role of entrepreneurship in economic development.</a:t>
            </a:r>
          </a:p>
          <a:p>
            <a:pPr algn="just"/>
            <a:r>
              <a:rPr lang="en-IN" dirty="0"/>
              <a:t>Describe how entrepreneurship evolved in India.</a:t>
            </a:r>
          </a:p>
          <a:p>
            <a:pPr algn="just"/>
            <a:r>
              <a:rPr lang="en-IN" dirty="0"/>
              <a:t>Explain the various barriers to entrepreneurship, especially in the context of our country.</a:t>
            </a:r>
          </a:p>
        </p:txBody>
      </p:sp>
    </p:spTree>
    <p:extLst>
      <p:ext uri="{BB962C8B-B14F-4D97-AF65-F5344CB8AC3E}">
        <p14:creationId xmlns:p14="http://schemas.microsoft.com/office/powerpoint/2010/main" val="124728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44" y="-244475"/>
            <a:ext cx="10515600" cy="1325563"/>
          </a:xfrm>
        </p:spPr>
        <p:txBody>
          <a:bodyPr/>
          <a:lstStyle/>
          <a:p>
            <a:r>
              <a:rPr lang="en-IN" b="1" dirty="0"/>
              <a:t>Evolution of the Concept</a:t>
            </a:r>
          </a:p>
        </p:txBody>
      </p:sp>
      <p:sp>
        <p:nvSpPr>
          <p:cNvPr id="3" name="Content Placeholder 2"/>
          <p:cNvSpPr>
            <a:spLocks noGrp="1"/>
          </p:cNvSpPr>
          <p:nvPr>
            <p:ph idx="1"/>
          </p:nvPr>
        </p:nvSpPr>
        <p:spPr>
          <a:xfrm>
            <a:off x="410817" y="834887"/>
            <a:ext cx="11410122" cy="5764696"/>
          </a:xfrm>
        </p:spPr>
        <p:txBody>
          <a:bodyPr>
            <a:normAutofit/>
          </a:bodyPr>
          <a:lstStyle/>
          <a:p>
            <a:pPr algn="just"/>
            <a:r>
              <a:rPr lang="en-IN" dirty="0"/>
              <a:t>In the early sixteenth century, entrepreneurs were thought of as Frenchmen who undertook to lead military expeditions. The term was broadened by 1700 A.D. to include contractors who undertook to build for the military: roads, bridges, </a:t>
            </a:r>
            <a:r>
              <a:rPr lang="en-IN" dirty="0" err="1"/>
              <a:t>harbors</a:t>
            </a:r>
            <a:r>
              <a:rPr lang="en-IN" dirty="0"/>
              <a:t>, fortifications, and the like. At that time, French economists also used the word entrepreneur to describe people who bore risk and uncertainty in order to make innovations(de Farcy, 1973; Berthold, 1951).</a:t>
            </a:r>
          </a:p>
          <a:p>
            <a:pPr algn="just"/>
            <a:r>
              <a:rPr lang="en-IN" dirty="0"/>
              <a:t>Richard </a:t>
            </a:r>
            <a:r>
              <a:rPr lang="en-IN" dirty="0" err="1"/>
              <a:t>Cantillon</a:t>
            </a:r>
            <a:r>
              <a:rPr lang="en-IN" dirty="0"/>
              <a:t> was the first to define an entrepreneur as the “agent who buys means of production at certain prices in order to combine them into a new product”(Schumpeter,1951). Joseph Schumpeter in 1934 defined an entrepreneur as an innovator, who develops untried technology. According to David McClelland(1961), an entrepreneur is an energetic, moderate risk-taker; while according to Peter Drucker(1970), an entrepreneur maximizes opportunities.</a:t>
            </a:r>
          </a:p>
        </p:txBody>
      </p:sp>
    </p:spTree>
    <p:extLst>
      <p:ext uri="{BB962C8B-B14F-4D97-AF65-F5344CB8AC3E}">
        <p14:creationId xmlns:p14="http://schemas.microsoft.com/office/powerpoint/2010/main" val="336467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92" y="-363744"/>
            <a:ext cx="10515600" cy="1325563"/>
          </a:xfrm>
        </p:spPr>
        <p:txBody>
          <a:bodyPr/>
          <a:lstStyle/>
          <a:p>
            <a:r>
              <a:rPr lang="en-IN" b="1" dirty="0"/>
              <a:t>Functions of an Entrepreneur</a:t>
            </a:r>
          </a:p>
        </p:txBody>
      </p:sp>
      <p:sp>
        <p:nvSpPr>
          <p:cNvPr id="3" name="Content Placeholder 2"/>
          <p:cNvSpPr>
            <a:spLocks noGrp="1"/>
          </p:cNvSpPr>
          <p:nvPr>
            <p:ph idx="1"/>
          </p:nvPr>
        </p:nvSpPr>
        <p:spPr>
          <a:xfrm>
            <a:off x="344557" y="755374"/>
            <a:ext cx="11449878" cy="6102626"/>
          </a:xfrm>
        </p:spPr>
        <p:txBody>
          <a:bodyPr>
            <a:normAutofit fontScale="92500" lnSpcReduction="10000"/>
          </a:bodyPr>
          <a:lstStyle/>
          <a:p>
            <a:pPr algn="just"/>
            <a:r>
              <a:rPr lang="en-IN" b="1" dirty="0"/>
              <a:t>Risk measurement and risk-taking</a:t>
            </a:r>
          </a:p>
          <a:p>
            <a:pPr marL="0" indent="0" algn="just">
              <a:buNone/>
            </a:pPr>
            <a:r>
              <a:rPr lang="en-IN" dirty="0"/>
              <a:t>Palmer(1971) suggested that the entrepreneurial function primarily involves risk measurement and risk-taking. The risks are not only in relation to the uncertainty to the success of the new business venture, but also on the personal and professional front like career opportunities foregone for the sake of starting the new venture, family relations, and psychic well-being(Liles,1974; </a:t>
            </a:r>
            <a:r>
              <a:rPr lang="en-IN" dirty="0" err="1"/>
              <a:t>Sarachek</a:t>
            </a:r>
            <a:r>
              <a:rPr lang="en-IN" dirty="0"/>
              <a:t>, 1978).</a:t>
            </a:r>
          </a:p>
          <a:p>
            <a:pPr marL="0" indent="0" algn="just">
              <a:buNone/>
            </a:pPr>
            <a:r>
              <a:rPr lang="en-IN" dirty="0"/>
              <a:t>Risk-taking is not a desire to try one’s gambling skills in Las Vegas. Instead entrepreneurs prefer to take moderate risks in situations where they have some degree of control or skill in realizing a profit. They do not prefer situations which involve either extremes of risk or certainty(McClelland, 1961: McClelland and Winter, 1969).</a:t>
            </a:r>
          </a:p>
          <a:p>
            <a:pPr algn="just"/>
            <a:r>
              <a:rPr lang="en-IN" b="1" dirty="0"/>
              <a:t>Innovate/Create/Discover</a:t>
            </a:r>
          </a:p>
          <a:p>
            <a:pPr marL="0" indent="0" algn="just">
              <a:buNone/>
            </a:pPr>
            <a:r>
              <a:rPr lang="en-IN" dirty="0"/>
              <a:t>Innovation, creativity, and discovery are at the heart of the functions of an entrepreneur. According to Schumpeter(1934), the key ingredient of entrepreneurship is innovativeness of the individual and may not involve ownership at all. If the principal function of the entrepreneur is to carry out new combinations of means of production, then these “combiners” need not necessarily be owners.</a:t>
            </a:r>
          </a:p>
        </p:txBody>
      </p:sp>
    </p:spTree>
    <p:extLst>
      <p:ext uri="{BB962C8B-B14F-4D97-AF65-F5344CB8AC3E}">
        <p14:creationId xmlns:p14="http://schemas.microsoft.com/office/powerpoint/2010/main" val="330669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38538"/>
            <a:ext cx="10922391" cy="6415479"/>
          </a:xfrm>
        </p:spPr>
        <p:txBody>
          <a:bodyPr>
            <a:normAutofit fontScale="85000" lnSpcReduction="20000"/>
          </a:bodyPr>
          <a:lstStyle/>
          <a:p>
            <a:pPr algn="just"/>
            <a:r>
              <a:rPr lang="en-IN" b="1" dirty="0"/>
              <a:t>Analyse the opportunities</a:t>
            </a:r>
          </a:p>
          <a:p>
            <a:pPr marL="0" indent="0" algn="just">
              <a:buNone/>
            </a:pPr>
            <a:r>
              <a:rPr lang="en-IN" dirty="0"/>
              <a:t>An entrepreneur has to have the opportunity-seeking style of management that sparks innovation(Peterson, 1985). The environment may throw up various types of opportunities for an entrepreneur to take advantage of in creating a new venture. Thus, the entrepreneur needs to analyse such opportunities from time to time and choose the most appealing one at the right time.</a:t>
            </a:r>
          </a:p>
          <a:p>
            <a:pPr algn="just"/>
            <a:r>
              <a:rPr lang="en-IN" b="1" dirty="0"/>
              <a:t>Strategize for the venture</a:t>
            </a:r>
          </a:p>
          <a:p>
            <a:pPr marL="0" indent="0" algn="just">
              <a:buNone/>
            </a:pPr>
            <a:r>
              <a:rPr lang="en-IN" dirty="0"/>
              <a:t>An entrepreneur needs to strategize(Good, 1989) , i.e. perform long-term planning for the venture to be started. (S)he has to analyse the markets to penetrate, challenge tough competition and devise ways to reach out to the potential customers etc. Thus, the entrepreneur should have the capability and skills to formulate strategies for the new business venture.</a:t>
            </a:r>
          </a:p>
          <a:p>
            <a:pPr algn="just"/>
            <a:r>
              <a:rPr lang="en-IN" b="1" dirty="0"/>
              <a:t>Develop a business plan</a:t>
            </a:r>
          </a:p>
          <a:p>
            <a:pPr marL="0" indent="0" algn="just">
              <a:buNone/>
            </a:pPr>
            <a:r>
              <a:rPr lang="en-IN" dirty="0"/>
              <a:t>A business plan is a written document containing the details about every aspect of the proposed business venture. It serves two purposes: to provide a road map for the people internal to the organization, i.e. the employees, stakeholders, etc.; and to convince the potential investors and financial institutions about the viability of the venture so that they may agree to invest in it. Thus, the entrepreneur has to be adept in performing this critical function of drafting a convincing and viable business plan.</a:t>
            </a:r>
          </a:p>
          <a:p>
            <a:pPr marL="0" indent="0">
              <a:buNone/>
            </a:pPr>
            <a:r>
              <a:rPr lang="en-IN" dirty="0"/>
              <a:t> </a:t>
            </a:r>
          </a:p>
        </p:txBody>
      </p:sp>
    </p:spTree>
    <p:extLst>
      <p:ext uri="{BB962C8B-B14F-4D97-AF65-F5344CB8AC3E}">
        <p14:creationId xmlns:p14="http://schemas.microsoft.com/office/powerpoint/2010/main" val="55509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BDE5B-95E8-4E7D-8C52-8B4EB7B93407}"/>
              </a:ext>
            </a:extLst>
          </p:cNvPr>
          <p:cNvSpPr>
            <a:spLocks noGrp="1"/>
          </p:cNvSpPr>
          <p:nvPr>
            <p:ph idx="1"/>
          </p:nvPr>
        </p:nvSpPr>
        <p:spPr>
          <a:xfrm>
            <a:off x="838200" y="295422"/>
            <a:ext cx="10515600" cy="6231987"/>
          </a:xfrm>
        </p:spPr>
        <p:txBody>
          <a:bodyPr>
            <a:normAutofit fontScale="92500" lnSpcReduction="10000"/>
          </a:bodyPr>
          <a:lstStyle/>
          <a:p>
            <a:pPr algn="just"/>
            <a:r>
              <a:rPr lang="en-IN" b="1" dirty="0"/>
              <a:t>Acquire the resources</a:t>
            </a:r>
          </a:p>
          <a:p>
            <a:pPr marL="0" indent="0" algn="just">
              <a:buNone/>
            </a:pPr>
            <a:r>
              <a:rPr lang="en-IN" dirty="0"/>
              <a:t>The entrepreneur has to acquire various types of resources like capital, manpower, machinery/equipment, land, buildings, etc. to start a venture. Many of these resources may not be easily available for the proposed new venture. Thus, the entrepreneur needs to have suitable skills to line-up the resources as and when required.</a:t>
            </a:r>
          </a:p>
          <a:p>
            <a:pPr algn="just"/>
            <a:r>
              <a:rPr lang="en-IN" b="1" dirty="0"/>
              <a:t>Organize and start the venture</a:t>
            </a:r>
          </a:p>
          <a:p>
            <a:pPr marL="0" indent="0" algn="just">
              <a:buNone/>
            </a:pPr>
            <a:r>
              <a:rPr lang="en-IN" dirty="0"/>
              <a:t>An entrepreneur should be a good organizer, i.e. he should deploy suitable resources in the right activities at the right time in order to avoid wastages and to optimally utilize the resources in starting-up the new venture.</a:t>
            </a:r>
          </a:p>
          <a:p>
            <a:pPr algn="just"/>
            <a:r>
              <a:rPr lang="en-IN" b="1" dirty="0"/>
              <a:t>Develop and grow the venture</a:t>
            </a:r>
          </a:p>
          <a:p>
            <a:pPr marL="0" indent="0" algn="just">
              <a:buNone/>
            </a:pPr>
            <a:r>
              <a:rPr lang="en-IN" dirty="0"/>
              <a:t>Just starting the venture does not complete the role of the entrepreneur, as it is necessary to provide it with able support to develop and grow it in the times to come. Many of the start-up ventures are not able to survive for long. Therefore, active involvement of the entrepreneur during the development and growth stage is important.</a:t>
            </a:r>
          </a:p>
        </p:txBody>
      </p:sp>
    </p:spTree>
    <p:extLst>
      <p:ext uri="{BB962C8B-B14F-4D97-AF65-F5344CB8AC3E}">
        <p14:creationId xmlns:p14="http://schemas.microsoft.com/office/powerpoint/2010/main" val="141981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89392-94CF-4DDC-B735-5038E11EB99F}"/>
              </a:ext>
            </a:extLst>
          </p:cNvPr>
          <p:cNvSpPr>
            <a:spLocks noGrp="1"/>
          </p:cNvSpPr>
          <p:nvPr>
            <p:ph idx="1"/>
          </p:nvPr>
        </p:nvSpPr>
        <p:spPr>
          <a:xfrm>
            <a:off x="838200" y="309489"/>
            <a:ext cx="10515600" cy="5867474"/>
          </a:xfrm>
        </p:spPr>
        <p:txBody>
          <a:bodyPr>
            <a:normAutofit lnSpcReduction="10000"/>
          </a:bodyPr>
          <a:lstStyle/>
          <a:p>
            <a:pPr algn="just"/>
            <a:r>
              <a:rPr lang="en-IN" b="1" dirty="0"/>
              <a:t>Delegate, direct and lead the firm</a:t>
            </a:r>
          </a:p>
          <a:p>
            <a:pPr marL="0" indent="0" algn="just">
              <a:buNone/>
            </a:pPr>
            <a:r>
              <a:rPr lang="en-IN" dirty="0"/>
              <a:t>During the growth stage of a new start-up firm, it starts growing in size and thus, requires that the entrepreneur delegates the routine matters to other colleagues in the organization, while providing strategic direction to the firm as a leader. This function demands leadership skills on part of the entrepreneur.</a:t>
            </a:r>
          </a:p>
          <a:p>
            <a:pPr algn="just"/>
            <a:r>
              <a:rPr lang="en-IN" b="1" dirty="0"/>
              <a:t>Supervise and control</a:t>
            </a:r>
          </a:p>
          <a:p>
            <a:pPr marL="0" indent="0" algn="just">
              <a:buNone/>
            </a:pPr>
            <a:r>
              <a:rPr lang="en-IN" dirty="0"/>
              <a:t>Delegation of authority and responsibility of routine matters to the subordinates does not mean that the entrepreneur should not exercise any control. In fact, it becomes imperative to have suitable control mechanisms in place so that the entrepreneur may track the overall health of the enterprise. Occasional personal supervision is also required to be done by the entrepreneur to ensure that all is well with the firm and the standard procedures created are being followed religiously by one and all.</a:t>
            </a:r>
          </a:p>
        </p:txBody>
      </p:sp>
    </p:spTree>
    <p:extLst>
      <p:ext uri="{BB962C8B-B14F-4D97-AF65-F5344CB8AC3E}">
        <p14:creationId xmlns:p14="http://schemas.microsoft.com/office/powerpoint/2010/main" val="339165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19" y="-324192"/>
            <a:ext cx="10515600" cy="1325563"/>
          </a:xfrm>
        </p:spPr>
        <p:txBody>
          <a:bodyPr/>
          <a:lstStyle/>
          <a:p>
            <a:r>
              <a:rPr lang="en-IN" b="1" dirty="0"/>
              <a:t>Types of Entrepreneurs</a:t>
            </a:r>
          </a:p>
        </p:txBody>
      </p:sp>
      <p:sp>
        <p:nvSpPr>
          <p:cNvPr id="3" name="Content Placeholder 2"/>
          <p:cNvSpPr>
            <a:spLocks noGrp="1"/>
          </p:cNvSpPr>
          <p:nvPr>
            <p:ph idx="1"/>
          </p:nvPr>
        </p:nvSpPr>
        <p:spPr>
          <a:xfrm>
            <a:off x="351692" y="689316"/>
            <a:ext cx="11465170" cy="5978769"/>
          </a:xfrm>
        </p:spPr>
        <p:txBody>
          <a:bodyPr>
            <a:normAutofit fontScale="92500" lnSpcReduction="20000"/>
          </a:bodyPr>
          <a:lstStyle/>
          <a:p>
            <a:pPr algn="just"/>
            <a:r>
              <a:rPr lang="en-IN" b="1" dirty="0"/>
              <a:t>Socio-cultural classification</a:t>
            </a:r>
          </a:p>
          <a:p>
            <a:pPr algn="just"/>
            <a:r>
              <a:rPr lang="en-IN" b="1" dirty="0"/>
              <a:t>Immigrant entrepreneur</a:t>
            </a:r>
          </a:p>
          <a:p>
            <a:pPr marL="0" indent="0" algn="just">
              <a:buNone/>
            </a:pPr>
            <a:r>
              <a:rPr lang="en-IN" dirty="0"/>
              <a:t>An individual who has a recent arrival in a country and starts a business as a means of economic survival is called an immigrant entrepreneur. This group may involve a migration network linking migrants, former migrants, and non-migrants with a common origin and destination(</a:t>
            </a:r>
            <a:r>
              <a:rPr lang="en-IN" dirty="0" err="1"/>
              <a:t>Buttler</a:t>
            </a:r>
            <a:r>
              <a:rPr lang="en-IN" dirty="0"/>
              <a:t> &amp; Greene, 1997a). For e.g., </a:t>
            </a:r>
            <a:r>
              <a:rPr lang="en-IN" dirty="0" err="1"/>
              <a:t>Sabeer</a:t>
            </a:r>
            <a:r>
              <a:rPr lang="en-IN" dirty="0"/>
              <a:t> Bhatia of Hotmail.com fame would fall in this category of immigrant entrepreneur, as he migrated from Bangalore to the US and started this venture there. Later, Hotmail was acquired by Microsoft and </a:t>
            </a:r>
            <a:r>
              <a:rPr lang="en-IN" dirty="0" err="1"/>
              <a:t>Sabeer</a:t>
            </a:r>
            <a:r>
              <a:rPr lang="en-IN" dirty="0"/>
              <a:t> made a good money out of the deal.</a:t>
            </a:r>
          </a:p>
          <a:p>
            <a:pPr algn="just"/>
            <a:r>
              <a:rPr lang="en-IN" b="1" dirty="0"/>
              <a:t>Ethnic entrepreneur</a:t>
            </a:r>
          </a:p>
          <a:p>
            <a:pPr marL="0" indent="0" algn="just">
              <a:buNone/>
            </a:pPr>
            <a:r>
              <a:rPr lang="en-IN" dirty="0"/>
              <a:t>“A set of connections and regular patterns of interaction among people sharing common national background or migration experiences”(Waldinger, Aldrich, and Ward, 1990, p.3). The </a:t>
            </a:r>
            <a:r>
              <a:rPr lang="en-IN" dirty="0" err="1"/>
              <a:t>Marwaris</a:t>
            </a:r>
            <a:r>
              <a:rPr lang="en-IN" dirty="0"/>
              <a:t> who migrated long back from their native place </a:t>
            </a:r>
            <a:r>
              <a:rPr lang="en-IN" dirty="0" err="1"/>
              <a:t>Marwar</a:t>
            </a:r>
            <a:r>
              <a:rPr lang="en-IN" dirty="0"/>
              <a:t> in Rajasthan to create businesses in West Bengal would fall in this category. Prominent Marwari entrepreneurs are the </a:t>
            </a:r>
            <a:r>
              <a:rPr lang="en-IN" dirty="0" err="1"/>
              <a:t>Birlas</a:t>
            </a:r>
            <a:r>
              <a:rPr lang="en-IN" dirty="0"/>
              <a:t>, </a:t>
            </a:r>
            <a:r>
              <a:rPr lang="en-IN" dirty="0" err="1"/>
              <a:t>Singhanias</a:t>
            </a:r>
            <a:r>
              <a:rPr lang="en-IN" dirty="0"/>
              <a:t>, </a:t>
            </a:r>
            <a:r>
              <a:rPr lang="en-IN" dirty="0" err="1"/>
              <a:t>Laxmi</a:t>
            </a:r>
            <a:r>
              <a:rPr lang="en-IN" dirty="0"/>
              <a:t> </a:t>
            </a:r>
            <a:r>
              <a:rPr lang="en-IN" dirty="0" err="1"/>
              <a:t>Niwas</a:t>
            </a:r>
            <a:r>
              <a:rPr lang="en-IN" dirty="0"/>
              <a:t> Mittal(the Steel Baron), Kishore </a:t>
            </a:r>
            <a:r>
              <a:rPr lang="en-IN" dirty="0" err="1"/>
              <a:t>Biyani</a:t>
            </a:r>
            <a:r>
              <a:rPr lang="en-IN" dirty="0"/>
              <a:t>(of Big Bazaar), etc. Similarly, the </a:t>
            </a:r>
            <a:r>
              <a:rPr lang="en-IN" dirty="0" err="1"/>
              <a:t>Parsi</a:t>
            </a:r>
            <a:r>
              <a:rPr lang="en-IN" dirty="0"/>
              <a:t> businesswoman in the western part of India originally hailed from erstwhile Persia(now Iran). </a:t>
            </a:r>
            <a:r>
              <a:rPr lang="en-IN" dirty="0" err="1"/>
              <a:t>Tatas</a:t>
            </a:r>
            <a:r>
              <a:rPr lang="en-IN" dirty="0"/>
              <a:t> are the most prominent </a:t>
            </a:r>
            <a:r>
              <a:rPr lang="en-IN" dirty="0" err="1"/>
              <a:t>Parsi</a:t>
            </a:r>
            <a:r>
              <a:rPr lang="en-IN" dirty="0"/>
              <a:t>, with their founder </a:t>
            </a:r>
            <a:r>
              <a:rPr lang="en-IN" dirty="0" err="1"/>
              <a:t>Jamshetji</a:t>
            </a:r>
            <a:r>
              <a:rPr lang="en-IN" dirty="0"/>
              <a:t> Tata as the first-generation entrepreneur.</a:t>
            </a:r>
          </a:p>
          <a:p>
            <a:pPr marL="0" indent="0">
              <a:buNone/>
            </a:pPr>
            <a:endParaRPr lang="en-IN" dirty="0"/>
          </a:p>
        </p:txBody>
      </p:sp>
    </p:spTree>
    <p:extLst>
      <p:ext uri="{BB962C8B-B14F-4D97-AF65-F5344CB8AC3E}">
        <p14:creationId xmlns:p14="http://schemas.microsoft.com/office/powerpoint/2010/main" val="2431319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5667</Words>
  <Application>Microsoft Office PowerPoint</Application>
  <PresentationFormat>Widescreen</PresentationFormat>
  <Paragraphs>161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Lao UI</vt:lpstr>
      <vt:lpstr>Times New Roman</vt:lpstr>
      <vt:lpstr>Office Theme</vt:lpstr>
      <vt:lpstr>PowerPoint Presentation</vt:lpstr>
      <vt:lpstr>Meaning of Entrepreneur</vt:lpstr>
      <vt:lpstr>According to Schumpeter, innovations-the carrying out of new combinations-can be categorized into five groups:</vt:lpstr>
      <vt:lpstr>Evolution of the Concept</vt:lpstr>
      <vt:lpstr>Functions of an Entrepreneur</vt:lpstr>
      <vt:lpstr>PowerPoint Presentation</vt:lpstr>
      <vt:lpstr>PowerPoint Presentation</vt:lpstr>
      <vt:lpstr>PowerPoint Presentation</vt:lpstr>
      <vt:lpstr>Types of Entrepreneurs</vt:lpstr>
      <vt:lpstr>PowerPoint Presentation</vt:lpstr>
      <vt:lpstr>PowerPoint Presentation</vt:lpstr>
      <vt:lpstr>PowerPoint Presentation</vt:lpstr>
      <vt:lpstr>PowerPoint Presentation</vt:lpstr>
      <vt:lpstr>PowerPoint Presentation</vt:lpstr>
      <vt:lpstr>PowerPoint Presentation</vt:lpstr>
      <vt:lpstr>Intrapreneur-An emerging class</vt:lpstr>
      <vt:lpstr>Characteristics of an Intrapreneur</vt:lpstr>
      <vt:lpstr>Development Entrepreneurship</vt:lpstr>
      <vt:lpstr>Governmental/non-governmental support bodies</vt:lpstr>
      <vt:lpstr>PowerPoint Presentation</vt:lpstr>
      <vt:lpstr>PowerPoint Presentation</vt:lpstr>
      <vt:lpstr>Stages in Entrepreneurial Process</vt:lpstr>
      <vt:lpstr>PowerPoint Presentation</vt:lpstr>
      <vt:lpstr>PowerPoint Presentation</vt:lpstr>
      <vt:lpstr>PowerPoint Presentation</vt:lpstr>
      <vt:lpstr>PowerPoint Presentation</vt:lpstr>
      <vt:lpstr>Role of entrepreneurs in Economic Development</vt:lpstr>
      <vt:lpstr>PowerPoint Presentation</vt:lpstr>
      <vt:lpstr>Entrepreneurship-Its Barriers</vt:lpstr>
      <vt:lpstr>PowerPoint Presentation</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 ISE</dc:creator>
  <cp:lastModifiedBy>Karthik Pai</cp:lastModifiedBy>
  <cp:revision>69</cp:revision>
  <dcterms:created xsi:type="dcterms:W3CDTF">2020-08-16T19:05:03Z</dcterms:created>
  <dcterms:modified xsi:type="dcterms:W3CDTF">2021-04-17T05:42:52Z</dcterms:modified>
</cp:coreProperties>
</file>