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12192000"/>
  <p:notesSz cx="6858000" cy="1219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020" y="-48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779520"/>
            <a:ext cx="5829300" cy="256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6827520"/>
            <a:ext cx="4800600" cy="304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35443" y="11073110"/>
            <a:ext cx="4722556" cy="108078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200275" cy="12192000"/>
          </a:xfrm>
          <a:custGeom>
            <a:avLst/>
            <a:gdLst/>
            <a:ahLst/>
            <a:cxnLst/>
            <a:rect l="l" t="t" r="r" b="b"/>
            <a:pathLst>
              <a:path w="2200275" h="12192000">
                <a:moveTo>
                  <a:pt x="2200275" y="0"/>
                </a:moveTo>
                <a:lnTo>
                  <a:pt x="0" y="0"/>
                </a:lnTo>
                <a:lnTo>
                  <a:pt x="0" y="12192000"/>
                </a:lnTo>
                <a:lnTo>
                  <a:pt x="2200275" y="12192000"/>
                </a:lnTo>
                <a:lnTo>
                  <a:pt x="220027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6857999" cy="1600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77385" y="717478"/>
            <a:ext cx="179084" cy="12723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96249" y="1068839"/>
            <a:ext cx="141382" cy="224626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2481326" y="2109723"/>
            <a:ext cx="4057650" cy="635"/>
          </a:xfrm>
          <a:custGeom>
            <a:avLst/>
            <a:gdLst/>
            <a:ahLst/>
            <a:cxnLst/>
            <a:rect l="l" t="t" r="r" b="b"/>
            <a:pathLst>
              <a:path w="4057650" h="635">
                <a:moveTo>
                  <a:pt x="0" y="0"/>
                </a:moveTo>
                <a:lnTo>
                  <a:pt x="4057523" y="126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487680"/>
            <a:ext cx="6172200" cy="195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804160"/>
            <a:ext cx="617220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11338560"/>
            <a:ext cx="219456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chethan.m@slkgroup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0879" y="1749806"/>
            <a:ext cx="100647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10" dirty="0">
                <a:solidFill>
                  <a:srgbClr val="852A8F"/>
                </a:solidFill>
                <a:latin typeface="Calibri"/>
                <a:cs typeface="Calibri"/>
              </a:rPr>
              <a:t>Background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017" y="1751901"/>
            <a:ext cx="138811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852A8F"/>
                </a:solidFill>
                <a:latin typeface="Calibri"/>
                <a:cs typeface="Calibri"/>
              </a:rPr>
              <a:t>Specialized</a:t>
            </a:r>
            <a:r>
              <a:rPr sz="1550" spc="215" dirty="0">
                <a:solidFill>
                  <a:srgbClr val="852A8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852A8F"/>
                </a:solidFill>
                <a:latin typeface="Calibri"/>
                <a:cs typeface="Calibri"/>
              </a:rPr>
              <a:t>Skills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0500" y="133350"/>
            <a:ext cx="6381750" cy="1304925"/>
            <a:chOff x="190500" y="133350"/>
            <a:chExt cx="6381750" cy="1304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4975" y="171450"/>
              <a:ext cx="1057275" cy="342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500" y="133350"/>
              <a:ext cx="1285875" cy="13049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93314" y="2238727"/>
            <a:ext cx="4119245" cy="233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marR="182880" indent="-172085">
              <a:lnSpc>
                <a:spcPct val="109400"/>
              </a:lnSpc>
              <a:spcBef>
                <a:spcPts val="95"/>
              </a:spcBef>
              <a:buFont typeface="Arial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DevOps</a:t>
            </a:r>
            <a:r>
              <a:rPr sz="1200" spc="1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&amp;</a:t>
            </a:r>
            <a:r>
              <a:rPr sz="1200" spc="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DevSecOps</a:t>
            </a:r>
            <a:r>
              <a:rPr sz="1200" spc="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Engineer</a:t>
            </a:r>
            <a:r>
              <a:rPr sz="1200" spc="1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with</a:t>
            </a:r>
            <a:r>
              <a:rPr sz="1200" spc="1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5</a:t>
            </a:r>
            <a:r>
              <a:rPr sz="1200" spc="7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year's</a:t>
            </a:r>
            <a:r>
              <a:rPr sz="1200" spc="1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experience</a:t>
            </a:r>
            <a:r>
              <a:rPr sz="1200" spc="8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Calibri"/>
                <a:cs typeface="Calibri"/>
              </a:rPr>
              <a:t>in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designing,</a:t>
            </a:r>
            <a:r>
              <a:rPr sz="1200" spc="1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testing</a:t>
            </a:r>
            <a:r>
              <a:rPr sz="1200" spc="9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200" spc="1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implementing</a:t>
            </a:r>
            <a:r>
              <a:rPr sz="1200" spc="1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infrastructure</a:t>
            </a:r>
            <a:r>
              <a:rPr sz="1200" spc="1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applications.</a:t>
            </a:r>
            <a:r>
              <a:rPr sz="1200" spc="8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Consistent</a:t>
            </a:r>
            <a:r>
              <a:rPr sz="1200" spc="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Team</a:t>
            </a:r>
            <a:r>
              <a:rPr sz="1200" spc="11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player</a:t>
            </a:r>
            <a:r>
              <a:rPr sz="1200" spc="1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with</a:t>
            </a:r>
            <a:r>
              <a:rPr sz="1200" spc="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exemplary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multitasking</a:t>
            </a:r>
            <a:r>
              <a:rPr sz="1200" spc="18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skills.</a:t>
            </a:r>
            <a:endParaRPr sz="1200" dirty="0">
              <a:latin typeface="Calibri"/>
              <a:cs typeface="Calibri"/>
            </a:endParaRPr>
          </a:p>
          <a:p>
            <a:pPr marL="185420" indent="-172720">
              <a:lnSpc>
                <a:spcPts val="1360"/>
              </a:lnSpc>
              <a:spcBef>
                <a:spcPts val="1040"/>
              </a:spcBef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Setting</a:t>
            </a:r>
            <a:r>
              <a:rPr sz="1200" spc="10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up</a:t>
            </a:r>
            <a:r>
              <a:rPr sz="1200" spc="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CI</a:t>
            </a:r>
            <a:r>
              <a:rPr sz="1200" spc="7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CD</a:t>
            </a:r>
            <a:r>
              <a:rPr sz="1200" spc="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pipelines</a:t>
            </a:r>
            <a:r>
              <a:rPr sz="1200" spc="1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1200" spc="1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automate</a:t>
            </a:r>
            <a:r>
              <a:rPr sz="1200" spc="7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deployments</a:t>
            </a:r>
            <a:r>
              <a:rPr sz="1200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using</a:t>
            </a:r>
            <a:endParaRPr sz="1200" dirty="0">
              <a:latin typeface="Calibri"/>
              <a:cs typeface="Calibri"/>
            </a:endParaRPr>
          </a:p>
          <a:p>
            <a:pPr marL="184150" marR="5080">
              <a:lnSpc>
                <a:spcPts val="1350"/>
              </a:lnSpc>
              <a:spcBef>
                <a:spcPts val="35"/>
              </a:spcBef>
            </a:pP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Jenkins</a:t>
            </a:r>
            <a:r>
              <a:rPr sz="1200" spc="1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200" spc="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Harness,</a:t>
            </a:r>
            <a:r>
              <a:rPr sz="1200" spc="7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source</a:t>
            </a:r>
            <a:r>
              <a:rPr sz="1200" spc="7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code</a:t>
            </a:r>
            <a:r>
              <a:rPr sz="1200" spc="1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tools</a:t>
            </a:r>
            <a:r>
              <a:rPr sz="1200" spc="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like</a:t>
            </a:r>
            <a:r>
              <a:rPr sz="1200" spc="8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git</a:t>
            </a:r>
            <a:r>
              <a:rPr sz="1200" spc="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200" spc="1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bitbucket,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Artifactory</a:t>
            </a:r>
            <a:r>
              <a:rPr sz="1200" spc="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tools</a:t>
            </a:r>
            <a:r>
              <a:rPr sz="1200" spc="1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like</a:t>
            </a:r>
            <a:r>
              <a:rPr sz="1200" spc="9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Jfrog</a:t>
            </a:r>
            <a:r>
              <a:rPr sz="1200" spc="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200" spc="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Nexus.</a:t>
            </a:r>
            <a:endParaRPr sz="1200" dirty="0">
              <a:latin typeface="Calibri"/>
              <a:cs typeface="Calibri"/>
            </a:endParaRPr>
          </a:p>
          <a:p>
            <a:pPr marL="184150" marR="649605" indent="-172085">
              <a:lnSpc>
                <a:spcPts val="1280"/>
              </a:lnSpc>
              <a:spcBef>
                <a:spcPts val="810"/>
              </a:spcBef>
              <a:buFont typeface="Arial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Aws</a:t>
            </a:r>
            <a:r>
              <a:rPr sz="1200" spc="10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Cloud</a:t>
            </a:r>
            <a:r>
              <a:rPr sz="12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services</a:t>
            </a:r>
            <a:r>
              <a:rPr sz="1200" spc="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like</a:t>
            </a:r>
            <a:r>
              <a:rPr sz="1200" spc="1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EC2,VPC,</a:t>
            </a:r>
            <a:r>
              <a:rPr sz="1200" spc="1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S3,</a:t>
            </a:r>
            <a:r>
              <a:rPr sz="1200" spc="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Load</a:t>
            </a:r>
            <a:r>
              <a:rPr sz="1200" spc="9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Balancer, Autoscaling</a:t>
            </a:r>
            <a:endParaRPr sz="1200" dirty="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Containerization</a:t>
            </a:r>
            <a:r>
              <a:rPr sz="1200" spc="18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using</a:t>
            </a:r>
            <a:r>
              <a:rPr sz="1200" spc="7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Docker</a:t>
            </a:r>
            <a:r>
              <a:rPr sz="1200" spc="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200" spc="8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Orchestration</a:t>
            </a:r>
            <a:r>
              <a:rPr sz="1200" spc="18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using</a:t>
            </a:r>
            <a:endParaRPr sz="1200" dirty="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135"/>
              </a:spcBef>
            </a:pP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Kubernetes.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89504" y="5322029"/>
            <a:ext cx="4280535" cy="203898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84150" marR="654050" indent="-172085">
              <a:lnSpc>
                <a:spcPts val="1430"/>
              </a:lnSpc>
              <a:spcBef>
                <a:spcPts val="155"/>
              </a:spcBef>
              <a:buFont typeface="Arial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CD</a:t>
            </a:r>
            <a:r>
              <a:rPr sz="1200" spc="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transformation</a:t>
            </a:r>
            <a:r>
              <a:rPr sz="1200" spc="1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1200" spc="1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10+</a:t>
            </a:r>
            <a:r>
              <a:rPr sz="1200" spc="8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applications</a:t>
            </a:r>
            <a:r>
              <a:rPr sz="1200" spc="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1200" spc="11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java-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based applications.</a:t>
            </a:r>
            <a:endParaRPr sz="1200" dirty="0">
              <a:latin typeface="Calibri"/>
              <a:cs typeface="Calibri"/>
            </a:endParaRPr>
          </a:p>
          <a:p>
            <a:pPr marL="185420" indent="-172720">
              <a:lnSpc>
                <a:spcPts val="1375"/>
              </a:lnSpc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Designed</a:t>
            </a:r>
            <a:r>
              <a:rPr sz="1200" spc="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200" spc="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implemented</a:t>
            </a:r>
            <a:r>
              <a:rPr sz="1200" spc="1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end</a:t>
            </a:r>
            <a:r>
              <a:rPr sz="1200" spc="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1200" spc="1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end</a:t>
            </a:r>
            <a:r>
              <a:rPr sz="1200" spc="1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workflows</a:t>
            </a:r>
            <a:r>
              <a:rPr sz="1200" spc="1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200" spc="1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pipelines</a:t>
            </a:r>
            <a:endParaRPr sz="1200" dirty="0">
              <a:latin typeface="Calibri"/>
              <a:cs typeface="Calibri"/>
            </a:endParaRPr>
          </a:p>
          <a:p>
            <a:pPr marL="184150">
              <a:lnSpc>
                <a:spcPts val="1435"/>
              </a:lnSpc>
              <a:spcBef>
                <a:spcPts val="60"/>
              </a:spcBef>
            </a:pP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1200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Lower</a:t>
            </a:r>
            <a:r>
              <a:rPr sz="1200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200" spc="1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Higher</a:t>
            </a:r>
            <a:r>
              <a:rPr sz="1200" spc="11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Environments.</a:t>
            </a:r>
            <a:endParaRPr sz="1200" dirty="0">
              <a:latin typeface="Calibri"/>
              <a:cs typeface="Calibri"/>
            </a:endParaRPr>
          </a:p>
          <a:p>
            <a:pPr marL="184150" marR="202565" indent="-172085">
              <a:lnSpc>
                <a:spcPct val="99000"/>
              </a:lnSpc>
              <a:spcBef>
                <a:spcPts val="10"/>
              </a:spcBef>
              <a:buFont typeface="Arial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Setting</a:t>
            </a:r>
            <a:r>
              <a:rPr sz="1200" spc="9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up</a:t>
            </a:r>
            <a:r>
              <a:rPr sz="1200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End</a:t>
            </a:r>
            <a:r>
              <a:rPr sz="1200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1200" spc="10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End</a:t>
            </a:r>
            <a:r>
              <a:rPr sz="1200" spc="1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CD</a:t>
            </a:r>
            <a:r>
              <a:rPr sz="1200" spc="7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pipelines</a:t>
            </a:r>
            <a:r>
              <a:rPr sz="1200" spc="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on</a:t>
            </a:r>
            <a:r>
              <a:rPr sz="1200" spc="10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Harness</a:t>
            </a:r>
            <a:r>
              <a:rPr sz="1200" spc="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1200" spc="10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automate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deployment</a:t>
            </a:r>
            <a:r>
              <a:rPr sz="1200" spc="11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1200" spc="1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target</a:t>
            </a:r>
            <a:r>
              <a:rPr sz="1200" spc="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server</a:t>
            </a:r>
            <a:r>
              <a:rPr sz="12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using</a:t>
            </a:r>
            <a:r>
              <a:rPr sz="1200" spc="1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helm</a:t>
            </a:r>
            <a:r>
              <a:rPr sz="1200" spc="8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chart</a:t>
            </a:r>
            <a:r>
              <a:rPr sz="1200" spc="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on</a:t>
            </a:r>
            <a:r>
              <a:rPr sz="1200" spc="1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OCP</a:t>
            </a:r>
            <a:r>
              <a:rPr sz="1200" spc="1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cluster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sz="1200" spc="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VM</a:t>
            </a:r>
            <a:r>
              <a:rPr sz="1200" spc="1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based</a:t>
            </a:r>
            <a:r>
              <a:rPr sz="1200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deployment</a:t>
            </a:r>
            <a:r>
              <a:rPr sz="1200" spc="1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using</a:t>
            </a:r>
            <a:r>
              <a:rPr sz="1200" spc="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Templates.</a:t>
            </a:r>
            <a:endParaRPr sz="1200" dirty="0">
              <a:latin typeface="Calibri"/>
              <a:cs typeface="Calibri"/>
            </a:endParaRPr>
          </a:p>
          <a:p>
            <a:pPr marL="185420" indent="-172720">
              <a:lnSpc>
                <a:spcPts val="1425"/>
              </a:lnSpc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Creating</a:t>
            </a:r>
            <a:r>
              <a:rPr sz="1200" spc="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services,</a:t>
            </a:r>
            <a:r>
              <a:rPr sz="1200" spc="2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environments,</a:t>
            </a:r>
            <a:r>
              <a:rPr sz="1200" spc="2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connectors,</a:t>
            </a:r>
            <a:r>
              <a:rPr sz="1200" spc="11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secrets</a:t>
            </a:r>
            <a:r>
              <a:rPr sz="1200" spc="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endParaRPr sz="1200" dirty="0">
              <a:latin typeface="Calibri"/>
              <a:cs typeface="Calibri"/>
            </a:endParaRPr>
          </a:p>
          <a:p>
            <a:pPr marL="184150">
              <a:lnSpc>
                <a:spcPts val="1435"/>
              </a:lnSpc>
              <a:spcBef>
                <a:spcPts val="60"/>
              </a:spcBef>
            </a:pP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templates</a:t>
            </a:r>
            <a:r>
              <a:rPr sz="1200" spc="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on</a:t>
            </a:r>
            <a:r>
              <a:rPr sz="1200" spc="1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harness.</a:t>
            </a:r>
            <a:endParaRPr sz="1200" dirty="0">
              <a:latin typeface="Calibri"/>
              <a:cs typeface="Calibri"/>
            </a:endParaRPr>
          </a:p>
          <a:p>
            <a:pPr marL="185420" indent="-172720">
              <a:lnSpc>
                <a:spcPts val="1425"/>
              </a:lnSpc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Implemented</a:t>
            </a:r>
            <a:r>
              <a:rPr sz="1200" spc="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rollback</a:t>
            </a:r>
            <a:r>
              <a:rPr sz="1200" spc="1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mechanism,</a:t>
            </a:r>
            <a:r>
              <a:rPr sz="1200" spc="10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created</a:t>
            </a:r>
            <a:r>
              <a:rPr sz="1200" spc="1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auto</a:t>
            </a:r>
            <a:r>
              <a:rPr sz="1200" spc="1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triggers,</a:t>
            </a:r>
            <a:endParaRPr sz="1200" dirty="0">
              <a:latin typeface="Calibri"/>
              <a:cs typeface="Calibri"/>
            </a:endParaRPr>
          </a:p>
          <a:p>
            <a:pPr marL="184150">
              <a:lnSpc>
                <a:spcPts val="1435"/>
              </a:lnSpc>
            </a:pP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minimize</a:t>
            </a:r>
            <a:r>
              <a:rPr sz="1200" spc="9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1200" spc="1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manual</a:t>
            </a:r>
            <a:r>
              <a:rPr sz="1200" spc="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intervention.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1569" y="7447486"/>
            <a:ext cx="4268470" cy="2515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latin typeface="Arial"/>
                <a:cs typeface="Arial"/>
              </a:rPr>
              <a:t>HCL</a:t>
            </a:r>
            <a:r>
              <a:rPr sz="950" b="1" spc="229" dirty="0">
                <a:latin typeface="Arial"/>
                <a:cs typeface="Arial"/>
              </a:rPr>
              <a:t> </a:t>
            </a:r>
            <a:r>
              <a:rPr sz="950" b="1" spc="45" dirty="0">
                <a:latin typeface="Arial"/>
                <a:cs typeface="Arial"/>
              </a:rPr>
              <a:t>Technologies</a:t>
            </a:r>
            <a:r>
              <a:rPr sz="950" b="1" spc="2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-</a:t>
            </a:r>
            <a:r>
              <a:rPr sz="950" spc="28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DevOps</a:t>
            </a:r>
            <a:r>
              <a:rPr sz="950" spc="29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Engineer</a:t>
            </a:r>
            <a:r>
              <a:rPr sz="950" spc="30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(Oct-2019-Oct</a:t>
            </a:r>
            <a:r>
              <a:rPr sz="950" spc="16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2013)</a:t>
            </a:r>
            <a:endParaRPr sz="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 dirty="0">
              <a:latin typeface="Arial"/>
              <a:cs typeface="Arial"/>
            </a:endParaRPr>
          </a:p>
          <a:p>
            <a:pPr marL="184150" marR="240029" indent="-172085">
              <a:lnSpc>
                <a:spcPct val="101600"/>
              </a:lnSpc>
              <a:buFont typeface="Arial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Executed</a:t>
            </a:r>
            <a:r>
              <a:rPr sz="1200" spc="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DevOps</a:t>
            </a:r>
            <a:r>
              <a:rPr sz="1200" spc="1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functions</a:t>
            </a:r>
            <a:r>
              <a:rPr sz="1200" spc="1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1200" spc="1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Insurance</a:t>
            </a:r>
            <a:r>
              <a:rPr sz="1200" spc="8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Group</a:t>
            </a:r>
            <a:r>
              <a:rPr sz="1200" spc="1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-UK</a:t>
            </a:r>
            <a:r>
              <a:rPr sz="1200" spc="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based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leading</a:t>
            </a:r>
            <a:r>
              <a:rPr sz="1200" spc="8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health</a:t>
            </a:r>
            <a:r>
              <a:rPr sz="1200" spc="9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life</a:t>
            </a:r>
            <a:r>
              <a:rPr sz="1200" spc="1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insurance,</a:t>
            </a:r>
            <a:r>
              <a:rPr sz="1200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as</a:t>
            </a:r>
            <a:r>
              <a:rPr sz="1200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well</a:t>
            </a:r>
            <a:r>
              <a:rPr sz="1200" spc="7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as</a:t>
            </a:r>
            <a:r>
              <a:rPr sz="1200" spc="1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1200" spc="8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1200" spc="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property</a:t>
            </a:r>
            <a:r>
              <a:rPr sz="1200" spc="10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casualty</a:t>
            </a:r>
            <a:r>
              <a:rPr sz="1200" spc="11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market.</a:t>
            </a:r>
            <a:endParaRPr sz="1200" dirty="0">
              <a:latin typeface="Calibri"/>
              <a:cs typeface="Calibri"/>
            </a:endParaRPr>
          </a:p>
          <a:p>
            <a:pPr marL="184150" marR="5080" indent="-172085">
              <a:lnSpc>
                <a:spcPts val="1420"/>
              </a:lnSpc>
              <a:spcBef>
                <a:spcPts val="50"/>
              </a:spcBef>
              <a:buFont typeface="Arial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Implemented</a:t>
            </a:r>
            <a:r>
              <a:rPr sz="1200" spc="7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200" spc="1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continuous</a:t>
            </a:r>
            <a:r>
              <a:rPr sz="1200" spc="1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delivery</a:t>
            </a:r>
            <a:r>
              <a:rPr sz="1200" spc="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pipeline</a:t>
            </a:r>
            <a:r>
              <a:rPr sz="1200" spc="1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involving</a:t>
            </a:r>
            <a:r>
              <a:rPr sz="1200" spc="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Jenkins</a:t>
            </a:r>
            <a:r>
              <a:rPr sz="1200" spc="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252525"/>
                </a:solidFill>
                <a:latin typeface="Calibri"/>
                <a:cs typeface="Calibri"/>
              </a:rPr>
              <a:t>&amp;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Docker</a:t>
            </a:r>
            <a:r>
              <a:rPr sz="1200" spc="11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1200" spc="1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complete</a:t>
            </a:r>
            <a:r>
              <a:rPr sz="1200" spc="7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1200" spc="7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automation</a:t>
            </a:r>
            <a:r>
              <a:rPr sz="1200" spc="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from</a:t>
            </a:r>
            <a:r>
              <a:rPr sz="1200" spc="8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commit</a:t>
            </a:r>
            <a:r>
              <a:rPr sz="1200" spc="11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deployment.</a:t>
            </a:r>
            <a:endParaRPr sz="1200" dirty="0">
              <a:latin typeface="Calibri"/>
              <a:cs typeface="Calibri"/>
            </a:endParaRPr>
          </a:p>
          <a:p>
            <a:pPr marL="185420" indent="-172720">
              <a:lnSpc>
                <a:spcPts val="1395"/>
              </a:lnSpc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Implemented</a:t>
            </a:r>
            <a:r>
              <a:rPr sz="1200" spc="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1200" spc="19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setup</a:t>
            </a:r>
            <a:r>
              <a:rPr sz="1200" spc="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1200" spc="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master</a:t>
            </a:r>
            <a:r>
              <a:rPr sz="1200" spc="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slave</a:t>
            </a:r>
            <a:r>
              <a:rPr sz="1200" spc="1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architecture</a:t>
            </a:r>
            <a:r>
              <a:rPr sz="1200" spc="10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endParaRPr sz="1200" dirty="0">
              <a:latin typeface="Calibri"/>
              <a:cs typeface="Calibri"/>
            </a:endParaRPr>
          </a:p>
          <a:p>
            <a:pPr marL="184150">
              <a:lnSpc>
                <a:spcPts val="1435"/>
              </a:lnSpc>
              <a:spcBef>
                <a:spcPts val="60"/>
              </a:spcBef>
            </a:pP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improve</a:t>
            </a:r>
            <a:r>
              <a:rPr sz="1200" spc="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sz="1200" spc="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performance</a:t>
            </a:r>
            <a:r>
              <a:rPr sz="1200" spc="1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sz="1200" spc="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Jenkins.</a:t>
            </a:r>
            <a:endParaRPr sz="1200" dirty="0">
              <a:latin typeface="Calibri"/>
              <a:cs typeface="Calibri"/>
            </a:endParaRPr>
          </a:p>
          <a:p>
            <a:pPr marL="185420" indent="-172720">
              <a:lnSpc>
                <a:spcPts val="1425"/>
              </a:lnSpc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Supported</a:t>
            </a:r>
            <a:r>
              <a:rPr sz="1200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Dev</a:t>
            </a:r>
            <a:r>
              <a:rPr sz="1200" spc="1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team</a:t>
            </a:r>
            <a:r>
              <a:rPr sz="1200" spc="11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with</a:t>
            </a:r>
            <a:r>
              <a:rPr sz="1200" spc="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troubleshooting</a:t>
            </a:r>
            <a:r>
              <a:rPr sz="1200" spc="1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build</a:t>
            </a:r>
            <a:r>
              <a:rPr sz="1200" spc="1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failures</a:t>
            </a:r>
            <a:endParaRPr sz="1200" dirty="0">
              <a:latin typeface="Calibri"/>
              <a:cs typeface="Calibri"/>
            </a:endParaRPr>
          </a:p>
          <a:p>
            <a:pPr marL="184150">
              <a:lnSpc>
                <a:spcPts val="1425"/>
              </a:lnSpc>
            </a:pP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artifactory</a:t>
            </a:r>
            <a:r>
              <a:rPr sz="1200" spc="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repository</a:t>
            </a:r>
            <a:r>
              <a:rPr sz="1200" spc="1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maintenance</a:t>
            </a:r>
            <a:r>
              <a:rPr sz="1200" spc="8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sz="1200" spc="1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S3</a:t>
            </a:r>
            <a:r>
              <a:rPr sz="1200" spc="1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Storage.</a:t>
            </a:r>
            <a:endParaRPr sz="1200" dirty="0">
              <a:latin typeface="Calibri"/>
              <a:cs typeface="Calibri"/>
            </a:endParaRPr>
          </a:p>
          <a:p>
            <a:pPr marL="184150" marR="349250" indent="-172085">
              <a:lnSpc>
                <a:spcPts val="1430"/>
              </a:lnSpc>
              <a:spcBef>
                <a:spcPts val="50"/>
              </a:spcBef>
              <a:buFont typeface="Arial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Monitor</a:t>
            </a:r>
            <a:r>
              <a:rPr sz="1200" spc="1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AWS</a:t>
            </a:r>
            <a:r>
              <a:rPr sz="1200" spc="1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resources,</a:t>
            </a:r>
            <a:r>
              <a:rPr sz="1200" spc="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set</a:t>
            </a:r>
            <a:r>
              <a:rPr sz="1200" spc="1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200" spc="9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notification</a:t>
            </a:r>
            <a:r>
              <a:rPr sz="1200" spc="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alarm</a:t>
            </a:r>
            <a:r>
              <a:rPr sz="1200" spc="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sz="1200" spc="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case</a:t>
            </a:r>
            <a:r>
              <a:rPr sz="1200" spc="7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Calibri"/>
                <a:cs typeface="Calibri"/>
              </a:rPr>
              <a:t>of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trouble</a:t>
            </a:r>
            <a:r>
              <a:rPr sz="1200" spc="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through</a:t>
            </a:r>
            <a:r>
              <a:rPr sz="1200" spc="1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Cloud</a:t>
            </a:r>
            <a:r>
              <a:rPr sz="1200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Watch.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965" y="2238628"/>
            <a:ext cx="1711325" cy="20942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284480">
              <a:lnSpc>
                <a:spcPct val="109900"/>
              </a:lnSpc>
              <a:spcBef>
                <a:spcPts val="70"/>
              </a:spcBef>
            </a:pPr>
            <a:r>
              <a:rPr sz="1100" dirty="0">
                <a:solidFill>
                  <a:srgbClr val="252525"/>
                </a:solidFill>
                <a:latin typeface="Segoe UI"/>
                <a:cs typeface="Segoe UI"/>
              </a:rPr>
              <a:t>CI</a:t>
            </a:r>
            <a:r>
              <a:rPr sz="1100" spc="10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52525"/>
                </a:solidFill>
                <a:latin typeface="Segoe UI"/>
                <a:cs typeface="Segoe UI"/>
              </a:rPr>
              <a:t>CD</a:t>
            </a:r>
            <a:r>
              <a:rPr sz="1100" spc="5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52525"/>
                </a:solidFill>
                <a:latin typeface="Segoe UI"/>
                <a:cs typeface="Segoe UI"/>
              </a:rPr>
              <a:t>pipelines</a:t>
            </a:r>
            <a:r>
              <a:rPr sz="1100" spc="10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1100" spc="-20" dirty="0">
                <a:solidFill>
                  <a:srgbClr val="252525"/>
                </a:solidFill>
                <a:latin typeface="Segoe UI"/>
                <a:cs typeface="Segoe UI"/>
              </a:rPr>
              <a:t>using </a:t>
            </a:r>
            <a:r>
              <a:rPr sz="1100" dirty="0">
                <a:solidFill>
                  <a:srgbClr val="252525"/>
                </a:solidFill>
                <a:latin typeface="Segoe UI"/>
                <a:cs typeface="Segoe UI"/>
              </a:rPr>
              <a:t>Jenkins</a:t>
            </a:r>
            <a:r>
              <a:rPr sz="1100" spc="9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52525"/>
                </a:solidFill>
                <a:latin typeface="Segoe UI"/>
                <a:cs typeface="Segoe UI"/>
              </a:rPr>
              <a:t>and</a:t>
            </a:r>
            <a:r>
              <a:rPr sz="1100" spc="6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Segoe UI"/>
                <a:cs typeface="Segoe UI"/>
              </a:rPr>
              <a:t>Harness, </a:t>
            </a:r>
            <a:r>
              <a:rPr sz="1100" dirty="0">
                <a:solidFill>
                  <a:srgbClr val="252525"/>
                </a:solidFill>
                <a:latin typeface="Segoe UI"/>
                <a:cs typeface="Segoe UI"/>
              </a:rPr>
              <a:t>Source</a:t>
            </a:r>
            <a:r>
              <a:rPr sz="1100" spc="3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52525"/>
                </a:solidFill>
                <a:latin typeface="Segoe UI"/>
                <a:cs typeface="Segoe UI"/>
              </a:rPr>
              <a:t>code</a:t>
            </a:r>
            <a:r>
              <a:rPr sz="1100" spc="1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52525"/>
                </a:solidFill>
                <a:latin typeface="Segoe UI"/>
                <a:cs typeface="Segoe UI"/>
              </a:rPr>
              <a:t>tools</a:t>
            </a:r>
            <a:r>
              <a:rPr sz="1100" spc="8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1100" spc="-20" dirty="0">
                <a:solidFill>
                  <a:srgbClr val="252525"/>
                </a:solidFill>
                <a:latin typeface="Segoe UI"/>
                <a:cs typeface="Segoe UI"/>
              </a:rPr>
              <a:t>like </a:t>
            </a:r>
            <a:r>
              <a:rPr sz="1100" dirty="0">
                <a:solidFill>
                  <a:srgbClr val="252525"/>
                </a:solidFill>
                <a:latin typeface="Segoe UI"/>
                <a:cs typeface="Segoe UI"/>
              </a:rPr>
              <a:t>Git</a:t>
            </a:r>
            <a:r>
              <a:rPr sz="1100" spc="5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52525"/>
                </a:solidFill>
                <a:latin typeface="Segoe UI"/>
                <a:cs typeface="Segoe UI"/>
              </a:rPr>
              <a:t>and</a:t>
            </a:r>
            <a:r>
              <a:rPr sz="1100" spc="1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Segoe UI"/>
                <a:cs typeface="Segoe UI"/>
              </a:rPr>
              <a:t>Bitbucket.</a:t>
            </a:r>
            <a:endParaRPr sz="1100">
              <a:latin typeface="Segoe UI"/>
              <a:cs typeface="Segoe UI"/>
            </a:endParaRPr>
          </a:p>
          <a:p>
            <a:pPr marL="12700" marR="5080">
              <a:lnSpc>
                <a:spcPct val="153600"/>
              </a:lnSpc>
            </a:pPr>
            <a:r>
              <a:rPr sz="1100" dirty="0">
                <a:solidFill>
                  <a:srgbClr val="252525"/>
                </a:solidFill>
                <a:latin typeface="Segoe UI"/>
                <a:cs typeface="Segoe UI"/>
              </a:rPr>
              <a:t>Artifactory</a:t>
            </a:r>
            <a:r>
              <a:rPr sz="1100" spc="6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52525"/>
                </a:solidFill>
                <a:latin typeface="Segoe UI"/>
                <a:cs typeface="Segoe UI"/>
              </a:rPr>
              <a:t>tools</a:t>
            </a:r>
            <a:r>
              <a:rPr sz="1100" spc="15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52525"/>
                </a:solidFill>
                <a:latin typeface="Segoe UI"/>
                <a:cs typeface="Segoe UI"/>
              </a:rPr>
              <a:t>like</a:t>
            </a:r>
            <a:r>
              <a:rPr sz="1100" spc="10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Segoe UI"/>
                <a:cs typeface="Segoe UI"/>
              </a:rPr>
              <a:t>Jfrog. </a:t>
            </a:r>
            <a:r>
              <a:rPr sz="1100" dirty="0">
                <a:solidFill>
                  <a:srgbClr val="252525"/>
                </a:solidFill>
                <a:latin typeface="Segoe UI"/>
                <a:cs typeface="Segoe UI"/>
              </a:rPr>
              <a:t>Cloud-</a:t>
            </a:r>
            <a:r>
              <a:rPr sz="1100" spc="9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52525"/>
                </a:solidFill>
                <a:latin typeface="Segoe UI"/>
                <a:cs typeface="Segoe UI"/>
              </a:rPr>
              <a:t>AWS</a:t>
            </a:r>
            <a:r>
              <a:rPr sz="1100" spc="7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Segoe UI"/>
                <a:cs typeface="Segoe UI"/>
              </a:rPr>
              <a:t>EC2,EBS,IAM,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100" dirty="0">
                <a:solidFill>
                  <a:srgbClr val="252525"/>
                </a:solidFill>
                <a:latin typeface="Segoe UI"/>
                <a:cs typeface="Segoe UI"/>
              </a:rPr>
              <a:t>VPC,</a:t>
            </a:r>
            <a:r>
              <a:rPr sz="1100" spc="7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52525"/>
                </a:solidFill>
                <a:latin typeface="Segoe UI"/>
                <a:cs typeface="Segoe UI"/>
              </a:rPr>
              <a:t>S3,</a:t>
            </a:r>
            <a:r>
              <a:rPr sz="1100" spc="7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52525"/>
                </a:solidFill>
                <a:latin typeface="Segoe UI"/>
                <a:cs typeface="Segoe UI"/>
              </a:rPr>
              <a:t>ELB,</a:t>
            </a:r>
            <a:r>
              <a:rPr sz="1100" spc="7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Segoe UI"/>
                <a:cs typeface="Segoe UI"/>
              </a:rPr>
              <a:t>Autoscaling.</a:t>
            </a:r>
            <a:endParaRPr sz="1100">
              <a:latin typeface="Segoe UI"/>
              <a:cs typeface="Segoe UI"/>
            </a:endParaRPr>
          </a:p>
          <a:p>
            <a:pPr marL="12700" marR="40005">
              <a:lnSpc>
                <a:spcPct val="110900"/>
              </a:lnSpc>
              <a:spcBef>
                <a:spcPts val="565"/>
              </a:spcBef>
            </a:pPr>
            <a:r>
              <a:rPr sz="1100" dirty="0">
                <a:solidFill>
                  <a:srgbClr val="252525"/>
                </a:solidFill>
                <a:latin typeface="Segoe UI"/>
                <a:cs typeface="Segoe UI"/>
              </a:rPr>
              <a:t>Containerization</a:t>
            </a:r>
            <a:r>
              <a:rPr sz="1100" spc="254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1100" spc="-20" dirty="0">
                <a:solidFill>
                  <a:srgbClr val="252525"/>
                </a:solidFill>
                <a:latin typeface="Segoe UI"/>
                <a:cs typeface="Segoe UI"/>
              </a:rPr>
              <a:t>using </a:t>
            </a:r>
            <a:r>
              <a:rPr sz="1100" dirty="0">
                <a:solidFill>
                  <a:srgbClr val="252525"/>
                </a:solidFill>
                <a:latin typeface="Segoe UI"/>
                <a:cs typeface="Segoe UI"/>
              </a:rPr>
              <a:t>Docker</a:t>
            </a:r>
            <a:r>
              <a:rPr sz="1100" spc="9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52525"/>
                </a:solidFill>
                <a:latin typeface="Segoe UI"/>
                <a:cs typeface="Segoe UI"/>
              </a:rPr>
              <a:t>and</a:t>
            </a:r>
            <a:r>
              <a:rPr sz="1100" spc="4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Segoe UI"/>
                <a:cs typeface="Segoe UI"/>
              </a:rPr>
              <a:t>Orchestration </a:t>
            </a:r>
            <a:r>
              <a:rPr sz="1100" dirty="0">
                <a:solidFill>
                  <a:srgbClr val="252525"/>
                </a:solidFill>
                <a:latin typeface="Segoe UI"/>
                <a:cs typeface="Segoe UI"/>
              </a:rPr>
              <a:t>using</a:t>
            </a:r>
            <a:r>
              <a:rPr sz="1100" spc="1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Segoe UI"/>
                <a:cs typeface="Segoe UI"/>
              </a:rPr>
              <a:t>Kubernetes.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0979" y="4839841"/>
            <a:ext cx="1372870" cy="23602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10" dirty="0">
                <a:solidFill>
                  <a:srgbClr val="252525"/>
                </a:solidFill>
                <a:latin typeface="Arial"/>
                <a:cs typeface="Arial"/>
              </a:rPr>
              <a:t>Linux,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100" dirty="0">
                <a:solidFill>
                  <a:srgbClr val="252525"/>
                </a:solidFill>
                <a:latin typeface="Arial"/>
                <a:cs typeface="Arial"/>
              </a:rPr>
              <a:t>Github,</a:t>
            </a:r>
            <a:r>
              <a:rPr sz="1100" spc="17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Arial"/>
                <a:cs typeface="Arial"/>
              </a:rPr>
              <a:t>Bitbucket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25" dirty="0">
                <a:solidFill>
                  <a:srgbClr val="252525"/>
                </a:solidFill>
                <a:latin typeface="Arial"/>
                <a:cs typeface="Arial"/>
              </a:rPr>
              <a:t>AWS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53600"/>
              </a:lnSpc>
              <a:spcBef>
                <a:spcPts val="70"/>
              </a:spcBef>
            </a:pPr>
            <a:r>
              <a:rPr sz="1100" dirty="0">
                <a:solidFill>
                  <a:srgbClr val="252525"/>
                </a:solidFill>
                <a:latin typeface="Arial"/>
                <a:cs typeface="Arial"/>
              </a:rPr>
              <a:t>Shell</a:t>
            </a:r>
            <a:r>
              <a:rPr sz="1100" spc="8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52525"/>
                </a:solidFill>
                <a:latin typeface="Arial"/>
                <a:cs typeface="Arial"/>
              </a:rPr>
              <a:t>Script,</a:t>
            </a:r>
            <a:r>
              <a:rPr sz="1100" spc="1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Arial"/>
                <a:cs typeface="Arial"/>
              </a:rPr>
              <a:t>Jenkins, SonarQube,</a:t>
            </a:r>
            <a:r>
              <a:rPr sz="1100" spc="50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Arial"/>
                <a:cs typeface="Arial"/>
              </a:rPr>
              <a:t>Harness,</a:t>
            </a:r>
            <a:endParaRPr sz="1100">
              <a:latin typeface="Arial"/>
              <a:cs typeface="Arial"/>
            </a:endParaRPr>
          </a:p>
          <a:p>
            <a:pPr marL="12700" marR="341630">
              <a:lnSpc>
                <a:spcPct val="153600"/>
              </a:lnSpc>
              <a:spcBef>
                <a:spcPts val="70"/>
              </a:spcBef>
            </a:pPr>
            <a:r>
              <a:rPr sz="1100" spc="-10" dirty="0">
                <a:solidFill>
                  <a:srgbClr val="252525"/>
                </a:solidFill>
                <a:latin typeface="Arial"/>
                <a:cs typeface="Arial"/>
              </a:rPr>
              <a:t>Docker, Kubernetes, </a:t>
            </a:r>
            <a:r>
              <a:rPr sz="1100" dirty="0">
                <a:solidFill>
                  <a:srgbClr val="252525"/>
                </a:solidFill>
                <a:latin typeface="Arial"/>
                <a:cs typeface="Arial"/>
              </a:rPr>
              <a:t>OCP</a:t>
            </a:r>
            <a:r>
              <a:rPr sz="1100" spc="4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52525"/>
                </a:solidFill>
                <a:latin typeface="Arial"/>
                <a:cs typeface="Arial"/>
              </a:rPr>
              <a:t>and</a:t>
            </a:r>
            <a:r>
              <a:rPr sz="1100" spc="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52525"/>
                </a:solidFill>
                <a:latin typeface="Arial"/>
                <a:cs typeface="Arial"/>
              </a:rPr>
              <a:t>Helm.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75667" y="4704496"/>
            <a:ext cx="4385945" cy="579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372610" algn="l"/>
              </a:tabLst>
            </a:pPr>
            <a:r>
              <a:rPr sz="1550" u="sng" dirty="0">
                <a:solidFill>
                  <a:srgbClr val="852A8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Experience</a:t>
            </a:r>
            <a:r>
              <a:rPr sz="1550" u="sng" spc="175" dirty="0">
                <a:solidFill>
                  <a:srgbClr val="852A8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50" u="sng" spc="-10" dirty="0">
                <a:solidFill>
                  <a:srgbClr val="852A8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Summary</a:t>
            </a:r>
            <a:r>
              <a:rPr sz="1550" u="sng" dirty="0">
                <a:solidFill>
                  <a:srgbClr val="852A8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1550" dirty="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  <a:spcBef>
                <a:spcPts val="1330"/>
              </a:spcBef>
            </a:pPr>
            <a:r>
              <a:rPr sz="950" b="1" spc="30" dirty="0">
                <a:latin typeface="Arial"/>
                <a:cs typeface="Arial"/>
              </a:rPr>
              <a:t>SLK</a:t>
            </a:r>
            <a:r>
              <a:rPr sz="950" b="1" spc="60" dirty="0">
                <a:latin typeface="Arial"/>
                <a:cs typeface="Arial"/>
              </a:rPr>
              <a:t> </a:t>
            </a:r>
            <a:r>
              <a:rPr sz="950" b="1" spc="30" dirty="0">
                <a:latin typeface="Arial"/>
                <a:cs typeface="Arial"/>
              </a:rPr>
              <a:t>Software</a:t>
            </a:r>
            <a:r>
              <a:rPr sz="950" spc="30" dirty="0">
                <a:latin typeface="Arial"/>
                <a:cs typeface="Arial"/>
              </a:rPr>
              <a:t>(January</a:t>
            </a:r>
            <a:r>
              <a:rPr sz="950" spc="1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2024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–</a:t>
            </a:r>
            <a:r>
              <a:rPr sz="950" spc="12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Present)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579" y="4474591"/>
            <a:ext cx="46545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10" dirty="0">
                <a:solidFill>
                  <a:srgbClr val="852A8F"/>
                </a:solidFill>
                <a:latin typeface="Calibri"/>
                <a:cs typeface="Calibri"/>
              </a:rPr>
              <a:t>Tools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3463" y="27296"/>
            <a:ext cx="2519045" cy="125603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Chethan M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318135">
              <a:lnSpc>
                <a:spcPct val="100000"/>
              </a:lnSpc>
              <a:spcBef>
                <a:spcPts val="78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chethan.m@slkgroup.com</a:t>
            </a:r>
            <a:endParaRPr sz="1400">
              <a:latin typeface="Arial"/>
              <a:cs typeface="Arial"/>
            </a:endParaRPr>
          </a:p>
          <a:p>
            <a:pPr marL="318135">
              <a:lnSpc>
                <a:spcPct val="100000"/>
              </a:lnSpc>
              <a:spcBef>
                <a:spcPts val="14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+91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8792382202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5667" y="10049828"/>
            <a:ext cx="2659702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50" u="sng" dirty="0">
                <a:solidFill>
                  <a:srgbClr val="852A8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LinkedIn profile : </a:t>
            </a:r>
          </a:p>
          <a:p>
            <a:r>
              <a:rPr lang="en-IN" sz="1200" dirty="0">
                <a:solidFill>
                  <a:srgbClr val="252525"/>
                </a:solidFill>
                <a:latin typeface="Calibri"/>
                <a:cs typeface="Calibri"/>
              </a:rPr>
              <a:t>www.linkedin.com/in/chethan-ramaiah</a:t>
            </a:r>
            <a:endParaRPr lang="en-US" sz="1200" dirty="0">
              <a:solidFill>
                <a:srgbClr val="252525"/>
              </a:solidFill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5667" y="10554971"/>
            <a:ext cx="4365298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50" u="sng" dirty="0">
                <a:solidFill>
                  <a:srgbClr val="852A8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Certifications</a:t>
            </a:r>
            <a:r>
              <a:rPr lang="en-IN" sz="1200" dirty="0" smtClean="0">
                <a:solidFill>
                  <a:srgbClr val="252525"/>
                </a:solidFill>
                <a:latin typeface="Calibri"/>
                <a:cs typeface="Calibri"/>
              </a:rPr>
              <a:t>:</a:t>
            </a:r>
          </a:p>
          <a:p>
            <a:r>
              <a:rPr lang="en-IN" sz="1200" dirty="0" smtClean="0">
                <a:solidFill>
                  <a:srgbClr val="252525"/>
                </a:solidFill>
                <a:latin typeface="Calibri"/>
                <a:cs typeface="Calibri"/>
              </a:rPr>
              <a:t>Harness Certified Expert – Continuous Delivery &amp; </a:t>
            </a:r>
            <a:r>
              <a:rPr lang="en-IN" sz="1200" dirty="0" err="1" smtClean="0">
                <a:solidFill>
                  <a:srgbClr val="252525"/>
                </a:solidFill>
                <a:latin typeface="Calibri"/>
                <a:cs typeface="Calibri"/>
              </a:rPr>
              <a:t>GitOps</a:t>
            </a:r>
            <a:r>
              <a:rPr lang="en-IN" sz="1200" dirty="0" smtClean="0">
                <a:solidFill>
                  <a:srgbClr val="252525"/>
                </a:solidFill>
                <a:latin typeface="Calibri"/>
                <a:cs typeface="Calibri"/>
              </a:rPr>
              <a:t> Developer</a:t>
            </a:r>
            <a:endParaRPr lang="en-US" sz="1200" dirty="0">
              <a:solidFill>
                <a:srgbClr val="252525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343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Neela Bai M</dc:creator>
  <cp:lastModifiedBy>Neela Bai M</cp:lastModifiedBy>
  <cp:revision>3</cp:revision>
  <dcterms:created xsi:type="dcterms:W3CDTF">2025-05-26T09:30:14Z</dcterms:created>
  <dcterms:modified xsi:type="dcterms:W3CDTF">2025-05-26T10:07:22Z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2025-03-17T00:00:00Z</vt:filetime>
  </property>
  <property fmtid="{D5CDD505-2E9C-101B-9397-08002B2CF9AE}" pid="3" name="LastSaved">
    <vt:filetime>2025-05-26T00:00:00Z</vt:filetime>
  </property>
</Properties>
</file>