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1" r:id="rId14"/>
    <p:sldId id="276" r:id="rId15"/>
    <p:sldId id="273" r:id="rId16"/>
    <p:sldId id="277"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670E7-C5A7-48A5-9071-4843F623D1BD}" v="70" dt="2024-08-15T11:52:14.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1" autoAdjust="0"/>
  </p:normalViewPr>
  <p:slideViewPr>
    <p:cSldViewPr snapToGrid="0">
      <p:cViewPr varScale="1">
        <p:scale>
          <a:sx n="77" d="100"/>
          <a:sy n="77" d="100"/>
        </p:scale>
        <p:origin x="2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Newton%20Excel%20Project\Zomato%20Final%20Dashboard.xlsx"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noFill/>
        <a:ln w="25400">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0.10701251911856342"/>
          <c:y val="0.14467362589448307"/>
          <c:w val="0.8929875391789619"/>
          <c:h val="0.43626483996002047"/>
        </c:manualLayout>
      </c:layout>
      <c:bar3DChart>
        <c:barDir val="col"/>
        <c:grouping val="clustered"/>
        <c:varyColors val="0"/>
        <c:dLbls>
          <c:showLegendKey val="0"/>
          <c:showVal val="1"/>
          <c:showCatName val="0"/>
          <c:showSerName val="0"/>
          <c:showPercent val="0"/>
          <c:showBubbleSize val="0"/>
        </c:dLbls>
        <c:gapWidth val="65"/>
        <c:shape val="box"/>
        <c:axId val="1143909920"/>
        <c:axId val="1243447248"/>
        <c:axId val="0"/>
      </c:bar3DChart>
      <c:catAx>
        <c:axId val="1143909920"/>
        <c:scaling>
          <c:orientation val="minMax"/>
        </c:scaling>
        <c:delete val="1"/>
        <c:axPos val="b"/>
        <c:numFmt formatCode="General" sourceLinked="1"/>
        <c:majorTickMark val="none"/>
        <c:minorTickMark val="none"/>
        <c:tickLblPos val="nextTo"/>
        <c:crossAx val="1243447248"/>
        <c:crosses val="autoZero"/>
        <c:auto val="1"/>
        <c:lblAlgn val="ctr"/>
        <c:lblOffset val="100"/>
        <c:noMultiLvlLbl val="0"/>
      </c:catAx>
      <c:valAx>
        <c:axId val="1243447248"/>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1439099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D4783-451B-4AE1-8DC2-5E3B97671B43}" type="datetimeFigureOut">
              <a:rPr lang="en-IN" smtClean="0"/>
              <a:t>13-09-2024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8E079-0986-46D1-9BDC-111AB62A5A0A}" type="slidenum">
              <a:rPr lang="en-IN" smtClean="0"/>
              <a:t>‹#›</a:t>
            </a:fld>
            <a:endParaRPr lang="en-IN"/>
          </a:p>
        </p:txBody>
      </p:sp>
    </p:spTree>
    <p:extLst>
      <p:ext uri="{BB962C8B-B14F-4D97-AF65-F5344CB8AC3E}">
        <p14:creationId xmlns:p14="http://schemas.microsoft.com/office/powerpoint/2010/main" val="253806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88E079-0986-46D1-9BDC-111AB62A5A0A}" type="slidenum">
              <a:rPr lang="en-IN" smtClean="0"/>
              <a:t>4</a:t>
            </a:fld>
            <a:endParaRPr lang="en-IN"/>
          </a:p>
        </p:txBody>
      </p:sp>
    </p:spTree>
    <p:extLst>
      <p:ext uri="{BB962C8B-B14F-4D97-AF65-F5344CB8AC3E}">
        <p14:creationId xmlns:p14="http://schemas.microsoft.com/office/powerpoint/2010/main" val="158764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88E079-0986-46D1-9BDC-111AB62A5A0A}" type="slidenum">
              <a:rPr lang="en-IN" smtClean="0"/>
              <a:t>17</a:t>
            </a:fld>
            <a:endParaRPr lang="en-IN"/>
          </a:p>
        </p:txBody>
      </p:sp>
    </p:spTree>
    <p:extLst>
      <p:ext uri="{BB962C8B-B14F-4D97-AF65-F5344CB8AC3E}">
        <p14:creationId xmlns:p14="http://schemas.microsoft.com/office/powerpoint/2010/main" val="73903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7A80FC-5795-421B-A1FE-2E3AF4DCE09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9795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A80FC-5795-421B-A1FE-2E3AF4DCE099}"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278979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A80FC-5795-421B-A1FE-2E3AF4DCE099}"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177204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A80FC-5795-421B-A1FE-2E3AF4DCE099}"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31407-7EF6-4709-ACBF-BE4798EC47A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5528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A80FC-5795-421B-A1FE-2E3AF4DCE099}"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2068751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7A80FC-5795-421B-A1FE-2E3AF4DCE099}" type="datetimeFigureOut">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1449581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7A80FC-5795-421B-A1FE-2E3AF4DCE099}" type="datetimeFigureOut">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146216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A80FC-5795-421B-A1FE-2E3AF4DCE09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908614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A80FC-5795-421B-A1FE-2E3AF4DCE09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969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A80FC-5795-421B-A1FE-2E3AF4DCE09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110752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A80FC-5795-421B-A1FE-2E3AF4DCE09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1546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7A80FC-5795-421B-A1FE-2E3AF4DCE099}"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84466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7A80FC-5795-421B-A1FE-2E3AF4DCE099}" type="datetimeFigureOut">
              <a:rPr lang="en-IN" smtClean="0"/>
              <a:t>13-09-2024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10289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7A80FC-5795-421B-A1FE-2E3AF4DCE099}" type="datetimeFigureOut">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08481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A80FC-5795-421B-A1FE-2E3AF4DCE099}" type="datetimeFigureOut">
              <a:rPr lang="en-IN" smtClean="0"/>
              <a:t>13-09-2024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2184483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A80FC-5795-421B-A1FE-2E3AF4DCE099}"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174144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A80FC-5795-421B-A1FE-2E3AF4DCE099}"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414574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17A80FC-5795-421B-A1FE-2E3AF4DCE099}" type="datetimeFigureOut">
              <a:rPr lang="en-IN" smtClean="0"/>
              <a:t>13-09-2024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931407-7EF6-4709-ACBF-BE4798EC47AF}" type="slidenum">
              <a:rPr lang="en-IN" smtClean="0"/>
              <a:t>‹#›</a:t>
            </a:fld>
            <a:endParaRPr lang="en-IN"/>
          </a:p>
        </p:txBody>
      </p:sp>
    </p:spTree>
    <p:extLst>
      <p:ext uri="{BB962C8B-B14F-4D97-AF65-F5344CB8AC3E}">
        <p14:creationId xmlns:p14="http://schemas.microsoft.com/office/powerpoint/2010/main" val="2349565038"/>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ngimg.com/png/70962-united-banknote-money-dollars-bill-dollar-one-dollar"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7A55-2B19-3370-A785-731B87EED114}"/>
              </a:ext>
            </a:extLst>
          </p:cNvPr>
          <p:cNvSpPr>
            <a:spLocks noGrp="1"/>
          </p:cNvSpPr>
          <p:nvPr>
            <p:ph type="ctrTitle"/>
          </p:nvPr>
        </p:nvSpPr>
        <p:spPr>
          <a:xfrm>
            <a:off x="6539190" y="1076960"/>
            <a:ext cx="4909349" cy="4358639"/>
          </a:xfrm>
        </p:spPr>
        <p:txBody>
          <a:bodyPr>
            <a:normAutofit/>
          </a:bodyPr>
          <a:lstStyle/>
          <a:p>
            <a:r>
              <a:rPr lang="en-US" b="1" dirty="0">
                <a:cs typeface="Arial" panose="020B0604020202020204" pitchFamily="34" charset="0"/>
              </a:rPr>
              <a:t>Zomato Restaurant Analysis</a:t>
            </a:r>
            <a:br>
              <a:rPr lang="en-US" b="1" dirty="0">
                <a:cs typeface="Arial" panose="020B0604020202020204" pitchFamily="34" charset="0"/>
              </a:rPr>
            </a:br>
            <a:br>
              <a:rPr lang="en-US" b="1" dirty="0">
                <a:cs typeface="Arial" panose="020B0604020202020204" pitchFamily="34" charset="0"/>
              </a:rPr>
            </a:br>
            <a:r>
              <a:rPr lang="en-US" sz="1800" dirty="0">
                <a:cs typeface="Arial" panose="020B0604020202020204" pitchFamily="34" charset="0"/>
              </a:rPr>
              <a:t>Chethan kalyan</a:t>
            </a:r>
            <a:br>
              <a:rPr lang="en-US" sz="3200" b="1" dirty="0">
                <a:cs typeface="Arial" panose="020B0604020202020204" pitchFamily="34" charset="0"/>
              </a:rPr>
            </a:br>
            <a:endParaRPr lang="en-IN" b="1" dirty="0">
              <a:cs typeface="Arial" panose="020B0604020202020204" pitchFamily="34" charset="0"/>
            </a:endParaRPr>
          </a:p>
        </p:txBody>
      </p:sp>
      <p:sp>
        <p:nvSpPr>
          <p:cNvPr id="3" name="Subtitle 2">
            <a:extLst>
              <a:ext uri="{FF2B5EF4-FFF2-40B4-BE49-F238E27FC236}">
                <a16:creationId xmlns:a16="http://schemas.microsoft.com/office/drawing/2014/main" id="{37E06AE7-1DF4-32D7-3F93-342E2F95A214}"/>
              </a:ext>
            </a:extLst>
          </p:cNvPr>
          <p:cNvSpPr>
            <a:spLocks noGrp="1"/>
          </p:cNvSpPr>
          <p:nvPr>
            <p:ph type="subTitle" idx="1"/>
          </p:nvPr>
        </p:nvSpPr>
        <p:spPr>
          <a:xfrm>
            <a:off x="363981" y="629920"/>
            <a:ext cx="6175209" cy="5151120"/>
          </a:xfrm>
        </p:spPr>
        <p:txBody>
          <a:bodyPr/>
          <a:lstStyle/>
          <a:p>
            <a:endParaRPr lang="en-IN" dirty="0"/>
          </a:p>
        </p:txBody>
      </p:sp>
      <p:pic>
        <p:nvPicPr>
          <p:cNvPr id="5" name="Picture 4">
            <a:extLst>
              <a:ext uri="{FF2B5EF4-FFF2-40B4-BE49-F238E27FC236}">
                <a16:creationId xmlns:a16="http://schemas.microsoft.com/office/drawing/2014/main" id="{2FA44029-91CA-9320-0F16-73391F603B05}"/>
              </a:ext>
            </a:extLst>
          </p:cNvPr>
          <p:cNvPicPr>
            <a:picLocks noChangeAspect="1"/>
          </p:cNvPicPr>
          <p:nvPr/>
        </p:nvPicPr>
        <p:blipFill>
          <a:blip r:embed="rId2"/>
          <a:stretch>
            <a:fillRect/>
          </a:stretch>
        </p:blipFill>
        <p:spPr>
          <a:xfrm>
            <a:off x="363981" y="629920"/>
            <a:ext cx="6175209" cy="5151120"/>
          </a:xfrm>
          <a:prstGeom prst="rect">
            <a:avLst/>
          </a:prstGeom>
        </p:spPr>
      </p:pic>
    </p:spTree>
    <p:extLst>
      <p:ext uri="{BB962C8B-B14F-4D97-AF65-F5344CB8AC3E}">
        <p14:creationId xmlns:p14="http://schemas.microsoft.com/office/powerpoint/2010/main" val="196180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F1FC882-7A43-3B14-7323-4B1F38948FAA}"/>
              </a:ext>
            </a:extLst>
          </p:cNvPr>
          <p:cNvSpPr>
            <a:spLocks noGrp="1"/>
          </p:cNvSpPr>
          <p:nvPr>
            <p:ph idx="1"/>
          </p:nvPr>
        </p:nvSpPr>
        <p:spPr>
          <a:xfrm>
            <a:off x="550416" y="1538288"/>
            <a:ext cx="4773424" cy="3664027"/>
          </a:xfrm>
        </p:spPr>
        <p:txBody>
          <a:bodyPr>
            <a:normAutofit fontScale="92500" lnSpcReduction="20000"/>
          </a:bodyPr>
          <a:lstStyle/>
          <a:p>
            <a:r>
              <a:rPr lang="en-US" sz="2000" b="1" dirty="0"/>
              <a:t>Most suitable countries (cities) for opening new restaurants</a:t>
            </a:r>
            <a:r>
              <a:rPr lang="en-US" sz="2000" dirty="0"/>
              <a:t> based on criteria where total number of restaurants are less than 100, average ratings are 3.9 or higher, with less than Rs 6000 average expenditure for two person to have a meal and number of voters higher than 140</a:t>
            </a:r>
            <a:r>
              <a:rPr lang="en-US" dirty="0"/>
              <a:t> </a:t>
            </a:r>
            <a:r>
              <a:rPr lang="en-US" sz="2000" dirty="0"/>
              <a:t>are :</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South Africa, Sri Lanka, Turkey, News Zealand, Qatar and UAE.</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494379F0-5E1F-C2DD-48F4-CDE68CB3DD48}"/>
                  </a:ext>
                </a:extLst>
              </p:cNvPr>
              <p:cNvGraphicFramePr/>
              <p:nvPr>
                <p:extLst>
                  <p:ext uri="{D42A27DB-BD31-4B8C-83A1-F6EECF244321}">
                    <p14:modId xmlns:p14="http://schemas.microsoft.com/office/powerpoint/2010/main" val="1055840085"/>
                  </p:ext>
                </p:extLst>
              </p:nvPr>
            </p:nvGraphicFramePr>
            <p:xfrm>
              <a:off x="4744720" y="1305242"/>
              <a:ext cx="7284720" cy="450627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494379F0-5E1F-C2DD-48F4-CDE68CB3DD48}"/>
                  </a:ext>
                </a:extLst>
              </p:cNvPr>
              <p:cNvPicPr>
                <a:picLocks noGrp="1" noRot="1" noChangeAspect="1" noMove="1" noResize="1" noEditPoints="1" noAdjustHandles="1" noChangeArrowheads="1" noChangeShapeType="1"/>
              </p:cNvPicPr>
              <p:nvPr/>
            </p:nvPicPr>
            <p:blipFill>
              <a:blip r:embed="rId3"/>
              <a:stretch>
                <a:fillRect/>
              </a:stretch>
            </p:blipFill>
            <p:spPr>
              <a:xfrm>
                <a:off x="4744720" y="1305242"/>
                <a:ext cx="7284720" cy="4506278"/>
              </a:xfrm>
              <a:prstGeom prst="rect">
                <a:avLst/>
              </a:prstGeom>
            </p:spPr>
          </p:pic>
        </mc:Fallback>
      </mc:AlternateContent>
      <p:sp>
        <p:nvSpPr>
          <p:cNvPr id="8" name="TextBox 7">
            <a:extLst>
              <a:ext uri="{FF2B5EF4-FFF2-40B4-BE49-F238E27FC236}">
                <a16:creationId xmlns:a16="http://schemas.microsoft.com/office/drawing/2014/main" id="{0BAAF7C4-9ED4-C22C-0D2B-8F4536F61385}"/>
              </a:ext>
            </a:extLst>
          </p:cNvPr>
          <p:cNvSpPr txBox="1"/>
          <p:nvPr/>
        </p:nvSpPr>
        <p:spPr>
          <a:xfrm>
            <a:off x="1670858" y="349135"/>
            <a:ext cx="8287789" cy="369332"/>
          </a:xfrm>
          <a:prstGeom prst="rect">
            <a:avLst/>
          </a:prstGeom>
          <a:noFill/>
        </p:spPr>
        <p:txBody>
          <a:bodyPr wrap="square" rtlCol="0">
            <a:spAutoFit/>
          </a:bodyPr>
          <a:lstStyle/>
          <a:p>
            <a:pPr algn="ctr"/>
            <a:r>
              <a:rPr lang="en-IN" b="1" dirty="0"/>
              <a:t>Countries Suitable for opening Newer Restaurants</a:t>
            </a:r>
          </a:p>
        </p:txBody>
      </p:sp>
      <p:pic>
        <p:nvPicPr>
          <p:cNvPr id="10" name="Picture 9">
            <a:extLst>
              <a:ext uri="{FF2B5EF4-FFF2-40B4-BE49-F238E27FC236}">
                <a16:creationId xmlns:a16="http://schemas.microsoft.com/office/drawing/2014/main" id="{B6AA2AE2-1358-8487-657D-594E5AF132DA}"/>
              </a:ext>
            </a:extLst>
          </p:cNvPr>
          <p:cNvPicPr>
            <a:picLocks noChangeAspect="1"/>
          </p:cNvPicPr>
          <p:nvPr/>
        </p:nvPicPr>
        <p:blipFill>
          <a:blip r:embed="rId4"/>
          <a:stretch>
            <a:fillRect/>
          </a:stretch>
        </p:blipFill>
        <p:spPr>
          <a:xfrm>
            <a:off x="5735781" y="1355384"/>
            <a:ext cx="5544589" cy="3266487"/>
          </a:xfrm>
          <a:prstGeom prst="rect">
            <a:avLst/>
          </a:prstGeom>
        </p:spPr>
      </p:pic>
    </p:spTree>
    <p:extLst>
      <p:ext uri="{BB962C8B-B14F-4D97-AF65-F5344CB8AC3E}">
        <p14:creationId xmlns:p14="http://schemas.microsoft.com/office/powerpoint/2010/main" val="390306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661F8-7AFD-DB6C-C059-3B51002D33FB}"/>
              </a:ext>
            </a:extLst>
          </p:cNvPr>
          <p:cNvSpPr>
            <a:spLocks noGrp="1"/>
          </p:cNvSpPr>
          <p:nvPr>
            <p:ph idx="1"/>
          </p:nvPr>
        </p:nvSpPr>
        <p:spPr>
          <a:xfrm>
            <a:off x="7395382" y="2165472"/>
            <a:ext cx="4943839" cy="2530464"/>
          </a:xfrm>
        </p:spPr>
        <p:txBody>
          <a:bodyPr>
            <a:normAutofit/>
          </a:bodyPr>
          <a:lstStyle/>
          <a:p>
            <a:pPr marL="0" indent="0">
              <a:buNone/>
            </a:pPr>
            <a:endParaRPr lang="en-GB" sz="2000" b="1" dirty="0">
              <a:latin typeface="Arial" panose="020B0604020202020204" pitchFamily="34" charset="0"/>
              <a:ea typeface="Arial" panose="020B0604020202020204" pitchFamily="34" charset="0"/>
            </a:endParaRPr>
          </a:p>
          <a:p>
            <a:pPr marL="0" indent="0">
              <a:buNone/>
            </a:pPr>
            <a:endParaRPr lang="en-GB" sz="2000" b="1" dirty="0">
              <a:latin typeface="Arial" panose="020B0604020202020204" pitchFamily="34" charset="0"/>
              <a:ea typeface="Arial" panose="020B0604020202020204" pitchFamily="34" charset="0"/>
            </a:endParaRPr>
          </a:p>
          <a:p>
            <a:pPr marL="0" indent="0">
              <a:buNone/>
            </a:pPr>
            <a:endParaRPr lang="en-GB" sz="2000" b="1" dirty="0">
              <a:latin typeface="Arial" panose="020B0604020202020204" pitchFamily="34" charset="0"/>
              <a:ea typeface="Arial" panose="020B0604020202020204" pitchFamily="34" charset="0"/>
            </a:endParaRPr>
          </a:p>
          <a:p>
            <a:pPr marL="0" indent="0">
              <a:buNone/>
            </a:pPr>
            <a:endParaRPr lang="en-GB" sz="2000" b="1" dirty="0">
              <a:latin typeface="Arial" panose="020B0604020202020204" pitchFamily="34" charset="0"/>
              <a:ea typeface="Arial" panose="020B0604020202020204" pitchFamily="34" charset="0"/>
            </a:endParaRPr>
          </a:p>
          <a:p>
            <a:pPr marL="0" indent="0">
              <a:buNone/>
            </a:pPr>
            <a:endParaRPr lang="en-GB" sz="2000" b="1" dirty="0">
              <a:latin typeface="Arial" panose="020B0604020202020204" pitchFamily="34" charset="0"/>
              <a:ea typeface="Arial" panose="020B0604020202020204" pitchFamily="34" charset="0"/>
            </a:endParaRPr>
          </a:p>
          <a:p>
            <a:pPr marL="0" indent="0">
              <a:buNone/>
            </a:pPr>
            <a:endParaRPr lang="en-GB" sz="2000" b="1" dirty="0">
              <a:latin typeface="Arial" panose="020B0604020202020204" pitchFamily="34" charset="0"/>
              <a:ea typeface="Arial" panose="020B0604020202020204" pitchFamily="34" charset="0"/>
            </a:endParaRPr>
          </a:p>
          <a:p>
            <a:pPr marL="0" indent="0">
              <a:buNone/>
            </a:pPr>
            <a:endParaRPr lang="en-GB" sz="2000" b="1" dirty="0">
              <a:latin typeface="Arial" panose="020B0604020202020204" pitchFamily="34" charset="0"/>
              <a:ea typeface="Arial" panose="020B0604020202020204" pitchFamily="34" charset="0"/>
            </a:endParaRPr>
          </a:p>
          <a:p>
            <a:pPr marL="0" indent="0">
              <a:buNone/>
            </a:pPr>
            <a:endParaRPr lang="en-GB" sz="2000" b="1" dirty="0">
              <a:latin typeface="Arial" panose="020B0604020202020204" pitchFamily="34" charset="0"/>
              <a:ea typeface="Arial" panose="020B0604020202020204" pitchFamily="34" charset="0"/>
            </a:endParaRPr>
          </a:p>
          <a:p>
            <a:pPr marL="0" indent="0">
              <a:buNone/>
            </a:pPr>
            <a:endParaRPr lang="en-GB" sz="2000" b="1" dirty="0">
              <a:latin typeface="Arial" panose="020B0604020202020204" pitchFamily="34" charset="0"/>
              <a:ea typeface="Arial" panose="020B0604020202020204" pitchFamily="34" charset="0"/>
            </a:endParaRPr>
          </a:p>
          <a:p>
            <a:pPr marL="0" indent="0">
              <a:buNone/>
            </a:pPr>
            <a:endParaRPr lang="en-IN" sz="3200" b="1" dirty="0"/>
          </a:p>
        </p:txBody>
      </p:sp>
      <p:sp>
        <p:nvSpPr>
          <p:cNvPr id="5" name="TextBox 4">
            <a:extLst>
              <a:ext uri="{FF2B5EF4-FFF2-40B4-BE49-F238E27FC236}">
                <a16:creationId xmlns:a16="http://schemas.microsoft.com/office/drawing/2014/main" id="{8485F47C-6EBD-C555-D5CB-AA21712F8FAB}"/>
              </a:ext>
            </a:extLst>
          </p:cNvPr>
          <p:cNvSpPr txBox="1"/>
          <p:nvPr/>
        </p:nvSpPr>
        <p:spPr>
          <a:xfrm>
            <a:off x="6011188" y="2131276"/>
            <a:ext cx="5317724" cy="3689215"/>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We </a:t>
            </a:r>
            <a:r>
              <a:rPr lang="en-IN" sz="1600" kern="100" dirty="0">
                <a:latin typeface="Calibri" panose="020F0502020204030204" pitchFamily="34" charset="0"/>
                <a:ea typeface="Calibri" panose="020F0502020204030204" pitchFamily="34" charset="0"/>
                <a:cs typeface="Times New Roman" panose="02020603050405020304" pitchFamily="18" charset="0"/>
              </a:rPr>
              <a:t>are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able to analyse that the selected countries  having better rating that </a:t>
            </a:r>
            <a:r>
              <a:rPr lang="en-IN" sz="1600" kern="100" dirty="0">
                <a:latin typeface="Calibri" panose="020F0502020204030204" pitchFamily="34" charset="0"/>
                <a:ea typeface="Calibri" panose="020F0502020204030204" pitchFamily="34" charset="0"/>
                <a:cs typeface="Times New Roman" panose="02020603050405020304" pitchFamily="18" charset="0"/>
              </a:rPr>
              <a:t>are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above 3.9 </a:t>
            </a:r>
          </a:p>
          <a:p>
            <a:pPr marL="342900" lvl="0" indent="-342900">
              <a:lnSpc>
                <a:spcPct val="115000"/>
              </a:lnSpc>
              <a:buFont typeface="Wingdings" panose="05000000000000000000" pitchFamily="2"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New Zealand – 4.3</a:t>
            </a:r>
          </a:p>
          <a:p>
            <a:pPr marL="342900" lvl="0" indent="-342900">
              <a:lnSpc>
                <a:spcPct val="115000"/>
              </a:lnSpc>
              <a:buFont typeface="Wingdings" panose="05000000000000000000" pitchFamily="2"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Qatar – 4.1</a:t>
            </a:r>
          </a:p>
          <a:p>
            <a:pPr marL="342900" lvl="0" indent="-342900">
              <a:lnSpc>
                <a:spcPct val="115000"/>
              </a:lnSpc>
              <a:buFont typeface="Wingdings" panose="05000000000000000000" pitchFamily="2"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South Africa – 4.2</a:t>
            </a:r>
          </a:p>
          <a:p>
            <a:pPr marL="342900" lvl="0" indent="-342900">
              <a:lnSpc>
                <a:spcPct val="115000"/>
              </a:lnSpc>
              <a:buFont typeface="Wingdings" panose="05000000000000000000" pitchFamily="2"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Sri Lanka – 3.9</a:t>
            </a:r>
          </a:p>
          <a:p>
            <a:pPr marL="342900" lvl="0" indent="-342900">
              <a:lnSpc>
                <a:spcPct val="115000"/>
              </a:lnSpc>
              <a:buFont typeface="Wingdings" panose="05000000000000000000" pitchFamily="2"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Turkey - 4.3</a:t>
            </a:r>
          </a:p>
          <a:p>
            <a:pPr marL="342900" lvl="0" indent="-342900">
              <a:lnSpc>
                <a:spcPct val="115000"/>
              </a:lnSpc>
              <a:spcAft>
                <a:spcPts val="800"/>
              </a:spcAft>
              <a:buFont typeface="Wingdings" panose="05000000000000000000" pitchFamily="2"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United Arab Emirate – 4.2</a:t>
            </a:r>
          </a:p>
          <a:p>
            <a:pPr marL="342900" lvl="0" indent="-342900">
              <a:lnSpc>
                <a:spcPct val="115000"/>
              </a:lnSpc>
              <a:spcAft>
                <a:spcPts val="800"/>
              </a:spcAft>
              <a:buFont typeface="Wingdings" panose="05000000000000000000" pitchFamily="2" charset="2"/>
              <a:buChar char=""/>
            </a:pPr>
            <a:r>
              <a:rPr lang="en-IN" sz="1600" kern="100" dirty="0">
                <a:latin typeface="Calibri" panose="020F0502020204030204" pitchFamily="34" charset="0"/>
                <a:ea typeface="Calibri" panose="020F0502020204030204" pitchFamily="34" charset="0"/>
                <a:cs typeface="Times New Roman" panose="02020603050405020304" pitchFamily="18" charset="0"/>
              </a:rPr>
              <a:t>However the Sri Lanka having rating below 4,by providing online delivery and table booking facility, making it a strong candidate for opening  newer restaurants there.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C42FAEBD-3672-EB6B-B203-7E916E97F9FA}"/>
              </a:ext>
            </a:extLst>
          </p:cNvPr>
          <p:cNvPicPr>
            <a:picLocks noChangeAspect="1"/>
          </p:cNvPicPr>
          <p:nvPr/>
        </p:nvPicPr>
        <p:blipFill>
          <a:blip r:embed="rId2"/>
          <a:stretch>
            <a:fillRect/>
          </a:stretch>
        </p:blipFill>
        <p:spPr>
          <a:xfrm>
            <a:off x="693464" y="985891"/>
            <a:ext cx="5317724" cy="4392444"/>
          </a:xfrm>
          <a:prstGeom prst="rect">
            <a:avLst/>
          </a:prstGeom>
        </p:spPr>
      </p:pic>
      <p:pic>
        <p:nvPicPr>
          <p:cNvPr id="4" name="Picture 3">
            <a:extLst>
              <a:ext uri="{FF2B5EF4-FFF2-40B4-BE49-F238E27FC236}">
                <a16:creationId xmlns:a16="http://schemas.microsoft.com/office/drawing/2014/main" id="{3C4F484D-1B6E-0EAA-1428-7B6FD23AA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872" y="985891"/>
            <a:ext cx="4577542" cy="1122218"/>
          </a:xfrm>
          <a:prstGeom prst="rect">
            <a:avLst/>
          </a:prstGeom>
        </p:spPr>
      </p:pic>
      <p:sp>
        <p:nvSpPr>
          <p:cNvPr id="7" name="TextBox 6">
            <a:extLst>
              <a:ext uri="{FF2B5EF4-FFF2-40B4-BE49-F238E27FC236}">
                <a16:creationId xmlns:a16="http://schemas.microsoft.com/office/drawing/2014/main" id="{BA023C54-A8CC-0984-0190-30EBAEF69AEF}"/>
              </a:ext>
            </a:extLst>
          </p:cNvPr>
          <p:cNvSpPr txBox="1"/>
          <p:nvPr/>
        </p:nvSpPr>
        <p:spPr>
          <a:xfrm>
            <a:off x="1791191" y="429438"/>
            <a:ext cx="9055223" cy="369332"/>
          </a:xfrm>
          <a:prstGeom prst="rect">
            <a:avLst/>
          </a:prstGeom>
          <a:noFill/>
        </p:spPr>
        <p:txBody>
          <a:bodyPr wrap="square" rtlCol="0">
            <a:spAutoFit/>
          </a:bodyPr>
          <a:lstStyle/>
          <a:p>
            <a:r>
              <a:rPr lang="en-GB" sz="1800" b="1" dirty="0">
                <a:latin typeface="Arial" panose="020B0604020202020204" pitchFamily="34" charset="0"/>
                <a:ea typeface="Arial" panose="020B0604020202020204" pitchFamily="34" charset="0"/>
              </a:rPr>
              <a:t> T</a:t>
            </a:r>
            <a:r>
              <a:rPr lang="en-GB" sz="1800" b="1" dirty="0">
                <a:effectLst/>
                <a:latin typeface="Arial" panose="020B0604020202020204" pitchFamily="34" charset="0"/>
                <a:ea typeface="Arial" panose="020B0604020202020204" pitchFamily="34" charset="0"/>
              </a:rPr>
              <a:t>he current quality regarding ratings for restaurants that are open there</a:t>
            </a:r>
            <a:endParaRPr lang="en-IN" dirty="0"/>
          </a:p>
        </p:txBody>
      </p:sp>
    </p:spTree>
    <p:extLst>
      <p:ext uri="{BB962C8B-B14F-4D97-AF65-F5344CB8AC3E}">
        <p14:creationId xmlns:p14="http://schemas.microsoft.com/office/powerpoint/2010/main" val="28630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0E615-197F-4385-5067-51E82AC0025E}"/>
              </a:ext>
            </a:extLst>
          </p:cNvPr>
          <p:cNvSpPr>
            <a:spLocks noGrp="1"/>
          </p:cNvSpPr>
          <p:nvPr>
            <p:ph idx="1"/>
          </p:nvPr>
        </p:nvSpPr>
        <p:spPr>
          <a:xfrm>
            <a:off x="838200" y="162560"/>
            <a:ext cx="10515600" cy="6014403"/>
          </a:xfrm>
        </p:spPr>
        <p:txBody>
          <a:bodyPr>
            <a:normAutofit/>
          </a:bodyPr>
          <a:lstStyle/>
          <a:p>
            <a:pPr marL="0" indent="0">
              <a:buNone/>
            </a:pPr>
            <a:endParaRPr lang="en-GB" sz="2000" b="1" dirty="0">
              <a:effectLst/>
              <a:latin typeface="Arial" panose="020B0604020202020204" pitchFamily="34" charset="0"/>
              <a:ea typeface="Arial" panose="020B0604020202020204" pitchFamily="34" charset="0"/>
            </a:endParaRPr>
          </a:p>
          <a:p>
            <a:pPr marL="0" indent="0">
              <a:buNone/>
            </a:pPr>
            <a:endParaRPr lang="en-GB" sz="2000" b="1" dirty="0">
              <a:latin typeface="Arial" panose="020B0604020202020204" pitchFamily="34" charset="0"/>
            </a:endParaRPr>
          </a:p>
          <a:p>
            <a:pPr marL="0" indent="0">
              <a:buNone/>
            </a:pPr>
            <a:endParaRPr lang="en-IN" sz="3200" b="1" dirty="0"/>
          </a:p>
        </p:txBody>
      </p:sp>
      <p:pic>
        <p:nvPicPr>
          <p:cNvPr id="8" name="Picture 7">
            <a:extLst>
              <a:ext uri="{FF2B5EF4-FFF2-40B4-BE49-F238E27FC236}">
                <a16:creationId xmlns:a16="http://schemas.microsoft.com/office/drawing/2014/main" id="{2245E86D-1FB5-2FC9-4D4A-F07E3EF0A4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64179" y="855698"/>
            <a:ext cx="2915923" cy="2573302"/>
          </a:xfrm>
          <a:prstGeom prst="rect">
            <a:avLst/>
          </a:prstGeom>
        </p:spPr>
      </p:pic>
      <p:sp>
        <p:nvSpPr>
          <p:cNvPr id="2" name="TextBox 1">
            <a:extLst>
              <a:ext uri="{FF2B5EF4-FFF2-40B4-BE49-F238E27FC236}">
                <a16:creationId xmlns:a16="http://schemas.microsoft.com/office/drawing/2014/main" id="{C33A8310-2C3D-5508-2D1A-C754FAC8FE66}"/>
              </a:ext>
            </a:extLst>
          </p:cNvPr>
          <p:cNvSpPr txBox="1"/>
          <p:nvPr/>
        </p:nvSpPr>
        <p:spPr>
          <a:xfrm>
            <a:off x="3703682" y="324463"/>
            <a:ext cx="4567481" cy="369332"/>
          </a:xfrm>
          <a:prstGeom prst="rect">
            <a:avLst/>
          </a:prstGeom>
          <a:noFill/>
        </p:spPr>
        <p:txBody>
          <a:bodyPr wrap="square" rtlCol="0">
            <a:spAutoFit/>
          </a:bodyPr>
          <a:lstStyle/>
          <a:p>
            <a:r>
              <a:rPr lang="en-GB" b="1" dirty="0">
                <a:latin typeface="Arial" panose="020B0604020202020204" pitchFamily="34" charset="0"/>
              </a:rPr>
              <a:t>Country wise expenditure analysis</a:t>
            </a:r>
            <a:endParaRPr lang="en-IN" dirty="0"/>
          </a:p>
        </p:txBody>
      </p:sp>
      <p:pic>
        <p:nvPicPr>
          <p:cNvPr id="6" name="Picture 5">
            <a:extLst>
              <a:ext uri="{FF2B5EF4-FFF2-40B4-BE49-F238E27FC236}">
                <a16:creationId xmlns:a16="http://schemas.microsoft.com/office/drawing/2014/main" id="{C7CEE786-DBE5-CDF4-98CD-EEC3FDF0FB44}"/>
              </a:ext>
            </a:extLst>
          </p:cNvPr>
          <p:cNvPicPr>
            <a:picLocks noChangeAspect="1"/>
          </p:cNvPicPr>
          <p:nvPr/>
        </p:nvPicPr>
        <p:blipFill>
          <a:blip r:embed="rId4"/>
          <a:stretch>
            <a:fillRect/>
          </a:stretch>
        </p:blipFill>
        <p:spPr>
          <a:xfrm>
            <a:off x="1014154" y="1066641"/>
            <a:ext cx="4896196" cy="4985024"/>
          </a:xfrm>
          <a:prstGeom prst="rect">
            <a:avLst/>
          </a:prstGeom>
        </p:spPr>
      </p:pic>
      <p:sp>
        <p:nvSpPr>
          <p:cNvPr id="7" name="TextBox 6">
            <a:extLst>
              <a:ext uri="{FF2B5EF4-FFF2-40B4-BE49-F238E27FC236}">
                <a16:creationId xmlns:a16="http://schemas.microsoft.com/office/drawing/2014/main" id="{79023D8C-7096-4649-3C20-9FD47E053B74}"/>
              </a:ext>
            </a:extLst>
          </p:cNvPr>
          <p:cNvSpPr txBox="1"/>
          <p:nvPr/>
        </p:nvSpPr>
        <p:spPr>
          <a:xfrm>
            <a:off x="6242858" y="3429000"/>
            <a:ext cx="4879571" cy="3077766"/>
          </a:xfrm>
          <a:prstGeom prst="rect">
            <a:avLst/>
          </a:prstGeom>
          <a:noFill/>
        </p:spPr>
        <p:txBody>
          <a:bodyPr wrap="square" rtlCol="0">
            <a:spAutoFit/>
          </a:bodyPr>
          <a:lstStyle/>
          <a:p>
            <a:pPr marL="285750" indent="-285750">
              <a:buFont typeface="Arial" panose="020B0604020202020204" pitchFamily="34" charset="0"/>
              <a:buChar char="•"/>
            </a:pPr>
            <a:r>
              <a:rPr lang="en-GB" sz="1600" dirty="0"/>
              <a:t>Budget control is more difficult in Singapore, Qatar, and the United Kingdom due to their much greater costs associated with expenditure management.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In Sri Lanka, Turkey, India, Indonesia, and South Africa have much lower expenditure management costs. For our filtered countries, with an average expenditure below 6000 INR, we can effectively manage and control our budget.</a:t>
            </a:r>
            <a:endParaRPr lang="en-IN" sz="1600" dirty="0"/>
          </a:p>
          <a:p>
            <a:endParaRPr lang="en-IN" dirty="0"/>
          </a:p>
        </p:txBody>
      </p:sp>
    </p:spTree>
    <p:extLst>
      <p:ext uri="{BB962C8B-B14F-4D97-AF65-F5344CB8AC3E}">
        <p14:creationId xmlns:p14="http://schemas.microsoft.com/office/powerpoint/2010/main" val="177671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529125-C759-8B94-AD09-B4611CF57B96}"/>
              </a:ext>
            </a:extLst>
          </p:cNvPr>
          <p:cNvSpPr txBox="1"/>
          <p:nvPr/>
        </p:nvSpPr>
        <p:spPr>
          <a:xfrm>
            <a:off x="3128356" y="299258"/>
            <a:ext cx="5935287" cy="369332"/>
          </a:xfrm>
          <a:prstGeom prst="rect">
            <a:avLst/>
          </a:prstGeom>
          <a:noFill/>
        </p:spPr>
        <p:txBody>
          <a:bodyPr wrap="square" rtlCol="0">
            <a:spAutoFit/>
          </a:bodyPr>
          <a:lstStyle/>
          <a:p>
            <a:r>
              <a:rPr lang="en-IN" dirty="0"/>
              <a:t>Online delivery analysis and recommendation</a:t>
            </a:r>
          </a:p>
        </p:txBody>
      </p:sp>
      <p:pic>
        <p:nvPicPr>
          <p:cNvPr id="12" name="Picture 11">
            <a:extLst>
              <a:ext uri="{FF2B5EF4-FFF2-40B4-BE49-F238E27FC236}">
                <a16:creationId xmlns:a16="http://schemas.microsoft.com/office/drawing/2014/main" id="{AD90DC16-E000-237D-774E-9CCF94F69BAD}"/>
              </a:ext>
            </a:extLst>
          </p:cNvPr>
          <p:cNvPicPr>
            <a:picLocks noChangeAspect="1"/>
          </p:cNvPicPr>
          <p:nvPr/>
        </p:nvPicPr>
        <p:blipFill>
          <a:blip r:embed="rId2"/>
          <a:stretch>
            <a:fillRect/>
          </a:stretch>
        </p:blipFill>
        <p:spPr>
          <a:xfrm>
            <a:off x="1862052" y="794450"/>
            <a:ext cx="3225337" cy="2634550"/>
          </a:xfrm>
          <a:prstGeom prst="rect">
            <a:avLst/>
          </a:prstGeom>
        </p:spPr>
      </p:pic>
      <p:sp>
        <p:nvSpPr>
          <p:cNvPr id="13" name="TextBox 12">
            <a:extLst>
              <a:ext uri="{FF2B5EF4-FFF2-40B4-BE49-F238E27FC236}">
                <a16:creationId xmlns:a16="http://schemas.microsoft.com/office/drawing/2014/main" id="{8D4454AD-4F73-5A42-0297-B23C58CD4BC3}"/>
              </a:ext>
            </a:extLst>
          </p:cNvPr>
          <p:cNvSpPr txBox="1"/>
          <p:nvPr/>
        </p:nvSpPr>
        <p:spPr>
          <a:xfrm>
            <a:off x="5536276" y="1440939"/>
            <a:ext cx="4646814" cy="4308872"/>
          </a:xfrm>
          <a:prstGeom prst="rect">
            <a:avLst/>
          </a:prstGeom>
          <a:noFill/>
        </p:spPr>
        <p:txBody>
          <a:bodyPr wrap="square" rtlCol="0">
            <a:spAutoFit/>
          </a:bodyPr>
          <a:lstStyle/>
          <a:p>
            <a:pPr marL="285750" indent="-285750">
              <a:buFont typeface="Arial" panose="020B0604020202020204" pitchFamily="34" charset="0"/>
              <a:buChar char="•"/>
            </a:pPr>
            <a:r>
              <a:rPr lang="en-GB" sz="1600" dirty="0"/>
              <a:t>Out of the total records, 2,451 Restaurants (around 26%) offer an online booking option, with limited support across countries.</a:t>
            </a:r>
          </a:p>
          <a:p>
            <a:endParaRPr lang="en-GB" sz="1600" dirty="0"/>
          </a:p>
          <a:p>
            <a:pPr marL="285750" indent="-285750">
              <a:buFont typeface="Arial" panose="020B0604020202020204" pitchFamily="34" charset="0"/>
              <a:buChar char="•"/>
            </a:pPr>
            <a:r>
              <a:rPr lang="en-GB" sz="1600" dirty="0"/>
              <a:t>Enhancing online delivery services tends to result in higher ratings, indicating positive customer response to this feature.</a:t>
            </a:r>
          </a:p>
          <a:p>
            <a:endParaRPr lang="en-GB" sz="1600" dirty="0"/>
          </a:p>
          <a:p>
            <a:pPr marL="285750" indent="-285750">
              <a:buFont typeface="Arial" panose="020B0604020202020204" pitchFamily="34" charset="0"/>
              <a:buChar char="•"/>
            </a:pPr>
            <a:r>
              <a:rPr lang="en-US" sz="1600" dirty="0"/>
              <a:t>Customer feedback has shown a positive response to online delivery services, demonstrating that improving online delivery will enhance customer satisfaction and ratings."</a:t>
            </a:r>
            <a:endParaRPr lang="en-GB" sz="1600" dirty="0"/>
          </a:p>
          <a:p>
            <a:pPr marL="285750" indent="-285750">
              <a:buFont typeface="Arial" panose="020B0604020202020204" pitchFamily="34" charset="0"/>
              <a:buChar char="•"/>
            </a:pPr>
            <a:endParaRPr lang="en-GB" sz="1600" dirty="0"/>
          </a:p>
          <a:p>
            <a:endParaRPr lang="en-GB" sz="1600" dirty="0"/>
          </a:p>
          <a:p>
            <a:endParaRPr lang="en-IN" dirty="0"/>
          </a:p>
        </p:txBody>
      </p:sp>
      <p:pic>
        <p:nvPicPr>
          <p:cNvPr id="15" name="Picture 14">
            <a:extLst>
              <a:ext uri="{FF2B5EF4-FFF2-40B4-BE49-F238E27FC236}">
                <a16:creationId xmlns:a16="http://schemas.microsoft.com/office/drawing/2014/main" id="{5CB9C9C6-E4A0-E19D-ACFF-B47A0250BFE9}"/>
              </a:ext>
            </a:extLst>
          </p:cNvPr>
          <p:cNvPicPr>
            <a:picLocks noChangeAspect="1"/>
          </p:cNvPicPr>
          <p:nvPr/>
        </p:nvPicPr>
        <p:blipFill>
          <a:blip r:embed="rId3"/>
          <a:stretch>
            <a:fillRect/>
          </a:stretch>
        </p:blipFill>
        <p:spPr>
          <a:xfrm>
            <a:off x="1862052" y="3429000"/>
            <a:ext cx="3225337" cy="2555337"/>
          </a:xfrm>
          <a:prstGeom prst="rect">
            <a:avLst/>
          </a:prstGeom>
        </p:spPr>
      </p:pic>
    </p:spTree>
    <p:extLst>
      <p:ext uri="{BB962C8B-B14F-4D97-AF65-F5344CB8AC3E}">
        <p14:creationId xmlns:p14="http://schemas.microsoft.com/office/powerpoint/2010/main" val="254673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F09AA2-AAC3-C12D-D8A2-A6C92B7CE7C7}"/>
              </a:ext>
            </a:extLst>
          </p:cNvPr>
          <p:cNvSpPr txBox="1"/>
          <p:nvPr/>
        </p:nvSpPr>
        <p:spPr>
          <a:xfrm>
            <a:off x="3577243" y="290945"/>
            <a:ext cx="5935287" cy="369332"/>
          </a:xfrm>
          <a:prstGeom prst="rect">
            <a:avLst/>
          </a:prstGeom>
          <a:noFill/>
        </p:spPr>
        <p:txBody>
          <a:bodyPr wrap="square" rtlCol="0">
            <a:spAutoFit/>
          </a:bodyPr>
          <a:lstStyle/>
          <a:p>
            <a:r>
              <a:rPr lang="en-IN" dirty="0"/>
              <a:t>Table booking analysis and recommendation</a:t>
            </a:r>
          </a:p>
        </p:txBody>
      </p:sp>
      <p:pic>
        <p:nvPicPr>
          <p:cNvPr id="4" name="Picture 3">
            <a:extLst>
              <a:ext uri="{FF2B5EF4-FFF2-40B4-BE49-F238E27FC236}">
                <a16:creationId xmlns:a16="http://schemas.microsoft.com/office/drawing/2014/main" id="{55081EB6-7272-F888-B435-5FAE719EA333}"/>
              </a:ext>
            </a:extLst>
          </p:cNvPr>
          <p:cNvPicPr>
            <a:picLocks noChangeAspect="1"/>
          </p:cNvPicPr>
          <p:nvPr/>
        </p:nvPicPr>
        <p:blipFill>
          <a:blip r:embed="rId2"/>
          <a:stretch>
            <a:fillRect/>
          </a:stretch>
        </p:blipFill>
        <p:spPr>
          <a:xfrm>
            <a:off x="2069924" y="928144"/>
            <a:ext cx="3258534" cy="2421885"/>
          </a:xfrm>
          <a:prstGeom prst="rect">
            <a:avLst/>
          </a:prstGeom>
        </p:spPr>
      </p:pic>
      <p:pic>
        <p:nvPicPr>
          <p:cNvPr id="6" name="Picture 5">
            <a:extLst>
              <a:ext uri="{FF2B5EF4-FFF2-40B4-BE49-F238E27FC236}">
                <a16:creationId xmlns:a16="http://schemas.microsoft.com/office/drawing/2014/main" id="{08B9F175-9A66-2674-85C4-1FF6C48CB6FE}"/>
              </a:ext>
            </a:extLst>
          </p:cNvPr>
          <p:cNvPicPr>
            <a:picLocks noChangeAspect="1"/>
          </p:cNvPicPr>
          <p:nvPr/>
        </p:nvPicPr>
        <p:blipFill>
          <a:blip r:embed="rId3"/>
          <a:stretch>
            <a:fillRect/>
          </a:stretch>
        </p:blipFill>
        <p:spPr>
          <a:xfrm>
            <a:off x="2069923" y="3350029"/>
            <a:ext cx="3258533" cy="3283527"/>
          </a:xfrm>
          <a:prstGeom prst="rect">
            <a:avLst/>
          </a:prstGeom>
        </p:spPr>
      </p:pic>
      <p:sp>
        <p:nvSpPr>
          <p:cNvPr id="7" name="TextBox 6">
            <a:extLst>
              <a:ext uri="{FF2B5EF4-FFF2-40B4-BE49-F238E27FC236}">
                <a16:creationId xmlns:a16="http://schemas.microsoft.com/office/drawing/2014/main" id="{867DCD19-E164-04E5-0FB0-11C046852E6F}"/>
              </a:ext>
            </a:extLst>
          </p:cNvPr>
          <p:cNvSpPr txBox="1"/>
          <p:nvPr/>
        </p:nvSpPr>
        <p:spPr>
          <a:xfrm>
            <a:off x="5652654" y="1452362"/>
            <a:ext cx="5045826" cy="3046988"/>
          </a:xfrm>
          <a:prstGeom prst="rect">
            <a:avLst/>
          </a:prstGeom>
          <a:noFill/>
        </p:spPr>
        <p:txBody>
          <a:bodyPr wrap="square" rtlCol="0">
            <a:spAutoFit/>
          </a:bodyPr>
          <a:lstStyle/>
          <a:p>
            <a:pPr marL="285750" indent="-285750">
              <a:buFont typeface="Wingdings" panose="05000000000000000000" pitchFamily="2" charset="2"/>
              <a:buChar char="§"/>
            </a:pPr>
            <a:r>
              <a:rPr lang="en-GB" sz="1600" dirty="0"/>
              <a:t>Among the records, 1,158 Restaurants (12%) offer a table booking option.</a:t>
            </a:r>
          </a:p>
          <a:p>
            <a:endParaRPr lang="en-GB" sz="1600" dirty="0"/>
          </a:p>
          <a:p>
            <a:pPr marL="285750" indent="-285750">
              <a:buFont typeface="Wingdings" panose="05000000000000000000" pitchFamily="2" charset="2"/>
              <a:buChar char="§"/>
            </a:pPr>
            <a:r>
              <a:rPr lang="en-GB" sz="1600" dirty="0"/>
              <a:t>providing table booking services is associated with higher ratings, reflecting positive customer feedback.</a:t>
            </a:r>
          </a:p>
          <a:p>
            <a:endParaRPr lang="en-GB" sz="1600" dirty="0"/>
          </a:p>
          <a:p>
            <a:pPr marL="285750" indent="-285750">
              <a:buFont typeface="Wingdings" panose="05000000000000000000" pitchFamily="2" charset="2"/>
              <a:buChar char="§"/>
            </a:pPr>
            <a:r>
              <a:rPr lang="en-US" sz="1600" dirty="0"/>
              <a:t>Due to positive response to table booking services, suggesting that offering table booking will enhance customer satisfaction and overall ratings.</a:t>
            </a:r>
            <a:endParaRPr lang="en-GB" sz="1600" dirty="0"/>
          </a:p>
          <a:p>
            <a:endParaRPr lang="en-GB" sz="1600" dirty="0"/>
          </a:p>
        </p:txBody>
      </p:sp>
    </p:spTree>
    <p:extLst>
      <p:ext uri="{BB962C8B-B14F-4D97-AF65-F5344CB8AC3E}">
        <p14:creationId xmlns:p14="http://schemas.microsoft.com/office/powerpoint/2010/main" val="141767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781C-20B4-3AAA-F695-0082DEC6C9D8}"/>
              </a:ext>
            </a:extLst>
          </p:cNvPr>
          <p:cNvSpPr>
            <a:spLocks noGrp="1"/>
          </p:cNvSpPr>
          <p:nvPr>
            <p:ph type="title"/>
          </p:nvPr>
        </p:nvSpPr>
        <p:spPr>
          <a:xfrm>
            <a:off x="767443" y="21773"/>
            <a:ext cx="10455728" cy="685800"/>
          </a:xfrm>
        </p:spPr>
        <p:txBody>
          <a:bodyPr>
            <a:normAutofit/>
          </a:bodyPr>
          <a:lstStyle/>
          <a:p>
            <a:pPr algn="ctr"/>
            <a:r>
              <a:rPr lang="en-US" b="1" dirty="0"/>
              <a:t>DASHBOARD</a:t>
            </a:r>
            <a:endParaRPr lang="en-IN" b="1" dirty="0"/>
          </a:p>
        </p:txBody>
      </p:sp>
      <p:pic>
        <p:nvPicPr>
          <p:cNvPr id="6" name="Content Placeholder 5">
            <a:extLst>
              <a:ext uri="{FF2B5EF4-FFF2-40B4-BE49-F238E27FC236}">
                <a16:creationId xmlns:a16="http://schemas.microsoft.com/office/drawing/2014/main" id="{7852D455-B934-D9DF-43E2-91AD50E1748C}"/>
              </a:ext>
            </a:extLst>
          </p:cNvPr>
          <p:cNvPicPr>
            <a:picLocks noGrp="1" noChangeAspect="1"/>
          </p:cNvPicPr>
          <p:nvPr>
            <p:ph idx="1"/>
          </p:nvPr>
        </p:nvPicPr>
        <p:blipFill>
          <a:blip r:embed="rId2"/>
          <a:stretch>
            <a:fillRect/>
          </a:stretch>
        </p:blipFill>
        <p:spPr>
          <a:xfrm>
            <a:off x="968829" y="707573"/>
            <a:ext cx="10350200" cy="5400264"/>
          </a:xfrm>
        </p:spPr>
      </p:pic>
    </p:spTree>
    <p:extLst>
      <p:ext uri="{BB962C8B-B14F-4D97-AF65-F5344CB8AC3E}">
        <p14:creationId xmlns:p14="http://schemas.microsoft.com/office/powerpoint/2010/main" val="132500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0FD8-1821-5B84-238C-5E7A893EE9B6}"/>
              </a:ext>
            </a:extLst>
          </p:cNvPr>
          <p:cNvSpPr>
            <a:spLocks noGrp="1"/>
          </p:cNvSpPr>
          <p:nvPr>
            <p:ph type="title"/>
          </p:nvPr>
        </p:nvSpPr>
        <p:spPr>
          <a:xfrm>
            <a:off x="2119745" y="609600"/>
            <a:ext cx="7847215" cy="604058"/>
          </a:xfrm>
        </p:spPr>
        <p:txBody>
          <a:bodyPr>
            <a:normAutofit/>
          </a:bodyPr>
          <a:lstStyle/>
          <a:p>
            <a:r>
              <a:rPr lang="en-IN" sz="1600" dirty="0"/>
              <a:t>Cities/States in the Country suitable for opening new Restaurants</a:t>
            </a:r>
          </a:p>
        </p:txBody>
      </p:sp>
      <p:sp>
        <p:nvSpPr>
          <p:cNvPr id="4" name="TextBox 3">
            <a:extLst>
              <a:ext uri="{FF2B5EF4-FFF2-40B4-BE49-F238E27FC236}">
                <a16:creationId xmlns:a16="http://schemas.microsoft.com/office/drawing/2014/main" id="{B7D45DBF-8834-60D8-7BE3-21DBF88B42A2}"/>
              </a:ext>
            </a:extLst>
          </p:cNvPr>
          <p:cNvSpPr txBox="1"/>
          <p:nvPr/>
        </p:nvSpPr>
        <p:spPr>
          <a:xfrm>
            <a:off x="6697908" y="1637608"/>
            <a:ext cx="4075387" cy="4214744"/>
          </a:xfrm>
          <a:prstGeom prst="rect">
            <a:avLst/>
          </a:prstGeom>
          <a:noFill/>
        </p:spPr>
        <p:txBody>
          <a:bodyPr wrap="square" rtlCol="0">
            <a:spAutoFit/>
          </a:bodyPr>
          <a:lstStyle/>
          <a:p>
            <a:pPr marL="342900" lvl="0" indent="-342900">
              <a:lnSpc>
                <a:spcPct val="115000"/>
              </a:lnSpc>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Based on the analysis the below cities in the selected Countries are most suitabl</a:t>
            </a:r>
            <a:r>
              <a:rPr lang="en-US" kern="100" dirty="0">
                <a:latin typeface="Calibri" panose="020F0502020204030204" pitchFamily="34" charset="0"/>
                <a:ea typeface="Calibri" panose="020F0502020204030204" pitchFamily="34" charset="0"/>
                <a:cs typeface="Times New Roman" panose="02020603050405020304" pitchFamily="18" charset="0"/>
              </a:rPr>
              <a:t>e for opening newer Restaurants.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South Africa: Cape Town, Inner City, Johannesburg, Pretoria, Randburg, Sandton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Sri Lanka: Colombo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Turkey: Ankara, Istanbul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New Zealand:</a:t>
            </a:r>
            <a:r>
              <a:rPr lang="en-IN" sz="1800" kern="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Auckland, Wellington City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Qatar:</a:t>
            </a:r>
            <a:r>
              <a:rPr lang="en-IN" sz="1800" kern="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Doha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UAE: Abu Dhabi, Dubai, Sharjah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A3F4D35-A475-FBA7-67E6-CEE1E427727D}"/>
              </a:ext>
            </a:extLst>
          </p:cNvPr>
          <p:cNvPicPr>
            <a:picLocks noChangeAspect="1"/>
          </p:cNvPicPr>
          <p:nvPr/>
        </p:nvPicPr>
        <p:blipFill>
          <a:blip r:embed="rId2"/>
          <a:stretch>
            <a:fillRect/>
          </a:stretch>
        </p:blipFill>
        <p:spPr>
          <a:xfrm>
            <a:off x="1360206" y="1537855"/>
            <a:ext cx="5082158" cy="3599410"/>
          </a:xfrm>
          <a:prstGeom prst="rect">
            <a:avLst/>
          </a:prstGeom>
        </p:spPr>
      </p:pic>
    </p:spTree>
    <p:extLst>
      <p:ext uri="{BB962C8B-B14F-4D97-AF65-F5344CB8AC3E}">
        <p14:creationId xmlns:p14="http://schemas.microsoft.com/office/powerpoint/2010/main" val="317558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9F2D-BA2B-4734-D763-A011B3821548}"/>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ED0931CF-480E-08AD-BEE7-0C89483368B5}"/>
              </a:ext>
            </a:extLst>
          </p:cNvPr>
          <p:cNvSpPr>
            <a:spLocks noGrp="1"/>
          </p:cNvSpPr>
          <p:nvPr>
            <p:ph idx="1"/>
          </p:nvPr>
        </p:nvSpPr>
        <p:spPr>
          <a:xfrm>
            <a:off x="1844040" y="1601181"/>
            <a:ext cx="9046029" cy="4351338"/>
          </a:xfrm>
        </p:spPr>
        <p:txBody>
          <a:bodyPr/>
          <a:lstStyle/>
          <a:p>
            <a:pPr marL="0" indent="0">
              <a:buNone/>
            </a:pPr>
            <a:endParaRPr lang="en-US" dirty="0"/>
          </a:p>
          <a:p>
            <a:r>
              <a:rPr lang="en-US" dirty="0"/>
              <a:t>In conclusion, our review of Zomato's restaurant data shows good opportunities for expanding globally. By focusing on areas with high demand, adjusting services to fit the needs of different customer groups, and using our competitive advantages, we confidently recommend opening new restaurants. This strategy will not only grow Zomato's market presence but also offer better dining experiences, helping Zomato grow sustainably and improve the global food scene.</a:t>
            </a:r>
            <a:endParaRPr lang="en-IN" dirty="0"/>
          </a:p>
        </p:txBody>
      </p:sp>
    </p:spTree>
    <p:extLst>
      <p:ext uri="{BB962C8B-B14F-4D97-AF65-F5344CB8AC3E}">
        <p14:creationId xmlns:p14="http://schemas.microsoft.com/office/powerpoint/2010/main" val="273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8BD081-FEC7-EFA8-8C0D-2029B01A1FEC}"/>
              </a:ext>
            </a:extLst>
          </p:cNvPr>
          <p:cNvPicPr>
            <a:picLocks noGrp="1" noChangeAspect="1"/>
          </p:cNvPicPr>
          <p:nvPr>
            <p:ph idx="1"/>
          </p:nvPr>
        </p:nvPicPr>
        <p:blipFill>
          <a:blip r:embed="rId2"/>
          <a:stretch>
            <a:fillRect/>
          </a:stretch>
        </p:blipFill>
        <p:spPr>
          <a:xfrm>
            <a:off x="2609468" y="435006"/>
            <a:ext cx="6973064" cy="5741957"/>
          </a:xfrm>
        </p:spPr>
      </p:pic>
    </p:spTree>
    <p:extLst>
      <p:ext uri="{BB962C8B-B14F-4D97-AF65-F5344CB8AC3E}">
        <p14:creationId xmlns:p14="http://schemas.microsoft.com/office/powerpoint/2010/main" val="109356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E36A-8306-FC3B-8278-1A87BEB42AB9}"/>
              </a:ext>
            </a:extLst>
          </p:cNvPr>
          <p:cNvSpPr>
            <a:spLocks noGrp="1"/>
          </p:cNvSpPr>
          <p:nvPr>
            <p:ph type="title"/>
          </p:nvPr>
        </p:nvSpPr>
        <p:spPr>
          <a:xfrm>
            <a:off x="1371127" y="417250"/>
            <a:ext cx="9610551" cy="790114"/>
          </a:xfrm>
        </p:spPr>
        <p:txBody>
          <a:bodyPr/>
          <a:lstStyle/>
          <a:p>
            <a:r>
              <a:rPr lang="en-IN" b="1" dirty="0"/>
              <a:t>Introduction to Zomato</a:t>
            </a:r>
          </a:p>
        </p:txBody>
      </p:sp>
      <p:sp>
        <p:nvSpPr>
          <p:cNvPr id="9" name="TextBox 8">
            <a:extLst>
              <a:ext uri="{FF2B5EF4-FFF2-40B4-BE49-F238E27FC236}">
                <a16:creationId xmlns:a16="http://schemas.microsoft.com/office/drawing/2014/main" id="{631D6662-2CAD-B490-C309-4442D576A647}"/>
              </a:ext>
            </a:extLst>
          </p:cNvPr>
          <p:cNvSpPr txBox="1"/>
          <p:nvPr/>
        </p:nvSpPr>
        <p:spPr>
          <a:xfrm>
            <a:off x="772159" y="4085409"/>
            <a:ext cx="5039359" cy="1477328"/>
          </a:xfrm>
          <a:prstGeom prst="rect">
            <a:avLst/>
          </a:prstGeom>
          <a:noFill/>
        </p:spPr>
        <p:txBody>
          <a:bodyPr wrap="square">
            <a:spAutoFit/>
          </a:bodyPr>
          <a:lstStyle/>
          <a:p>
            <a:r>
              <a:rPr lang="en-US" b="1" dirty="0">
                <a:effectLst/>
              </a:rPr>
              <a:t>History</a:t>
            </a:r>
            <a:endParaRPr lang="en-US" b="1" dirty="0"/>
          </a:p>
          <a:p>
            <a:r>
              <a:rPr lang="en-US" dirty="0">
                <a:effectLst/>
              </a:rPr>
              <a:t>Zomato was founded in 2008 as a restaurant discovery platform in India. It started as a website that provided information about restaurants, including menus, reviews, and ratings.</a:t>
            </a:r>
            <a:endParaRPr lang="en-US" dirty="0"/>
          </a:p>
        </p:txBody>
      </p:sp>
      <p:sp>
        <p:nvSpPr>
          <p:cNvPr id="13" name="TextBox 12">
            <a:extLst>
              <a:ext uri="{FF2B5EF4-FFF2-40B4-BE49-F238E27FC236}">
                <a16:creationId xmlns:a16="http://schemas.microsoft.com/office/drawing/2014/main" id="{EBD05D24-87A1-653B-040C-9D6E88924CD1}"/>
              </a:ext>
            </a:extLst>
          </p:cNvPr>
          <p:cNvSpPr txBox="1"/>
          <p:nvPr/>
        </p:nvSpPr>
        <p:spPr>
          <a:xfrm>
            <a:off x="772159" y="1670683"/>
            <a:ext cx="5638800" cy="1477328"/>
          </a:xfrm>
          <a:prstGeom prst="rect">
            <a:avLst/>
          </a:prstGeom>
          <a:noFill/>
        </p:spPr>
        <p:txBody>
          <a:bodyPr wrap="square">
            <a:spAutoFit/>
          </a:bodyPr>
          <a:lstStyle/>
          <a:p>
            <a:r>
              <a:rPr lang="en-US" b="1" dirty="0">
                <a:effectLst/>
              </a:rPr>
              <a:t>User Base</a:t>
            </a:r>
            <a:endParaRPr lang="en-US" b="1" dirty="0"/>
          </a:p>
          <a:p>
            <a:r>
              <a:rPr lang="en-US" dirty="0">
                <a:effectLst/>
              </a:rPr>
              <a:t>Zomato has a large and diverse user base, with millions of active users worldwide. It is available in multiple countries and supports multiple languages, making it accessible to a global audience.</a:t>
            </a:r>
            <a:endParaRPr lang="en-US" dirty="0"/>
          </a:p>
        </p:txBody>
      </p:sp>
      <p:pic>
        <p:nvPicPr>
          <p:cNvPr id="2050" name="Picture 2" descr="Success Story Of Zomato: From a Small ...">
            <a:extLst>
              <a:ext uri="{FF2B5EF4-FFF2-40B4-BE49-F238E27FC236}">
                <a16:creationId xmlns:a16="http://schemas.microsoft.com/office/drawing/2014/main" id="{68E5BC01-2BDE-D5F8-3D2F-043D948ED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402" y="1597981"/>
            <a:ext cx="5039358" cy="4341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1FF7-2386-9540-0451-5FDCCA995E9B}"/>
              </a:ext>
            </a:extLst>
          </p:cNvPr>
          <p:cNvSpPr>
            <a:spLocks noGrp="1"/>
          </p:cNvSpPr>
          <p:nvPr>
            <p:ph type="title"/>
          </p:nvPr>
        </p:nvSpPr>
        <p:spPr>
          <a:xfrm>
            <a:off x="1484311" y="685800"/>
            <a:ext cx="10018713" cy="823404"/>
          </a:xfrm>
        </p:spPr>
        <p:txBody>
          <a:bodyPr>
            <a:normAutofit fontScale="90000"/>
          </a:bodyPr>
          <a:lstStyle/>
          <a:p>
            <a:r>
              <a:rPr lang="en-US" sz="5400" b="1" dirty="0"/>
              <a:t>Project Aim</a:t>
            </a:r>
            <a:endParaRPr lang="en-IN" sz="5400" b="1" dirty="0"/>
          </a:p>
        </p:txBody>
      </p:sp>
      <p:sp>
        <p:nvSpPr>
          <p:cNvPr id="6" name="Content Placeholder 5">
            <a:extLst>
              <a:ext uri="{FF2B5EF4-FFF2-40B4-BE49-F238E27FC236}">
                <a16:creationId xmlns:a16="http://schemas.microsoft.com/office/drawing/2014/main" id="{55DD7AB3-F672-35DF-EE62-06C660B22AD8}"/>
              </a:ext>
            </a:extLst>
          </p:cNvPr>
          <p:cNvSpPr>
            <a:spLocks noGrp="1"/>
          </p:cNvSpPr>
          <p:nvPr>
            <p:ph idx="1"/>
          </p:nvPr>
        </p:nvSpPr>
        <p:spPr>
          <a:xfrm>
            <a:off x="838200" y="1947704"/>
            <a:ext cx="5755640" cy="3157696"/>
          </a:xfrm>
        </p:spPr>
        <p:txBody>
          <a:bodyPr>
            <a:normAutofit fontScale="92500" lnSpcReduction="20000"/>
          </a:bodyPr>
          <a:lstStyle/>
          <a:p>
            <a:r>
              <a:rPr lang="en-US" sz="3600" dirty="0"/>
              <a:t>The Aim of the project is to analyze the Zomato market scenario based on given dataset and provide meaningful insights, to help to open a new restaurant</a:t>
            </a:r>
          </a:p>
          <a:p>
            <a:endParaRPr lang="en-IN" sz="4400" dirty="0">
              <a:solidFill>
                <a:srgbClr val="E8EAED"/>
              </a:solidFill>
              <a:latin typeface="Google Sans"/>
            </a:endParaRPr>
          </a:p>
        </p:txBody>
      </p:sp>
      <p:pic>
        <p:nvPicPr>
          <p:cNvPr id="3074" name="Picture 2" descr="Effective Project Objectives: Definition, Types + Examples">
            <a:extLst>
              <a:ext uri="{FF2B5EF4-FFF2-40B4-BE49-F238E27FC236}">
                <a16:creationId xmlns:a16="http://schemas.microsoft.com/office/drawing/2014/main" id="{EEDBB778-E24C-33E6-5CF3-7CE9DE90C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685" y="1947704"/>
            <a:ext cx="4680857" cy="307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19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98A7-4E25-766F-4CA1-EF588531FBA5}"/>
              </a:ext>
            </a:extLst>
          </p:cNvPr>
          <p:cNvSpPr>
            <a:spLocks noGrp="1"/>
          </p:cNvSpPr>
          <p:nvPr>
            <p:ph type="title"/>
          </p:nvPr>
        </p:nvSpPr>
        <p:spPr>
          <a:xfrm>
            <a:off x="838200" y="134893"/>
            <a:ext cx="10515600" cy="393041"/>
          </a:xfrm>
        </p:spPr>
        <p:txBody>
          <a:bodyPr>
            <a:normAutofit fontScale="90000"/>
          </a:bodyPr>
          <a:lstStyle/>
          <a:p>
            <a:pPr algn="ctr"/>
            <a:r>
              <a:rPr lang="en-US" b="1" dirty="0"/>
              <a:t>Data Overview</a:t>
            </a:r>
            <a:endParaRPr lang="en-IN" b="1" dirty="0"/>
          </a:p>
        </p:txBody>
      </p:sp>
      <p:sp>
        <p:nvSpPr>
          <p:cNvPr id="6" name="TextBox 5">
            <a:extLst>
              <a:ext uri="{FF2B5EF4-FFF2-40B4-BE49-F238E27FC236}">
                <a16:creationId xmlns:a16="http://schemas.microsoft.com/office/drawing/2014/main" id="{CEB86FE9-05F1-480A-37F0-07591549FA99}"/>
              </a:ext>
            </a:extLst>
          </p:cNvPr>
          <p:cNvSpPr txBox="1"/>
          <p:nvPr/>
        </p:nvSpPr>
        <p:spPr>
          <a:xfrm>
            <a:off x="0" y="527934"/>
            <a:ext cx="6096000" cy="6330066"/>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Restaurant ID: </a:t>
            </a:r>
            <a:r>
              <a:rPr lang="en-US" sz="1800" b="0" i="0" u="none" strike="noStrike" cap="none" dirty="0">
                <a:latin typeface="Lato"/>
                <a:ea typeface="Lato"/>
                <a:cs typeface="Lato"/>
                <a:sym typeface="Lato"/>
              </a:rPr>
              <a:t>Unique identifier for each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Restaurant Name: </a:t>
            </a:r>
            <a:r>
              <a:rPr lang="en-US" sz="1800" b="0" i="0" u="none" strike="noStrike" cap="none" dirty="0">
                <a:latin typeface="Lato"/>
                <a:ea typeface="Lato"/>
                <a:cs typeface="Lato"/>
                <a:sym typeface="Lato"/>
              </a:rPr>
              <a:t>The name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Country Code: </a:t>
            </a:r>
            <a:r>
              <a:rPr lang="en-US" sz="1800" b="0" i="0" u="none" strike="noStrike" cap="none" dirty="0">
                <a:latin typeface="Lato"/>
                <a:ea typeface="Lato"/>
                <a:cs typeface="Lato"/>
                <a:sym typeface="Lato"/>
              </a:rPr>
              <a:t>Country code of the location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City: </a:t>
            </a:r>
            <a:r>
              <a:rPr lang="en-US" sz="1800" b="0" i="0" u="none" strike="noStrike" cap="none" dirty="0">
                <a:latin typeface="Lato"/>
                <a:ea typeface="Lato"/>
                <a:cs typeface="Lato"/>
                <a:sym typeface="Lato"/>
              </a:rPr>
              <a:t>The city where the restaurant is located.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Address: </a:t>
            </a:r>
            <a:r>
              <a:rPr lang="en-US" sz="1800" b="0" i="0" u="none" strike="noStrike" cap="none" dirty="0">
                <a:latin typeface="Lato"/>
                <a:ea typeface="Lato"/>
                <a:cs typeface="Lato"/>
                <a:sym typeface="Lato"/>
              </a:rPr>
              <a:t>The specific address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Locality: </a:t>
            </a:r>
            <a:r>
              <a:rPr lang="en-US" sz="1800" b="0" i="0" u="none" strike="noStrike" cap="none" dirty="0">
                <a:latin typeface="Lato"/>
                <a:ea typeface="Lato"/>
                <a:cs typeface="Lato"/>
                <a:sym typeface="Lato"/>
              </a:rPr>
              <a:t>The locality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Locality Verbose: </a:t>
            </a:r>
            <a:r>
              <a:rPr lang="en-US" sz="1800" b="0" i="0" u="none" strike="noStrike" cap="none" dirty="0">
                <a:latin typeface="Lato"/>
                <a:ea typeface="Lato"/>
                <a:cs typeface="Lato"/>
                <a:sym typeface="Lato"/>
              </a:rPr>
              <a:t>Detailed information about the locality.</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Longitude: </a:t>
            </a:r>
            <a:r>
              <a:rPr lang="en-US" sz="1800" b="0" i="0" u="none" strike="noStrike" cap="none" dirty="0">
                <a:latin typeface="Lato"/>
                <a:ea typeface="Lato"/>
                <a:cs typeface="Lato"/>
                <a:sym typeface="Lato"/>
              </a:rPr>
              <a:t>The geographical longitude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Latitude: </a:t>
            </a:r>
            <a:r>
              <a:rPr lang="en-US" sz="1800" b="0" i="0" u="none" strike="noStrike" cap="none" dirty="0">
                <a:latin typeface="Lato"/>
                <a:ea typeface="Lato"/>
                <a:cs typeface="Lato"/>
                <a:sym typeface="Lato"/>
              </a:rPr>
              <a:t>The geographical latitude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latin typeface="Lato"/>
                <a:ea typeface="Lato"/>
                <a:cs typeface="Lato"/>
                <a:sym typeface="Lato"/>
              </a:rPr>
              <a:t>New Cuisines: </a:t>
            </a:r>
            <a:r>
              <a:rPr lang="en-US" sz="1800" b="0" i="0" u="none" strike="noStrike" cap="none" dirty="0">
                <a:latin typeface="Lato"/>
                <a:ea typeface="Lato"/>
                <a:cs typeface="Lato"/>
                <a:sym typeface="Lato"/>
              </a:rPr>
              <a:t>The type of cuisine offered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a:latin typeface="Lato"/>
                <a:ea typeface="Lato"/>
                <a:cs typeface="Lato"/>
                <a:sym typeface="Lato"/>
              </a:rPr>
              <a:t>Currency: </a:t>
            </a:r>
            <a:r>
              <a:rPr lang="en-US" sz="1800" b="0" i="0" u="none" strike="noStrike" cap="none" dirty="0">
                <a:latin typeface="Lato"/>
                <a:ea typeface="Lato"/>
                <a:cs typeface="Lato"/>
                <a:sym typeface="Lato"/>
              </a:rPr>
              <a:t>The currency used for transactions in the restaurant.</a:t>
            </a:r>
          </a:p>
          <a:p>
            <a:pPr marL="457200" indent="-311150">
              <a:lnSpc>
                <a:spcPct val="115000"/>
              </a:lnSpc>
              <a:buClr>
                <a:schemeClr val="dk1"/>
              </a:buClr>
              <a:buSzPts val="1300"/>
              <a:buFont typeface="Arial"/>
              <a:buChar char="●"/>
            </a:pPr>
            <a:r>
              <a:rPr lang="en-US" sz="1600" b="1" i="0" u="none" strike="noStrike" cap="none" dirty="0" err="1">
                <a:latin typeface="Lato"/>
                <a:ea typeface="Lato"/>
                <a:cs typeface="Lato"/>
                <a:sym typeface="Lato"/>
              </a:rPr>
              <a:t>Has_Table_booking</a:t>
            </a:r>
            <a:r>
              <a:rPr lang="en-US" sz="1600" b="1" i="0" u="none" strike="noStrike" cap="none" dirty="0">
                <a:latin typeface="Lato"/>
                <a:ea typeface="Lato"/>
                <a:cs typeface="Lato"/>
                <a:sym typeface="Lato"/>
              </a:rPr>
              <a:t>: </a:t>
            </a:r>
            <a:r>
              <a:rPr lang="en-US" sz="1600" b="0" i="0" u="none" strike="noStrike" cap="none" dirty="0">
                <a:latin typeface="Lato"/>
                <a:ea typeface="Lato"/>
                <a:cs typeface="Lato"/>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endParaRPr lang="en-US" sz="1600" b="0" i="0" u="none" strike="noStrike" cap="none" dirty="0">
              <a:latin typeface="Lato"/>
              <a:ea typeface="Lato"/>
              <a:cs typeface="Lato"/>
              <a:sym typeface="Lato"/>
            </a:endParaRPr>
          </a:p>
        </p:txBody>
      </p:sp>
      <p:sp>
        <p:nvSpPr>
          <p:cNvPr id="8" name="TextBox 7">
            <a:extLst>
              <a:ext uri="{FF2B5EF4-FFF2-40B4-BE49-F238E27FC236}">
                <a16:creationId xmlns:a16="http://schemas.microsoft.com/office/drawing/2014/main" id="{05228CEC-7C40-D565-291A-F0B59B52F4F2}"/>
              </a:ext>
            </a:extLst>
          </p:cNvPr>
          <p:cNvSpPr txBox="1"/>
          <p:nvPr/>
        </p:nvSpPr>
        <p:spPr>
          <a:xfrm>
            <a:off x="6096000" y="704905"/>
            <a:ext cx="6096000" cy="6011517"/>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latin typeface="Lato"/>
                <a:ea typeface="Lato"/>
                <a:cs typeface="Lato"/>
                <a:sym typeface="Lato"/>
              </a:rPr>
              <a:t>Has_Table_booking</a:t>
            </a:r>
            <a:r>
              <a:rPr lang="en-US" sz="1800" b="1" i="0" u="none" strike="noStrike" cap="none" dirty="0">
                <a:latin typeface="Lato"/>
                <a:ea typeface="Lato"/>
                <a:cs typeface="Lato"/>
                <a:sym typeface="Lato"/>
              </a:rPr>
              <a:t>: </a:t>
            </a:r>
            <a:r>
              <a:rPr lang="en-US" sz="1800" b="0" i="0" u="none" strike="noStrike" cap="none" dirty="0">
                <a:latin typeface="Lato"/>
                <a:ea typeface="Lato"/>
                <a:cs typeface="Lato"/>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latin typeface="Lato"/>
                <a:ea typeface="Lato"/>
                <a:cs typeface="Lato"/>
                <a:sym typeface="Lato"/>
              </a:rPr>
              <a:t>Has_Online_delivery</a:t>
            </a:r>
            <a:r>
              <a:rPr lang="en-US" sz="1800" b="1" i="0" u="none" strike="noStrike" cap="none" dirty="0">
                <a:latin typeface="Lato"/>
                <a:ea typeface="Lato"/>
                <a:cs typeface="Lato"/>
                <a:sym typeface="Lato"/>
              </a:rPr>
              <a:t>: </a:t>
            </a:r>
            <a:r>
              <a:rPr lang="en-US" sz="1800" b="0" i="0" u="none" strike="noStrike" cap="none" dirty="0">
                <a:latin typeface="Lato"/>
                <a:ea typeface="Lato"/>
                <a:cs typeface="Lato"/>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latin typeface="Lato"/>
                <a:ea typeface="Lato"/>
                <a:cs typeface="Lato"/>
                <a:sym typeface="Lato"/>
              </a:rPr>
              <a:t>Is_delivering_now</a:t>
            </a:r>
            <a:r>
              <a:rPr lang="en-US" sz="1800" b="1" i="0" u="none" strike="noStrike" cap="none" dirty="0">
                <a:latin typeface="Lato"/>
                <a:ea typeface="Lato"/>
                <a:cs typeface="Lato"/>
                <a:sym typeface="Lato"/>
              </a:rPr>
              <a:t>: </a:t>
            </a:r>
            <a:r>
              <a:rPr lang="en-US" sz="1800" b="0" i="0" u="none" strike="noStrike" cap="none" dirty="0">
                <a:latin typeface="Lato"/>
                <a:ea typeface="Lato"/>
                <a:cs typeface="Lato"/>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latin typeface="Lato"/>
                <a:ea typeface="Lato"/>
                <a:cs typeface="Lato"/>
                <a:sym typeface="Lato"/>
              </a:rPr>
              <a:t>Switch_to_order_menu</a:t>
            </a:r>
            <a:r>
              <a:rPr lang="en-US" sz="1800" b="1" i="0" u="none" strike="noStrike" cap="none" dirty="0">
                <a:latin typeface="Lato"/>
                <a:ea typeface="Lato"/>
                <a:cs typeface="Lato"/>
                <a:sym typeface="Lato"/>
              </a:rPr>
              <a:t>: </a:t>
            </a:r>
            <a:r>
              <a:rPr lang="en-US" sz="1800" b="0" i="0" u="none" strike="noStrike" cap="none" dirty="0">
                <a:latin typeface="Lato"/>
                <a:ea typeface="Lato"/>
                <a:cs typeface="Lato"/>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latin typeface="Lato"/>
                <a:ea typeface="Lato"/>
                <a:cs typeface="Lato"/>
                <a:sym typeface="Lato"/>
              </a:rPr>
              <a:t>Price_range</a:t>
            </a:r>
            <a:r>
              <a:rPr lang="en-US" sz="1800" b="1" i="0" u="none" strike="noStrike" cap="none" dirty="0">
                <a:latin typeface="Lato"/>
                <a:ea typeface="Lato"/>
                <a:cs typeface="Lato"/>
                <a:sym typeface="Lato"/>
              </a:rPr>
              <a:t>: </a:t>
            </a:r>
            <a:r>
              <a:rPr lang="en-US" sz="1800" b="0" i="0" u="none" strike="noStrike" cap="none" dirty="0">
                <a:latin typeface="Lato"/>
                <a:ea typeface="Lato"/>
                <a:cs typeface="Lato"/>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a:latin typeface="Lato"/>
                <a:ea typeface="Lato"/>
                <a:cs typeface="Lato"/>
                <a:sym typeface="Lato"/>
              </a:rPr>
              <a:t>Votes: </a:t>
            </a:r>
            <a:r>
              <a:rPr lang="en-US" sz="1800" b="0" i="0" u="none" strike="noStrike" cap="none" dirty="0">
                <a:latin typeface="Lato"/>
                <a:ea typeface="Lato"/>
                <a:cs typeface="Lato"/>
                <a:sym typeface="Lato"/>
              </a:rPr>
              <a:t>The number of votes or ratings/(feedback) received by the restaurant.</a:t>
            </a:r>
          </a:p>
          <a:p>
            <a:pPr marL="457200" indent="-311150">
              <a:lnSpc>
                <a:spcPct val="115000"/>
              </a:lnSpc>
              <a:buClr>
                <a:schemeClr val="dk1"/>
              </a:buClr>
              <a:buSzPts val="1300"/>
              <a:buFont typeface="Arial"/>
              <a:buChar char="●"/>
            </a:pPr>
            <a:r>
              <a:rPr lang="en-US" sz="1800" b="1" i="0" u="none" strike="noStrike" cap="none" dirty="0">
                <a:latin typeface="Lato"/>
                <a:ea typeface="Lato"/>
                <a:cs typeface="Lato"/>
                <a:sym typeface="Lato"/>
              </a:rPr>
              <a:t>Average_Cost_for_two</a:t>
            </a:r>
            <a:r>
              <a:rPr lang="en-US" dirty="0">
                <a:latin typeface="Lato"/>
                <a:ea typeface="Lato"/>
                <a:cs typeface="Lato"/>
                <a:sym typeface="Lato"/>
              </a:rPr>
              <a:t>(Indian rupees):</a:t>
            </a:r>
            <a:r>
              <a:rPr lang="en-US" sz="1800" b="0" i="0" u="none" strike="noStrike" cap="none" dirty="0">
                <a:latin typeface="Lato"/>
                <a:ea typeface="Lato"/>
                <a:cs typeface="Lato"/>
                <a:sym typeface="Lato"/>
              </a:rPr>
              <a:t>The average cost for two people dining at the restaurant</a:t>
            </a:r>
          </a:p>
          <a:p>
            <a:pPr marL="457200" marR="0" lvl="0" indent="-304800" algn="l" rtl="0">
              <a:lnSpc>
                <a:spcPct val="115000"/>
              </a:lnSpc>
              <a:spcBef>
                <a:spcPts val="0"/>
              </a:spcBef>
              <a:spcAft>
                <a:spcPts val="0"/>
              </a:spcAft>
              <a:buClr>
                <a:schemeClr val="dk1"/>
              </a:buClr>
              <a:buSzPts val="1200"/>
              <a:buFont typeface="Lato"/>
              <a:buChar char="●"/>
            </a:pPr>
            <a:r>
              <a:rPr lang="en-US" b="1" i="0" u="none" strike="noStrike" cap="none" dirty="0">
                <a:latin typeface="Lato"/>
                <a:ea typeface="Lato"/>
                <a:cs typeface="Lato"/>
                <a:sym typeface="Lato"/>
              </a:rPr>
              <a:t>Rating: </a:t>
            </a:r>
            <a:r>
              <a:rPr lang="en-US" b="0" i="0" u="none" strike="noStrike" cap="none" dirty="0">
                <a:latin typeface="Lato"/>
                <a:ea typeface="Lato"/>
                <a:cs typeface="Lato"/>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sz="1600" b="1" i="0" u="none" strike="noStrike" cap="none" dirty="0">
                <a:latin typeface="Lato"/>
                <a:ea typeface="Lato"/>
                <a:cs typeface="Lato"/>
                <a:sym typeface="Lato"/>
              </a:rPr>
              <a:t>New_Datekey_opening: </a:t>
            </a:r>
            <a:r>
              <a:rPr lang="en-US" sz="1600" b="0" i="0" u="none" strike="noStrike" cap="none" dirty="0">
                <a:latin typeface="Lato"/>
                <a:ea typeface="Lato"/>
                <a:cs typeface="Lato"/>
                <a:sym typeface="Lato"/>
              </a:rPr>
              <a:t>The date when the restaurant was opened.</a:t>
            </a:r>
          </a:p>
          <a:p>
            <a:pPr marL="457200" marR="0" lvl="0" indent="-304800" algn="l" rtl="0">
              <a:lnSpc>
                <a:spcPct val="115000"/>
              </a:lnSpc>
              <a:spcBef>
                <a:spcPts val="0"/>
              </a:spcBef>
              <a:spcAft>
                <a:spcPts val="0"/>
              </a:spcAft>
              <a:buClr>
                <a:schemeClr val="dk1"/>
              </a:buClr>
              <a:buSzPts val="1200"/>
              <a:buFont typeface="Lato"/>
              <a:buChar char="●"/>
            </a:pPr>
            <a:r>
              <a:rPr lang="en-US" sz="1600" b="1" dirty="0">
                <a:latin typeface="Lato"/>
                <a:ea typeface="Lato"/>
                <a:cs typeface="Lato"/>
                <a:sym typeface="Lato"/>
              </a:rPr>
              <a:t>Country</a:t>
            </a:r>
            <a:r>
              <a:rPr lang="en-US" sz="1600" dirty="0">
                <a:latin typeface="Lato"/>
                <a:ea typeface="Lato"/>
                <a:cs typeface="Lato"/>
                <a:sym typeface="Lato"/>
              </a:rPr>
              <a:t>: Country where the Restaurant is located</a:t>
            </a:r>
            <a:endParaRPr lang="en-US" sz="1600" b="0" i="0" u="none" strike="noStrike" cap="none" dirty="0">
              <a:latin typeface="Lato"/>
              <a:ea typeface="Lato"/>
              <a:cs typeface="Lato"/>
              <a:sym typeface="Lato"/>
            </a:endParaRPr>
          </a:p>
        </p:txBody>
      </p:sp>
    </p:spTree>
    <p:extLst>
      <p:ext uri="{BB962C8B-B14F-4D97-AF65-F5344CB8AC3E}">
        <p14:creationId xmlns:p14="http://schemas.microsoft.com/office/powerpoint/2010/main" val="314827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58FD-7810-3C5B-D588-600E50F525FC}"/>
              </a:ext>
            </a:extLst>
          </p:cNvPr>
          <p:cNvSpPr>
            <a:spLocks noGrp="1"/>
          </p:cNvSpPr>
          <p:nvPr>
            <p:ph type="title"/>
          </p:nvPr>
        </p:nvSpPr>
        <p:spPr>
          <a:xfrm>
            <a:off x="907263" y="435344"/>
            <a:ext cx="10018713" cy="761260"/>
          </a:xfrm>
        </p:spPr>
        <p:txBody>
          <a:bodyPr/>
          <a:lstStyle/>
          <a:p>
            <a:r>
              <a:rPr lang="en-US" b="1" dirty="0"/>
              <a:t>Data Cleaning and Processing</a:t>
            </a:r>
            <a:endParaRPr lang="en-IN" b="1" dirty="0"/>
          </a:p>
        </p:txBody>
      </p:sp>
      <p:sp>
        <p:nvSpPr>
          <p:cNvPr id="3" name="Content Placeholder 2">
            <a:extLst>
              <a:ext uri="{FF2B5EF4-FFF2-40B4-BE49-F238E27FC236}">
                <a16:creationId xmlns:a16="http://schemas.microsoft.com/office/drawing/2014/main" id="{8FA4DFCB-79EE-6E73-D561-CA8083F07F45}"/>
              </a:ext>
            </a:extLst>
          </p:cNvPr>
          <p:cNvSpPr>
            <a:spLocks noGrp="1"/>
          </p:cNvSpPr>
          <p:nvPr>
            <p:ph idx="1"/>
          </p:nvPr>
        </p:nvSpPr>
        <p:spPr>
          <a:xfrm>
            <a:off x="462280" y="1310005"/>
            <a:ext cx="7391400" cy="4732021"/>
          </a:xfrm>
        </p:spPr>
        <p:txBody>
          <a:bodyPr>
            <a:normAutofit/>
          </a:bodyPr>
          <a:lstStyle/>
          <a:p>
            <a:pPr marL="0" indent="0">
              <a:buNone/>
            </a:pPr>
            <a:endParaRPr lang="en-US" dirty="0"/>
          </a:p>
          <a:p>
            <a:r>
              <a:rPr lang="en-US" dirty="0"/>
              <a:t>Sort the data by ascending the  Order by ID</a:t>
            </a:r>
          </a:p>
          <a:p>
            <a:r>
              <a:rPr lang="en-US" dirty="0"/>
              <a:t>Changed the </a:t>
            </a:r>
            <a:r>
              <a:rPr lang="en-US" dirty="0" err="1"/>
              <a:t>Date_key</a:t>
            </a:r>
            <a:r>
              <a:rPr lang="en-US" dirty="0"/>
              <a:t> to a proper date </a:t>
            </a:r>
            <a:r>
              <a:rPr lang="en-US" dirty="0" err="1"/>
              <a:t>formate</a:t>
            </a:r>
            <a:endParaRPr lang="en-US" dirty="0"/>
          </a:p>
          <a:p>
            <a:r>
              <a:rPr lang="en-US" dirty="0"/>
              <a:t>Used appropriate LOOKUP functions to fetch the country.</a:t>
            </a:r>
          </a:p>
          <a:p>
            <a:r>
              <a:rPr lang="en-US" dirty="0"/>
              <a:t>Treated the missing values of cuisines from USA.</a:t>
            </a:r>
          </a:p>
          <a:p>
            <a:r>
              <a:rPr lang="en-US" dirty="0"/>
              <a:t>Processed different currencies and converted into INR (for comparisons).</a:t>
            </a:r>
          </a:p>
          <a:p>
            <a:r>
              <a:rPr lang="en-US" dirty="0"/>
              <a:t>Build an dynamic table which will be connected to the Raw Data so that any changes made in the original data will get reflected in the dynamic table as well as in the Dashboard.</a:t>
            </a:r>
          </a:p>
          <a:p>
            <a:pPr marL="0" indent="0">
              <a:buNone/>
            </a:pPr>
            <a:endParaRPr lang="en-US" dirty="0"/>
          </a:p>
          <a:p>
            <a:endParaRPr lang="en-US" dirty="0"/>
          </a:p>
          <a:p>
            <a:endParaRPr lang="en-IN" dirty="0"/>
          </a:p>
        </p:txBody>
      </p:sp>
      <p:pic>
        <p:nvPicPr>
          <p:cNvPr id="5" name="Picture 4">
            <a:extLst>
              <a:ext uri="{FF2B5EF4-FFF2-40B4-BE49-F238E27FC236}">
                <a16:creationId xmlns:a16="http://schemas.microsoft.com/office/drawing/2014/main" id="{AEF0722A-3039-7531-FA22-E61FBE1874D3}"/>
              </a:ext>
            </a:extLst>
          </p:cNvPr>
          <p:cNvPicPr>
            <a:picLocks noChangeAspect="1"/>
          </p:cNvPicPr>
          <p:nvPr/>
        </p:nvPicPr>
        <p:blipFill>
          <a:blip r:embed="rId2"/>
          <a:stretch>
            <a:fillRect/>
          </a:stretch>
        </p:blipFill>
        <p:spPr>
          <a:xfrm>
            <a:off x="7699257" y="1627107"/>
            <a:ext cx="4030463" cy="4097816"/>
          </a:xfrm>
          <a:prstGeom prst="rect">
            <a:avLst/>
          </a:prstGeom>
        </p:spPr>
      </p:pic>
    </p:spTree>
    <p:extLst>
      <p:ext uri="{BB962C8B-B14F-4D97-AF65-F5344CB8AC3E}">
        <p14:creationId xmlns:p14="http://schemas.microsoft.com/office/powerpoint/2010/main" val="397903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A0F7-E84F-82B1-3985-1B9723DF916E}"/>
              </a:ext>
            </a:extLst>
          </p:cNvPr>
          <p:cNvSpPr>
            <a:spLocks noGrp="1"/>
          </p:cNvSpPr>
          <p:nvPr>
            <p:ph type="title"/>
          </p:nvPr>
        </p:nvSpPr>
        <p:spPr>
          <a:xfrm>
            <a:off x="838200" y="365125"/>
            <a:ext cx="10515600" cy="782955"/>
          </a:xfrm>
        </p:spPr>
        <p:txBody>
          <a:bodyPr/>
          <a:lstStyle/>
          <a:p>
            <a:r>
              <a:rPr lang="en-US" b="1" dirty="0"/>
              <a:t>Methodology</a:t>
            </a:r>
            <a:endParaRPr lang="en-IN" b="1" dirty="0"/>
          </a:p>
        </p:txBody>
      </p:sp>
      <p:sp>
        <p:nvSpPr>
          <p:cNvPr id="3" name="Content Placeholder 2">
            <a:extLst>
              <a:ext uri="{FF2B5EF4-FFF2-40B4-BE49-F238E27FC236}">
                <a16:creationId xmlns:a16="http://schemas.microsoft.com/office/drawing/2014/main" id="{18468FB4-7126-E7E8-78FA-1C8CED277229}"/>
              </a:ext>
            </a:extLst>
          </p:cNvPr>
          <p:cNvSpPr>
            <a:spLocks noGrp="1"/>
          </p:cNvSpPr>
          <p:nvPr>
            <p:ph idx="1"/>
          </p:nvPr>
        </p:nvSpPr>
        <p:spPr>
          <a:xfrm>
            <a:off x="5791940" y="936594"/>
            <a:ext cx="5857240" cy="5739414"/>
          </a:xfrm>
        </p:spPr>
        <p:txBody>
          <a:bodyPr>
            <a:normAutofit fontScale="92500" lnSpcReduction="20000"/>
          </a:bodyPr>
          <a:lstStyle/>
          <a:p>
            <a:r>
              <a:rPr lang="en-US" sz="1800" b="1" dirty="0"/>
              <a:t>Missing value treatment:- </a:t>
            </a:r>
            <a:r>
              <a:rPr lang="en-US" sz="1800" dirty="0"/>
              <a:t>Using power query editor, pivot table, VLOOKUP functions, .</a:t>
            </a:r>
          </a:p>
          <a:p>
            <a:r>
              <a:rPr lang="en-US" sz="1800" b="1" dirty="0"/>
              <a:t>Data Enrichment:- </a:t>
            </a:r>
            <a:r>
              <a:rPr lang="en-US" sz="1800" dirty="0"/>
              <a:t>Enhanced the data set with additional variables using VLOOKUP, MID, SEARCH, CONCAT, and connecting tables to cross reference with original data source.</a:t>
            </a:r>
          </a:p>
          <a:p>
            <a:r>
              <a:rPr lang="en-US" sz="1800" b="1" dirty="0"/>
              <a:t>Descriptive Analysis:- </a:t>
            </a:r>
            <a:r>
              <a:rPr lang="en-US" sz="1800" dirty="0"/>
              <a:t>Employed Pivot tables for summarizing key metrices, conditional aggregational functions and normal excel functions (count, if, etc.) for analyzing objective questions.</a:t>
            </a:r>
          </a:p>
          <a:p>
            <a:r>
              <a:rPr lang="en-US" sz="1800" b="1" dirty="0"/>
              <a:t>Trend Analysis:- </a:t>
            </a:r>
            <a:r>
              <a:rPr lang="en-US" sz="1800" dirty="0"/>
              <a:t>Analyzed the trend between ratings of Restaurant trendlines.</a:t>
            </a:r>
          </a:p>
          <a:p>
            <a:r>
              <a:rPr lang="en-IN" sz="1800" b="1" dirty="0"/>
              <a:t>Executive Segmentations:- </a:t>
            </a:r>
            <a:r>
              <a:rPr lang="en-IN" sz="1800" dirty="0"/>
              <a:t>Applied year and country wise filters to analyse the various outcomes of ratings, prices etc. for different countries at a different timeline.</a:t>
            </a:r>
          </a:p>
          <a:p>
            <a:r>
              <a:rPr lang="en-IN" sz="1800" b="1" dirty="0"/>
              <a:t>Data Visualization:- </a:t>
            </a:r>
            <a:r>
              <a:rPr lang="en-IN" sz="1800" dirty="0"/>
              <a:t>Created dynamic charts and Dashboard for data representation, enabling interactive data exploration.</a:t>
            </a:r>
            <a:endParaRPr lang="en-IN" sz="1800" b="1" dirty="0"/>
          </a:p>
        </p:txBody>
      </p:sp>
      <p:pic>
        <p:nvPicPr>
          <p:cNvPr id="8" name="Picture 7">
            <a:extLst>
              <a:ext uri="{FF2B5EF4-FFF2-40B4-BE49-F238E27FC236}">
                <a16:creationId xmlns:a16="http://schemas.microsoft.com/office/drawing/2014/main" id="{9E73DB7F-AA62-3651-80A7-A6861ACAF0A6}"/>
              </a:ext>
            </a:extLst>
          </p:cNvPr>
          <p:cNvPicPr>
            <a:picLocks noChangeAspect="1"/>
          </p:cNvPicPr>
          <p:nvPr/>
        </p:nvPicPr>
        <p:blipFill>
          <a:blip r:embed="rId2"/>
          <a:stretch>
            <a:fillRect/>
          </a:stretch>
        </p:blipFill>
        <p:spPr>
          <a:xfrm>
            <a:off x="838200" y="1148080"/>
            <a:ext cx="4749553" cy="5527928"/>
          </a:xfrm>
          <a:prstGeom prst="rect">
            <a:avLst/>
          </a:prstGeom>
        </p:spPr>
      </p:pic>
    </p:spTree>
    <p:extLst>
      <p:ext uri="{BB962C8B-B14F-4D97-AF65-F5344CB8AC3E}">
        <p14:creationId xmlns:p14="http://schemas.microsoft.com/office/powerpoint/2010/main" val="226333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548D8-6EBF-117F-EFE6-582D737213F2}"/>
              </a:ext>
            </a:extLst>
          </p:cNvPr>
          <p:cNvSpPr>
            <a:spLocks noGrp="1"/>
          </p:cNvSpPr>
          <p:nvPr>
            <p:ph idx="1"/>
          </p:nvPr>
        </p:nvSpPr>
        <p:spPr>
          <a:xfrm>
            <a:off x="2533814" y="715787"/>
            <a:ext cx="7528560" cy="1059233"/>
          </a:xfrm>
        </p:spPr>
        <p:txBody>
          <a:bodyPr>
            <a:normAutofit/>
          </a:bodyPr>
          <a:lstStyle/>
          <a:p>
            <a:r>
              <a:rPr lang="en-GB" sz="2000" b="1" dirty="0">
                <a:latin typeface="Arial" panose="020B0604020202020204" pitchFamily="34" charset="0"/>
                <a:ea typeface="Arial" panose="020B0604020202020204" pitchFamily="34" charset="0"/>
              </a:rPr>
              <a:t>T</a:t>
            </a:r>
            <a:r>
              <a:rPr lang="en-GB" sz="2000" b="1" dirty="0">
                <a:effectLst/>
                <a:latin typeface="Arial" panose="020B0604020202020204" pitchFamily="34" charset="0"/>
                <a:ea typeface="Arial" panose="020B0604020202020204" pitchFamily="34" charset="0"/>
              </a:rPr>
              <a:t>he number of restaurants opened in each country</a:t>
            </a:r>
          </a:p>
          <a:p>
            <a:endParaRPr lang="en-IN" sz="2000" b="1" dirty="0"/>
          </a:p>
        </p:txBody>
      </p:sp>
      <p:graphicFrame>
        <p:nvGraphicFramePr>
          <p:cNvPr id="4" name="Chart 3">
            <a:extLst>
              <a:ext uri="{FF2B5EF4-FFF2-40B4-BE49-F238E27FC236}">
                <a16:creationId xmlns:a16="http://schemas.microsoft.com/office/drawing/2014/main" id="{E591157B-0AB4-452F-B235-3E0817555EE8}"/>
              </a:ext>
            </a:extLst>
          </p:cNvPr>
          <p:cNvGraphicFramePr>
            <a:graphicFrameLocks/>
          </p:cNvGraphicFramePr>
          <p:nvPr>
            <p:extLst>
              <p:ext uri="{D42A27DB-BD31-4B8C-83A1-F6EECF244321}">
                <p14:modId xmlns:p14="http://schemas.microsoft.com/office/powerpoint/2010/main" val="2391360066"/>
              </p:ext>
            </p:extLst>
          </p:nvPr>
        </p:nvGraphicFramePr>
        <p:xfrm>
          <a:off x="495300" y="2417517"/>
          <a:ext cx="7528560" cy="267699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8C50A9-5A20-2972-6BC1-2D1C311F237C}"/>
              </a:ext>
            </a:extLst>
          </p:cNvPr>
          <p:cNvSpPr txBox="1"/>
          <p:nvPr/>
        </p:nvSpPr>
        <p:spPr>
          <a:xfrm>
            <a:off x="7166538" y="1997839"/>
            <a:ext cx="417250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India is having the highest number of restaurants i.e. 8652 </a:t>
            </a:r>
          </a:p>
          <a:p>
            <a:pPr marL="285750" indent="-285750">
              <a:buFont typeface="Arial" panose="020B0604020202020204" pitchFamily="34" charset="0"/>
              <a:buChar char="•"/>
            </a:pPr>
            <a:r>
              <a:rPr lang="en-US" dirty="0"/>
              <a:t>Second place is occupied by USA with 434 restaurants.</a:t>
            </a:r>
          </a:p>
          <a:p>
            <a:pPr marL="285750" indent="-285750">
              <a:buFont typeface="Arial" panose="020B0604020202020204" pitchFamily="34" charset="0"/>
              <a:buChar char="•"/>
            </a:pPr>
            <a:r>
              <a:rPr lang="en-US" dirty="0"/>
              <a:t>Based on the chart except India and  USA all countries are less number of Restaurants. </a:t>
            </a:r>
          </a:p>
          <a:p>
            <a:pPr marL="285750" indent="-285750">
              <a:buFont typeface="Arial" panose="020B0604020202020204" pitchFamily="34" charset="0"/>
              <a:buChar char="•"/>
            </a:pPr>
            <a:r>
              <a:rPr lang="en-US" dirty="0"/>
              <a:t>Except India and USA Remaining Countries Quite good choice for Newer Restaurants. </a:t>
            </a:r>
            <a:endParaRPr lang="en-IN" dirty="0"/>
          </a:p>
        </p:txBody>
      </p:sp>
      <p:pic>
        <p:nvPicPr>
          <p:cNvPr id="10" name="Picture 9">
            <a:extLst>
              <a:ext uri="{FF2B5EF4-FFF2-40B4-BE49-F238E27FC236}">
                <a16:creationId xmlns:a16="http://schemas.microsoft.com/office/drawing/2014/main" id="{81DD2121-D4C0-078D-A504-364BD64371EF}"/>
              </a:ext>
            </a:extLst>
          </p:cNvPr>
          <p:cNvPicPr>
            <a:picLocks noChangeAspect="1"/>
          </p:cNvPicPr>
          <p:nvPr/>
        </p:nvPicPr>
        <p:blipFill>
          <a:blip r:embed="rId3"/>
          <a:stretch>
            <a:fillRect/>
          </a:stretch>
        </p:blipFill>
        <p:spPr>
          <a:xfrm>
            <a:off x="1202149" y="1775020"/>
            <a:ext cx="5663952" cy="3379745"/>
          </a:xfrm>
          <a:prstGeom prst="rect">
            <a:avLst/>
          </a:prstGeom>
        </p:spPr>
      </p:pic>
    </p:spTree>
    <p:extLst>
      <p:ext uri="{BB962C8B-B14F-4D97-AF65-F5344CB8AC3E}">
        <p14:creationId xmlns:p14="http://schemas.microsoft.com/office/powerpoint/2010/main" val="265757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5706C-3D9B-5402-835E-471D620673A6}"/>
              </a:ext>
            </a:extLst>
          </p:cNvPr>
          <p:cNvSpPr>
            <a:spLocks noGrp="1"/>
          </p:cNvSpPr>
          <p:nvPr>
            <p:ph idx="1"/>
          </p:nvPr>
        </p:nvSpPr>
        <p:spPr>
          <a:xfrm>
            <a:off x="740229" y="284480"/>
            <a:ext cx="10847885" cy="6355806"/>
          </a:xfrm>
        </p:spPr>
        <p:txBody>
          <a:bodyPr>
            <a:normAutofit/>
          </a:bodyPr>
          <a:lstStyle/>
          <a:p>
            <a:pPr marL="0" indent="0">
              <a:buNone/>
            </a:pPr>
            <a:endParaRPr lang="en-IN" sz="3600" dirty="0"/>
          </a:p>
          <a:p>
            <a:pPr marL="0" indent="0">
              <a:buNone/>
            </a:pPr>
            <a:endParaRPr lang="en-IN" sz="3600" dirty="0"/>
          </a:p>
        </p:txBody>
      </p:sp>
      <p:sp>
        <p:nvSpPr>
          <p:cNvPr id="6" name="TextBox 5">
            <a:extLst>
              <a:ext uri="{FF2B5EF4-FFF2-40B4-BE49-F238E27FC236}">
                <a16:creationId xmlns:a16="http://schemas.microsoft.com/office/drawing/2014/main" id="{0DFD658B-8AB3-E8D1-C771-7616ADEAB6F3}"/>
              </a:ext>
            </a:extLst>
          </p:cNvPr>
          <p:cNvSpPr txBox="1"/>
          <p:nvPr/>
        </p:nvSpPr>
        <p:spPr>
          <a:xfrm>
            <a:off x="2119850" y="4640827"/>
            <a:ext cx="829128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Highest number of restaurant was opened in year 2018.</a:t>
            </a:r>
          </a:p>
          <a:p>
            <a:pPr marL="285750" indent="-285750">
              <a:buFont typeface="Arial" panose="020B0604020202020204" pitchFamily="34" charset="0"/>
              <a:buChar char="•"/>
            </a:pPr>
            <a:r>
              <a:rPr lang="en-IN" sz="2000" dirty="0"/>
              <a:t>Least number of Restaurant was opened in the year 2012.</a:t>
            </a:r>
            <a:endParaRPr lang="en-US" sz="2000" dirty="0"/>
          </a:p>
          <a:p>
            <a:pPr marL="285750" indent="-285750">
              <a:buFont typeface="Arial" panose="020B0604020202020204" pitchFamily="34" charset="0"/>
              <a:buChar char="•"/>
            </a:pPr>
            <a:r>
              <a:rPr lang="en-US" sz="2000" dirty="0"/>
              <a:t>However the Year wise Count of Restaurants will not effect the choose of Countries for opening newer Restaurants.</a:t>
            </a:r>
          </a:p>
          <a:p>
            <a:pPr marL="285750" indent="-285750">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694BB4FF-E8B1-9FD4-5E70-0F9209C4410C}"/>
              </a:ext>
            </a:extLst>
          </p:cNvPr>
          <p:cNvSpPr txBox="1"/>
          <p:nvPr/>
        </p:nvSpPr>
        <p:spPr>
          <a:xfrm>
            <a:off x="1063105" y="345518"/>
            <a:ext cx="9179511" cy="369332"/>
          </a:xfrm>
          <a:prstGeom prst="rect">
            <a:avLst/>
          </a:prstGeom>
          <a:noFill/>
        </p:spPr>
        <p:txBody>
          <a:bodyPr wrap="square" rtlCol="0">
            <a:spAutoFit/>
          </a:bodyPr>
          <a:lstStyle/>
          <a:p>
            <a:pPr lvl="6"/>
            <a:r>
              <a:rPr lang="en-GB" b="1" dirty="0">
                <a:latin typeface="Arial" panose="020B0604020202020204" pitchFamily="34" charset="0"/>
                <a:ea typeface="Arial" panose="020B0604020202020204" pitchFamily="34" charset="0"/>
              </a:rPr>
              <a:t>T</a:t>
            </a:r>
            <a:r>
              <a:rPr lang="en-GB" b="1" dirty="0">
                <a:effectLst/>
                <a:latin typeface="Arial" panose="020B0604020202020204" pitchFamily="34" charset="0"/>
                <a:ea typeface="Arial" panose="020B0604020202020204" pitchFamily="34" charset="0"/>
              </a:rPr>
              <a:t>he number of restaurants opened each year</a:t>
            </a:r>
          </a:p>
        </p:txBody>
      </p:sp>
      <p:pic>
        <p:nvPicPr>
          <p:cNvPr id="10" name="Picture 9">
            <a:extLst>
              <a:ext uri="{FF2B5EF4-FFF2-40B4-BE49-F238E27FC236}">
                <a16:creationId xmlns:a16="http://schemas.microsoft.com/office/drawing/2014/main" id="{6534916D-DC11-FE16-A71D-66543E159C19}"/>
              </a:ext>
            </a:extLst>
          </p:cNvPr>
          <p:cNvPicPr>
            <a:picLocks noChangeAspect="1"/>
          </p:cNvPicPr>
          <p:nvPr/>
        </p:nvPicPr>
        <p:blipFill>
          <a:blip r:embed="rId2"/>
          <a:stretch>
            <a:fillRect/>
          </a:stretch>
        </p:blipFill>
        <p:spPr>
          <a:xfrm>
            <a:off x="1323466" y="1019886"/>
            <a:ext cx="4481021" cy="3580199"/>
          </a:xfrm>
          <a:prstGeom prst="rect">
            <a:avLst/>
          </a:prstGeom>
        </p:spPr>
      </p:pic>
      <p:pic>
        <p:nvPicPr>
          <p:cNvPr id="5" name="Picture 4">
            <a:extLst>
              <a:ext uri="{FF2B5EF4-FFF2-40B4-BE49-F238E27FC236}">
                <a16:creationId xmlns:a16="http://schemas.microsoft.com/office/drawing/2014/main" id="{3D6FBF97-D1A2-5AB4-AED3-13A18C8B8620}"/>
              </a:ext>
            </a:extLst>
          </p:cNvPr>
          <p:cNvPicPr>
            <a:picLocks noChangeAspect="1"/>
          </p:cNvPicPr>
          <p:nvPr/>
        </p:nvPicPr>
        <p:blipFill>
          <a:blip r:embed="rId3"/>
          <a:stretch>
            <a:fillRect/>
          </a:stretch>
        </p:blipFill>
        <p:spPr>
          <a:xfrm>
            <a:off x="6265493" y="1019886"/>
            <a:ext cx="4603041" cy="3530781"/>
          </a:xfrm>
          <a:prstGeom prst="rect">
            <a:avLst/>
          </a:prstGeom>
        </p:spPr>
      </p:pic>
    </p:spTree>
    <p:extLst>
      <p:ext uri="{BB962C8B-B14F-4D97-AF65-F5344CB8AC3E}">
        <p14:creationId xmlns:p14="http://schemas.microsoft.com/office/powerpoint/2010/main" val="29017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8C8DD-6BED-3BD4-E0B1-97A71A55B033}"/>
              </a:ext>
            </a:extLst>
          </p:cNvPr>
          <p:cNvSpPr>
            <a:spLocks noGrp="1"/>
          </p:cNvSpPr>
          <p:nvPr>
            <p:ph idx="1"/>
          </p:nvPr>
        </p:nvSpPr>
        <p:spPr>
          <a:xfrm>
            <a:off x="838200" y="294640"/>
            <a:ext cx="10515600" cy="6350000"/>
          </a:xfrm>
        </p:spPr>
        <p:txBody>
          <a:bodyPr>
            <a:normAutofit/>
          </a:bodyPr>
          <a:lstStyle/>
          <a:p>
            <a:pPr marL="0" indent="0">
              <a:buNone/>
            </a:pPr>
            <a:endParaRPr lang="en-IN" sz="3600" b="1" dirty="0"/>
          </a:p>
          <a:p>
            <a:pPr marL="0" indent="0">
              <a:buNone/>
            </a:pPr>
            <a:endParaRPr lang="en-IN" sz="3600" b="1" dirty="0"/>
          </a:p>
        </p:txBody>
      </p:sp>
      <p:sp>
        <p:nvSpPr>
          <p:cNvPr id="6" name="TextBox 5">
            <a:extLst>
              <a:ext uri="{FF2B5EF4-FFF2-40B4-BE49-F238E27FC236}">
                <a16:creationId xmlns:a16="http://schemas.microsoft.com/office/drawing/2014/main" id="{F3A037F2-68C1-62AB-D888-0B839EF5A021}"/>
              </a:ext>
            </a:extLst>
          </p:cNvPr>
          <p:cNvSpPr txBox="1"/>
          <p:nvPr/>
        </p:nvSpPr>
        <p:spPr>
          <a:xfrm>
            <a:off x="6531472" y="1638007"/>
            <a:ext cx="4499228" cy="381642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Indonesia is having the highest number of voters in restaurants, followed by UAE, Turkey and USA</a:t>
            </a:r>
            <a:endParaRPr lang="en-IN" sz="1600" b="1" dirty="0"/>
          </a:p>
          <a:p>
            <a:pPr marL="285750" indent="-285750">
              <a:buFont typeface="Arial" panose="020B0604020202020204" pitchFamily="34" charset="0"/>
              <a:buChar char="•"/>
            </a:pPr>
            <a:r>
              <a:rPr lang="en-IN" sz="1600" b="1" dirty="0"/>
              <a:t>As compare to number of restaurants in India, the number of voters are very less.</a:t>
            </a:r>
          </a:p>
          <a:p>
            <a:pPr marL="285750" indent="-285750">
              <a:buFont typeface="Arial" panose="020B0604020202020204" pitchFamily="34" charset="0"/>
              <a:buChar char="•"/>
            </a:pPr>
            <a:r>
              <a:rPr lang="en-IN" sz="1600" b="1" dirty="0"/>
              <a:t>Choosing the Countries with high number of voters with a top rating Restaurants is a good choice for opening newer Restaurants </a:t>
            </a:r>
          </a:p>
          <a:p>
            <a:pPr marL="285750" indent="-285750">
              <a:buFont typeface="Arial" panose="020B0604020202020204" pitchFamily="34" charset="0"/>
              <a:buChar char="•"/>
            </a:pPr>
            <a:r>
              <a:rPr lang="en-IN" sz="1600" b="1" dirty="0"/>
              <a:t>High average voters shows the Customer interest in the Restaurants</a:t>
            </a:r>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0321D1DC-3974-B91F-CADD-06029098BD5E}"/>
              </a:ext>
            </a:extLst>
          </p:cNvPr>
          <p:cNvSpPr txBox="1"/>
          <p:nvPr/>
        </p:nvSpPr>
        <p:spPr>
          <a:xfrm>
            <a:off x="1904623" y="460958"/>
            <a:ext cx="7989903" cy="646331"/>
          </a:xfrm>
          <a:prstGeom prst="rect">
            <a:avLst/>
          </a:prstGeom>
          <a:noFill/>
        </p:spPr>
        <p:txBody>
          <a:bodyPr wrap="square" rtlCol="0">
            <a:spAutoFit/>
          </a:bodyPr>
          <a:lstStyle/>
          <a:p>
            <a:r>
              <a:rPr lang="en-GB" sz="1800" b="1" dirty="0">
                <a:latin typeface="Arial" panose="020B0604020202020204" pitchFamily="34" charset="0"/>
                <a:ea typeface="Arial" panose="020B0604020202020204" pitchFamily="34" charset="0"/>
              </a:rPr>
              <a:t>T</a:t>
            </a:r>
            <a:r>
              <a:rPr lang="en-GB" sz="1800" b="1" dirty="0">
                <a:effectLst/>
                <a:latin typeface="Arial" panose="020B0604020202020204" pitchFamily="34" charset="0"/>
                <a:ea typeface="Arial" panose="020B0604020202020204" pitchFamily="34" charset="0"/>
              </a:rPr>
              <a:t>he average number of voters for the restaurants in each country</a:t>
            </a:r>
          </a:p>
          <a:p>
            <a:endParaRPr lang="en-IN" dirty="0"/>
          </a:p>
        </p:txBody>
      </p:sp>
      <p:pic>
        <p:nvPicPr>
          <p:cNvPr id="4" name="Picture 3">
            <a:extLst>
              <a:ext uri="{FF2B5EF4-FFF2-40B4-BE49-F238E27FC236}">
                <a16:creationId xmlns:a16="http://schemas.microsoft.com/office/drawing/2014/main" id="{8429E0BF-D4F6-6A57-6157-8FD24CED5DA0}"/>
              </a:ext>
            </a:extLst>
          </p:cNvPr>
          <p:cNvPicPr>
            <a:picLocks noChangeAspect="1"/>
          </p:cNvPicPr>
          <p:nvPr/>
        </p:nvPicPr>
        <p:blipFill>
          <a:blip r:embed="rId2"/>
          <a:stretch>
            <a:fillRect/>
          </a:stretch>
        </p:blipFill>
        <p:spPr>
          <a:xfrm>
            <a:off x="1161300" y="1638007"/>
            <a:ext cx="5056619" cy="3316378"/>
          </a:xfrm>
          <a:prstGeom prst="rect">
            <a:avLst/>
          </a:prstGeom>
        </p:spPr>
      </p:pic>
    </p:spTree>
    <p:extLst>
      <p:ext uri="{BB962C8B-B14F-4D97-AF65-F5344CB8AC3E}">
        <p14:creationId xmlns:p14="http://schemas.microsoft.com/office/powerpoint/2010/main" val="912573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1422</TotalTime>
  <Words>1325</Words>
  <Application>Microsoft Office PowerPoint</Application>
  <PresentationFormat>Widescreen</PresentationFormat>
  <Paragraphs>115</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Google Sans</vt:lpstr>
      <vt:lpstr>Lato</vt:lpstr>
      <vt:lpstr>Rockwell</vt:lpstr>
      <vt:lpstr>Symbol</vt:lpstr>
      <vt:lpstr>Wingdings</vt:lpstr>
      <vt:lpstr>Damask</vt:lpstr>
      <vt:lpstr>Zomato Restaurant Analysis  Chethan kalyan </vt:lpstr>
      <vt:lpstr>Introduction to Zomato</vt:lpstr>
      <vt:lpstr>Project Aim</vt:lpstr>
      <vt:lpstr>Data Overview</vt:lpstr>
      <vt:lpstr>Data Cleaning and Processing</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Cities/States in the Country suitable for opening new Restaurants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  Aniket Trivedi 13/03/2024</dc:title>
  <dc:creator>Stark .</dc:creator>
  <cp:lastModifiedBy>chethankalyan1998@gmail.com</cp:lastModifiedBy>
  <cp:revision>108</cp:revision>
  <dcterms:created xsi:type="dcterms:W3CDTF">2024-03-13T11:20:29Z</dcterms:created>
  <dcterms:modified xsi:type="dcterms:W3CDTF">2024-09-13T06:56:09Z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1446191</vt:lpwstr>
  </property>
  <property fmtid="{D5CDD505-2E9C-101B-9397-08002B2CF9AE}" pid="3" name="NXPowerLiteSettings">
    <vt:lpwstr>F7000400038000</vt:lpwstr>
  </property>
  <property fmtid="{D5CDD505-2E9C-101B-9397-08002B2CF9AE}" pid="4" name="NXPowerLiteVersion">
    <vt:lpwstr>S10.2.0</vt:lpwstr>
  </property>
</Properties>
</file>