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56" r:id="rId5"/>
    <p:sldId id="291" r:id="rId6"/>
    <p:sldId id="290"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6" d="100"/>
          <a:sy n="66" d="100"/>
        </p:scale>
        <p:origin x="668" y="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6/2/2025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10B60-D66E-EE21-A67B-625B5FEC33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DD3D86-B342-43A0-1084-2EEF5E369F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CC320-7056-9E7B-0C62-32EB99549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48640F-33AF-2584-8F18-0E2DDF8B3736}"/>
              </a:ext>
            </a:extLst>
          </p:cNvPr>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26081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3401C-FA40-33C1-F151-88DABCFB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6DF7B-9C13-C39C-9808-0252F0C9A4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0968C-34B7-BD24-E6E0-B38BD11E05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0896ED-FF81-C82B-A601-341B23260475}"/>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15705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93EC2-8ACC-83AC-DEBA-BC1CF99F2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753614-08B0-B5A2-3107-04C245933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B1424-2BC4-9237-6B20-DA705009F8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5A9DA6-616A-CC6A-8C69-B51E9F4E6F17}"/>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4195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6/2/2025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6/2/2025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err="1">
                <a:solidFill>
                  <a:schemeClr val="bg1"/>
                </a:solidFill>
              </a:rPr>
              <a:t>Blinkit</a:t>
            </a:r>
            <a:r>
              <a:rPr lang="en-US" b="1" dirty="0">
                <a:solidFill>
                  <a:schemeClr val="bg1"/>
                </a:solidFill>
              </a:rPr>
              <a:t> Data Analysis</a:t>
            </a:r>
            <a:br>
              <a:rPr lang="en-US" dirty="0">
                <a:solidFill>
                  <a:schemeClr val="bg1"/>
                </a:solidFill>
              </a:rPr>
            </a:br>
            <a:r>
              <a:rPr lang="en-US" sz="4000" dirty="0">
                <a:solidFill>
                  <a:schemeClr val="accent4"/>
                </a:solidFill>
              </a:rPr>
              <a:t>Project </a:t>
            </a:r>
            <a:r>
              <a:rPr lang="en-US" sz="4000" dirty="0" err="1">
                <a:solidFill>
                  <a:schemeClr val="accent4"/>
                </a:solidFill>
              </a:rPr>
              <a:t>Requriment</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61D69E73-4FB2-A916-0FD9-7406110C2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D16E-3C03-2340-395F-19CA74C944EA}"/>
              </a:ext>
            </a:extLst>
          </p:cNvPr>
          <p:cNvSpPr>
            <a:spLocks noGrp="1"/>
          </p:cNvSpPr>
          <p:nvPr>
            <p:ph type="ctrTitle"/>
          </p:nvPr>
        </p:nvSpPr>
        <p:spPr>
          <a:xfrm>
            <a:off x="712269" y="741145"/>
            <a:ext cx="10356784" cy="3794885"/>
          </a:xfrm>
        </p:spPr>
        <p:txBody>
          <a:bodyPr wrap="square" lIns="0" tIns="0" rIns="0" bIns="0" anchor="t">
            <a:spAutoFit/>
          </a:bodyPr>
          <a:lstStyle/>
          <a:p>
            <a:pPr algn="l">
              <a:buNone/>
            </a:pPr>
            <a:r>
              <a:rPr lang="en-IN" sz="3000" dirty="0">
                <a:solidFill>
                  <a:srgbClr val="FFFF00"/>
                </a:solidFill>
                <a:latin typeface="+mn-lt"/>
              </a:rPr>
              <a:t>BUSINESS REQUIREMENT</a:t>
            </a:r>
            <a:br>
              <a:rPr lang="en-IN" sz="3000" dirty="0">
                <a:latin typeface="+mn-lt"/>
              </a:rPr>
            </a:br>
            <a:br>
              <a:rPr lang="en-IN" sz="1800" dirty="0">
                <a:latin typeface="+mn-lt"/>
              </a:rPr>
            </a:br>
            <a:r>
              <a:rPr lang="en-US" sz="2000" dirty="0">
                <a:solidFill>
                  <a:schemeClr val="bg1"/>
                </a:solidFill>
                <a:latin typeface="+mn-lt"/>
              </a:rPr>
              <a:t>To conduct a comprehensive analysis of </a:t>
            </a:r>
            <a:r>
              <a:rPr lang="en-US" sz="2000" dirty="0" err="1">
                <a:solidFill>
                  <a:schemeClr val="bg1"/>
                </a:solidFill>
                <a:latin typeface="+mn-lt"/>
              </a:rPr>
              <a:t>Blinkit’s</a:t>
            </a:r>
            <a:r>
              <a:rPr lang="en-US" sz="2000" dirty="0">
                <a:solidFill>
                  <a:schemeClr val="bg1"/>
                </a:solidFill>
                <a:latin typeface="+mn-lt"/>
              </a:rPr>
              <a:t> sales performance, customer satisfaction, and inventory distribution to identify key insights and opportunities for optimization using various KPIs and visualizations in Power BI.</a:t>
            </a:r>
            <a:br>
              <a:rPr lang="en-US" sz="2000" dirty="0">
                <a:solidFill>
                  <a:srgbClr val="FFFF00"/>
                </a:solidFill>
                <a:latin typeface="+mn-lt"/>
              </a:rPr>
            </a:br>
            <a:br>
              <a:rPr lang="en-US" sz="3000" dirty="0">
                <a:solidFill>
                  <a:srgbClr val="FFFF00"/>
                </a:solidFill>
                <a:latin typeface="+mn-lt"/>
              </a:rPr>
            </a:br>
            <a:r>
              <a:rPr lang="en-US" sz="3000" dirty="0">
                <a:solidFill>
                  <a:srgbClr val="FFFF00"/>
                </a:solidFill>
                <a:latin typeface="+mn-lt"/>
              </a:rPr>
              <a:t>KPI’s Requirements</a:t>
            </a:r>
            <a:br>
              <a:rPr lang="en-US" sz="4000" dirty="0">
                <a:solidFill>
                  <a:srgbClr val="FFFF00"/>
                </a:solidFill>
                <a:latin typeface="+mn-lt"/>
              </a:rPr>
            </a:br>
            <a:br>
              <a:rPr lang="en-US" sz="1800" dirty="0">
                <a:solidFill>
                  <a:srgbClr val="FFFF00"/>
                </a:solidFill>
                <a:latin typeface="+mn-lt"/>
              </a:rPr>
            </a:br>
            <a:r>
              <a:rPr lang="en-US" sz="2000" dirty="0">
                <a:solidFill>
                  <a:srgbClr val="FFFF00"/>
                </a:solidFill>
                <a:latin typeface="+mn-lt"/>
              </a:rPr>
              <a:t>1. Total Sales: </a:t>
            </a:r>
            <a:r>
              <a:rPr lang="en-US" sz="2000" dirty="0">
                <a:solidFill>
                  <a:schemeClr val="bg1"/>
                </a:solidFill>
                <a:latin typeface="+mn-lt"/>
              </a:rPr>
              <a:t>The overall revenue generated from all items sold.</a:t>
            </a:r>
            <a:br>
              <a:rPr lang="en-US" sz="2000" dirty="0">
                <a:solidFill>
                  <a:srgbClr val="FFFF00"/>
                </a:solidFill>
                <a:latin typeface="+mn-lt"/>
              </a:rPr>
            </a:br>
            <a:r>
              <a:rPr lang="en-US" sz="2000" dirty="0">
                <a:solidFill>
                  <a:srgbClr val="FFFF00"/>
                </a:solidFill>
                <a:latin typeface="+mn-lt"/>
              </a:rPr>
              <a:t>2. Average Sales: </a:t>
            </a:r>
            <a:r>
              <a:rPr lang="en-US" sz="2000" dirty="0">
                <a:solidFill>
                  <a:schemeClr val="bg1"/>
                </a:solidFill>
                <a:latin typeface="+mn-lt"/>
              </a:rPr>
              <a:t>The average revenue per sale.</a:t>
            </a:r>
            <a:br>
              <a:rPr lang="en-US" sz="2000" dirty="0">
                <a:solidFill>
                  <a:srgbClr val="FFFF00"/>
                </a:solidFill>
                <a:latin typeface="+mn-lt"/>
              </a:rPr>
            </a:br>
            <a:r>
              <a:rPr lang="en-US" sz="2000" dirty="0">
                <a:solidFill>
                  <a:srgbClr val="FFFF00"/>
                </a:solidFill>
                <a:latin typeface="+mn-lt"/>
              </a:rPr>
              <a:t>3. Number of Items: </a:t>
            </a:r>
            <a:r>
              <a:rPr lang="en-US" sz="2000" dirty="0">
                <a:solidFill>
                  <a:schemeClr val="bg1"/>
                </a:solidFill>
                <a:latin typeface="+mn-lt"/>
              </a:rPr>
              <a:t>The total count of different items sold.</a:t>
            </a:r>
            <a:br>
              <a:rPr lang="en-US" sz="2000" dirty="0">
                <a:solidFill>
                  <a:srgbClr val="FFFF00"/>
                </a:solidFill>
                <a:latin typeface="+mn-lt"/>
              </a:rPr>
            </a:br>
            <a:r>
              <a:rPr lang="en-US" sz="2000" dirty="0">
                <a:solidFill>
                  <a:srgbClr val="FFFF00"/>
                </a:solidFill>
                <a:latin typeface="+mn-lt"/>
              </a:rPr>
              <a:t>4. Average Rating: </a:t>
            </a:r>
            <a:r>
              <a:rPr lang="en-US" sz="2000" dirty="0">
                <a:solidFill>
                  <a:schemeClr val="bg1"/>
                </a:solidFill>
                <a:latin typeface="+mn-lt"/>
              </a:rPr>
              <a:t>The average customer rating for items sold.</a:t>
            </a:r>
          </a:p>
        </p:txBody>
      </p:sp>
      <p:sp>
        <p:nvSpPr>
          <p:cNvPr id="3" name="Subtitle 2">
            <a:extLst>
              <a:ext uri="{FF2B5EF4-FFF2-40B4-BE49-F238E27FC236}">
                <a16:creationId xmlns:a16="http://schemas.microsoft.com/office/drawing/2014/main" id="{571A11E1-2CE0-B508-075F-708C245C575E}"/>
              </a:ext>
            </a:extLst>
          </p:cNvPr>
          <p:cNvSpPr>
            <a:spLocks noGrp="1"/>
          </p:cNvSpPr>
          <p:nvPr>
            <p:ph type="subTitle" idx="1"/>
          </p:nvPr>
        </p:nvSpPr>
        <p:spPr>
          <a:xfrm>
            <a:off x="1524000" y="202131"/>
            <a:ext cx="9144000" cy="691853"/>
          </a:xfrm>
        </p:spPr>
        <p:txBody>
          <a:bodyPr/>
          <a:lstStyle/>
          <a:p>
            <a:r>
              <a:rPr lang="en-US" b="1" dirty="0" err="1">
                <a:solidFill>
                  <a:srgbClr val="FFFF00"/>
                </a:solidFill>
              </a:rPr>
              <a:t>Blinkit</a:t>
            </a:r>
            <a:r>
              <a:rPr lang="en-US" b="1" dirty="0">
                <a:solidFill>
                  <a:srgbClr val="FFFF00"/>
                </a:solidFill>
              </a:rPr>
              <a:t> Analysis</a:t>
            </a:r>
            <a:endParaRPr lang="en-IN" b="1" dirty="0">
              <a:solidFill>
                <a:srgbClr val="FFFF00"/>
              </a:solidFill>
            </a:endParaRPr>
          </a:p>
        </p:txBody>
      </p:sp>
      <p:sp>
        <p:nvSpPr>
          <p:cNvPr id="4" name="Diamond 3">
            <a:extLst>
              <a:ext uri="{FF2B5EF4-FFF2-40B4-BE49-F238E27FC236}">
                <a16:creationId xmlns:a16="http://schemas.microsoft.com/office/drawing/2014/main" id="{19F6A953-1F36-34E7-6D9D-1BAC9CF71A06}"/>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0DCC50E3-15D9-05CA-1881-9BACC90DF724}"/>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311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A68839C4-77AD-5718-2B8D-4B5280354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B58B4-10B4-2AF0-8BFB-326BAC8B6CD1}"/>
              </a:ext>
            </a:extLst>
          </p:cNvPr>
          <p:cNvSpPr>
            <a:spLocks noGrp="1"/>
          </p:cNvSpPr>
          <p:nvPr>
            <p:ph type="ctrTitle"/>
          </p:nvPr>
        </p:nvSpPr>
        <p:spPr>
          <a:xfrm>
            <a:off x="385011" y="529389"/>
            <a:ext cx="11598442" cy="5927777"/>
          </a:xfrm>
        </p:spPr>
        <p:txBody>
          <a:bodyPr wrap="square" lIns="0" tIns="0" rIns="0" bIns="0" anchor="t">
            <a:spAutoFit/>
          </a:bodyPr>
          <a:lstStyle/>
          <a:p>
            <a:pPr algn="l">
              <a:buNone/>
            </a:pPr>
            <a:r>
              <a:rPr lang="en-IN" sz="3000" dirty="0">
                <a:solidFill>
                  <a:srgbClr val="FFFF00"/>
                </a:solidFill>
                <a:latin typeface="+mn-lt"/>
              </a:rPr>
              <a:t>BUSINESS REQUIREMENT</a:t>
            </a:r>
            <a:br>
              <a:rPr lang="en-IN" sz="3000" dirty="0">
                <a:solidFill>
                  <a:srgbClr val="FFFF00"/>
                </a:solidFill>
                <a:latin typeface="+mn-lt"/>
              </a:rPr>
            </a:br>
            <a:br>
              <a:rPr lang="en-IN" sz="3000" dirty="0">
                <a:latin typeface="+mn-lt"/>
              </a:rPr>
            </a:br>
            <a:r>
              <a:rPr lang="en-IN" sz="3000" dirty="0">
                <a:solidFill>
                  <a:schemeClr val="bg1"/>
                </a:solidFill>
                <a:highlight>
                  <a:srgbClr val="FFFF00"/>
                </a:highlight>
                <a:latin typeface="+mn-lt"/>
              </a:rPr>
              <a:t>Chart’s Requirement</a:t>
            </a:r>
            <a:br>
              <a:rPr lang="en-IN" sz="1800" dirty="0">
                <a:solidFill>
                  <a:schemeClr val="bg1"/>
                </a:solidFill>
                <a:highlight>
                  <a:srgbClr val="FFFF00"/>
                </a:highlight>
                <a:latin typeface="+mn-lt"/>
              </a:rPr>
            </a:br>
            <a:br>
              <a:rPr lang="en-IN" sz="1800" dirty="0">
                <a:latin typeface="+mn-lt"/>
              </a:rPr>
            </a:br>
            <a:r>
              <a:rPr lang="en-US" sz="2000" b="1" dirty="0">
                <a:solidFill>
                  <a:srgbClr val="FFFF00"/>
                </a:solidFill>
                <a:latin typeface="+mn-lt"/>
              </a:rPr>
              <a:t>1. Total Sales by Fat Content:</a:t>
            </a:r>
            <a:br>
              <a:rPr lang="en-US" sz="2000" dirty="0">
                <a:latin typeface="+mn-lt"/>
              </a:rPr>
            </a:br>
            <a:r>
              <a:rPr lang="en-US" sz="2000" dirty="0">
                <a:latin typeface="+mn-lt"/>
              </a:rPr>
              <a:t>	</a:t>
            </a:r>
            <a:r>
              <a:rPr lang="en-US" sz="2000" b="1" dirty="0">
                <a:solidFill>
                  <a:schemeClr val="bg1"/>
                </a:solidFill>
                <a:latin typeface="+mn-lt"/>
              </a:rPr>
              <a:t>Objective: Analyze the impact of fat content on total sales.</a:t>
            </a:r>
            <a:br>
              <a:rPr lang="en-US" sz="2000" b="1" dirty="0">
                <a:solidFill>
                  <a:schemeClr val="bg1"/>
                </a:solidFill>
                <a:latin typeface="+mn-lt"/>
              </a:rPr>
            </a:br>
            <a:r>
              <a:rPr lang="en-US" sz="2000" b="1" dirty="0">
                <a:solidFill>
                  <a:schemeClr val="bg1"/>
                </a:solidFill>
                <a:latin typeface="+mn-lt"/>
              </a:rPr>
              <a:t>	Additional KPI Metrics: Assess how other KPIs (Average Sales, Number of Items, </a:t>
            </a:r>
            <a:r>
              <a:rPr lang="en-US" sz="2000" b="1" dirty="0" err="1">
                <a:solidFill>
                  <a:schemeClr val="bg1"/>
                </a:solidFill>
                <a:latin typeface="+mn-lt"/>
              </a:rPr>
              <a:t>Averag</a:t>
            </a:r>
            <a:r>
              <a:rPr lang="en-US" sz="2000" b="1" dirty="0">
                <a:solidFill>
                  <a:schemeClr val="bg1"/>
                </a:solidFill>
                <a:latin typeface="+mn-lt"/>
              </a:rPr>
              <a:t> Rating) vary 	with fat content.</a:t>
            </a:r>
            <a:br>
              <a:rPr lang="en-US" sz="2000" b="1" dirty="0">
                <a:solidFill>
                  <a:schemeClr val="bg1"/>
                </a:solidFill>
                <a:latin typeface="+mn-lt"/>
              </a:rPr>
            </a:br>
            <a:r>
              <a:rPr lang="en-US" sz="2000" b="1" dirty="0">
                <a:solidFill>
                  <a:schemeClr val="bg1"/>
                </a:solidFill>
                <a:latin typeface="+mn-lt"/>
              </a:rPr>
              <a:t>	Chart Type: Donut Chart.</a:t>
            </a:r>
            <a:br>
              <a:rPr lang="en-US" sz="2000" dirty="0">
                <a:latin typeface="+mn-lt"/>
              </a:rPr>
            </a:br>
            <a:br>
              <a:rPr lang="en-US" sz="2000" dirty="0">
                <a:latin typeface="+mn-lt"/>
              </a:rPr>
            </a:br>
            <a:r>
              <a:rPr lang="en-US" sz="2000" b="1" dirty="0">
                <a:solidFill>
                  <a:srgbClr val="FFFF00"/>
                </a:solidFill>
                <a:latin typeface="+mn-lt"/>
              </a:rPr>
              <a:t>2. Total Sales by Item Type:</a:t>
            </a:r>
            <a:br>
              <a:rPr lang="en-US" sz="2000" dirty="0">
                <a:latin typeface="+mn-lt"/>
              </a:rPr>
            </a:br>
            <a:r>
              <a:rPr lang="en-US" sz="2000" dirty="0">
                <a:latin typeface="+mn-lt"/>
              </a:rPr>
              <a:t>	</a:t>
            </a:r>
            <a:r>
              <a:rPr lang="en-US" sz="2000" b="1" dirty="0">
                <a:solidFill>
                  <a:schemeClr val="bg1"/>
                </a:solidFill>
                <a:latin typeface="+mn-lt"/>
              </a:rPr>
              <a:t>Objective: Identify the performance of different item types in terms of total sales.</a:t>
            </a:r>
            <a:br>
              <a:rPr lang="en-US" sz="2000" b="1" dirty="0">
                <a:solidFill>
                  <a:schemeClr val="bg1"/>
                </a:solidFill>
                <a:latin typeface="+mn-lt"/>
              </a:rPr>
            </a:br>
            <a:r>
              <a:rPr lang="en-US" sz="2000" b="1" dirty="0">
                <a:solidFill>
                  <a:schemeClr val="bg1"/>
                </a:solidFill>
                <a:latin typeface="+mn-lt"/>
              </a:rPr>
              <a:t>	Additional KPI Metrics: Assess how other KPIs (Average Sales, Number of Items, Average Rating) vary 	with fat content.</a:t>
            </a:r>
            <a:br>
              <a:rPr lang="en-US" sz="2000" b="1" dirty="0">
                <a:solidFill>
                  <a:schemeClr val="bg1"/>
                </a:solidFill>
                <a:latin typeface="+mn-lt"/>
              </a:rPr>
            </a:br>
            <a:r>
              <a:rPr lang="en-US" sz="2000" b="1" dirty="0">
                <a:solidFill>
                  <a:schemeClr val="bg1"/>
                </a:solidFill>
                <a:latin typeface="+mn-lt"/>
              </a:rPr>
              <a:t>	Chart Type: Bar Chart.</a:t>
            </a:r>
            <a:br>
              <a:rPr lang="en-US" sz="2000" dirty="0">
                <a:latin typeface="+mn-lt"/>
              </a:rPr>
            </a:br>
            <a:r>
              <a:rPr lang="en-US" sz="2000" b="1" dirty="0">
                <a:solidFill>
                  <a:srgbClr val="FFFF00"/>
                </a:solidFill>
                <a:latin typeface="+mn-lt"/>
              </a:rPr>
              <a:t>3. Fat Content by Outlet for Total Sales:</a:t>
            </a:r>
            <a:br>
              <a:rPr lang="en-US" sz="2000" dirty="0">
                <a:latin typeface="+mn-lt"/>
              </a:rPr>
            </a:br>
            <a:r>
              <a:rPr lang="en-US" sz="2000" dirty="0">
                <a:latin typeface="+mn-lt"/>
              </a:rPr>
              <a:t>	</a:t>
            </a:r>
            <a:r>
              <a:rPr lang="en-US" sz="2000" b="1" dirty="0">
                <a:solidFill>
                  <a:schemeClr val="bg1"/>
                </a:solidFill>
                <a:latin typeface="+mn-lt"/>
              </a:rPr>
              <a:t>Objective:</a:t>
            </a:r>
            <a:r>
              <a:rPr lang="en-US" sz="2000" dirty="0">
                <a:solidFill>
                  <a:schemeClr val="bg1"/>
                </a:solidFill>
                <a:latin typeface="+mn-lt"/>
              </a:rPr>
              <a:t> Provide a comprehensive view of all key metrics (Total Sales, Average Sales, Number of Items, 	Average Rating) broken down by different outlet types.</a:t>
            </a:r>
            <a:br>
              <a:rPr lang="en-US" sz="2000" dirty="0">
                <a:solidFill>
                  <a:schemeClr val="bg1"/>
                </a:solidFill>
                <a:latin typeface="+mn-lt"/>
              </a:rPr>
            </a:br>
            <a:r>
              <a:rPr lang="en-US" sz="2000" dirty="0">
                <a:solidFill>
                  <a:schemeClr val="bg1"/>
                </a:solidFill>
                <a:latin typeface="+mn-lt"/>
              </a:rPr>
              <a:t>	</a:t>
            </a:r>
            <a:r>
              <a:rPr lang="en-US" sz="2000" b="1" dirty="0">
                <a:solidFill>
                  <a:schemeClr val="bg1"/>
                </a:solidFill>
                <a:latin typeface="+mn-lt"/>
              </a:rPr>
              <a:t>Chart Type:</a:t>
            </a:r>
            <a:r>
              <a:rPr lang="en-US" sz="2000" dirty="0">
                <a:solidFill>
                  <a:schemeClr val="bg1"/>
                </a:solidFill>
                <a:latin typeface="+mn-lt"/>
              </a:rPr>
              <a:t> Matrix Card.</a:t>
            </a:r>
            <a:br>
              <a:rPr lang="en-US" sz="2000" dirty="0">
                <a:solidFill>
                  <a:schemeClr val="bg1"/>
                </a:solidFill>
                <a:latin typeface="+mn-lt"/>
              </a:rPr>
            </a:br>
            <a:endParaRPr lang="en-US" sz="2000" dirty="0">
              <a:solidFill>
                <a:schemeClr val="bg1"/>
              </a:solidFill>
              <a:latin typeface="+mn-lt"/>
            </a:endParaRPr>
          </a:p>
        </p:txBody>
      </p:sp>
      <p:sp>
        <p:nvSpPr>
          <p:cNvPr id="3" name="Subtitle 2">
            <a:extLst>
              <a:ext uri="{FF2B5EF4-FFF2-40B4-BE49-F238E27FC236}">
                <a16:creationId xmlns:a16="http://schemas.microsoft.com/office/drawing/2014/main" id="{1BC7BD85-E2CA-4676-DF15-1D32A6313508}"/>
              </a:ext>
            </a:extLst>
          </p:cNvPr>
          <p:cNvSpPr>
            <a:spLocks noGrp="1"/>
          </p:cNvSpPr>
          <p:nvPr>
            <p:ph type="subTitle" idx="1"/>
          </p:nvPr>
        </p:nvSpPr>
        <p:spPr>
          <a:xfrm>
            <a:off x="1524000" y="202131"/>
            <a:ext cx="9144000" cy="691853"/>
          </a:xfrm>
        </p:spPr>
        <p:txBody>
          <a:bodyPr/>
          <a:lstStyle/>
          <a:p>
            <a:r>
              <a:rPr lang="en-US" b="1" dirty="0" err="1">
                <a:solidFill>
                  <a:srgbClr val="FFFF00"/>
                </a:solidFill>
              </a:rPr>
              <a:t>Blinkit</a:t>
            </a:r>
            <a:r>
              <a:rPr lang="en-US" b="1" dirty="0">
                <a:solidFill>
                  <a:srgbClr val="FFFF00"/>
                </a:solidFill>
              </a:rPr>
              <a:t> Analysis</a:t>
            </a:r>
            <a:endParaRPr lang="en-IN" b="1" dirty="0">
              <a:solidFill>
                <a:srgbClr val="FFFF00"/>
              </a:solidFill>
            </a:endParaRPr>
          </a:p>
        </p:txBody>
      </p:sp>
      <p:sp>
        <p:nvSpPr>
          <p:cNvPr id="4" name="Diamond 3">
            <a:extLst>
              <a:ext uri="{FF2B5EF4-FFF2-40B4-BE49-F238E27FC236}">
                <a16:creationId xmlns:a16="http://schemas.microsoft.com/office/drawing/2014/main" id="{00468FD8-415A-A7F8-B327-50917D68D5E6}"/>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3898BC9B-D4B2-2BD1-3E53-D0D486EC0618}"/>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3078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03ACC9A1-637C-569D-5760-211740C2B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EB31C-B21E-3267-2C65-E4D874FF8CAD}"/>
              </a:ext>
            </a:extLst>
          </p:cNvPr>
          <p:cNvSpPr>
            <a:spLocks noGrp="1"/>
          </p:cNvSpPr>
          <p:nvPr>
            <p:ph type="ctrTitle"/>
          </p:nvPr>
        </p:nvSpPr>
        <p:spPr>
          <a:xfrm>
            <a:off x="712268" y="606393"/>
            <a:ext cx="11223057" cy="5733877"/>
          </a:xfrm>
        </p:spPr>
        <p:txBody>
          <a:bodyPr wrap="square" lIns="0" tIns="0" rIns="0" bIns="0" anchor="t">
            <a:spAutoFit/>
          </a:bodyPr>
          <a:lstStyle/>
          <a:p>
            <a:pPr algn="l">
              <a:buNone/>
            </a:pPr>
            <a:r>
              <a:rPr lang="en-IN" sz="3000" dirty="0">
                <a:latin typeface="+mn-lt"/>
              </a:rPr>
              <a:t>BUSINESS REQUIREMENT</a:t>
            </a:r>
            <a:br>
              <a:rPr lang="en-IN" sz="3000" dirty="0">
                <a:latin typeface="+mn-lt"/>
              </a:rPr>
            </a:br>
            <a:br>
              <a:rPr lang="en-IN" sz="3000" dirty="0">
                <a:latin typeface="+mn-lt"/>
              </a:rPr>
            </a:br>
            <a:r>
              <a:rPr lang="en-IN" sz="3000" dirty="0">
                <a:solidFill>
                  <a:schemeClr val="bg1"/>
                </a:solidFill>
                <a:highlight>
                  <a:srgbClr val="FFFF00"/>
                </a:highlight>
                <a:latin typeface="+mn-lt"/>
              </a:rPr>
              <a:t>Chart’s Requirement</a:t>
            </a:r>
            <a:br>
              <a:rPr lang="en-IN" sz="1800" dirty="0">
                <a:latin typeface="+mn-lt"/>
              </a:rPr>
            </a:br>
            <a:br>
              <a:rPr lang="en-IN" sz="1800" dirty="0">
                <a:latin typeface="+mn-lt"/>
              </a:rPr>
            </a:br>
            <a:r>
              <a:rPr lang="en-US" sz="1800" b="1" dirty="0">
                <a:solidFill>
                  <a:srgbClr val="FFFF00"/>
                </a:solidFill>
                <a:latin typeface="+mn-lt"/>
              </a:rPr>
              <a:t>4. Total Sales by Outlet Establishment:</a:t>
            </a:r>
            <a:br>
              <a:rPr lang="en-US" sz="1800" b="1" dirty="0">
                <a:solidFill>
                  <a:srgbClr val="FFFF00"/>
                </a:solidFill>
                <a:latin typeface="+mn-lt"/>
              </a:rPr>
            </a:br>
            <a:r>
              <a:rPr lang="en-US" sz="1800" dirty="0">
                <a:latin typeface="+mn-lt"/>
              </a:rPr>
              <a:t>	</a:t>
            </a:r>
            <a:r>
              <a:rPr lang="en-US" sz="1800" b="1" dirty="0">
                <a:solidFill>
                  <a:schemeClr val="bg1"/>
                </a:solidFill>
                <a:latin typeface="+mn-lt"/>
              </a:rPr>
              <a:t>Objective: Evaluate how the age or type of outlet establishment influences total sales.</a:t>
            </a:r>
            <a:br>
              <a:rPr lang="en-US" sz="1800" b="1" dirty="0">
                <a:solidFill>
                  <a:schemeClr val="bg1"/>
                </a:solidFill>
                <a:latin typeface="+mn-lt"/>
              </a:rPr>
            </a:br>
            <a:r>
              <a:rPr lang="en-US" sz="1800" b="1" dirty="0">
                <a:solidFill>
                  <a:schemeClr val="bg1"/>
                </a:solidFill>
                <a:latin typeface="+mn-lt"/>
              </a:rPr>
              <a:t>	</a:t>
            </a:r>
            <a:r>
              <a:rPr lang="en-US" sz="1800" b="1">
                <a:solidFill>
                  <a:schemeClr val="bg1"/>
                </a:solidFill>
                <a:latin typeface="+mn-lt"/>
              </a:rPr>
              <a:t>Chart Type: Line Chart.</a:t>
            </a:r>
            <a:br>
              <a:rPr lang="en-US" sz="1800" b="1">
                <a:solidFill>
                  <a:schemeClr val="bg1"/>
                </a:solidFill>
                <a:latin typeface="+mn-lt"/>
              </a:rPr>
            </a:br>
            <a:br>
              <a:rPr lang="en-IN" sz="1800">
                <a:latin typeface="+mn-lt"/>
              </a:rPr>
            </a:br>
            <a:r>
              <a:rPr lang="en-US" sz="1800" b="1" dirty="0">
                <a:solidFill>
                  <a:srgbClr val="FFFF00"/>
                </a:solidFill>
                <a:latin typeface="+mn-lt"/>
              </a:rPr>
              <a:t>5. Sales by Outlet Size:</a:t>
            </a:r>
            <a:br>
              <a:rPr lang="en-US" sz="1800" dirty="0">
                <a:latin typeface="+mn-lt"/>
              </a:rPr>
            </a:br>
            <a:r>
              <a:rPr lang="en-US" sz="1800" dirty="0">
                <a:latin typeface="+mn-lt"/>
              </a:rPr>
              <a:t>	</a:t>
            </a:r>
            <a:r>
              <a:rPr lang="en-US" sz="1800" b="1" dirty="0">
                <a:solidFill>
                  <a:schemeClr val="bg1"/>
                </a:solidFill>
                <a:latin typeface="+mn-lt"/>
              </a:rPr>
              <a:t>Objective:</a:t>
            </a:r>
            <a:r>
              <a:rPr lang="en-US" sz="1800" dirty="0">
                <a:solidFill>
                  <a:schemeClr val="bg1"/>
                </a:solidFill>
                <a:latin typeface="+mn-lt"/>
              </a:rPr>
              <a:t> Analyze the correlation between outlet size and total sales.</a:t>
            </a:r>
            <a:br>
              <a:rPr lang="en-US" sz="1800" dirty="0">
                <a:solidFill>
                  <a:schemeClr val="bg1"/>
                </a:solidFill>
                <a:latin typeface="+mn-lt"/>
              </a:rPr>
            </a:br>
            <a:r>
              <a:rPr lang="en-US" sz="1800" dirty="0">
                <a:solidFill>
                  <a:schemeClr val="bg1"/>
                </a:solidFill>
                <a:latin typeface="+mn-lt"/>
              </a:rPr>
              <a:t>	</a:t>
            </a:r>
            <a:r>
              <a:rPr lang="en-US" sz="1800" b="1" dirty="0">
                <a:solidFill>
                  <a:schemeClr val="bg1"/>
                </a:solidFill>
                <a:latin typeface="+mn-lt"/>
              </a:rPr>
              <a:t>Chart Type:</a:t>
            </a:r>
            <a:r>
              <a:rPr lang="en-US" sz="1800" dirty="0">
                <a:solidFill>
                  <a:schemeClr val="bg1"/>
                </a:solidFill>
                <a:latin typeface="+mn-lt"/>
              </a:rPr>
              <a:t> Donut/ Pie Chart.</a:t>
            </a:r>
            <a:br>
              <a:rPr lang="en-US" sz="1800" dirty="0">
                <a:latin typeface="+mn-lt"/>
              </a:rPr>
            </a:br>
            <a:br>
              <a:rPr lang="en-US" sz="1800" dirty="0">
                <a:latin typeface="+mn-lt"/>
              </a:rPr>
            </a:br>
            <a:r>
              <a:rPr lang="en-US" sz="1800" b="1" dirty="0">
                <a:solidFill>
                  <a:srgbClr val="FFFF00"/>
                </a:solidFill>
                <a:latin typeface="+mn-lt"/>
              </a:rPr>
              <a:t>6. Sales by Outlet Location:</a:t>
            </a:r>
            <a:br>
              <a:rPr lang="en-US" sz="1800" dirty="0">
                <a:latin typeface="+mn-lt"/>
              </a:rPr>
            </a:br>
            <a:r>
              <a:rPr lang="en-US" sz="1800" dirty="0">
                <a:latin typeface="+mn-lt"/>
              </a:rPr>
              <a:t>	</a:t>
            </a:r>
            <a:r>
              <a:rPr lang="en-US" sz="1800" b="1" dirty="0">
                <a:solidFill>
                  <a:schemeClr val="bg1"/>
                </a:solidFill>
                <a:latin typeface="+mn-lt"/>
              </a:rPr>
              <a:t>Objective:</a:t>
            </a:r>
            <a:r>
              <a:rPr lang="en-US" sz="1800" dirty="0">
                <a:solidFill>
                  <a:schemeClr val="bg1"/>
                </a:solidFill>
                <a:latin typeface="+mn-lt"/>
              </a:rPr>
              <a:t> Assess the geographic distribution of sales across different locations.</a:t>
            </a:r>
            <a:br>
              <a:rPr lang="en-US" sz="1800" dirty="0">
                <a:solidFill>
                  <a:schemeClr val="bg1"/>
                </a:solidFill>
                <a:latin typeface="+mn-lt"/>
              </a:rPr>
            </a:br>
            <a:r>
              <a:rPr lang="en-US" sz="1800" dirty="0">
                <a:solidFill>
                  <a:schemeClr val="bg1"/>
                </a:solidFill>
                <a:latin typeface="+mn-lt"/>
              </a:rPr>
              <a:t>	</a:t>
            </a:r>
            <a:r>
              <a:rPr lang="en-US" sz="1800" b="1" dirty="0">
                <a:solidFill>
                  <a:schemeClr val="bg1"/>
                </a:solidFill>
                <a:latin typeface="+mn-lt"/>
              </a:rPr>
              <a:t>Chart Type:</a:t>
            </a:r>
            <a:r>
              <a:rPr lang="en-US" sz="1800" dirty="0">
                <a:solidFill>
                  <a:schemeClr val="bg1"/>
                </a:solidFill>
                <a:latin typeface="+mn-lt"/>
              </a:rPr>
              <a:t> Funnel Map.</a:t>
            </a:r>
            <a:br>
              <a:rPr lang="en-US" sz="1800" dirty="0">
                <a:latin typeface="+mn-lt"/>
              </a:rPr>
            </a:br>
            <a:br>
              <a:rPr lang="en-US" sz="1800" dirty="0">
                <a:latin typeface="+mn-lt"/>
              </a:rPr>
            </a:br>
            <a:r>
              <a:rPr lang="en-US" sz="1800" b="1" dirty="0">
                <a:solidFill>
                  <a:srgbClr val="FFFF00"/>
                </a:solidFill>
                <a:latin typeface="+mn-lt"/>
              </a:rPr>
              <a:t>7. All Metrics by Outlet Type:</a:t>
            </a:r>
            <a:br>
              <a:rPr lang="en-US" sz="1800" dirty="0">
                <a:latin typeface="+mn-lt"/>
              </a:rPr>
            </a:br>
            <a:r>
              <a:rPr lang="en-US" sz="1800" dirty="0">
                <a:latin typeface="+mn-lt"/>
              </a:rPr>
              <a:t>	</a:t>
            </a:r>
            <a:r>
              <a:rPr lang="en-US" sz="1800" b="1" dirty="0">
                <a:solidFill>
                  <a:schemeClr val="bg1"/>
                </a:solidFill>
                <a:latin typeface="+mn-lt"/>
              </a:rPr>
              <a:t>Objective: Compare total sales across different outlets segmented by fat content.</a:t>
            </a:r>
            <a:br>
              <a:rPr lang="en-US" sz="1800" b="1" dirty="0">
                <a:solidFill>
                  <a:schemeClr val="bg1"/>
                </a:solidFill>
                <a:latin typeface="+mn-lt"/>
              </a:rPr>
            </a:br>
            <a:r>
              <a:rPr lang="en-US" sz="1800" b="1" dirty="0">
                <a:solidFill>
                  <a:schemeClr val="bg1"/>
                </a:solidFill>
                <a:latin typeface="+mn-lt"/>
              </a:rPr>
              <a:t>	Additional KPI Metrics: Assess how other KPIs (Average Sales, Number of Items, Average Rating) 	vary with fat content.</a:t>
            </a:r>
            <a:br>
              <a:rPr lang="en-US" sz="1800" b="1" dirty="0">
                <a:solidFill>
                  <a:schemeClr val="bg1"/>
                </a:solidFill>
                <a:latin typeface="+mn-lt"/>
              </a:rPr>
            </a:br>
            <a:r>
              <a:rPr lang="en-US" sz="1800" b="1" dirty="0">
                <a:solidFill>
                  <a:schemeClr val="bg1"/>
                </a:solidFill>
                <a:latin typeface="+mn-lt"/>
              </a:rPr>
              <a:t>	Chart Type: Stacked Column Chart.</a:t>
            </a:r>
            <a:endParaRPr lang="en-US" sz="1800" dirty="0">
              <a:solidFill>
                <a:schemeClr val="bg1"/>
              </a:solidFill>
              <a:latin typeface="+mn-lt"/>
            </a:endParaRPr>
          </a:p>
        </p:txBody>
      </p:sp>
      <p:sp>
        <p:nvSpPr>
          <p:cNvPr id="3" name="Subtitle 2">
            <a:extLst>
              <a:ext uri="{FF2B5EF4-FFF2-40B4-BE49-F238E27FC236}">
                <a16:creationId xmlns:a16="http://schemas.microsoft.com/office/drawing/2014/main" id="{F733B3A0-3B10-7165-845D-DDF34ED89620}"/>
              </a:ext>
            </a:extLst>
          </p:cNvPr>
          <p:cNvSpPr>
            <a:spLocks noGrp="1"/>
          </p:cNvSpPr>
          <p:nvPr>
            <p:ph type="subTitle" idx="1"/>
          </p:nvPr>
        </p:nvSpPr>
        <p:spPr>
          <a:xfrm>
            <a:off x="1524000" y="202131"/>
            <a:ext cx="9144000" cy="691853"/>
          </a:xfrm>
        </p:spPr>
        <p:txBody>
          <a:bodyPr/>
          <a:lstStyle/>
          <a:p>
            <a:r>
              <a:rPr lang="en-US" b="1" dirty="0" err="1">
                <a:solidFill>
                  <a:srgbClr val="FFFF00"/>
                </a:solidFill>
              </a:rPr>
              <a:t>Blinkit</a:t>
            </a:r>
            <a:r>
              <a:rPr lang="en-US" b="1" dirty="0">
                <a:solidFill>
                  <a:srgbClr val="FFFF00"/>
                </a:solidFill>
              </a:rPr>
              <a:t> Analysis</a:t>
            </a:r>
            <a:endParaRPr lang="en-IN" b="1" dirty="0">
              <a:solidFill>
                <a:srgbClr val="FFFF00"/>
              </a:solidFill>
            </a:endParaRPr>
          </a:p>
        </p:txBody>
      </p:sp>
      <p:sp>
        <p:nvSpPr>
          <p:cNvPr id="4" name="Diamond 3">
            <a:extLst>
              <a:ext uri="{FF2B5EF4-FFF2-40B4-BE49-F238E27FC236}">
                <a16:creationId xmlns:a16="http://schemas.microsoft.com/office/drawing/2014/main" id="{96AAB72D-5A66-B22C-3631-3DF9706B82FC}"/>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F0A120E0-5593-1AD7-6939-2CCE191F0494}"/>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9884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52</TotalTime>
  <Words>461</Words>
  <Application>Microsoft Office PowerPoint</Application>
  <PresentationFormat>Widescreen</PresentationFormat>
  <Paragraphs>11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Segoe UI Light</vt:lpstr>
      <vt:lpstr>Office Theme</vt:lpstr>
      <vt:lpstr>Blinkit Data Analysis Project Requriment</vt:lpstr>
      <vt:lpstr>BUSINESS REQUIREMENT  To conduct a comprehensive analysis of Blinkit’s sales performance, customer satisfaction, and inventory distribution to identify key insights and opportunities for optimization using various KPIs and visualizations in Power BI.  KPI’s Requirements  1. Total Sales: The overall revenue generated from all items sold. 2. Average Sales: The average revenue per sale. 3. Number of Items: The total count of different items sold. 4. Average Rating: The average customer rating for items sold.</vt:lpstr>
      <vt:lpstr>BUSINESS REQUIREMENT  Chart’s Requirement  1. Total Sales by Fat Content:  Objective: Analyze the impact of fat content on total sales.  Additional KPI Metrics: Assess how other KPIs (Average Sales, Number of Items, Averag Rating) vary  with fat content.  Chart Type: Donut Chart.  2. Total Sales by Item Type:  Objective: Identify the performance of different item types in terms of total sales.  Additional KPI Metrics: Assess how other KPIs (Average Sales, Number of Items, Average Rating) vary  with fat content.  Chart Type: Bar Chart. 3. Fat Content by Outlet for Total Sales:  Objective: Provide a comprehensive view of all key metrics (Total Sales, Average Sales, Number of Items,  Average Rating) broken down by different outlet types.  Chart Type: Matrix Card. </vt:lpstr>
      <vt:lpstr>BUSINESS REQUIREMENT  Chart’s Requirement  4. Total Sales by Outlet Establishment:  Objective: Evaluate how the age or type of outlet establishment influences total sales.  Chart Type: Line Chart.  5. Sales by Outlet Size:  Objective: Analyze the correlation between outlet size and total sales.  Chart Type: Donut/ Pie Chart.  6. Sales by Outlet Location:  Objective: Assess the geographic distribution of sales across different locations.  Chart Type: Funnel Map.  7. All Metrics by Outlet Type:  Objective: Compare total sales across different outlets segmented by fat content.  Additional KPI Metrics: Assess how other KPIs (Average Sales, Number of Items, Average Rating)  vary with fat content.  Chart Type: Stacked Column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Rangrez Mohammad aamir</dc:creator>
  <cp:lastModifiedBy>Rangrez Mohammad aamir</cp:lastModifiedBy>
  <cp:revision>2</cp:revision>
  <dcterms:created xsi:type="dcterms:W3CDTF">2025-05-31T12:19:06Z</dcterms:created>
  <dcterms:modified xsi:type="dcterms:W3CDTF">2025-06-02T08:50:31Z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