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29"/>
  </p:notesMasterIdLst>
  <p:handoutMasterIdLst>
    <p:handoutMasterId r:id="rId30"/>
  </p:handoutMasterIdLst>
  <p:sldIdLst>
    <p:sldId id="256" r:id="rId2"/>
    <p:sldId id="259" r:id="rId3"/>
    <p:sldId id="257" r:id="rId4"/>
    <p:sldId id="260" r:id="rId5"/>
    <p:sldId id="258" r:id="rId6"/>
    <p:sldId id="268" r:id="rId7"/>
    <p:sldId id="283" r:id="rId8"/>
    <p:sldId id="284" r:id="rId9"/>
    <p:sldId id="285" r:id="rId10"/>
    <p:sldId id="288" r:id="rId11"/>
    <p:sldId id="289" r:id="rId12"/>
    <p:sldId id="261" r:id="rId13"/>
    <p:sldId id="282" r:id="rId14"/>
    <p:sldId id="273" r:id="rId15"/>
    <p:sldId id="274" r:id="rId16"/>
    <p:sldId id="275" r:id="rId17"/>
    <p:sldId id="276" r:id="rId18"/>
    <p:sldId id="307" r:id="rId19"/>
    <p:sldId id="309" r:id="rId20"/>
    <p:sldId id="290" r:id="rId21"/>
    <p:sldId id="277" r:id="rId22"/>
    <p:sldId id="262" r:id="rId23"/>
    <p:sldId id="294" r:id="rId24"/>
    <p:sldId id="263" r:id="rId25"/>
    <p:sldId id="308" r:id="rId26"/>
    <p:sldId id="264"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288D8A-1662-4920-84BA-117406AC55A6}" v="402" dt="2021-07-06T14:05:18.130"/>
    <p1510:client id="{7BE74341-2339-4685-A093-DA6E6ECDED79}" v="124" dt="2021-07-03T15:37:18.227"/>
    <p1510:client id="{BA2313BF-8613-4569-9889-A607CC9FE4ED}" v="96" dt="2021-07-06T14:57:33.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7/6/2021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7/6/2021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07218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590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519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0255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375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9869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15445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67014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39044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0922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03221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7/6/2021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30150036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2083" y="341353"/>
            <a:ext cx="11170920" cy="1453073"/>
          </a:xfrm>
        </p:spPr>
        <p:txBody>
          <a:bodyPr>
            <a:normAutofit fontScale="90000"/>
          </a:bodyPr>
          <a:lstStyle/>
          <a:p>
            <a:r>
              <a:rPr lang="en-US" sz="5000" b="1" dirty="0">
                <a:solidFill>
                  <a:schemeClr val="accent1">
                    <a:lumMod val="50000"/>
                  </a:schemeClr>
                </a:solidFill>
              </a:rPr>
              <a:t>Students’ Early Attrition Modelling for Clearwater State University</a:t>
            </a:r>
          </a:p>
        </p:txBody>
      </p:sp>
      <p:sp>
        <p:nvSpPr>
          <p:cNvPr id="3" name="Subtitle 2"/>
          <p:cNvSpPr>
            <a:spLocks noGrp="1"/>
          </p:cNvSpPr>
          <p:nvPr>
            <p:ph type="subTitle" idx="1"/>
          </p:nvPr>
        </p:nvSpPr>
        <p:spPr>
          <a:xfrm>
            <a:off x="6090836" y="4670257"/>
            <a:ext cx="5149850" cy="805815"/>
          </a:xfrm>
        </p:spPr>
        <p:txBody>
          <a:bodyPr>
            <a:noAutofit/>
          </a:bodyPr>
          <a:lstStyle/>
          <a:p>
            <a:pPr algn="r"/>
            <a:r>
              <a:rPr lang="en-US" sz="3500" b="1"/>
              <a:t>From: Chethan Kumar R</a:t>
            </a:r>
          </a:p>
          <a:p>
            <a:pPr algn="r"/>
            <a:r>
              <a:rPr lang="en-US" sz="3500" b="1"/>
              <a:t>Jig20517</a:t>
            </a:r>
          </a:p>
        </p:txBody>
      </p:sp>
      <p:sp>
        <p:nvSpPr>
          <p:cNvPr id="4" name="Title 1"/>
          <p:cNvSpPr>
            <a:spLocks noGrp="1"/>
          </p:cNvSpPr>
          <p:nvPr/>
        </p:nvSpPr>
        <p:spPr>
          <a:xfrm>
            <a:off x="2134870" y="2323909"/>
            <a:ext cx="7473950" cy="781685"/>
          </a:xfrm>
          <a:prstGeom prst="rect">
            <a:avLst/>
          </a:prstGeom>
        </p:spPr>
        <p:txBody>
          <a:bodyPr vert="horz" lIns="91440" tIns="45720" rIns="91440" bIns="45720" rtlCol="0" anchor="b">
            <a:noAutofit/>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4000" b="1" dirty="0">
                <a:effectLst>
                  <a:outerShdw blurRad="38100" dist="19050" dir="2700000" algn="tl" rotWithShape="0">
                    <a:schemeClr val="dk1">
                      <a:alpha val="40000"/>
                    </a:schemeClr>
                  </a:outerShdw>
                </a:effectLst>
                <a:sym typeface="+mn-ea"/>
              </a:rPr>
              <a:t>Capstone Project </a:t>
            </a:r>
            <a:r>
              <a:rPr lang="en-US" sz="4000" b="1" dirty="0">
                <a:effectLst>
                  <a:outerShdw blurRad="38100" dist="19050" dir="2700000" algn="tl" rotWithShape="0">
                    <a:schemeClr val="dk1">
                      <a:alpha val="40000"/>
                    </a:schemeClr>
                  </a:outerShdw>
                </a:effectLst>
              </a:rPr>
              <a:t>Analysis Report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898" y="307616"/>
            <a:ext cx="10515600" cy="1325563"/>
          </a:xfrm>
        </p:spPr>
        <p:txBody>
          <a:bodyPr>
            <a:normAutofit/>
          </a:bodyPr>
          <a:lstStyle/>
          <a:p>
            <a:r>
              <a:rPr lang="en-US" sz="4000" b="1">
                <a:solidFill>
                  <a:srgbClr val="002060"/>
                </a:solidFill>
              </a:rPr>
              <a:t>Data Preparation</a:t>
            </a:r>
          </a:p>
        </p:txBody>
      </p:sp>
      <p:pic>
        <p:nvPicPr>
          <p:cNvPr id="5" name="Content Placeholder 4"/>
          <p:cNvPicPr>
            <a:picLocks noGrp="1" noChangeAspect="1"/>
          </p:cNvPicPr>
          <p:nvPr>
            <p:ph idx="1"/>
          </p:nvPr>
        </p:nvPicPr>
        <p:blipFill>
          <a:blip r:embed="rId2"/>
          <a:stretch>
            <a:fillRect/>
          </a:stretch>
        </p:blipFill>
        <p:spPr>
          <a:xfrm>
            <a:off x="4775200" y="878840"/>
            <a:ext cx="6927215" cy="5179060"/>
          </a:xfrm>
          <a:prstGeom prst="rect">
            <a:avLst/>
          </a:prstGeom>
          <a:ln>
            <a:solidFill>
              <a:schemeClr val="tx1"/>
            </a:solidFill>
          </a:ln>
        </p:spPr>
      </p:pic>
      <p:sp>
        <p:nvSpPr>
          <p:cNvPr id="6" name="Text Box 5"/>
          <p:cNvSpPr txBox="1"/>
          <p:nvPr/>
        </p:nvSpPr>
        <p:spPr>
          <a:xfrm>
            <a:off x="527050" y="2172814"/>
            <a:ext cx="3777615" cy="2862322"/>
          </a:xfrm>
          <a:prstGeom prst="rect">
            <a:avLst/>
          </a:prstGeom>
          <a:noFill/>
        </p:spPr>
        <p:txBody>
          <a:bodyPr wrap="square" lIns="91440" tIns="45720" rIns="91440" bIns="45720" rtlCol="0" anchor="t">
            <a:spAutoFit/>
          </a:bodyPr>
          <a:lstStyle/>
          <a:p>
            <a:pPr algn="just"/>
            <a:r>
              <a:rPr lang="en-US" sz="2000" dirty="0"/>
              <a:t>Checking for remaining missing value columns graphically.</a:t>
            </a:r>
            <a:endParaRPr lang="en-US" sz="2000" dirty="0">
              <a:cs typeface="Calibri"/>
            </a:endParaRPr>
          </a:p>
          <a:p>
            <a:pPr algn="just"/>
            <a:endParaRPr lang="en-US" sz="2000" dirty="0">
              <a:cs typeface="Calibri"/>
            </a:endParaRPr>
          </a:p>
          <a:p>
            <a:pPr algn="just"/>
            <a:r>
              <a:rPr lang="en-US" sz="2000" dirty="0"/>
              <a:t>There seems to be few missing observations in the columns like CORE_COURSE_NAME_3_F,</a:t>
            </a:r>
            <a:endParaRPr lang="en-US" sz="2000">
              <a:cs typeface="Calibri"/>
            </a:endParaRPr>
          </a:p>
          <a:p>
            <a:pPr algn="just"/>
            <a:r>
              <a:rPr lang="en-US" sz="2000" dirty="0"/>
              <a:t>CORE_COURSE_GRADE_2_S </a:t>
            </a:r>
            <a:r>
              <a:rPr lang="en-US" sz="2000" dirty="0" err="1"/>
              <a:t>etc</a:t>
            </a:r>
            <a:r>
              <a:rPr lang="en-US" sz="2000" b="1" dirty="0"/>
              <a:t> with few Categorical observations in Nature.</a:t>
            </a:r>
            <a:endParaRPr lang="en-US" sz="2000" b="1" dirty="0">
              <a:cs typeface="Calibri"/>
            </a:endParaRPr>
          </a:p>
        </p:txBody>
      </p:sp>
      <p:sp>
        <p:nvSpPr>
          <p:cNvPr id="18" name="Text Box 17"/>
          <p:cNvSpPr txBox="1"/>
          <p:nvPr/>
        </p:nvSpPr>
        <p:spPr>
          <a:xfrm>
            <a:off x="7938135" y="6057900"/>
            <a:ext cx="847725" cy="368300"/>
          </a:xfrm>
          <a:prstGeom prst="rect">
            <a:avLst/>
          </a:prstGeom>
          <a:noFill/>
        </p:spPr>
        <p:txBody>
          <a:bodyPr wrap="none" rtlCol="0" anchor="t">
            <a:spAutoFit/>
          </a:bodyPr>
          <a:lstStyle/>
          <a:p>
            <a:r>
              <a:rPr lang="en-US">
                <a:sym typeface="+mn-ea"/>
              </a:rPr>
              <a:t>Output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898" y="221351"/>
            <a:ext cx="10515600" cy="1325563"/>
          </a:xfrm>
        </p:spPr>
        <p:txBody>
          <a:bodyPr>
            <a:normAutofit/>
          </a:bodyPr>
          <a:lstStyle/>
          <a:p>
            <a:r>
              <a:rPr lang="en-US" sz="4000" b="1">
                <a:solidFill>
                  <a:srgbClr val="002060"/>
                </a:solidFill>
              </a:rPr>
              <a:t>Data Preparation</a:t>
            </a:r>
          </a:p>
        </p:txBody>
      </p:sp>
      <p:pic>
        <p:nvPicPr>
          <p:cNvPr id="8" name="Content Placeholder 7"/>
          <p:cNvPicPr>
            <a:picLocks noGrp="1" noChangeAspect="1"/>
          </p:cNvPicPr>
          <p:nvPr>
            <p:ph idx="1"/>
          </p:nvPr>
        </p:nvPicPr>
        <p:blipFill>
          <a:blip r:embed="rId2"/>
          <a:stretch>
            <a:fillRect/>
          </a:stretch>
        </p:blipFill>
        <p:spPr>
          <a:xfrm>
            <a:off x="6734175" y="895985"/>
            <a:ext cx="3392805" cy="5399405"/>
          </a:xfrm>
          <a:prstGeom prst="rect">
            <a:avLst/>
          </a:prstGeom>
          <a:ln>
            <a:solidFill>
              <a:schemeClr val="tx1"/>
            </a:solidFill>
          </a:ln>
        </p:spPr>
      </p:pic>
      <p:sp>
        <p:nvSpPr>
          <p:cNvPr id="6" name="Text Box 5"/>
          <p:cNvSpPr txBox="1"/>
          <p:nvPr/>
        </p:nvSpPr>
        <p:spPr>
          <a:xfrm>
            <a:off x="527050" y="1719759"/>
            <a:ext cx="5938280" cy="2862322"/>
          </a:xfrm>
          <a:prstGeom prst="rect">
            <a:avLst/>
          </a:prstGeom>
          <a:noFill/>
        </p:spPr>
        <p:txBody>
          <a:bodyPr wrap="square" lIns="91440" tIns="45720" rIns="91440" bIns="45720" rtlCol="0" anchor="t">
            <a:spAutoFit/>
          </a:bodyPr>
          <a:lstStyle/>
          <a:p>
            <a:pPr marL="342900" indent="-342900" algn="just">
              <a:buFont typeface="Wingdings" panose="05000000000000000000" charset="0"/>
              <a:buChar char="Ø"/>
            </a:pPr>
            <a:r>
              <a:rPr lang="en-US" sz="2000"/>
              <a:t>One approach to imputing categorical features is to replace missing values with the most common class.</a:t>
            </a:r>
          </a:p>
          <a:p>
            <a:pPr marL="342900" indent="-342900" algn="just">
              <a:buFont typeface="Wingdings" panose="05000000000000000000" charset="0"/>
              <a:buChar char="Ø"/>
            </a:pPr>
            <a:endParaRPr lang="en-US" sz="2000"/>
          </a:p>
          <a:p>
            <a:pPr marL="342900" indent="-342900" algn="just">
              <a:buFont typeface="Wingdings" panose="05000000000000000000" charset="0"/>
              <a:buChar char="Ø"/>
            </a:pPr>
            <a:r>
              <a:rPr lang="en-US" sz="2000"/>
              <a:t>After all the missing and outliers treatment from the output it is evident that there is no missing values in the dataset. </a:t>
            </a:r>
          </a:p>
          <a:p>
            <a:pPr marL="342900" indent="-342900" algn="just">
              <a:buFont typeface="Wingdings" panose="05000000000000000000" charset="0"/>
              <a:buChar char="Ø"/>
            </a:pPr>
            <a:endParaRPr lang="en-US" sz="2000" b="1"/>
          </a:p>
          <a:p>
            <a:pPr marL="342900" indent="-342900" algn="just">
              <a:buFont typeface="Wingdings" panose="05000000000000000000" charset="0"/>
              <a:buChar char="Ø"/>
            </a:pPr>
            <a:r>
              <a:rPr lang="en-US" sz="2000" b="1"/>
              <a:t>Now the dataset is ready for further EDA and Modelling.</a:t>
            </a:r>
          </a:p>
        </p:txBody>
      </p:sp>
      <p:sp>
        <p:nvSpPr>
          <p:cNvPr id="18" name="Text Box 17"/>
          <p:cNvSpPr txBox="1"/>
          <p:nvPr/>
        </p:nvSpPr>
        <p:spPr>
          <a:xfrm>
            <a:off x="7800975" y="527685"/>
            <a:ext cx="870751" cy="369332"/>
          </a:xfrm>
          <a:prstGeom prst="rect">
            <a:avLst/>
          </a:prstGeom>
          <a:noFill/>
        </p:spPr>
        <p:txBody>
          <a:bodyPr wrap="none" rtlCol="0" anchor="t">
            <a:spAutoFit/>
          </a:bodyPr>
          <a:lstStyle/>
          <a:p>
            <a:r>
              <a:rPr lang="en-US" b="1">
                <a:solidFill>
                  <a:srgbClr val="002060"/>
                </a:solidFill>
                <a:sym typeface="+mn-ea"/>
              </a:rPr>
              <a:t>Output</a:t>
            </a:r>
            <a:endParaRPr lang="en-US" b="1">
              <a:solidFill>
                <a:srgbClr val="00206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181" y="206974"/>
            <a:ext cx="10515600" cy="1325563"/>
          </a:xfrm>
        </p:spPr>
        <p:txBody>
          <a:bodyPr>
            <a:normAutofit/>
          </a:bodyPr>
          <a:lstStyle/>
          <a:p>
            <a:r>
              <a:rPr lang="en-US" sz="4000" b="1" dirty="0">
                <a:solidFill>
                  <a:srgbClr val="002060"/>
                </a:solidFill>
              </a:rPr>
              <a:t>Data Summary </a:t>
            </a:r>
            <a:endParaRPr lang="en-US" sz="4000" b="1">
              <a:solidFill>
                <a:srgbClr val="002060"/>
              </a:solidFill>
            </a:endParaRPr>
          </a:p>
        </p:txBody>
      </p:sp>
      <p:sp>
        <p:nvSpPr>
          <p:cNvPr id="3" name="Content Placeholder 2"/>
          <p:cNvSpPr>
            <a:spLocks noGrp="1"/>
          </p:cNvSpPr>
          <p:nvPr>
            <p:ph sz="half" idx="1"/>
          </p:nvPr>
        </p:nvSpPr>
        <p:spPr>
          <a:xfrm>
            <a:off x="720736" y="1437461"/>
            <a:ext cx="5162539" cy="4789984"/>
          </a:xfrm>
        </p:spPr>
        <p:txBody>
          <a:bodyPr vert="horz" lIns="91440" tIns="45720" rIns="91440" bIns="45720" rtlCol="0" anchor="t">
            <a:normAutofit fontScale="77500" lnSpcReduction="20000"/>
          </a:bodyPr>
          <a:lstStyle/>
          <a:p>
            <a:pPr marL="0" indent="0" algn="just">
              <a:buNone/>
            </a:pPr>
            <a:r>
              <a:rPr lang="en-US" sz="2550" dirty="0"/>
              <a:t>Let's take few minutes in understanding available students data.</a:t>
            </a:r>
          </a:p>
          <a:p>
            <a:pPr algn="just">
              <a:lnSpc>
                <a:spcPct val="100000"/>
              </a:lnSpc>
              <a:buFont typeface="Wingdings" panose="05000000000000000000" charset="0"/>
              <a:buChar char="Ø"/>
            </a:pPr>
            <a:r>
              <a:rPr lang="en-US" sz="2550" dirty="0"/>
              <a:t>Dependent variable:  ‘</a:t>
            </a:r>
            <a:r>
              <a:rPr lang="en-US" sz="2550" b="1" dirty="0"/>
              <a:t>RETURNED_2ND_YR’</a:t>
            </a:r>
            <a:endParaRPr lang="en-US" sz="2550" dirty="0"/>
          </a:p>
          <a:p>
            <a:pPr algn="just">
              <a:buNone/>
            </a:pPr>
            <a:endParaRPr lang="en-US" sz="2570"/>
          </a:p>
          <a:p>
            <a:pPr algn="just">
              <a:buFont typeface="Wingdings" panose="05000000000000000000" charset="0"/>
              <a:buChar char="Ø"/>
            </a:pPr>
            <a:r>
              <a:rPr lang="en-US" sz="2550" dirty="0"/>
              <a:t>Early attrition is defined as student drop out within one year of successfully joining the program (completed admission process). Here dependent variable is “ RETURNED_2ND_YR”.</a:t>
            </a:r>
            <a:endParaRPr lang="en-US" sz="2550" dirty="0">
              <a:cs typeface="Calibri"/>
            </a:endParaRPr>
          </a:p>
          <a:p>
            <a:pPr marL="0" indent="0" algn="just">
              <a:buNone/>
            </a:pPr>
            <a:r>
              <a:rPr lang="en-US" sz="3500" b="1" u="sng" dirty="0">
                <a:solidFill>
                  <a:srgbClr val="FF0000"/>
                </a:solidFill>
              </a:rPr>
              <a:t>Note: </a:t>
            </a:r>
            <a:endParaRPr lang="en-US" sz="3500" b="1" u="sng" dirty="0">
              <a:solidFill>
                <a:srgbClr val="FF0000"/>
              </a:solidFill>
              <a:cs typeface="Calibri"/>
            </a:endParaRPr>
          </a:p>
          <a:p>
            <a:pPr marL="0" indent="0" algn="just">
              <a:buNone/>
            </a:pPr>
            <a:r>
              <a:rPr lang="en-US" sz="3000" b="1" dirty="0"/>
              <a:t>Here </a:t>
            </a:r>
            <a:r>
              <a:rPr lang="en-US" sz="3000" b="1" u="sng" dirty="0"/>
              <a:t>“0”</a:t>
            </a:r>
            <a:r>
              <a:rPr lang="en-US" sz="3000" b="1" dirty="0"/>
              <a:t> represents Students who didn’t came back to First Semester in 2nd Year, </a:t>
            </a:r>
            <a:r>
              <a:rPr lang="en-US" sz="3000" b="1" u="sng" dirty="0"/>
              <a:t>“1” </a:t>
            </a:r>
            <a:r>
              <a:rPr lang="en-US" sz="3000" b="1" dirty="0"/>
              <a:t>represents student came back to First semester in 2nd Year, in the </a:t>
            </a:r>
            <a:r>
              <a:rPr lang="en-US" sz="3000" b="1" u="sng" dirty="0">
                <a:sym typeface="+mn-ea"/>
              </a:rPr>
              <a:t>“ RETURNED_2ND_YR”</a:t>
            </a:r>
            <a:r>
              <a:rPr lang="en-US" sz="3000" b="1" dirty="0">
                <a:sym typeface="+mn-ea"/>
              </a:rPr>
              <a:t> Column.</a:t>
            </a:r>
            <a:endParaRPr lang="en-US" sz="3000" b="1" dirty="0"/>
          </a:p>
          <a:p>
            <a:pPr marL="0" indent="0" algn="just">
              <a:buNone/>
            </a:pPr>
            <a:endParaRPr lang="en-US" sz="2000"/>
          </a:p>
          <a:p>
            <a:pPr marL="0" indent="0" algn="just">
              <a:buNone/>
            </a:pPr>
            <a:endParaRPr lang="en-US" sz="2000"/>
          </a:p>
        </p:txBody>
      </p:sp>
      <p:pic>
        <p:nvPicPr>
          <p:cNvPr id="7" name="Content Placeholder 6"/>
          <p:cNvPicPr>
            <a:picLocks noGrp="1" noChangeAspect="1"/>
          </p:cNvPicPr>
          <p:nvPr>
            <p:ph sz="half" idx="2"/>
          </p:nvPr>
        </p:nvPicPr>
        <p:blipFill>
          <a:blip r:embed="rId2"/>
          <a:stretch>
            <a:fillRect/>
          </a:stretch>
        </p:blipFill>
        <p:spPr>
          <a:xfrm>
            <a:off x="6235197" y="1811248"/>
            <a:ext cx="5796280" cy="3764280"/>
          </a:xfrm>
          <a:prstGeom prst="rect">
            <a:avLst/>
          </a:prstGeom>
          <a:ln>
            <a:solidFill>
              <a:schemeClr val="tx1"/>
            </a:solidFill>
          </a:ln>
        </p:spPr>
      </p:pic>
      <p:sp>
        <p:nvSpPr>
          <p:cNvPr id="6" name="Text Box 5"/>
          <p:cNvSpPr txBox="1"/>
          <p:nvPr/>
        </p:nvSpPr>
        <p:spPr>
          <a:xfrm>
            <a:off x="6058535" y="1169035"/>
            <a:ext cx="5290185" cy="521970"/>
          </a:xfrm>
          <a:prstGeom prst="rect">
            <a:avLst/>
          </a:prstGeom>
          <a:noFill/>
        </p:spPr>
        <p:txBody>
          <a:bodyPr wrap="square" rtlCol="0">
            <a:spAutoFit/>
          </a:bodyPr>
          <a:lstStyle/>
          <a:p>
            <a:r>
              <a:rPr lang="en-US" sz="2800" b="1">
                <a:solidFill>
                  <a:srgbClr val="002060"/>
                </a:solidFill>
              </a:rPr>
              <a:t>Sample Snip (Data Dictionary)</a:t>
            </a:r>
          </a:p>
        </p:txBody>
      </p:sp>
      <p:cxnSp>
        <p:nvCxnSpPr>
          <p:cNvPr id="8" name="Straight Connector 7"/>
          <p:cNvCxnSpPr/>
          <p:nvPr/>
        </p:nvCxnSpPr>
        <p:spPr>
          <a:xfrm>
            <a:off x="6058535" y="1303655"/>
            <a:ext cx="0" cy="50463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691" y="235729"/>
            <a:ext cx="10515600" cy="1325563"/>
          </a:xfrm>
        </p:spPr>
        <p:txBody>
          <a:bodyPr/>
          <a:lstStyle/>
          <a:p>
            <a:r>
              <a:rPr lang="en-US" b="1">
                <a:solidFill>
                  <a:srgbClr val="002060"/>
                </a:solidFill>
                <a:sym typeface="+mn-ea"/>
              </a:rPr>
              <a:t>Exploratory Data Analysis (EDA)</a:t>
            </a:r>
          </a:p>
        </p:txBody>
      </p:sp>
      <p:sp>
        <p:nvSpPr>
          <p:cNvPr id="3" name="Content Placeholder 2"/>
          <p:cNvSpPr>
            <a:spLocks noGrp="1"/>
          </p:cNvSpPr>
          <p:nvPr>
            <p:ph idx="1"/>
          </p:nvPr>
        </p:nvSpPr>
        <p:spPr>
          <a:xfrm>
            <a:off x="716280" y="1403350"/>
            <a:ext cx="10637520" cy="4639310"/>
          </a:xfrm>
        </p:spPr>
        <p:txBody>
          <a:bodyPr>
            <a:normAutofit/>
          </a:bodyPr>
          <a:lstStyle/>
          <a:p>
            <a:pPr>
              <a:buFont typeface="Wingdings" panose="05000000000000000000" charset="0"/>
              <a:buChar char="Ø"/>
            </a:pPr>
            <a:r>
              <a:rPr lang="en-US" sz="2000"/>
              <a:t>In order to get better understanding and insights on how Each Independent variable is related to Dependent variable EDA is performed.</a:t>
            </a:r>
          </a:p>
          <a:p>
            <a:pPr marL="0" indent="0">
              <a:buFont typeface="Wingdings" panose="05000000000000000000" charset="0"/>
              <a:buNone/>
            </a:pPr>
            <a:endParaRPr lang="en-US" sz="2000"/>
          </a:p>
          <a:p>
            <a:pPr>
              <a:buFont typeface="Wingdings" panose="05000000000000000000" charset="0"/>
              <a:buChar char="Ø"/>
            </a:pPr>
            <a:r>
              <a:rPr lang="en-US" sz="2000"/>
              <a:t>EDA is performed on all the variables in the dataset.</a:t>
            </a:r>
          </a:p>
          <a:p>
            <a:pPr marL="0" indent="0">
              <a:buFont typeface="Wingdings" panose="05000000000000000000" charset="0"/>
              <a:buNone/>
            </a:pPr>
            <a:endParaRPr lang="en-US" sz="2000"/>
          </a:p>
          <a:p>
            <a:pPr>
              <a:buFont typeface="Wingdings" panose="05000000000000000000" charset="0"/>
              <a:buChar char="Ø"/>
            </a:pPr>
            <a:r>
              <a:rPr lang="en-US" sz="2000"/>
              <a:t>In this Assignment EDA is done based on 3 Major segments: -</a:t>
            </a:r>
          </a:p>
          <a:p>
            <a:pPr>
              <a:buFont typeface="Arial" panose="020B0604020202020204" pitchFamily="34" charset="0"/>
              <a:buChar char="•"/>
            </a:pPr>
            <a:r>
              <a:rPr lang="en-US" sz="2000"/>
              <a:t>EDA on Students Demographic Data.</a:t>
            </a:r>
          </a:p>
          <a:p>
            <a:pPr>
              <a:buFont typeface="Arial" panose="020B0604020202020204" pitchFamily="34" charset="0"/>
              <a:buChar char="•"/>
            </a:pPr>
            <a:r>
              <a:rPr lang="en-US" sz="2000"/>
              <a:t>EDA on Students Performance Data.</a:t>
            </a:r>
          </a:p>
          <a:p>
            <a:pPr>
              <a:buFont typeface="Arial" panose="020B0604020202020204" pitchFamily="34" charset="0"/>
              <a:buChar char="•"/>
            </a:pPr>
            <a:r>
              <a:rPr lang="en-US" sz="2000"/>
              <a:t>EDA on Students Financial Data .</a:t>
            </a:r>
          </a:p>
          <a:p>
            <a:pPr>
              <a:buFont typeface="Arial" panose="020B0604020202020204" pitchFamily="34" charset="0"/>
              <a:buChar char="•"/>
            </a:pPr>
            <a:endParaRPr lang="en-US" sz="2000"/>
          </a:p>
          <a:p>
            <a:pPr marL="0" indent="0">
              <a:buFont typeface="Arial" panose="020B0604020202020204" pitchFamily="34" charset="0"/>
              <a:buNone/>
            </a:pPr>
            <a:r>
              <a:rPr lang="en-US" sz="2000"/>
              <a:t>Details on the above analysis can be seen in the coming slides.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294" y="293238"/>
            <a:ext cx="10515600" cy="1325563"/>
          </a:xfrm>
        </p:spPr>
        <p:txBody>
          <a:bodyPr/>
          <a:lstStyle/>
          <a:p>
            <a:r>
              <a:rPr lang="en-US" sz="3500" b="1">
                <a:solidFill>
                  <a:srgbClr val="002060"/>
                </a:solidFill>
                <a:sym typeface="+mn-ea"/>
              </a:rPr>
              <a:t>EDA on Student Demographic Data</a:t>
            </a:r>
          </a:p>
        </p:txBody>
      </p:sp>
      <p:sp>
        <p:nvSpPr>
          <p:cNvPr id="3" name="Content Placeholder 2"/>
          <p:cNvSpPr>
            <a:spLocks noGrp="1"/>
          </p:cNvSpPr>
          <p:nvPr>
            <p:ph sz="half" idx="1"/>
          </p:nvPr>
        </p:nvSpPr>
        <p:spPr>
          <a:xfrm>
            <a:off x="722630" y="1438275"/>
            <a:ext cx="5181600" cy="4351338"/>
          </a:xfrm>
        </p:spPr>
        <p:txBody>
          <a:bodyPr>
            <a:normAutofit lnSpcReduction="10000"/>
          </a:bodyPr>
          <a:lstStyle/>
          <a:p>
            <a:pPr marL="0" indent="0">
              <a:buFont typeface="Wingdings" panose="05000000000000000000" charset="0"/>
              <a:buNone/>
            </a:pPr>
            <a:r>
              <a:rPr lang="en-US" sz="2000" b="1"/>
              <a:t>STDNT_BACKGROUND </a:t>
            </a:r>
          </a:p>
        </p:txBody>
      </p:sp>
      <p:pic>
        <p:nvPicPr>
          <p:cNvPr id="11" name="Content Placeholder 10"/>
          <p:cNvPicPr>
            <a:picLocks noGrp="1" noChangeAspect="1"/>
          </p:cNvPicPr>
          <p:nvPr>
            <p:ph sz="half" idx="2"/>
          </p:nvPr>
        </p:nvPicPr>
        <p:blipFill>
          <a:blip r:embed="rId2"/>
          <a:stretch>
            <a:fillRect/>
          </a:stretch>
        </p:blipFill>
        <p:spPr>
          <a:xfrm>
            <a:off x="722630" y="1917700"/>
            <a:ext cx="4754245" cy="3392170"/>
          </a:xfrm>
          <a:prstGeom prst="rect">
            <a:avLst/>
          </a:prstGeom>
          <a:ln>
            <a:solidFill>
              <a:schemeClr val="tx1"/>
            </a:solidFill>
          </a:ln>
        </p:spPr>
      </p:pic>
      <p:sp>
        <p:nvSpPr>
          <p:cNvPr id="6" name="Text Box 5"/>
          <p:cNvSpPr txBox="1"/>
          <p:nvPr/>
        </p:nvSpPr>
        <p:spPr>
          <a:xfrm>
            <a:off x="8437497" y="1443786"/>
            <a:ext cx="1441450" cy="368300"/>
          </a:xfrm>
          <a:prstGeom prst="rect">
            <a:avLst/>
          </a:prstGeom>
          <a:noFill/>
        </p:spPr>
        <p:txBody>
          <a:bodyPr wrap="none" rtlCol="0" anchor="t">
            <a:spAutoFit/>
          </a:bodyPr>
          <a:lstStyle/>
          <a:p>
            <a:pPr marL="0" algn="l">
              <a:lnSpc>
                <a:spcPct val="90000"/>
              </a:lnSpc>
              <a:spcBef>
                <a:spcPts val="1000"/>
              </a:spcBef>
              <a:buClrTx/>
              <a:buSzTx/>
              <a:buFont typeface="Wingdings" panose="05000000000000000000" charset="0"/>
              <a:buNone/>
            </a:pPr>
            <a:r>
              <a:rPr lang="en-US" sz="2000" b="1">
                <a:sym typeface="+mn-ea"/>
              </a:rPr>
              <a:t>STDNT_AGE</a:t>
            </a:r>
          </a:p>
        </p:txBody>
      </p:sp>
      <p:cxnSp>
        <p:nvCxnSpPr>
          <p:cNvPr id="8" name="Straight Connector 7"/>
          <p:cNvCxnSpPr/>
          <p:nvPr/>
        </p:nvCxnSpPr>
        <p:spPr>
          <a:xfrm flipH="1">
            <a:off x="6096000" y="1124585"/>
            <a:ext cx="14605" cy="551180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412115" y="5537200"/>
            <a:ext cx="5492115" cy="645160"/>
          </a:xfrm>
          <a:prstGeom prst="rect">
            <a:avLst/>
          </a:prstGeom>
          <a:noFill/>
        </p:spPr>
        <p:txBody>
          <a:bodyPr wrap="square" rtlCol="0">
            <a:spAutoFit/>
          </a:bodyPr>
          <a:lstStyle/>
          <a:p>
            <a:r>
              <a:rPr lang="en-US"/>
              <a:t>From the graph it is seen that student with ‘</a:t>
            </a:r>
            <a:r>
              <a:rPr lang="en-US" b="1"/>
              <a:t>BDG1’</a:t>
            </a:r>
            <a:r>
              <a:rPr lang="en-US"/>
              <a:t> has most number of  ‘</a:t>
            </a:r>
            <a:r>
              <a:rPr lang="en-US" b="1"/>
              <a:t>student drop out’.</a:t>
            </a:r>
          </a:p>
        </p:txBody>
      </p:sp>
      <p:sp>
        <p:nvSpPr>
          <p:cNvPr id="10" name="Text Box 9"/>
          <p:cNvSpPr txBox="1"/>
          <p:nvPr/>
        </p:nvSpPr>
        <p:spPr>
          <a:xfrm>
            <a:off x="6345555" y="5431790"/>
            <a:ext cx="5492115" cy="645160"/>
          </a:xfrm>
          <a:prstGeom prst="rect">
            <a:avLst/>
          </a:prstGeom>
          <a:noFill/>
        </p:spPr>
        <p:txBody>
          <a:bodyPr wrap="square" rtlCol="0">
            <a:spAutoFit/>
          </a:bodyPr>
          <a:lstStyle/>
          <a:p>
            <a:r>
              <a:rPr lang="en-US"/>
              <a:t>From the graph it is evident that majority of the students fall under the age group between </a:t>
            </a:r>
            <a:r>
              <a:rPr lang="en-US" b="1"/>
              <a:t>18 to 20 years</a:t>
            </a:r>
            <a:r>
              <a:rPr lang="en-US"/>
              <a:t>.</a:t>
            </a:r>
            <a:endParaRPr lang="en-US" b="1"/>
          </a:p>
        </p:txBody>
      </p:sp>
      <p:pic>
        <p:nvPicPr>
          <p:cNvPr id="12" name="Picture 11"/>
          <p:cNvPicPr>
            <a:picLocks noChangeAspect="1"/>
          </p:cNvPicPr>
          <p:nvPr/>
        </p:nvPicPr>
        <p:blipFill>
          <a:blip r:embed="rId3"/>
          <a:stretch>
            <a:fillRect/>
          </a:stretch>
        </p:blipFill>
        <p:spPr>
          <a:xfrm>
            <a:off x="6345555" y="1917700"/>
            <a:ext cx="4825365" cy="3388360"/>
          </a:xfrm>
          <a:prstGeom prst="rect">
            <a:avLst/>
          </a:prstGeom>
          <a:ln>
            <a:solidFill>
              <a:schemeClr val="tx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buClrTx/>
              <a:buSzTx/>
              <a:buFontTx/>
            </a:pPr>
            <a:r>
              <a:rPr lang="en-US" sz="3500" b="1">
                <a:solidFill>
                  <a:srgbClr val="002060"/>
                </a:solidFill>
                <a:sym typeface="+mn-ea"/>
              </a:rPr>
              <a:t>EDA on Student Demographic Data</a:t>
            </a:r>
            <a:endParaRPr lang="en-US" sz="3500" b="1">
              <a:solidFill>
                <a:srgbClr val="002060"/>
              </a:solidFill>
            </a:endParaRPr>
          </a:p>
        </p:txBody>
      </p:sp>
      <p:sp>
        <p:nvSpPr>
          <p:cNvPr id="3" name="Content Placeholder 2"/>
          <p:cNvSpPr>
            <a:spLocks noGrp="1"/>
          </p:cNvSpPr>
          <p:nvPr>
            <p:ph sz="half" idx="1"/>
          </p:nvPr>
        </p:nvSpPr>
        <p:spPr>
          <a:xfrm>
            <a:off x="2132965" y="1385570"/>
            <a:ext cx="3013075" cy="438150"/>
          </a:xfrm>
        </p:spPr>
        <p:txBody>
          <a:bodyPr>
            <a:normAutofit lnSpcReduction="10000"/>
          </a:bodyPr>
          <a:lstStyle/>
          <a:p>
            <a:pPr marL="0" indent="0">
              <a:buFont typeface="Wingdings" panose="05000000000000000000" charset="0"/>
              <a:buNone/>
            </a:pPr>
            <a:r>
              <a:rPr lang="en-US" sz="2000" b="1"/>
              <a:t>HOUSING_STS  </a:t>
            </a:r>
            <a:endParaRPr lang="en-US"/>
          </a:p>
        </p:txBody>
      </p:sp>
      <p:pic>
        <p:nvPicPr>
          <p:cNvPr id="11" name="Content Placeholder 10"/>
          <p:cNvPicPr>
            <a:picLocks noGrp="1" noChangeAspect="1"/>
          </p:cNvPicPr>
          <p:nvPr>
            <p:ph sz="half" idx="2"/>
          </p:nvPr>
        </p:nvPicPr>
        <p:blipFill>
          <a:blip r:embed="rId2"/>
          <a:stretch>
            <a:fillRect/>
          </a:stretch>
        </p:blipFill>
        <p:spPr>
          <a:xfrm>
            <a:off x="6415502" y="1794965"/>
            <a:ext cx="5010185" cy="3066954"/>
          </a:xfrm>
          <a:prstGeom prst="rect">
            <a:avLst/>
          </a:prstGeom>
          <a:ln>
            <a:solidFill>
              <a:schemeClr val="tx1"/>
            </a:solidFill>
          </a:ln>
        </p:spPr>
      </p:pic>
      <p:sp>
        <p:nvSpPr>
          <p:cNvPr id="4" name="Text Box 3"/>
          <p:cNvSpPr txBox="1"/>
          <p:nvPr/>
        </p:nvSpPr>
        <p:spPr>
          <a:xfrm>
            <a:off x="7910830" y="1292225"/>
            <a:ext cx="2853055" cy="398780"/>
          </a:xfrm>
          <a:prstGeom prst="rect">
            <a:avLst/>
          </a:prstGeom>
          <a:noFill/>
        </p:spPr>
        <p:txBody>
          <a:bodyPr wrap="none" rtlCol="0" anchor="t">
            <a:spAutoFit/>
          </a:bodyPr>
          <a:lstStyle/>
          <a:p>
            <a:pPr marL="0" indent="0">
              <a:buFont typeface="Wingdings" panose="05000000000000000000" charset="0"/>
              <a:buNone/>
            </a:pPr>
            <a:r>
              <a:rPr lang="en-US" sz="2000" b="1">
                <a:sym typeface="+mn-ea"/>
              </a:rPr>
              <a:t>DISTANCE_FROM_HOME</a:t>
            </a:r>
            <a:r>
              <a:rPr lang="en-US">
                <a:sym typeface="+mn-ea"/>
              </a:rPr>
              <a:t>.</a:t>
            </a:r>
            <a:endParaRPr lang="en-US"/>
          </a:p>
        </p:txBody>
      </p:sp>
      <p:cxnSp>
        <p:nvCxnSpPr>
          <p:cNvPr id="8" name="Straight Connector 7"/>
          <p:cNvCxnSpPr/>
          <p:nvPr/>
        </p:nvCxnSpPr>
        <p:spPr>
          <a:xfrm flipH="1">
            <a:off x="6088380" y="932815"/>
            <a:ext cx="14605" cy="551180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838200" y="5330190"/>
            <a:ext cx="4580890" cy="922020"/>
          </a:xfrm>
          <a:prstGeom prst="rect">
            <a:avLst/>
          </a:prstGeom>
          <a:noFill/>
        </p:spPr>
        <p:txBody>
          <a:bodyPr wrap="square" rtlCol="0">
            <a:spAutoFit/>
          </a:bodyPr>
          <a:lstStyle/>
          <a:p>
            <a:pPr algn="just"/>
            <a:r>
              <a:rPr lang="en-US"/>
              <a:t>Bar graph indicates student drop outs are almost similar in numbers between off and on campus students.</a:t>
            </a:r>
          </a:p>
        </p:txBody>
      </p:sp>
      <p:sp>
        <p:nvSpPr>
          <p:cNvPr id="12" name="Text Box 11"/>
          <p:cNvSpPr txBox="1"/>
          <p:nvPr/>
        </p:nvSpPr>
        <p:spPr>
          <a:xfrm>
            <a:off x="6343614" y="5330190"/>
            <a:ext cx="5167953" cy="645160"/>
          </a:xfrm>
          <a:prstGeom prst="rect">
            <a:avLst/>
          </a:prstGeom>
          <a:noFill/>
        </p:spPr>
        <p:txBody>
          <a:bodyPr wrap="square" lIns="91440" tIns="45720" rIns="91440" bIns="45720" rtlCol="0" anchor="t">
            <a:spAutoFit/>
          </a:bodyPr>
          <a:lstStyle/>
          <a:p>
            <a:r>
              <a:rPr lang="en-US" dirty="0"/>
              <a:t>From the data description  student stay with the mean distance of </a:t>
            </a:r>
            <a:r>
              <a:rPr lang="en-US" b="1" dirty="0"/>
              <a:t>99.83 kms </a:t>
            </a:r>
            <a:endParaRPr lang="en-US"/>
          </a:p>
        </p:txBody>
      </p:sp>
      <p:pic>
        <p:nvPicPr>
          <p:cNvPr id="5" name="Picture 4"/>
          <p:cNvPicPr>
            <a:picLocks noChangeAspect="1"/>
          </p:cNvPicPr>
          <p:nvPr/>
        </p:nvPicPr>
        <p:blipFill>
          <a:blip r:embed="rId3"/>
          <a:stretch>
            <a:fillRect/>
          </a:stretch>
        </p:blipFill>
        <p:spPr>
          <a:xfrm>
            <a:off x="838200" y="1799590"/>
            <a:ext cx="4799965" cy="3330575"/>
          </a:xfrm>
          <a:prstGeom prst="rect">
            <a:avLst/>
          </a:prstGeom>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855" y="354318"/>
            <a:ext cx="8816975" cy="522605"/>
          </a:xfrm>
        </p:spPr>
        <p:txBody>
          <a:bodyPr>
            <a:normAutofit fontScale="90000"/>
          </a:bodyPr>
          <a:lstStyle/>
          <a:p>
            <a:r>
              <a:rPr lang="en-US" sz="3500" b="1">
                <a:solidFill>
                  <a:srgbClr val="002060"/>
                </a:solidFill>
                <a:sym typeface="+mn-ea"/>
              </a:rPr>
              <a:t>EDA on Student Demographic Data</a:t>
            </a:r>
            <a:endParaRPr lang="en-US" sz="3500" b="1">
              <a:solidFill>
                <a:srgbClr val="002060"/>
              </a:solidFill>
            </a:endParaRPr>
          </a:p>
        </p:txBody>
      </p:sp>
      <p:sp>
        <p:nvSpPr>
          <p:cNvPr id="3" name="Content Placeholder 2"/>
          <p:cNvSpPr>
            <a:spLocks noGrp="1"/>
          </p:cNvSpPr>
          <p:nvPr>
            <p:ph sz="half" idx="1"/>
          </p:nvPr>
        </p:nvSpPr>
        <p:spPr>
          <a:xfrm>
            <a:off x="1853158" y="1069915"/>
            <a:ext cx="3472180" cy="490855"/>
          </a:xfrm>
        </p:spPr>
        <p:txBody>
          <a:bodyPr>
            <a:normAutofit/>
          </a:bodyPr>
          <a:lstStyle/>
          <a:p>
            <a:pPr marL="0" indent="0">
              <a:buFont typeface="Wingdings" panose="05000000000000000000" charset="0"/>
              <a:buNone/>
            </a:pPr>
            <a:r>
              <a:rPr lang="en-US" sz="2000" b="1"/>
              <a:t>IN_STATE_FLAG  </a:t>
            </a:r>
            <a:endParaRPr lang="en-US"/>
          </a:p>
        </p:txBody>
      </p:sp>
      <p:pic>
        <p:nvPicPr>
          <p:cNvPr id="10" name="Content Placeholder 9"/>
          <p:cNvPicPr>
            <a:picLocks noGrp="1" noChangeAspect="1"/>
          </p:cNvPicPr>
          <p:nvPr>
            <p:ph sz="half" idx="2"/>
          </p:nvPr>
        </p:nvPicPr>
        <p:blipFill>
          <a:blip r:embed="rId2"/>
          <a:stretch>
            <a:fillRect/>
          </a:stretch>
        </p:blipFill>
        <p:spPr>
          <a:xfrm>
            <a:off x="1081153" y="1471283"/>
            <a:ext cx="3850005" cy="3762375"/>
          </a:xfrm>
          <a:prstGeom prst="rect">
            <a:avLst/>
          </a:prstGeom>
          <a:ln>
            <a:solidFill>
              <a:schemeClr val="tx1"/>
            </a:solidFill>
          </a:ln>
        </p:spPr>
      </p:pic>
      <p:sp>
        <p:nvSpPr>
          <p:cNvPr id="5" name="Text Box 4"/>
          <p:cNvSpPr txBox="1"/>
          <p:nvPr/>
        </p:nvSpPr>
        <p:spPr>
          <a:xfrm>
            <a:off x="7730646" y="1130013"/>
            <a:ext cx="2456815" cy="398780"/>
          </a:xfrm>
          <a:prstGeom prst="rect">
            <a:avLst/>
          </a:prstGeom>
          <a:noFill/>
        </p:spPr>
        <p:txBody>
          <a:bodyPr wrap="none" rtlCol="0" anchor="t">
            <a:spAutoFit/>
          </a:bodyPr>
          <a:lstStyle/>
          <a:p>
            <a:pPr marL="0" indent="0">
              <a:buFont typeface="Wingdings" panose="05000000000000000000" charset="0"/>
              <a:buNone/>
            </a:pPr>
            <a:r>
              <a:rPr lang="en-US" sz="2000" b="1">
                <a:sym typeface="+mn-ea"/>
              </a:rPr>
              <a:t>INTERNATIONAL_STS</a:t>
            </a:r>
            <a:r>
              <a:rPr lang="en-US" sz="2000">
                <a:sym typeface="+mn-ea"/>
              </a:rPr>
              <a:t>.</a:t>
            </a:r>
            <a:endParaRPr lang="en-US" sz="2000"/>
          </a:p>
        </p:txBody>
      </p:sp>
      <p:sp>
        <p:nvSpPr>
          <p:cNvPr id="7" name="Text Box 6"/>
          <p:cNvSpPr txBox="1"/>
          <p:nvPr/>
        </p:nvSpPr>
        <p:spPr>
          <a:xfrm>
            <a:off x="649833" y="5291443"/>
            <a:ext cx="5267840" cy="923330"/>
          </a:xfrm>
          <a:prstGeom prst="rect">
            <a:avLst/>
          </a:prstGeom>
          <a:noFill/>
        </p:spPr>
        <p:txBody>
          <a:bodyPr wrap="square" rtlCol="0">
            <a:spAutoFit/>
          </a:bodyPr>
          <a:lstStyle/>
          <a:p>
            <a:r>
              <a:rPr lang="en-US"/>
              <a:t>From chart, Student who stays in same state as university has considerable amount of students drop outs.</a:t>
            </a:r>
          </a:p>
        </p:txBody>
      </p:sp>
      <p:sp>
        <p:nvSpPr>
          <p:cNvPr id="9" name="Text Box 8"/>
          <p:cNvSpPr txBox="1"/>
          <p:nvPr/>
        </p:nvSpPr>
        <p:spPr>
          <a:xfrm>
            <a:off x="6845108" y="4297428"/>
            <a:ext cx="4779010" cy="645160"/>
          </a:xfrm>
          <a:prstGeom prst="rect">
            <a:avLst/>
          </a:prstGeom>
          <a:noFill/>
        </p:spPr>
        <p:txBody>
          <a:bodyPr wrap="square" rtlCol="0">
            <a:spAutoFit/>
          </a:bodyPr>
          <a:lstStyle/>
          <a:p>
            <a:r>
              <a:rPr lang="en-US"/>
              <a:t>From crosstab, International Student has less drop outs.</a:t>
            </a:r>
          </a:p>
        </p:txBody>
      </p:sp>
      <p:cxnSp>
        <p:nvCxnSpPr>
          <p:cNvPr id="11" name="Straight Connector 10"/>
          <p:cNvCxnSpPr/>
          <p:nvPr/>
        </p:nvCxnSpPr>
        <p:spPr>
          <a:xfrm flipH="1">
            <a:off x="6120000" y="936000"/>
            <a:ext cx="0" cy="507600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stretch>
            <a:fillRect/>
          </a:stretch>
        </p:blipFill>
        <p:spPr>
          <a:xfrm>
            <a:off x="6614699" y="1712188"/>
            <a:ext cx="4580890" cy="2140585"/>
          </a:xfrm>
          <a:prstGeom prst="rect">
            <a:avLst/>
          </a:prstGeom>
          <a:ln>
            <a:solidFill>
              <a:schemeClr val="tx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65" y="0"/>
            <a:ext cx="10515600" cy="1325563"/>
          </a:xfrm>
        </p:spPr>
        <p:txBody>
          <a:bodyPr/>
          <a:lstStyle/>
          <a:p>
            <a:r>
              <a:rPr lang="en-US" sz="3200" b="1">
                <a:solidFill>
                  <a:srgbClr val="002060"/>
                </a:solidFill>
                <a:sym typeface="+mn-ea"/>
              </a:rPr>
              <a:t>EDA on Student Performance Data</a:t>
            </a:r>
          </a:p>
        </p:txBody>
      </p:sp>
      <p:sp>
        <p:nvSpPr>
          <p:cNvPr id="3" name="Content Placeholder 2"/>
          <p:cNvSpPr>
            <a:spLocks noGrp="1"/>
          </p:cNvSpPr>
          <p:nvPr>
            <p:ph sz="half" idx="1"/>
          </p:nvPr>
        </p:nvSpPr>
        <p:spPr>
          <a:xfrm>
            <a:off x="2087197" y="1135596"/>
            <a:ext cx="3952240" cy="377190"/>
          </a:xfrm>
        </p:spPr>
        <p:txBody>
          <a:bodyPr>
            <a:noAutofit/>
          </a:bodyPr>
          <a:lstStyle/>
          <a:p>
            <a:pPr marL="0" indent="0">
              <a:buFont typeface="Wingdings" panose="05000000000000000000" charset="0"/>
              <a:buNone/>
            </a:pPr>
            <a:r>
              <a:rPr lang="en-US" sz="1900" b="1"/>
              <a:t>STDNT_MAJOR </a:t>
            </a:r>
          </a:p>
        </p:txBody>
      </p:sp>
      <p:pic>
        <p:nvPicPr>
          <p:cNvPr id="5" name="Content Placeholder 4"/>
          <p:cNvPicPr>
            <a:picLocks noGrp="1" noChangeAspect="1"/>
          </p:cNvPicPr>
          <p:nvPr>
            <p:ph sz="half" idx="2"/>
          </p:nvPr>
        </p:nvPicPr>
        <p:blipFill>
          <a:blip r:embed="rId2"/>
          <a:srcRect l="16239"/>
          <a:stretch>
            <a:fillRect/>
          </a:stretch>
        </p:blipFill>
        <p:spPr>
          <a:xfrm>
            <a:off x="1047115" y="1557020"/>
            <a:ext cx="4225290" cy="833755"/>
          </a:xfrm>
          <a:prstGeom prst="rect">
            <a:avLst/>
          </a:prstGeom>
          <a:ln>
            <a:solidFill>
              <a:schemeClr val="tx1"/>
            </a:solidFill>
          </a:ln>
        </p:spPr>
      </p:pic>
      <p:sp>
        <p:nvSpPr>
          <p:cNvPr id="6" name="Text Box 5"/>
          <p:cNvSpPr txBox="1"/>
          <p:nvPr/>
        </p:nvSpPr>
        <p:spPr>
          <a:xfrm>
            <a:off x="7264400" y="3333115"/>
            <a:ext cx="4283710" cy="2306955"/>
          </a:xfrm>
          <a:prstGeom prst="rect">
            <a:avLst/>
          </a:prstGeom>
          <a:noFill/>
        </p:spPr>
        <p:txBody>
          <a:bodyPr wrap="square" rtlCol="0" anchor="t">
            <a:spAutoFit/>
          </a:bodyPr>
          <a:lstStyle/>
          <a:p>
            <a:r>
              <a:rPr lang="en-US"/>
              <a:t>Replacing those categorical variable name whose number of counts are less than 80 with 'Miscellaneous' in STDNT_MAJOR column.</a:t>
            </a:r>
          </a:p>
          <a:p>
            <a:endParaRPr lang="en-US"/>
          </a:p>
          <a:p>
            <a:r>
              <a:rPr lang="en-US"/>
              <a:t>Now the </a:t>
            </a:r>
            <a:r>
              <a:rPr lang="en-US">
                <a:sym typeface="+mn-ea"/>
              </a:rPr>
              <a:t>STDNT_MAJOR column has 13 unique values, which helps in better EDA on this column.</a:t>
            </a:r>
            <a:endParaRPr lang="en-US"/>
          </a:p>
        </p:txBody>
      </p:sp>
      <p:pic>
        <p:nvPicPr>
          <p:cNvPr id="7" name="Picture 6"/>
          <p:cNvPicPr>
            <a:picLocks noChangeAspect="1"/>
          </p:cNvPicPr>
          <p:nvPr/>
        </p:nvPicPr>
        <p:blipFill>
          <a:blip r:embed="rId3"/>
          <a:stretch>
            <a:fillRect/>
          </a:stretch>
        </p:blipFill>
        <p:spPr>
          <a:xfrm>
            <a:off x="1047115" y="2528570"/>
            <a:ext cx="4231005" cy="3557270"/>
          </a:xfrm>
          <a:prstGeom prst="rect">
            <a:avLst/>
          </a:prstGeom>
          <a:ln>
            <a:solidFill>
              <a:schemeClr val="tx1"/>
            </a:solidFill>
          </a:ln>
        </p:spPr>
      </p:pic>
      <p:sp>
        <p:nvSpPr>
          <p:cNvPr id="9" name="Text Box 8"/>
          <p:cNvSpPr txBox="1"/>
          <p:nvPr/>
        </p:nvSpPr>
        <p:spPr>
          <a:xfrm>
            <a:off x="7305639" y="1523868"/>
            <a:ext cx="4497070" cy="368300"/>
          </a:xfrm>
          <a:prstGeom prst="rect">
            <a:avLst/>
          </a:prstGeom>
          <a:noFill/>
        </p:spPr>
        <p:txBody>
          <a:bodyPr wrap="square" rtlCol="0" anchor="t">
            <a:spAutoFit/>
          </a:bodyPr>
          <a:lstStyle/>
          <a:p>
            <a:r>
              <a:rPr lang="en-US">
                <a:sym typeface="+mn-ea"/>
              </a:rPr>
              <a:t>STDNT_MAJOR  has 54 unique values.</a:t>
            </a:r>
            <a:endParaRPr lang="en-US"/>
          </a:p>
        </p:txBody>
      </p:sp>
      <p:sp>
        <p:nvSpPr>
          <p:cNvPr id="10" name="Right Arrow 9"/>
          <p:cNvSpPr/>
          <p:nvPr/>
        </p:nvSpPr>
        <p:spPr>
          <a:xfrm>
            <a:off x="5461635" y="1557020"/>
            <a:ext cx="1619250" cy="445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61635" y="4084320"/>
            <a:ext cx="1619250" cy="445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28" y="100642"/>
            <a:ext cx="10515600" cy="1325563"/>
          </a:xfrm>
        </p:spPr>
        <p:txBody>
          <a:bodyPr/>
          <a:lstStyle/>
          <a:p>
            <a:r>
              <a:rPr lang="en-US" sz="3200" b="1">
                <a:solidFill>
                  <a:srgbClr val="002060"/>
                </a:solidFill>
                <a:sym typeface="+mn-ea"/>
              </a:rPr>
              <a:t>EDA on Student Performance Data</a:t>
            </a:r>
          </a:p>
        </p:txBody>
      </p:sp>
      <p:sp>
        <p:nvSpPr>
          <p:cNvPr id="3" name="Content Placeholder 2"/>
          <p:cNvSpPr>
            <a:spLocks noGrp="1"/>
          </p:cNvSpPr>
          <p:nvPr>
            <p:ph sz="half" idx="1"/>
          </p:nvPr>
        </p:nvSpPr>
        <p:spPr>
          <a:xfrm>
            <a:off x="361315" y="1514116"/>
            <a:ext cx="5181600" cy="4351338"/>
          </a:xfrm>
        </p:spPr>
        <p:txBody>
          <a:bodyPr>
            <a:noAutofit/>
          </a:bodyPr>
          <a:lstStyle/>
          <a:p>
            <a:pPr marL="0" indent="0">
              <a:buFont typeface="Wingdings" panose="05000000000000000000" charset="0"/>
              <a:buNone/>
            </a:pPr>
            <a:r>
              <a:rPr lang="en-US" sz="1900" b="1"/>
              <a:t>STDNT_MAJOR </a:t>
            </a:r>
          </a:p>
        </p:txBody>
      </p:sp>
      <p:pic>
        <p:nvPicPr>
          <p:cNvPr id="7" name="Content Placeholder 6"/>
          <p:cNvPicPr>
            <a:picLocks noGrp="1" noChangeAspect="1"/>
          </p:cNvPicPr>
          <p:nvPr>
            <p:ph sz="half" idx="2"/>
          </p:nvPr>
        </p:nvPicPr>
        <p:blipFill>
          <a:blip r:embed="rId2"/>
          <a:stretch>
            <a:fillRect/>
          </a:stretch>
        </p:blipFill>
        <p:spPr>
          <a:xfrm>
            <a:off x="175260" y="2022475"/>
            <a:ext cx="8742045" cy="3338195"/>
          </a:xfrm>
          <a:prstGeom prst="rect">
            <a:avLst/>
          </a:prstGeom>
          <a:ln>
            <a:solidFill>
              <a:schemeClr val="tx1"/>
            </a:solidFill>
          </a:ln>
        </p:spPr>
      </p:pic>
      <p:sp>
        <p:nvSpPr>
          <p:cNvPr id="6" name="Text Box 5"/>
          <p:cNvSpPr txBox="1"/>
          <p:nvPr/>
        </p:nvSpPr>
        <p:spPr>
          <a:xfrm>
            <a:off x="8917305" y="2540000"/>
            <a:ext cx="3039745" cy="2584450"/>
          </a:xfrm>
          <a:prstGeom prst="rect">
            <a:avLst/>
          </a:prstGeom>
          <a:noFill/>
        </p:spPr>
        <p:txBody>
          <a:bodyPr wrap="square" rtlCol="0" anchor="t">
            <a:spAutoFit/>
          </a:bodyPr>
          <a:lstStyle/>
          <a:p>
            <a:pPr algn="just"/>
            <a:r>
              <a:rPr lang="en-US"/>
              <a:t>Since Miscellaneous is a combination of other subjects.</a:t>
            </a:r>
          </a:p>
          <a:p>
            <a:pPr algn="just"/>
            <a:endParaRPr lang="en-US"/>
          </a:p>
          <a:p>
            <a:pPr algn="just"/>
            <a:r>
              <a:rPr lang="en-US"/>
              <a:t>Students with the Biology background seems to be higher in attrition rate, proper focus needs to be given to these students in order to control the attrition rate.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590" y="0"/>
            <a:ext cx="10515600" cy="1325563"/>
          </a:xfrm>
        </p:spPr>
        <p:txBody>
          <a:bodyPr/>
          <a:lstStyle/>
          <a:p>
            <a:r>
              <a:rPr lang="en-US" sz="3200" b="1">
                <a:solidFill>
                  <a:srgbClr val="002060"/>
                </a:solidFill>
                <a:sym typeface="+mn-ea"/>
              </a:rPr>
              <a:t>EDA on Student Performance Data</a:t>
            </a:r>
          </a:p>
        </p:txBody>
      </p:sp>
      <p:sp>
        <p:nvSpPr>
          <p:cNvPr id="3" name="Content Placeholder 2"/>
          <p:cNvSpPr>
            <a:spLocks noGrp="1"/>
          </p:cNvSpPr>
          <p:nvPr>
            <p:ph sz="half" idx="1"/>
          </p:nvPr>
        </p:nvSpPr>
        <p:spPr>
          <a:xfrm>
            <a:off x="762635" y="916940"/>
            <a:ext cx="3649980" cy="408940"/>
          </a:xfrm>
        </p:spPr>
        <p:txBody>
          <a:bodyPr>
            <a:noAutofit/>
          </a:bodyPr>
          <a:lstStyle/>
          <a:p>
            <a:pPr marL="0" indent="0">
              <a:buFont typeface="Wingdings" panose="05000000000000000000" charset="0"/>
              <a:buNone/>
            </a:pPr>
            <a:r>
              <a:rPr lang="en-US" sz="1900" b="1"/>
              <a:t>STDNT_MINOR </a:t>
            </a:r>
          </a:p>
        </p:txBody>
      </p:sp>
      <p:pic>
        <p:nvPicPr>
          <p:cNvPr id="4" name="Content Placeholder 3"/>
          <p:cNvPicPr>
            <a:picLocks noGrp="1" noChangeAspect="1"/>
          </p:cNvPicPr>
          <p:nvPr>
            <p:ph sz="half" idx="2"/>
          </p:nvPr>
        </p:nvPicPr>
        <p:blipFill>
          <a:blip r:embed="rId2"/>
          <a:stretch>
            <a:fillRect/>
          </a:stretch>
        </p:blipFill>
        <p:spPr>
          <a:xfrm>
            <a:off x="853440" y="1325880"/>
            <a:ext cx="3756025" cy="5182235"/>
          </a:xfrm>
          <a:prstGeom prst="rect">
            <a:avLst/>
          </a:prstGeom>
          <a:ln>
            <a:solidFill>
              <a:schemeClr val="tx1"/>
            </a:solidFill>
          </a:ln>
        </p:spPr>
      </p:pic>
      <p:sp>
        <p:nvSpPr>
          <p:cNvPr id="6" name="Text Box 5"/>
          <p:cNvSpPr txBox="1"/>
          <p:nvPr/>
        </p:nvSpPr>
        <p:spPr>
          <a:xfrm>
            <a:off x="6443980" y="1725295"/>
            <a:ext cx="4555490" cy="3138170"/>
          </a:xfrm>
          <a:prstGeom prst="rect">
            <a:avLst/>
          </a:prstGeom>
          <a:noFill/>
        </p:spPr>
        <p:txBody>
          <a:bodyPr wrap="square" rtlCol="0" anchor="t">
            <a:spAutoFit/>
          </a:bodyPr>
          <a:lstStyle/>
          <a:p>
            <a:pPr marL="285750" indent="-285750">
              <a:buFont typeface="Arial" panose="020B0604020202020204" pitchFamily="34" charset="0"/>
              <a:buChar char="•"/>
            </a:pPr>
            <a:r>
              <a:rPr lang="en-US"/>
              <a:t>From the Output for variable </a:t>
            </a:r>
            <a:r>
              <a:rPr lang="en-US" b="1">
                <a:sym typeface="+mn-ea"/>
              </a:rPr>
              <a:t>STDNT_MINOR</a:t>
            </a:r>
            <a:r>
              <a:rPr lang="en-US">
                <a:sym typeface="+mn-ea"/>
              </a:rPr>
              <a:t> it is evident that, there is 3159  Student's with Minor course ‘N’ in University.</a:t>
            </a:r>
          </a:p>
          <a:p>
            <a:pPr marL="285750" indent="-285750">
              <a:buFont typeface="Arial" panose="020B0604020202020204" pitchFamily="34" charset="0"/>
              <a:buChar char="•"/>
            </a:pPr>
            <a:endParaRPr lang="en-US" b="1">
              <a:sym typeface="+mn-ea"/>
            </a:endParaRPr>
          </a:p>
          <a:p>
            <a:pPr marL="285750" indent="-285750">
              <a:buFont typeface="Arial" panose="020B0604020202020204" pitchFamily="34" charset="0"/>
              <a:buChar char="•"/>
            </a:pPr>
            <a:endParaRPr lang="en-US" b="1">
              <a:sym typeface="+mn-ea"/>
            </a:endParaRPr>
          </a:p>
          <a:p>
            <a:pPr marL="285750" indent="-285750">
              <a:buFont typeface="Arial" panose="020B0604020202020204" pitchFamily="34" charset="0"/>
              <a:buChar char="•"/>
            </a:pPr>
            <a:r>
              <a:rPr lang="en-US"/>
              <a:t>Assuming that there is no 'N'  minor subject, dropping the column ('STDNT_MINOR').</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Insights from this column with respect to attrition is not feasible.</a:t>
            </a:r>
          </a:p>
        </p:txBody>
      </p:sp>
      <p:sp>
        <p:nvSpPr>
          <p:cNvPr id="11" name="Right Arrow 10"/>
          <p:cNvSpPr/>
          <p:nvPr/>
        </p:nvSpPr>
        <p:spPr>
          <a:xfrm>
            <a:off x="5139055" y="3340735"/>
            <a:ext cx="1304925" cy="445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solidFill>
                  <a:srgbClr val="002060"/>
                </a:solidFill>
              </a:rPr>
              <a:t>Contents</a:t>
            </a:r>
          </a:p>
        </p:txBody>
      </p:sp>
      <p:sp>
        <p:nvSpPr>
          <p:cNvPr id="3" name="Content Placeholder 2"/>
          <p:cNvSpPr>
            <a:spLocks noGrp="1"/>
          </p:cNvSpPr>
          <p:nvPr>
            <p:ph idx="1"/>
          </p:nvPr>
        </p:nvSpPr>
        <p:spPr>
          <a:xfrm>
            <a:off x="838200" y="1306338"/>
            <a:ext cx="10515600" cy="4351338"/>
          </a:xfrm>
        </p:spPr>
        <p:txBody>
          <a:bodyPr vert="horz" lIns="91440" tIns="45720" rIns="91440" bIns="45720" rtlCol="0" anchor="t">
            <a:noAutofit/>
          </a:bodyPr>
          <a:lstStyle/>
          <a:p>
            <a:r>
              <a:rPr lang="en-US" sz="2400" dirty="0"/>
              <a:t>Problem Statement.</a:t>
            </a:r>
          </a:p>
          <a:p>
            <a:r>
              <a:rPr lang="en-US" sz="2400" dirty="0"/>
              <a:t>Analytical Approach.</a:t>
            </a:r>
            <a:endParaRPr lang="en-US" sz="2400" dirty="0">
              <a:cs typeface="Calibri"/>
            </a:endParaRPr>
          </a:p>
          <a:p>
            <a:r>
              <a:rPr lang="en-US" sz="2400" dirty="0">
                <a:sym typeface="+mn-ea"/>
              </a:rPr>
              <a:t>Packages Utilized.</a:t>
            </a:r>
            <a:endParaRPr lang="en-US" sz="2400" dirty="0"/>
          </a:p>
          <a:p>
            <a:pPr>
              <a:buFont typeface="Arial" panose="020B0604020202020204" pitchFamily="34" charset="0"/>
              <a:buChar char="•"/>
            </a:pPr>
            <a:r>
              <a:rPr lang="en-US" sz="2400" dirty="0"/>
              <a:t>Data Preparation.</a:t>
            </a:r>
            <a:endParaRPr lang="en-US" sz="2400" dirty="0">
              <a:cs typeface="Calibri"/>
            </a:endParaRPr>
          </a:p>
          <a:p>
            <a:pPr>
              <a:buFont typeface="Arial" panose="020B0604020202020204" pitchFamily="34" charset="0"/>
              <a:buChar char="•"/>
            </a:pPr>
            <a:r>
              <a:rPr lang="en-US" sz="2400" dirty="0"/>
              <a:t>Data Summary.</a:t>
            </a:r>
            <a:endParaRPr lang="en-US" sz="2400" dirty="0">
              <a:cs typeface="Calibri"/>
            </a:endParaRPr>
          </a:p>
          <a:p>
            <a:r>
              <a:rPr lang="en-US" sz="2400" dirty="0">
                <a:sym typeface="+mn-ea"/>
              </a:rPr>
              <a:t>Exploratory Data Analysis</a:t>
            </a:r>
            <a:r>
              <a:rPr lang="en-US" sz="2400" dirty="0"/>
              <a:t>.</a:t>
            </a:r>
            <a:endParaRPr lang="en-US" sz="2400" dirty="0">
              <a:cs typeface="Calibri"/>
            </a:endParaRPr>
          </a:p>
          <a:p>
            <a:pPr lvl="2"/>
            <a:r>
              <a:rPr lang="en-US" b="1" dirty="0">
                <a:sym typeface="+mn-ea"/>
              </a:rPr>
              <a:t>EDA on Student Demographic Data.</a:t>
            </a:r>
            <a:endParaRPr lang="en-US" b="1" dirty="0">
              <a:cs typeface="Calibri"/>
            </a:endParaRPr>
          </a:p>
          <a:p>
            <a:pPr lvl="2"/>
            <a:r>
              <a:rPr lang="en-US" b="1" dirty="0">
                <a:sym typeface="+mn-ea"/>
              </a:rPr>
              <a:t>EDA on Student Performance Data.</a:t>
            </a:r>
            <a:endParaRPr lang="en-US" b="1" dirty="0">
              <a:cs typeface="Calibri"/>
            </a:endParaRPr>
          </a:p>
          <a:p>
            <a:pPr lvl="2"/>
            <a:r>
              <a:rPr lang="en-US" b="1" dirty="0">
                <a:sym typeface="+mn-ea"/>
              </a:rPr>
              <a:t>EDA on Student Financial Data.</a:t>
            </a:r>
            <a:endParaRPr lang="en-US" b="1" dirty="0">
              <a:cs typeface="Calibri"/>
            </a:endParaRPr>
          </a:p>
          <a:p>
            <a:pPr>
              <a:buFont typeface="Arial" panose="020B0604020202020204" pitchFamily="34" charset="0"/>
              <a:buChar char="•"/>
            </a:pPr>
            <a:r>
              <a:rPr lang="en-US" sz="2400" dirty="0"/>
              <a:t>Model Building &amp; Validation.</a:t>
            </a:r>
            <a:endParaRPr lang="en-US" sz="2400" dirty="0">
              <a:cs typeface="Calibri"/>
            </a:endParaRPr>
          </a:p>
          <a:p>
            <a:r>
              <a:rPr lang="en-US" sz="2400" dirty="0"/>
              <a:t>Key Drivers of Attrition.</a:t>
            </a:r>
            <a:endParaRPr lang="en-US" sz="2400" dirty="0">
              <a:cs typeface="Calibri"/>
            </a:endParaRPr>
          </a:p>
          <a:p>
            <a:r>
              <a:rPr lang="en-US" sz="2400" dirty="0"/>
              <a:t>Recommendations.</a:t>
            </a:r>
            <a:endParaRPr lang="en-US" sz="2400" dirty="0">
              <a:cs typeface="Calibri"/>
            </a:endParaRPr>
          </a:p>
          <a:p>
            <a:pPr marL="0" indent="0">
              <a:buNone/>
            </a:pPr>
            <a:endParaRPr 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257" y="293238"/>
            <a:ext cx="6202393" cy="1325563"/>
          </a:xfrm>
        </p:spPr>
        <p:txBody>
          <a:bodyPr/>
          <a:lstStyle/>
          <a:p>
            <a:r>
              <a:rPr lang="en-US" sz="3200" b="1">
                <a:solidFill>
                  <a:srgbClr val="002060"/>
                </a:solidFill>
                <a:sym typeface="+mn-ea"/>
              </a:rPr>
              <a:t>EDA on Student Performance Data</a:t>
            </a:r>
          </a:p>
        </p:txBody>
      </p:sp>
      <p:sp>
        <p:nvSpPr>
          <p:cNvPr id="3" name="Content Placeholder 2"/>
          <p:cNvSpPr>
            <a:spLocks noGrp="1"/>
          </p:cNvSpPr>
          <p:nvPr>
            <p:ph sz="half" idx="1"/>
          </p:nvPr>
        </p:nvSpPr>
        <p:spPr>
          <a:xfrm>
            <a:off x="1873370" y="1253490"/>
            <a:ext cx="3341299" cy="426320"/>
          </a:xfrm>
        </p:spPr>
        <p:txBody>
          <a:bodyPr>
            <a:normAutofit/>
          </a:bodyPr>
          <a:lstStyle/>
          <a:p>
            <a:pPr marL="0" indent="0">
              <a:buFont typeface="Wingdings" panose="05000000000000000000" charset="0"/>
              <a:buNone/>
            </a:pPr>
            <a:r>
              <a:rPr lang="en-US" sz="2000" b="1"/>
              <a:t>HIGH_SCHL_GPA </a:t>
            </a:r>
            <a:endParaRPr lang="en-US"/>
          </a:p>
        </p:txBody>
      </p:sp>
      <p:pic>
        <p:nvPicPr>
          <p:cNvPr id="7" name="Content Placeholder 6"/>
          <p:cNvPicPr>
            <a:picLocks noGrp="1" noChangeAspect="1"/>
          </p:cNvPicPr>
          <p:nvPr>
            <p:ph sz="half" idx="2"/>
          </p:nvPr>
        </p:nvPicPr>
        <p:blipFill>
          <a:blip r:embed="rId2"/>
          <a:stretch>
            <a:fillRect/>
          </a:stretch>
        </p:blipFill>
        <p:spPr>
          <a:xfrm>
            <a:off x="426085" y="1691005"/>
            <a:ext cx="5542280" cy="4197985"/>
          </a:xfrm>
          <a:prstGeom prst="rect">
            <a:avLst/>
          </a:prstGeom>
          <a:ln>
            <a:solidFill>
              <a:schemeClr val="tx1"/>
            </a:solidFill>
          </a:ln>
        </p:spPr>
      </p:pic>
      <p:sp>
        <p:nvSpPr>
          <p:cNvPr id="5" name="Text Box 4"/>
          <p:cNvSpPr txBox="1"/>
          <p:nvPr/>
        </p:nvSpPr>
        <p:spPr>
          <a:xfrm>
            <a:off x="6201410" y="2211070"/>
            <a:ext cx="5837555" cy="2861310"/>
          </a:xfrm>
          <a:prstGeom prst="rect">
            <a:avLst/>
          </a:prstGeom>
          <a:noFill/>
        </p:spPr>
        <p:txBody>
          <a:bodyPr wrap="square" rtlCol="0" anchor="t">
            <a:spAutoFit/>
          </a:bodyPr>
          <a:lstStyle/>
          <a:p>
            <a:pPr marL="285750" indent="-285750" algn="just">
              <a:buFont typeface="Wingdings" panose="05000000000000000000" charset="0"/>
              <a:buChar char="Ø"/>
            </a:pPr>
            <a:r>
              <a:rPr lang="en-US"/>
              <a:t>From the output table, Attrition is decreasing as the High school GPA score increases hence it is better to admit students with better high school GPA, and proper assistance should be given to students with lower High school GPA score.</a:t>
            </a:r>
          </a:p>
          <a:p>
            <a:pPr marL="285750" indent="-285750" algn="just">
              <a:buFont typeface="Wingdings" panose="05000000000000000000" charset="0"/>
              <a:buChar char="Ø"/>
            </a:pPr>
            <a:endParaRPr lang="en-US"/>
          </a:p>
          <a:p>
            <a:pPr marL="285750" indent="-285750" algn="just">
              <a:buFont typeface="Wingdings" panose="05000000000000000000" charset="0"/>
              <a:buChar char="Ø"/>
            </a:pPr>
            <a:r>
              <a:rPr lang="en-US"/>
              <a:t>Also Dropping variables 'HIGH_SCHL_NAME' &amp; 'DEGREE_GROUP_CD' from Student performance data as these variables does not provide any information regarding attrition.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865" y="91440"/>
            <a:ext cx="10515600" cy="1325563"/>
          </a:xfrm>
        </p:spPr>
        <p:txBody>
          <a:bodyPr/>
          <a:lstStyle/>
          <a:p>
            <a:r>
              <a:rPr lang="en-US" sz="3200" b="1">
                <a:solidFill>
                  <a:srgbClr val="002060"/>
                </a:solidFill>
                <a:sym typeface="+mn-ea"/>
              </a:rPr>
              <a:t>  EDA on Student Financial Data</a:t>
            </a:r>
          </a:p>
        </p:txBody>
      </p:sp>
      <p:sp>
        <p:nvSpPr>
          <p:cNvPr id="3" name="Content Placeholder 2"/>
          <p:cNvSpPr>
            <a:spLocks noGrp="1"/>
          </p:cNvSpPr>
          <p:nvPr>
            <p:ph sz="half" idx="1"/>
          </p:nvPr>
        </p:nvSpPr>
        <p:spPr>
          <a:xfrm>
            <a:off x="443865" y="1108339"/>
            <a:ext cx="8488836" cy="383505"/>
          </a:xfrm>
        </p:spPr>
        <p:txBody>
          <a:bodyPr>
            <a:normAutofit/>
          </a:bodyPr>
          <a:lstStyle/>
          <a:p>
            <a:pPr marL="0" indent="0">
              <a:buFont typeface="Wingdings" panose="05000000000000000000" charset="0"/>
              <a:buNone/>
            </a:pPr>
            <a:r>
              <a:rPr lang="en-US" sz="2000" b="1"/>
              <a:t>Comparing UNMET_NEED, EST_FAM_CONTRIBUTION &amp; COST_OF_ATTEND.</a:t>
            </a:r>
          </a:p>
        </p:txBody>
      </p:sp>
      <p:pic>
        <p:nvPicPr>
          <p:cNvPr id="7" name="Content Placeholder 6"/>
          <p:cNvPicPr>
            <a:picLocks noGrp="1" noChangeAspect="1"/>
          </p:cNvPicPr>
          <p:nvPr>
            <p:ph sz="half" idx="2"/>
          </p:nvPr>
        </p:nvPicPr>
        <p:blipFill>
          <a:blip r:embed="rId2"/>
          <a:stretch>
            <a:fillRect/>
          </a:stretch>
        </p:blipFill>
        <p:spPr>
          <a:xfrm>
            <a:off x="838200" y="1569720"/>
            <a:ext cx="5742940" cy="4607560"/>
          </a:xfrm>
          <a:prstGeom prst="rect">
            <a:avLst/>
          </a:prstGeom>
          <a:ln>
            <a:solidFill>
              <a:schemeClr val="tx1"/>
            </a:solidFill>
          </a:ln>
        </p:spPr>
      </p:pic>
      <p:sp>
        <p:nvSpPr>
          <p:cNvPr id="6" name="Text Box 5"/>
          <p:cNvSpPr txBox="1"/>
          <p:nvPr/>
        </p:nvSpPr>
        <p:spPr>
          <a:xfrm>
            <a:off x="6810938" y="3198028"/>
            <a:ext cx="3989705" cy="922020"/>
          </a:xfrm>
          <a:prstGeom prst="rect">
            <a:avLst/>
          </a:prstGeom>
          <a:noFill/>
        </p:spPr>
        <p:txBody>
          <a:bodyPr wrap="square" rtlCol="0">
            <a:spAutoFit/>
          </a:bodyPr>
          <a:lstStyle/>
          <a:p>
            <a:pPr algn="just"/>
            <a:r>
              <a:rPr lang="en-US"/>
              <a:t>From the pair plots , if the ‘EST family contribution’ decreases there is increase in attrition rate.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solidFill>
                  <a:srgbClr val="002060"/>
                </a:solidFill>
              </a:rPr>
              <a:t>Model Building &amp; Validation </a:t>
            </a:r>
          </a:p>
        </p:txBody>
      </p:sp>
      <p:sp>
        <p:nvSpPr>
          <p:cNvPr id="4" name="Content Placeholder 3"/>
          <p:cNvSpPr>
            <a:spLocks noGrp="1"/>
          </p:cNvSpPr>
          <p:nvPr>
            <p:ph idx="1"/>
          </p:nvPr>
        </p:nvSpPr>
        <p:spPr>
          <a:xfrm>
            <a:off x="838200" y="1363985"/>
            <a:ext cx="10515600" cy="5092747"/>
          </a:xfrm>
        </p:spPr>
        <p:txBody>
          <a:bodyPr vert="horz" lIns="91440" tIns="45720" rIns="91440" bIns="45720" rtlCol="0" anchor="t">
            <a:normAutofit/>
          </a:bodyPr>
          <a:lstStyle/>
          <a:p>
            <a:pPr>
              <a:lnSpc>
                <a:spcPct val="210000"/>
              </a:lnSpc>
              <a:buFont typeface="Wingdings" panose="05000000000000000000" charset="0"/>
              <a:buChar char="Ø"/>
            </a:pPr>
            <a:r>
              <a:rPr lang="en-US" sz="2000" dirty="0"/>
              <a:t>For this Attrition Model, Gradient Boosting Classifier algorithm is utilized.</a:t>
            </a:r>
            <a:endParaRPr lang="en-US" sz="2000" dirty="0">
              <a:cs typeface="Calibri"/>
            </a:endParaRPr>
          </a:p>
          <a:p>
            <a:pPr>
              <a:lnSpc>
                <a:spcPct val="210000"/>
              </a:lnSpc>
              <a:buFont typeface="Wingdings" panose="05000000000000000000" charset="0"/>
              <a:buChar char="Ø"/>
            </a:pPr>
            <a:r>
              <a:rPr lang="en-US" sz="2000" dirty="0"/>
              <a:t>Missing value treatment and dummy variables are created for categorical variables.</a:t>
            </a:r>
          </a:p>
          <a:p>
            <a:pPr>
              <a:lnSpc>
                <a:spcPct val="210000"/>
              </a:lnSpc>
              <a:buFont typeface="Wingdings" panose="05000000000000000000" charset="0"/>
              <a:buChar char="Ø"/>
            </a:pPr>
            <a:r>
              <a:rPr lang="en-US" sz="2000" dirty="0">
                <a:sym typeface="+mn-ea"/>
              </a:rPr>
              <a:t>Test train split is imported from Sklearn Model selection module</a:t>
            </a:r>
            <a:endParaRPr lang="en-US" sz="2000" dirty="0"/>
          </a:p>
          <a:p>
            <a:pPr>
              <a:lnSpc>
                <a:spcPct val="210000"/>
              </a:lnSpc>
              <a:buFont typeface="Wingdings" panose="05000000000000000000" charset="0"/>
              <a:buChar char="Ø"/>
            </a:pPr>
            <a:r>
              <a:rPr lang="en-US" sz="2000" dirty="0">
                <a:sym typeface="+mn-ea"/>
              </a:rPr>
              <a:t>Data split into Test and Train with 80% for testing and 20% for training dataset.</a:t>
            </a:r>
            <a:endParaRPr lang="en-US" sz="2000" dirty="0"/>
          </a:p>
          <a:p>
            <a:pPr>
              <a:lnSpc>
                <a:spcPct val="210000"/>
              </a:lnSpc>
              <a:buFont typeface="Wingdings" panose="05000000000000000000" charset="0"/>
              <a:buChar char="Ø"/>
            </a:pPr>
            <a:r>
              <a:rPr lang="en-IN" sz="2000" dirty="0">
                <a:sym typeface="+mn-ea"/>
              </a:rPr>
              <a:t>Model build to obtain the important variables from </a:t>
            </a:r>
            <a:r>
              <a:rPr lang="en-US" sz="2000" dirty="0">
                <a:sym typeface="+mn-ea"/>
              </a:rPr>
              <a:t>Gradient Boosting Classifier</a:t>
            </a:r>
            <a:endParaRPr lang="en-IN" sz="2000" dirty="0"/>
          </a:p>
          <a:p>
            <a:pPr>
              <a:lnSpc>
                <a:spcPct val="210000"/>
              </a:lnSpc>
              <a:buFont typeface="Wingdings" panose="05000000000000000000" charset="0"/>
              <a:buChar char="Ø"/>
            </a:pPr>
            <a:r>
              <a:rPr lang="en-US" sz="2000" dirty="0"/>
              <a:t>Model obtained Accuracy of </a:t>
            </a:r>
            <a:r>
              <a:rPr lang="en-US" sz="2000" b="1"/>
              <a:t>84.26</a:t>
            </a:r>
            <a:r>
              <a:rPr lang="en-US" sz="2000" dirty="0"/>
              <a:t> %.</a:t>
            </a:r>
          </a:p>
          <a:p>
            <a:pPr>
              <a:lnSpc>
                <a:spcPct val="200000"/>
              </a:lnSpc>
              <a:buFont typeface="Wingdings" panose="05000000000000000000" charset="0"/>
              <a:buChar char="Ø"/>
            </a:pP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426" y="163842"/>
            <a:ext cx="10515600" cy="1068070"/>
          </a:xfrm>
        </p:spPr>
        <p:txBody>
          <a:bodyPr/>
          <a:lstStyle/>
          <a:p>
            <a:r>
              <a:rPr lang="en-US" sz="3200" b="1">
                <a:solidFill>
                  <a:srgbClr val="002060"/>
                </a:solidFill>
              </a:rPr>
              <a:t>Model Validation </a:t>
            </a:r>
          </a:p>
        </p:txBody>
      </p:sp>
      <p:sp>
        <p:nvSpPr>
          <p:cNvPr id="3" name="Content Placeholder 2"/>
          <p:cNvSpPr>
            <a:spLocks noGrp="1"/>
          </p:cNvSpPr>
          <p:nvPr>
            <p:ph sz="half" idx="1"/>
          </p:nvPr>
        </p:nvSpPr>
        <p:spPr>
          <a:xfrm>
            <a:off x="694426" y="1037590"/>
            <a:ext cx="9945370" cy="487045"/>
          </a:xfrm>
        </p:spPr>
        <p:txBody>
          <a:bodyPr/>
          <a:lstStyle/>
          <a:p>
            <a:r>
              <a:rPr lang="en-US" sz="2000" b="1"/>
              <a:t>Model validation is done with ROC Curve and Confusion Matrix which are shown below.</a:t>
            </a:r>
          </a:p>
        </p:txBody>
      </p:sp>
      <p:cxnSp>
        <p:nvCxnSpPr>
          <p:cNvPr id="8" name="Straight Connector 7"/>
          <p:cNvCxnSpPr/>
          <p:nvPr/>
        </p:nvCxnSpPr>
        <p:spPr>
          <a:xfrm flipH="1">
            <a:off x="6096000" y="1440000"/>
            <a:ext cx="0" cy="486000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838200" y="5036820"/>
            <a:ext cx="4976495" cy="922020"/>
          </a:xfrm>
          <a:prstGeom prst="rect">
            <a:avLst/>
          </a:prstGeom>
          <a:noFill/>
        </p:spPr>
        <p:txBody>
          <a:bodyPr wrap="square" rtlCol="0">
            <a:spAutoFit/>
          </a:bodyPr>
          <a:lstStyle/>
          <a:p>
            <a:r>
              <a:rPr lang="en-US"/>
              <a:t>From the Boosting Classifier Area Under the Curve is 0.71,  which means model is performing well in predicting the values.</a:t>
            </a:r>
          </a:p>
        </p:txBody>
      </p:sp>
      <p:sp>
        <p:nvSpPr>
          <p:cNvPr id="4" name="Text Box 3"/>
          <p:cNvSpPr txBox="1"/>
          <p:nvPr/>
        </p:nvSpPr>
        <p:spPr>
          <a:xfrm>
            <a:off x="6452870" y="3208655"/>
            <a:ext cx="5209540" cy="2584450"/>
          </a:xfrm>
          <a:prstGeom prst="rect">
            <a:avLst/>
          </a:prstGeom>
          <a:noFill/>
        </p:spPr>
        <p:txBody>
          <a:bodyPr wrap="square" lIns="91440" tIns="45720" rIns="91440" bIns="45720" rtlCol="0" anchor="t">
            <a:spAutoFit/>
          </a:bodyPr>
          <a:lstStyle/>
          <a:p>
            <a:pPr marL="285750" indent="-285750" algn="l">
              <a:buFont typeface="Wingdings" panose="05000000000000000000" charset="0"/>
              <a:buChar char="Ø"/>
            </a:pPr>
            <a:r>
              <a:rPr lang="en-IN" dirty="0">
                <a:sym typeface="+mn-ea"/>
              </a:rPr>
              <a:t>Confusion Matrix</a:t>
            </a:r>
            <a:r>
              <a:rPr lang="en-US" altLang="en-IN" dirty="0">
                <a:sym typeface="+mn-ea"/>
              </a:rPr>
              <a:t> Interpretation:</a:t>
            </a:r>
            <a:endParaRPr lang="en-IN" dirty="0"/>
          </a:p>
          <a:p>
            <a:pPr marL="40640" lvl="1" indent="-30480" algn="l"/>
            <a:r>
              <a:rPr lang="en-US" altLang="en-IN" dirty="0">
                <a:sym typeface="+mn-ea"/>
              </a:rPr>
              <a:t>		</a:t>
            </a:r>
            <a:r>
              <a:rPr lang="en-IN">
                <a:sym typeface="+mn-ea"/>
              </a:rPr>
              <a:t>True Positives = 39</a:t>
            </a:r>
            <a:endParaRPr lang="en-US" altLang="en-IN" dirty="0">
              <a:cs typeface="Calibri"/>
            </a:endParaRPr>
          </a:p>
          <a:p>
            <a:pPr marL="40640" lvl="1" indent="-30480" algn="l"/>
            <a:r>
              <a:rPr lang="en-US" altLang="en-IN" dirty="0">
                <a:sym typeface="+mn-ea"/>
              </a:rPr>
              <a:t>		</a:t>
            </a:r>
            <a:r>
              <a:rPr lang="en-IN" dirty="0">
                <a:sym typeface="+mn-ea"/>
              </a:rPr>
              <a:t>False Positives = </a:t>
            </a:r>
            <a:r>
              <a:rPr lang="en-US" altLang="en-IN">
                <a:sym typeface="+mn-ea"/>
              </a:rPr>
              <a:t>13</a:t>
            </a:r>
            <a:endParaRPr lang="en-IN" dirty="0"/>
          </a:p>
          <a:p>
            <a:pPr marL="40640" lvl="1" indent="-30480" algn="l"/>
            <a:r>
              <a:rPr lang="en-US" altLang="en-IN" dirty="0">
                <a:sym typeface="+mn-ea"/>
              </a:rPr>
              <a:t>		</a:t>
            </a:r>
            <a:r>
              <a:rPr lang="en-IN" dirty="0">
                <a:sym typeface="+mn-ea"/>
              </a:rPr>
              <a:t>False </a:t>
            </a:r>
            <a:r>
              <a:rPr lang="en-US" altLang="en-IN" dirty="0">
                <a:sym typeface="+mn-ea"/>
              </a:rPr>
              <a:t>N</a:t>
            </a:r>
            <a:r>
              <a:rPr lang="en-IN" dirty="0">
                <a:sym typeface="+mn-ea"/>
              </a:rPr>
              <a:t>egatives = </a:t>
            </a:r>
            <a:r>
              <a:rPr lang="en-US" altLang="en-IN">
                <a:sym typeface="+mn-ea"/>
              </a:rPr>
              <a:t>94</a:t>
            </a:r>
            <a:endParaRPr lang="en-IN" dirty="0"/>
          </a:p>
          <a:p>
            <a:pPr marL="40640" lvl="1" indent="-30480" algn="l"/>
            <a:r>
              <a:rPr lang="en-US" altLang="en-IN" dirty="0">
                <a:sym typeface="+mn-ea"/>
              </a:rPr>
              <a:t>		</a:t>
            </a:r>
            <a:r>
              <a:rPr lang="en-IN">
                <a:sym typeface="+mn-ea"/>
              </a:rPr>
              <a:t>True Negatives = 5</a:t>
            </a:r>
            <a:r>
              <a:rPr lang="en-US" altLang="en-IN">
                <a:sym typeface="+mn-ea"/>
              </a:rPr>
              <a:t>34</a:t>
            </a:r>
            <a:endParaRPr lang="en-US" altLang="en-IN">
              <a:cs typeface="Calibri"/>
            </a:endParaRPr>
          </a:p>
          <a:p>
            <a:pPr marL="40640" lvl="1" indent="-30480" algn="l"/>
            <a:endParaRPr lang="en-US" altLang="en-IN" dirty="0">
              <a:sym typeface="+mn-ea"/>
            </a:endParaRPr>
          </a:p>
          <a:p>
            <a:pPr marL="295910" lvl="1" indent="-285750">
              <a:buFont typeface="Wingdings" panose="05000000000000000000" charset="0"/>
              <a:buChar char="Ø"/>
            </a:pPr>
            <a:r>
              <a:rPr lang="en-US" altLang="en-IN" dirty="0">
                <a:sym typeface="+mn-ea"/>
              </a:rPr>
              <a:t>From the confusion matrix, model has predicted  </a:t>
            </a:r>
            <a:r>
              <a:rPr lang="en-US" altLang="en-IN">
                <a:sym typeface="+mn-ea"/>
              </a:rPr>
              <a:t>534 &amp; 39 values correctly also 13 &amp; 94 as false </a:t>
            </a:r>
            <a:r>
              <a:rPr lang="en-US" altLang="en-IN" dirty="0">
                <a:sym typeface="+mn-ea"/>
              </a:rPr>
              <a:t>predictive values.</a:t>
            </a:r>
          </a:p>
        </p:txBody>
      </p:sp>
      <p:pic>
        <p:nvPicPr>
          <p:cNvPr id="9" name="Picture 11" descr="Chart, line chart&#10;&#10;Description automatically generated">
            <a:extLst>
              <a:ext uri="{FF2B5EF4-FFF2-40B4-BE49-F238E27FC236}">
                <a16:creationId xmlns:a16="http://schemas.microsoft.com/office/drawing/2014/main" id="{0CC93B1A-4470-4A52-9F4F-01E5CA4A3E8C}"/>
              </a:ext>
            </a:extLst>
          </p:cNvPr>
          <p:cNvPicPr>
            <a:picLocks noGrp="1" noChangeAspect="1"/>
          </p:cNvPicPr>
          <p:nvPr>
            <p:ph sz="half" idx="2"/>
          </p:nvPr>
        </p:nvPicPr>
        <p:blipFill>
          <a:blip r:embed="rId2"/>
          <a:stretch>
            <a:fillRect/>
          </a:stretch>
        </p:blipFill>
        <p:spPr>
          <a:xfrm>
            <a:off x="688945" y="1531084"/>
            <a:ext cx="4818751" cy="3301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2">
            <a:extLst>
              <a:ext uri="{FF2B5EF4-FFF2-40B4-BE49-F238E27FC236}">
                <a16:creationId xmlns:a16="http://schemas.microsoft.com/office/drawing/2014/main" id="{6120E5C1-030C-4B41-B530-DD88D968FC21}"/>
              </a:ext>
            </a:extLst>
          </p:cNvPr>
          <p:cNvPicPr>
            <a:picLocks noChangeAspect="1"/>
          </p:cNvPicPr>
          <p:nvPr/>
        </p:nvPicPr>
        <p:blipFill>
          <a:blip r:embed="rId3"/>
          <a:stretch>
            <a:fillRect/>
          </a:stretch>
        </p:blipFill>
        <p:spPr>
          <a:xfrm>
            <a:off x="6722853" y="1527257"/>
            <a:ext cx="4137803" cy="13593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650551" y="1547232"/>
            <a:ext cx="7529195" cy="42976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0"/>
            <a:endParaRPr lang="en-US" sz="2000" b="1"/>
          </a:p>
          <a:p>
            <a:pPr marL="342900" indent="-342900">
              <a:lnSpc>
                <a:spcPct val="150000"/>
              </a:lnSpc>
              <a:buFont typeface="Wingdings" panose="05000000000000000000" charset="0"/>
              <a:buChar char="Ø"/>
            </a:pPr>
            <a:endParaRPr lang="en-US" sz="2000" b="1"/>
          </a:p>
          <a:p>
            <a:pPr indent="0">
              <a:lnSpc>
                <a:spcPct val="150000"/>
              </a:lnSpc>
              <a:buFont typeface="Wingdings" panose="05000000000000000000" charset="0"/>
            </a:pPr>
            <a:r>
              <a:rPr lang="en-US" sz="2000" b="1">
                <a:sym typeface="+mn-ea"/>
              </a:rPr>
              <a:t>Top 5 Key Drivers of the Attrition is shown in the output table.</a:t>
            </a:r>
            <a:endParaRPr lang="en-US" sz="2000" b="1"/>
          </a:p>
          <a:p>
            <a:pPr marL="342900" indent="-342900">
              <a:lnSpc>
                <a:spcPct val="150000"/>
              </a:lnSpc>
              <a:buFont typeface="Wingdings" panose="05000000000000000000" charset="0"/>
              <a:buChar char="Ø"/>
            </a:pPr>
            <a:r>
              <a:rPr lang="en-US" sz="2000" b="1"/>
              <a:t>SECOND_TERM_EARNED_HRS</a:t>
            </a:r>
          </a:p>
          <a:p>
            <a:pPr marL="0" indent="0">
              <a:lnSpc>
                <a:spcPct val="150000"/>
              </a:lnSpc>
              <a:buFont typeface="Wingdings" panose="05000000000000000000" charset="0"/>
            </a:pPr>
            <a:r>
              <a:rPr lang="en-US" sz="1800"/>
              <a:t>Students with high grade points in the Second semester tend to stay back than from those who are not.</a:t>
            </a:r>
          </a:p>
          <a:p>
            <a:pPr marL="342900" indent="-342900">
              <a:lnSpc>
                <a:spcPct val="150000"/>
              </a:lnSpc>
              <a:buFont typeface="Wingdings" panose="05000000000000000000" charset="0"/>
              <a:buChar char="Ø"/>
            </a:pPr>
            <a:r>
              <a:rPr lang="en-US" sz="2000" b="1"/>
              <a:t>UNMET_NEED</a:t>
            </a:r>
            <a:endParaRPr lang="en-US" sz="2000" b="1">
              <a:cs typeface="Calibri Light"/>
            </a:endParaRPr>
          </a:p>
          <a:p>
            <a:pPr marL="0" lvl="2" indent="0">
              <a:lnSpc>
                <a:spcPct val="150000"/>
              </a:lnSpc>
              <a:buFont typeface="Wingdings" panose="05000000000000000000" charset="0"/>
            </a:pPr>
            <a:r>
              <a:rPr lang="en-US" altLang="en-IN" dirty="0">
                <a:sym typeface="+mn-ea"/>
              </a:rPr>
              <a:t>S</a:t>
            </a:r>
            <a:r>
              <a:rPr lang="en-IN" dirty="0">
                <a:sym typeface="+mn-ea"/>
              </a:rPr>
              <a:t>tudent</a:t>
            </a:r>
            <a:r>
              <a:rPr lang="en-US" altLang="en-IN" dirty="0">
                <a:sym typeface="+mn-ea"/>
              </a:rPr>
              <a:t>s</a:t>
            </a:r>
            <a:r>
              <a:rPr lang="en-IN" dirty="0">
                <a:sym typeface="+mn-ea"/>
              </a:rPr>
              <a:t> who stay back are lesser</a:t>
            </a:r>
            <a:r>
              <a:rPr lang="en-US" altLang="en-IN" dirty="0">
                <a:sym typeface="+mn-ea"/>
              </a:rPr>
              <a:t> unmet needs</a:t>
            </a:r>
            <a:r>
              <a:rPr lang="en-IN" dirty="0">
                <a:sym typeface="+mn-ea"/>
              </a:rPr>
              <a:t> compared to the ones who leave.</a:t>
            </a:r>
          </a:p>
          <a:p>
            <a:pPr marL="285750" lvl="2" indent="-285750">
              <a:lnSpc>
                <a:spcPct val="150000"/>
              </a:lnSpc>
              <a:buFont typeface="Wingdings"/>
              <a:buChar char="Ø"/>
            </a:pPr>
            <a:r>
              <a:rPr lang="en-IN" sz="2000" b="1">
                <a:latin typeface="+mj-lt"/>
                <a:ea typeface="+mj-ea"/>
                <a:cs typeface="+mj-cs"/>
              </a:rPr>
              <a:t>EST_FAM_CONTRIBUTION</a:t>
            </a:r>
            <a:endParaRPr lang="en-IN" sz="2000" b="1" dirty="0">
              <a:latin typeface="+mj-lt"/>
              <a:ea typeface="+mj-ea"/>
              <a:cs typeface="+mj-cs"/>
            </a:endParaRPr>
          </a:p>
          <a:p>
            <a:pPr marL="0" lvl="2">
              <a:lnSpc>
                <a:spcPct val="150000"/>
              </a:lnSpc>
            </a:pPr>
            <a:r>
              <a:rPr lang="en-US"/>
              <a:t>If the Estimated Family contribution towards course fees is higher, then the respective student is more likely to stay back.</a:t>
            </a:r>
            <a:endParaRPr lang="en-IN"/>
          </a:p>
          <a:p>
            <a:pPr marL="285750" indent="-285750">
              <a:lnSpc>
                <a:spcPct val="150000"/>
              </a:lnSpc>
              <a:buFont typeface="Wingdings" panose="05000000000000000000" charset="0"/>
              <a:buChar char="Ø"/>
            </a:pPr>
            <a:endParaRPr lang="en-US" sz="1800" b="1" dirty="0">
              <a:cs typeface="Calibri Light"/>
            </a:endParaRPr>
          </a:p>
          <a:p>
            <a:pPr marL="0" lvl="2" indent="0">
              <a:lnSpc>
                <a:spcPct val="150000"/>
              </a:lnSpc>
              <a:buFont typeface="Wingdings" panose="05000000000000000000" charset="0"/>
            </a:pPr>
            <a:endParaRPr lang="en-IN" dirty="0"/>
          </a:p>
          <a:p>
            <a:pPr marL="342900" indent="-342900">
              <a:lnSpc>
                <a:spcPct val="150000"/>
              </a:lnSpc>
              <a:buFont typeface="Wingdings" panose="05000000000000000000" charset="0"/>
              <a:buChar char="Ø"/>
            </a:pPr>
            <a:endParaRPr lang="en-US" sz="2000" b="1"/>
          </a:p>
          <a:p>
            <a:pPr marL="342900" indent="-342900">
              <a:lnSpc>
                <a:spcPct val="150000"/>
              </a:lnSpc>
              <a:buFont typeface="Wingdings" panose="05000000000000000000" charset="0"/>
            </a:pPr>
            <a:endParaRPr lang="en-US" sz="2000" b="1"/>
          </a:p>
        </p:txBody>
      </p:sp>
      <p:sp>
        <p:nvSpPr>
          <p:cNvPr id="3" name="Title 1">
            <a:extLst>
              <a:ext uri="{FF2B5EF4-FFF2-40B4-BE49-F238E27FC236}">
                <a16:creationId xmlns:a16="http://schemas.microsoft.com/office/drawing/2014/main" id="{91C3E1D3-C126-4DD6-881A-FE040EC09773}"/>
              </a:ext>
            </a:extLst>
          </p:cNvPr>
          <p:cNvSpPr txBox="1">
            <a:spLocks/>
          </p:cNvSpPr>
          <p:nvPr/>
        </p:nvSpPr>
        <p:spPr>
          <a:xfrm>
            <a:off x="651294" y="293238"/>
            <a:ext cx="10515600" cy="10680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2060"/>
                </a:solidFill>
              </a:rPr>
              <a:t>Key Drivers of Attrition </a:t>
            </a:r>
          </a:p>
        </p:txBody>
      </p:sp>
      <p:pic>
        <p:nvPicPr>
          <p:cNvPr id="7" name="Picture 7" descr="Chart&#10;&#10;Description automatically generated">
            <a:extLst>
              <a:ext uri="{FF2B5EF4-FFF2-40B4-BE49-F238E27FC236}">
                <a16:creationId xmlns:a16="http://schemas.microsoft.com/office/drawing/2014/main" id="{61C4A568-FF3C-4017-A5CE-CAC0068C53F5}"/>
              </a:ext>
            </a:extLst>
          </p:cNvPr>
          <p:cNvPicPr>
            <a:picLocks noGrp="1" noChangeAspect="1"/>
          </p:cNvPicPr>
          <p:nvPr>
            <p:ph idx="1"/>
          </p:nvPr>
        </p:nvPicPr>
        <p:blipFill>
          <a:blip r:embed="rId2"/>
          <a:stretch>
            <a:fillRect/>
          </a:stretch>
        </p:blipFill>
        <p:spPr>
          <a:xfrm>
            <a:off x="8090768" y="1018081"/>
            <a:ext cx="3903632" cy="44136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068" y="379502"/>
            <a:ext cx="10515600" cy="1325563"/>
          </a:xfrm>
        </p:spPr>
        <p:txBody>
          <a:bodyPr/>
          <a:lstStyle/>
          <a:p>
            <a:r>
              <a:rPr lang="en-US" sz="3200" b="1">
                <a:solidFill>
                  <a:srgbClr val="002060"/>
                </a:solidFill>
              </a:rPr>
              <a:t>Key Drivers of Attrition</a:t>
            </a:r>
          </a:p>
        </p:txBody>
      </p:sp>
      <p:sp>
        <p:nvSpPr>
          <p:cNvPr id="5" name="Title 1"/>
          <p:cNvSpPr>
            <a:spLocks noGrp="1"/>
          </p:cNvSpPr>
          <p:nvPr/>
        </p:nvSpPr>
        <p:spPr>
          <a:xfrm>
            <a:off x="743836" y="1719759"/>
            <a:ext cx="7439409" cy="36631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0"/>
            <a:endParaRPr lang="en-US" sz="2000" b="1"/>
          </a:p>
          <a:p>
            <a:pPr marL="342900" indent="-342900">
              <a:lnSpc>
                <a:spcPct val="150000"/>
              </a:lnSpc>
              <a:buFont typeface="Wingdings" panose="05000000000000000000" charset="0"/>
              <a:buChar char="Ø"/>
            </a:pPr>
            <a:endParaRPr lang="en-US" sz="2000" b="1"/>
          </a:p>
          <a:p>
            <a:pPr indent="0">
              <a:lnSpc>
                <a:spcPct val="150000"/>
              </a:lnSpc>
              <a:buFont typeface="Wingdings" panose="05000000000000000000" charset="0"/>
            </a:pPr>
            <a:r>
              <a:rPr lang="en-US" sz="2000" b="1" dirty="0">
                <a:sym typeface="+mn-ea"/>
              </a:rPr>
              <a:t>Top 5 Key Drivers of the Attrition is shown in the output table.</a:t>
            </a:r>
            <a:endParaRPr lang="en-US" sz="2000" b="1" dirty="0"/>
          </a:p>
          <a:p>
            <a:pPr marL="285750" indent="-285750">
              <a:lnSpc>
                <a:spcPct val="150000"/>
              </a:lnSpc>
              <a:buFont typeface="Wingdings,Sans-Serif"/>
              <a:buChar char="Ø"/>
            </a:pPr>
            <a:r>
              <a:rPr lang="en-US" sz="1800" b="1">
                <a:cs typeface="Calibri Light"/>
              </a:rPr>
              <a:t>FIRST_TERM_EARNED_HRS</a:t>
            </a:r>
            <a:endParaRPr lang="en-US" sz="1800">
              <a:ea typeface="+mj-lt"/>
              <a:cs typeface="+mj-lt"/>
            </a:endParaRPr>
          </a:p>
          <a:p>
            <a:pPr>
              <a:lnSpc>
                <a:spcPct val="150000"/>
              </a:lnSpc>
            </a:pPr>
            <a:r>
              <a:rPr lang="en-US" sz="1800">
                <a:cs typeface="Calibri Light"/>
              </a:rPr>
              <a:t>Students with high grade points earned  First semester are more likely stay back than from those who are not.</a:t>
            </a:r>
            <a:endParaRPr lang="en-US"/>
          </a:p>
          <a:p>
            <a:pPr marL="342900" indent="-342900">
              <a:lnSpc>
                <a:spcPct val="150000"/>
              </a:lnSpc>
              <a:buFont typeface="Wingdings" panose="05000000000000000000" charset="0"/>
              <a:buChar char="Ø"/>
            </a:pPr>
            <a:r>
              <a:rPr lang="en-US" sz="2000" b="1" dirty="0"/>
              <a:t>HIGH_SCHL_GPA</a:t>
            </a:r>
            <a:endParaRPr lang="en-US" sz="2000" b="1" dirty="0">
              <a:cs typeface="Calibri Light" panose="020F0302020204030204"/>
            </a:endParaRPr>
          </a:p>
          <a:p>
            <a:pPr marL="0" indent="0">
              <a:lnSpc>
                <a:spcPct val="150000"/>
              </a:lnSpc>
              <a:buFont typeface="Wingdings" panose="05000000000000000000" charset="0"/>
            </a:pPr>
            <a:r>
              <a:rPr lang="en-IN" sz="1800" dirty="0">
                <a:sym typeface="+mn-ea"/>
              </a:rPr>
              <a:t>Student's</a:t>
            </a:r>
            <a:r>
              <a:rPr lang="en-US" altLang="en-IN" sz="1800" dirty="0">
                <a:sym typeface="+mn-ea"/>
              </a:rPr>
              <a:t> with higher</a:t>
            </a:r>
            <a:r>
              <a:rPr lang="en-IN" sz="1800" dirty="0">
                <a:sym typeface="+mn-ea"/>
              </a:rPr>
              <a:t> High School GPA score</a:t>
            </a:r>
            <a:r>
              <a:rPr lang="en-US" altLang="en-IN" sz="1800" dirty="0">
                <a:sym typeface="+mn-ea"/>
              </a:rPr>
              <a:t> are more likely stay back than students who tend to leave.</a:t>
            </a:r>
            <a:endParaRPr lang="en-IN" sz="1800" dirty="0">
              <a:sym typeface="+mn-ea"/>
            </a:endParaRPr>
          </a:p>
          <a:p>
            <a:pPr indent="0">
              <a:lnSpc>
                <a:spcPct val="150000"/>
              </a:lnSpc>
              <a:buFont typeface="Wingdings" panose="05000000000000000000" charset="0"/>
            </a:pPr>
            <a:endParaRPr lang="en-US" sz="2000" b="1"/>
          </a:p>
          <a:p>
            <a:pPr indent="0">
              <a:lnSpc>
                <a:spcPct val="150000"/>
              </a:lnSpc>
              <a:buFont typeface="Wingdings" panose="05000000000000000000" charset="0"/>
            </a:pPr>
            <a:endParaRPr lang="en-US" sz="2000" b="1"/>
          </a:p>
        </p:txBody>
      </p:sp>
      <p:pic>
        <p:nvPicPr>
          <p:cNvPr id="7" name="Picture 7" descr="Chart&#10;&#10;Description automatically generated">
            <a:extLst>
              <a:ext uri="{FF2B5EF4-FFF2-40B4-BE49-F238E27FC236}">
                <a16:creationId xmlns:a16="http://schemas.microsoft.com/office/drawing/2014/main" id="{FCB5760A-CF00-4F9D-A3C7-FD1EF6B0B582}"/>
              </a:ext>
            </a:extLst>
          </p:cNvPr>
          <p:cNvPicPr>
            <a:picLocks noGrp="1" noChangeAspect="1"/>
          </p:cNvPicPr>
          <p:nvPr>
            <p:ph idx="1"/>
          </p:nvPr>
        </p:nvPicPr>
        <p:blipFill>
          <a:blip r:embed="rId2"/>
          <a:stretch>
            <a:fillRect/>
          </a:stretch>
        </p:blipFill>
        <p:spPr>
          <a:xfrm>
            <a:off x="7817599" y="1003705"/>
            <a:ext cx="4148047" cy="46868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281" y="467001"/>
            <a:ext cx="10515600" cy="810260"/>
          </a:xfrm>
        </p:spPr>
        <p:txBody>
          <a:bodyPr>
            <a:normAutofit/>
          </a:bodyPr>
          <a:lstStyle/>
          <a:p>
            <a:r>
              <a:rPr lang="en-US" sz="3200" b="1">
                <a:solidFill>
                  <a:srgbClr val="002060"/>
                </a:solidFill>
              </a:rPr>
              <a:t>Recommendations</a:t>
            </a:r>
            <a:br>
              <a:rPr lang="en-US" sz="3200" b="1">
                <a:solidFill>
                  <a:srgbClr val="002060"/>
                </a:solidFill>
              </a:rPr>
            </a:br>
            <a:endParaRPr lang="en-US" sz="1335" b="1">
              <a:solidFill>
                <a:srgbClr val="002060"/>
              </a:solidFill>
            </a:endParaRPr>
          </a:p>
        </p:txBody>
      </p:sp>
      <p:sp>
        <p:nvSpPr>
          <p:cNvPr id="3" name="Text Box 2"/>
          <p:cNvSpPr txBox="1"/>
          <p:nvPr/>
        </p:nvSpPr>
        <p:spPr>
          <a:xfrm>
            <a:off x="772795" y="1061720"/>
            <a:ext cx="10144125" cy="1322070"/>
          </a:xfrm>
          <a:prstGeom prst="rect">
            <a:avLst/>
          </a:prstGeom>
          <a:noFill/>
        </p:spPr>
        <p:txBody>
          <a:bodyPr wrap="square" rtlCol="0">
            <a:spAutoFit/>
          </a:bodyPr>
          <a:lstStyle/>
          <a:p>
            <a:r>
              <a:rPr lang="en-US" sz="2000" b="1">
                <a:sym typeface="+mn-ea"/>
              </a:rPr>
              <a:t>Important recommendations are given below in order to reduce the University students attrition rate.</a:t>
            </a:r>
          </a:p>
          <a:p>
            <a:endParaRPr lang="en-US" sz="2000"/>
          </a:p>
          <a:p>
            <a:endParaRPr lang="en-US" sz="2000"/>
          </a:p>
        </p:txBody>
      </p:sp>
      <p:sp>
        <p:nvSpPr>
          <p:cNvPr id="4" name="Text Box 3"/>
          <p:cNvSpPr txBox="1"/>
          <p:nvPr/>
        </p:nvSpPr>
        <p:spPr>
          <a:xfrm>
            <a:off x="587375" y="1788795"/>
            <a:ext cx="10515600" cy="4050665"/>
          </a:xfrm>
          <a:prstGeom prst="rect">
            <a:avLst/>
          </a:prstGeom>
          <a:noFill/>
        </p:spPr>
        <p:txBody>
          <a:bodyPr wrap="square" rtlCol="0">
            <a:spAutoFit/>
          </a:bodyPr>
          <a:lstStyle/>
          <a:p>
            <a:pPr marL="285750" indent="-285750" algn="just">
              <a:lnSpc>
                <a:spcPct val="110000"/>
              </a:lnSpc>
              <a:buFont typeface="Wingdings" panose="05000000000000000000" charset="0"/>
              <a:buChar char="Ø"/>
            </a:pPr>
            <a:r>
              <a:rPr lang="en-US"/>
              <a:t>It can be noted  from the model, second term earned hrs/Grade points is the key driver of attrition so it is better to give more attention to students who get less Grade points earned by Student in Second semester.  </a:t>
            </a:r>
          </a:p>
          <a:p>
            <a:pPr marL="285750" indent="-285750" algn="just">
              <a:lnSpc>
                <a:spcPct val="110000"/>
              </a:lnSpc>
              <a:buFont typeface="Wingdings" panose="05000000000000000000" charset="0"/>
              <a:buChar char="Ø"/>
            </a:pPr>
            <a:endParaRPr lang="en-US"/>
          </a:p>
          <a:p>
            <a:pPr marL="285750" indent="-285750" algn="just">
              <a:lnSpc>
                <a:spcPct val="110000"/>
              </a:lnSpc>
              <a:buFont typeface="Wingdings" panose="05000000000000000000" charset="0"/>
              <a:buChar char="Ø"/>
            </a:pPr>
            <a:r>
              <a:rPr lang="en-US"/>
              <a:t>UNMET_NEED &amp; EST_FAM_CONTRIBUTION  of the student also plays important role in students attrition. Students with higher unmet financial need tend to leave the course, so proper financial assistance to be provided in terms of scholarships &amp; other financial aids.</a:t>
            </a:r>
          </a:p>
          <a:p>
            <a:pPr marL="285750" indent="-285750" algn="just">
              <a:lnSpc>
                <a:spcPct val="110000"/>
              </a:lnSpc>
              <a:buFont typeface="Wingdings" panose="05000000000000000000" charset="0"/>
              <a:buChar char="Ø"/>
            </a:pPr>
            <a:endParaRPr lang="en-US"/>
          </a:p>
          <a:p>
            <a:pPr marL="285750" indent="-285750" algn="just">
              <a:lnSpc>
                <a:spcPct val="110000"/>
              </a:lnSpc>
              <a:buFont typeface="Wingdings" panose="05000000000000000000" charset="0"/>
              <a:buChar char="Ø"/>
            </a:pPr>
            <a:r>
              <a:rPr lang="en-IN" dirty="0">
                <a:sym typeface="+mn-ea"/>
              </a:rPr>
              <a:t>Student's</a:t>
            </a:r>
            <a:r>
              <a:rPr lang="en-US" altLang="en-IN" dirty="0">
                <a:sym typeface="+mn-ea"/>
              </a:rPr>
              <a:t> with higher</a:t>
            </a:r>
            <a:r>
              <a:rPr lang="en-IN" dirty="0">
                <a:sym typeface="+mn-ea"/>
              </a:rPr>
              <a:t> High School GPA score</a:t>
            </a:r>
            <a:r>
              <a:rPr lang="en-US" altLang="en-IN" dirty="0">
                <a:sym typeface="+mn-ea"/>
              </a:rPr>
              <a:t> are more likely stay back than students who tend to leave. So its better to admit the students with higher high school GPA by setting up cut off limit at the time of admission.</a:t>
            </a:r>
          </a:p>
          <a:p>
            <a:pPr marL="285750" indent="-285750" algn="just">
              <a:lnSpc>
                <a:spcPct val="110000"/>
              </a:lnSpc>
              <a:buFont typeface="Wingdings" panose="05000000000000000000" charset="0"/>
              <a:buChar char="Ø"/>
            </a:pPr>
            <a:endParaRPr lang="en-US" altLang="en-IN" dirty="0">
              <a:sym typeface="+mn-ea"/>
            </a:endParaRPr>
          </a:p>
          <a:p>
            <a:pPr marL="285750" indent="-285750" algn="just">
              <a:lnSpc>
                <a:spcPct val="110000"/>
              </a:lnSpc>
              <a:buFont typeface="Wingdings" panose="05000000000000000000" charset="0"/>
              <a:buChar char="Ø"/>
            </a:pPr>
            <a:r>
              <a:rPr lang="en-US" altLang="en-IN" dirty="0">
                <a:sym typeface="+mn-ea"/>
              </a:rPr>
              <a:t>Students with above said background should be given special attention in terms of Grade points, Unmet financial needs and High school GPA, in order to maintain low attrition rate in the university.</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15" y="2766060"/>
            <a:ext cx="3416300" cy="1325880"/>
          </a:xfrm>
        </p:spPr>
        <p:txBody>
          <a:bodyPr/>
          <a:lstStyle/>
          <a:p>
            <a:r>
              <a:rPr lang="en-US" b="1">
                <a:solidFill>
                  <a:srgbClr val="002060"/>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861"/>
            <a:ext cx="10515600" cy="1325563"/>
          </a:xfrm>
        </p:spPr>
        <p:txBody>
          <a:bodyPr>
            <a:normAutofit/>
          </a:bodyPr>
          <a:lstStyle/>
          <a:p>
            <a:r>
              <a:rPr lang="en-US" sz="4000" b="1">
                <a:solidFill>
                  <a:srgbClr val="002060"/>
                </a:solidFill>
              </a:rPr>
              <a:t>Problem Statement</a:t>
            </a:r>
          </a:p>
        </p:txBody>
      </p:sp>
      <p:sp>
        <p:nvSpPr>
          <p:cNvPr id="3" name="Content Placeholder 2"/>
          <p:cNvSpPr>
            <a:spLocks noGrp="1"/>
          </p:cNvSpPr>
          <p:nvPr>
            <p:ph idx="1"/>
          </p:nvPr>
        </p:nvSpPr>
        <p:spPr>
          <a:xfrm>
            <a:off x="838200" y="1551305"/>
            <a:ext cx="10515600" cy="4351338"/>
          </a:xfrm>
        </p:spPr>
        <p:txBody>
          <a:bodyPr vert="horz" lIns="91440" tIns="45720" rIns="91440" bIns="45720" rtlCol="0" anchor="t">
            <a:noAutofit/>
          </a:bodyPr>
          <a:lstStyle/>
          <a:p>
            <a:pPr marL="245110" indent="-231140">
              <a:buFont typeface="Wingdings" panose="05000000000000000000" charset="0"/>
              <a:buChar char="Ø"/>
            </a:pPr>
            <a:r>
              <a:rPr lang="en-US" sz="2400" dirty="0"/>
              <a:t>Clearwater State University offers a wide variety of degree programs, from online degrees to a doctorate in education.</a:t>
            </a:r>
          </a:p>
          <a:p>
            <a:pPr marL="13970" indent="0">
              <a:buFont typeface="Wingdings" panose="05000000000000000000" charset="0"/>
              <a:buNone/>
            </a:pPr>
            <a:endParaRPr lang="en-US" sz="2400"/>
          </a:p>
          <a:p>
            <a:pPr>
              <a:buFont typeface="Wingdings" panose="05000000000000000000" charset="0"/>
              <a:buChar char="Ø"/>
            </a:pPr>
            <a:r>
              <a:rPr lang="en-US" sz="2400" dirty="0"/>
              <a:t>Some key strategic goals of the University are:</a:t>
            </a:r>
            <a:endParaRPr lang="en-US" sz="2400" dirty="0">
              <a:cs typeface="Calibri"/>
            </a:endParaRPr>
          </a:p>
          <a:p>
            <a:pPr lvl="1">
              <a:lnSpc>
                <a:spcPct val="100000"/>
              </a:lnSpc>
            </a:pPr>
            <a:r>
              <a:rPr lang="en-US" sz="2000" dirty="0"/>
              <a:t>Increase enrolment of students.</a:t>
            </a:r>
            <a:endParaRPr lang="en-US" sz="2000" dirty="0">
              <a:cs typeface="Calibri"/>
            </a:endParaRPr>
          </a:p>
          <a:p>
            <a:pPr lvl="1">
              <a:lnSpc>
                <a:spcPct val="100000"/>
              </a:lnSpc>
            </a:pPr>
            <a:r>
              <a:rPr lang="en-US" sz="2000" dirty="0"/>
              <a:t>Improve retention, progression and graduation rates.</a:t>
            </a:r>
            <a:endParaRPr lang="en-US" sz="2000" dirty="0">
              <a:cs typeface="Calibri"/>
            </a:endParaRPr>
          </a:p>
          <a:p>
            <a:pPr lvl="1">
              <a:lnSpc>
                <a:spcPct val="100000"/>
              </a:lnSpc>
            </a:pPr>
            <a:r>
              <a:rPr lang="en-US" sz="2000" dirty="0"/>
              <a:t>Recruit better academically qualified undergraduate and graduate students</a:t>
            </a:r>
            <a:endParaRPr lang="en-US" sz="2000" dirty="0">
              <a:cs typeface="Calibri"/>
            </a:endParaRPr>
          </a:p>
          <a:p>
            <a:pPr lvl="1">
              <a:lnSpc>
                <a:spcPct val="100000"/>
              </a:lnSpc>
            </a:pPr>
            <a:r>
              <a:rPr lang="en-US" sz="2000" dirty="0"/>
              <a:t>Increase external funding and recognition.</a:t>
            </a:r>
            <a:endParaRPr lang="en-US" sz="2000" dirty="0">
              <a:cs typeface="Calibri"/>
            </a:endParaRPr>
          </a:p>
          <a:p>
            <a:pPr lvl="1"/>
            <a:endParaRPr lang="en-US"/>
          </a:p>
          <a:p>
            <a:pPr marL="400050" lvl="1" indent="-342900">
              <a:buFont typeface="Wingdings" panose="05000000000000000000" charset="0"/>
              <a:buChar char="Ø"/>
            </a:pPr>
            <a:r>
              <a:rPr lang="en-US" dirty="0"/>
              <a:t>In order to achieve the above said goals, one approach is to build a predictive model by leveraging data on student profile.</a:t>
            </a:r>
            <a:endParaRPr lang="en-US" dirty="0">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060" y="264483"/>
            <a:ext cx="10515600" cy="1325563"/>
          </a:xfrm>
        </p:spPr>
        <p:txBody>
          <a:bodyPr>
            <a:normAutofit/>
          </a:bodyPr>
          <a:lstStyle/>
          <a:p>
            <a:r>
              <a:rPr lang="en-US" sz="4000" b="1" dirty="0">
                <a:solidFill>
                  <a:srgbClr val="002060"/>
                </a:solidFill>
              </a:rPr>
              <a:t>Analytical Approach/Solution</a:t>
            </a:r>
          </a:p>
        </p:txBody>
      </p:sp>
      <p:sp>
        <p:nvSpPr>
          <p:cNvPr id="3" name="Content Placeholder 2"/>
          <p:cNvSpPr>
            <a:spLocks noGrp="1"/>
          </p:cNvSpPr>
          <p:nvPr>
            <p:ph idx="1"/>
          </p:nvPr>
        </p:nvSpPr>
        <p:spPr>
          <a:xfrm>
            <a:off x="353060" y="1600200"/>
            <a:ext cx="11289030" cy="4090670"/>
          </a:xfrm>
        </p:spPr>
        <p:txBody>
          <a:bodyPr vert="horz" lIns="91440" tIns="45720" rIns="91440" bIns="45720" rtlCol="0" anchor="t">
            <a:normAutofit fontScale="92500" lnSpcReduction="20000"/>
          </a:bodyPr>
          <a:lstStyle/>
          <a:p>
            <a:pPr marL="0" indent="0">
              <a:lnSpc>
                <a:spcPct val="130000"/>
              </a:lnSpc>
              <a:buNone/>
            </a:pPr>
            <a:r>
              <a:rPr lang="en-US" sz="2400" b="1" dirty="0">
                <a:cs typeface="Calibri"/>
              </a:rPr>
              <a:t>The Following Steps are followed in order to get the attrition rate and important variables driving the attrition in the university:-</a:t>
            </a:r>
          </a:p>
          <a:p>
            <a:pPr>
              <a:lnSpc>
                <a:spcPct val="130000"/>
              </a:lnSpc>
              <a:buFont typeface="Wingdings" panose="05000000000000000000" charset="0"/>
              <a:buChar char="Ø"/>
            </a:pPr>
            <a:r>
              <a:rPr lang="en-US" sz="2400" dirty="0">
                <a:cs typeface="Calibri"/>
              </a:rPr>
              <a:t>Leverage data on student segments namely</a:t>
            </a:r>
            <a:r>
              <a:rPr lang="en-US" sz="2400" dirty="0"/>
              <a:t> demographic profile, course preferences, performance record &amp; financial background.</a:t>
            </a:r>
            <a:endParaRPr lang="en-US">
              <a:cs typeface="Calibri"/>
            </a:endParaRPr>
          </a:p>
          <a:p>
            <a:pPr algn="l">
              <a:lnSpc>
                <a:spcPct val="130000"/>
              </a:lnSpc>
              <a:buFont typeface="Wingdings" panose="05000000000000000000" charset="0"/>
              <a:buChar char="Ø"/>
            </a:pPr>
            <a:r>
              <a:rPr lang="en-US" sz="2400" dirty="0"/>
              <a:t>Exploratory Data Analysis on each segments showing key associations.</a:t>
            </a:r>
          </a:p>
          <a:p>
            <a:pPr>
              <a:lnSpc>
                <a:spcPct val="130000"/>
              </a:lnSpc>
              <a:buFont typeface="Wingdings" panose="05000000000000000000" charset="0"/>
              <a:buChar char="Ø"/>
            </a:pPr>
            <a:r>
              <a:rPr lang="en-US" sz="2400" dirty="0"/>
              <a:t>Segment Analysis showing key drivers of attrition. </a:t>
            </a:r>
          </a:p>
          <a:p>
            <a:pPr algn="l">
              <a:lnSpc>
                <a:spcPct val="130000"/>
              </a:lnSpc>
              <a:buFont typeface="Wingdings" panose="05000000000000000000" charset="0"/>
              <a:buChar char="Ø"/>
            </a:pPr>
            <a:r>
              <a:rPr lang="en-US" sz="2400" dirty="0"/>
              <a:t>Building predictive model to identify students with higher early attrition risk.</a:t>
            </a:r>
          </a:p>
          <a:p>
            <a:pPr algn="l">
              <a:lnSpc>
                <a:spcPct val="130000"/>
              </a:lnSpc>
              <a:buFont typeface="Wingdings" panose="05000000000000000000" charset="0"/>
              <a:buChar char="Ø"/>
            </a:pPr>
            <a:r>
              <a:rPr lang="en-US" sz="2400" dirty="0"/>
              <a:t>Results of statistical model along with business interpretations and recommended interventions.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solidFill>
                  <a:srgbClr val="002060"/>
                </a:solidFill>
              </a:rPr>
              <a:t>Packages Utilized</a:t>
            </a:r>
          </a:p>
        </p:txBody>
      </p:sp>
      <p:sp>
        <p:nvSpPr>
          <p:cNvPr id="3" name="Content Placeholder 2"/>
          <p:cNvSpPr>
            <a:spLocks noGrp="1"/>
          </p:cNvSpPr>
          <p:nvPr>
            <p:ph idx="1"/>
          </p:nvPr>
        </p:nvSpPr>
        <p:spPr>
          <a:xfrm>
            <a:off x="838200" y="1825625"/>
            <a:ext cx="10515600" cy="2144395"/>
          </a:xfrm>
        </p:spPr>
        <p:txBody>
          <a:bodyPr vert="horz" lIns="91440" tIns="45720" rIns="91440" bIns="45720" rtlCol="0" anchor="t">
            <a:normAutofit/>
          </a:bodyPr>
          <a:lstStyle/>
          <a:p>
            <a:r>
              <a:rPr lang="en-US" sz="2400" dirty="0"/>
              <a:t>Python is used as Primary Tool for EDA and Modelling.</a:t>
            </a:r>
          </a:p>
          <a:p>
            <a:r>
              <a:rPr lang="en-US" sz="2400" dirty="0"/>
              <a:t>For Data library Excel sheets are utilized.</a:t>
            </a:r>
            <a:endParaRPr lang="en-US" sz="2400" dirty="0">
              <a:cs typeface="Calibri"/>
            </a:endParaRPr>
          </a:p>
          <a:p>
            <a:r>
              <a:rPr lang="en-US" sz="2400" dirty="0"/>
              <a:t>Packages such is pandas, </a:t>
            </a:r>
            <a:r>
              <a:rPr lang="en-US" sz="2400" dirty="0" err="1"/>
              <a:t>numpy</a:t>
            </a:r>
            <a:r>
              <a:rPr lang="en-US" sz="2400" dirty="0"/>
              <a:t>, &amp; matplotlib seaborn etc.</a:t>
            </a:r>
            <a:endParaRPr lang="en-US" sz="2400" dirty="0">
              <a:cs typeface="Calibri"/>
            </a:endParaRPr>
          </a:p>
          <a:p>
            <a:r>
              <a:rPr lang="en-US" sz="2400" dirty="0"/>
              <a:t>Modelling algorithms such as Gradient Boosting Classifier is used for Attrition Rate Prediction.</a:t>
            </a:r>
            <a:endParaRPr lang="en-US" sz="2400" dirty="0">
              <a:cs typeface="Calibri"/>
            </a:endParaRPr>
          </a:p>
          <a:p>
            <a:endParaRPr lang="en-US" sz="2400"/>
          </a:p>
          <a:p>
            <a:pPr marL="0" indent="0">
              <a:buNone/>
            </a:pP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solidFill>
                  <a:srgbClr val="002060"/>
                </a:solidFill>
              </a:rPr>
              <a:t>Data Preparation</a:t>
            </a:r>
          </a:p>
        </p:txBody>
      </p:sp>
      <p:sp>
        <p:nvSpPr>
          <p:cNvPr id="3" name="Content Placeholder 2"/>
          <p:cNvSpPr>
            <a:spLocks noGrp="1"/>
          </p:cNvSpPr>
          <p:nvPr>
            <p:ph idx="1"/>
          </p:nvPr>
        </p:nvSpPr>
        <p:spPr>
          <a:xfrm>
            <a:off x="838200" y="1691005"/>
            <a:ext cx="10515600" cy="4351338"/>
          </a:xfrm>
        </p:spPr>
        <p:txBody>
          <a:bodyPr vert="horz" lIns="91440" tIns="45720" rIns="91440" bIns="45720" rtlCol="0" anchor="t">
            <a:normAutofit/>
          </a:bodyPr>
          <a:lstStyle/>
          <a:p>
            <a:pPr>
              <a:buFont typeface="Wingdings" panose="05000000000000000000" charset="0"/>
              <a:buChar char="Ø"/>
            </a:pPr>
            <a:r>
              <a:rPr lang="en-US" sz="2400" dirty="0"/>
              <a:t> Data Preparation involves</a:t>
            </a:r>
            <a:endParaRPr lang="en-US" sz="2400" dirty="0">
              <a:cs typeface="Calibri"/>
            </a:endParaRPr>
          </a:p>
          <a:p>
            <a:pPr marL="571500" indent="-342900"/>
            <a:r>
              <a:rPr lang="en-US" sz="2400" dirty="0"/>
              <a:t>Cleaning the data for missing value treatment.</a:t>
            </a:r>
            <a:endParaRPr lang="en-US" sz="2400" dirty="0">
              <a:cs typeface="Calibri"/>
            </a:endParaRPr>
          </a:p>
          <a:p>
            <a:pPr marL="571500" indent="-342900"/>
            <a:r>
              <a:rPr lang="en-US" sz="2400" dirty="0"/>
              <a:t>Outliers detection &amp; treatment.</a:t>
            </a:r>
            <a:endParaRPr lang="en-US" sz="2400" dirty="0">
              <a:cs typeface="Calibri" panose="020F0502020204030204"/>
            </a:endParaRPr>
          </a:p>
          <a:p>
            <a:pPr marL="571500" indent="-342900"/>
            <a:r>
              <a:rPr lang="en-US" sz="2400" dirty="0"/>
              <a:t>Removal of unrealistic data.</a:t>
            </a:r>
            <a:endParaRPr lang="en-US" sz="2400" dirty="0">
              <a:cs typeface="Calibri"/>
            </a:endParaRPr>
          </a:p>
          <a:p>
            <a:endParaRPr lang="en-US" sz="2400" dirty="0">
              <a:cs typeface="Calibri"/>
            </a:endParaRPr>
          </a:p>
          <a:p>
            <a:pPr>
              <a:buFont typeface="Wingdings" panose="05000000000000000000" charset="0"/>
              <a:buChar char="Ø"/>
            </a:pPr>
            <a:r>
              <a:rPr lang="en-US" sz="2400" dirty="0"/>
              <a:t> For the given dataset the above steps are followed before modelling.</a:t>
            </a:r>
            <a:endParaRPr lang="en-US" sz="2400" dirty="0">
              <a:cs typeface="Calibri"/>
            </a:endParaRPr>
          </a:p>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049" y="278861"/>
            <a:ext cx="10515600" cy="1325563"/>
          </a:xfrm>
        </p:spPr>
        <p:txBody>
          <a:bodyPr>
            <a:normAutofit/>
          </a:bodyPr>
          <a:lstStyle/>
          <a:p>
            <a:r>
              <a:rPr lang="en-US" sz="4000" b="1">
                <a:solidFill>
                  <a:srgbClr val="002060"/>
                </a:solidFill>
              </a:rPr>
              <a:t>Data Preparation</a:t>
            </a:r>
          </a:p>
        </p:txBody>
      </p:sp>
      <p:pic>
        <p:nvPicPr>
          <p:cNvPr id="4" name="Content Placeholder 3"/>
          <p:cNvPicPr>
            <a:picLocks noGrp="1" noChangeAspect="1"/>
          </p:cNvPicPr>
          <p:nvPr>
            <p:ph sz="half" idx="1"/>
          </p:nvPr>
        </p:nvPicPr>
        <p:blipFill>
          <a:blip r:embed="rId2"/>
          <a:stretch>
            <a:fillRect/>
          </a:stretch>
        </p:blipFill>
        <p:spPr>
          <a:xfrm>
            <a:off x="680049" y="1879600"/>
            <a:ext cx="6634480" cy="829310"/>
          </a:xfrm>
          <a:prstGeom prst="rect">
            <a:avLst/>
          </a:prstGeom>
          <a:ln>
            <a:solidFill>
              <a:schemeClr val="tx1"/>
            </a:solidFill>
          </a:ln>
        </p:spPr>
      </p:pic>
      <p:pic>
        <p:nvPicPr>
          <p:cNvPr id="12" name="Content Placeholder 11"/>
          <p:cNvPicPr>
            <a:picLocks noGrp="1" noChangeAspect="1"/>
          </p:cNvPicPr>
          <p:nvPr>
            <p:ph sz="half" idx="2"/>
          </p:nvPr>
        </p:nvPicPr>
        <p:blipFill>
          <a:blip r:embed="rId3"/>
          <a:stretch>
            <a:fillRect/>
          </a:stretch>
        </p:blipFill>
        <p:spPr>
          <a:xfrm>
            <a:off x="680720" y="3138805"/>
            <a:ext cx="6791960" cy="2367280"/>
          </a:xfrm>
          <a:prstGeom prst="rect">
            <a:avLst/>
          </a:prstGeom>
          <a:ln>
            <a:solidFill>
              <a:schemeClr val="tx1"/>
            </a:solidFill>
          </a:ln>
        </p:spPr>
      </p:pic>
      <p:sp>
        <p:nvSpPr>
          <p:cNvPr id="7" name="Right Arrow 6"/>
          <p:cNvSpPr/>
          <p:nvPr/>
        </p:nvSpPr>
        <p:spPr>
          <a:xfrm>
            <a:off x="7704455" y="4094480"/>
            <a:ext cx="939165" cy="4559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7704455" y="1960880"/>
            <a:ext cx="939165" cy="4559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8"/>
          <p:cNvSpPr txBox="1"/>
          <p:nvPr/>
        </p:nvSpPr>
        <p:spPr>
          <a:xfrm>
            <a:off x="8643620" y="1777269"/>
            <a:ext cx="3247282" cy="1323439"/>
          </a:xfrm>
          <a:prstGeom prst="rect">
            <a:avLst/>
          </a:prstGeom>
          <a:noFill/>
        </p:spPr>
        <p:txBody>
          <a:bodyPr wrap="square" rtlCol="0">
            <a:spAutoFit/>
          </a:bodyPr>
          <a:lstStyle/>
          <a:p>
            <a:r>
              <a:rPr lang="en-US" sz="2000"/>
              <a:t>Dataset contains records of 3400 students with 56 variables (3400 Rows and 56 Columns).</a:t>
            </a:r>
          </a:p>
        </p:txBody>
      </p:sp>
      <p:sp>
        <p:nvSpPr>
          <p:cNvPr id="10" name="Text Box 9"/>
          <p:cNvSpPr txBox="1"/>
          <p:nvPr/>
        </p:nvSpPr>
        <p:spPr>
          <a:xfrm>
            <a:off x="8779510" y="3999865"/>
            <a:ext cx="3110230" cy="707886"/>
          </a:xfrm>
          <a:prstGeom prst="rect">
            <a:avLst/>
          </a:prstGeom>
          <a:noFill/>
        </p:spPr>
        <p:txBody>
          <a:bodyPr wrap="square" rtlCol="0">
            <a:spAutoFit/>
          </a:bodyPr>
          <a:lstStyle/>
          <a:p>
            <a:r>
              <a:rPr lang="en-US" sz="2000"/>
              <a:t>Table showing first 10 observations of the dataset.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7021"/>
            <a:ext cx="10515600" cy="1325563"/>
          </a:xfrm>
        </p:spPr>
        <p:txBody>
          <a:bodyPr>
            <a:normAutofit/>
          </a:bodyPr>
          <a:lstStyle/>
          <a:p>
            <a:r>
              <a:rPr lang="en-US" sz="4000" b="1">
                <a:solidFill>
                  <a:srgbClr val="002060"/>
                </a:solidFill>
              </a:rPr>
              <a:t>Data Preparation</a:t>
            </a:r>
          </a:p>
        </p:txBody>
      </p:sp>
      <p:pic>
        <p:nvPicPr>
          <p:cNvPr id="16" name="Content Placeholder 15"/>
          <p:cNvPicPr>
            <a:picLocks noGrp="1" noChangeAspect="1"/>
          </p:cNvPicPr>
          <p:nvPr>
            <p:ph sz="half" idx="1"/>
          </p:nvPr>
        </p:nvPicPr>
        <p:blipFill>
          <a:blip r:embed="rId2"/>
          <a:stretch>
            <a:fillRect/>
          </a:stretch>
        </p:blipFill>
        <p:spPr>
          <a:xfrm>
            <a:off x="732155" y="1086880"/>
            <a:ext cx="2397449" cy="5452350"/>
          </a:xfrm>
          <a:prstGeom prst="rect">
            <a:avLst/>
          </a:prstGeom>
          <a:ln>
            <a:solidFill>
              <a:schemeClr val="tx1"/>
            </a:solidFill>
          </a:ln>
        </p:spPr>
      </p:pic>
      <p:pic>
        <p:nvPicPr>
          <p:cNvPr id="17" name="Content Placeholder 16"/>
          <p:cNvPicPr>
            <a:picLocks noGrp="1" noChangeAspect="1"/>
          </p:cNvPicPr>
          <p:nvPr>
            <p:ph sz="half" idx="2"/>
          </p:nvPr>
        </p:nvPicPr>
        <p:blipFill>
          <a:blip r:embed="rId3"/>
          <a:stretch>
            <a:fillRect/>
          </a:stretch>
        </p:blipFill>
        <p:spPr>
          <a:xfrm>
            <a:off x="3496945" y="1086880"/>
            <a:ext cx="2888172" cy="3485120"/>
          </a:xfrm>
          <a:prstGeom prst="rect">
            <a:avLst/>
          </a:prstGeom>
          <a:ln>
            <a:solidFill>
              <a:schemeClr val="tx1"/>
            </a:solidFill>
          </a:ln>
        </p:spPr>
      </p:pic>
      <p:sp>
        <p:nvSpPr>
          <p:cNvPr id="9" name="Text Box 8"/>
          <p:cNvSpPr txBox="1"/>
          <p:nvPr/>
        </p:nvSpPr>
        <p:spPr>
          <a:xfrm>
            <a:off x="6723704" y="1422736"/>
            <a:ext cx="5213516" cy="4401205"/>
          </a:xfrm>
          <a:prstGeom prst="rect">
            <a:avLst/>
          </a:prstGeom>
          <a:noFill/>
        </p:spPr>
        <p:txBody>
          <a:bodyPr wrap="square" lIns="91440" tIns="45720" rIns="91440" bIns="45720" rtlCol="0" anchor="t">
            <a:spAutoFit/>
          </a:bodyPr>
          <a:lstStyle/>
          <a:p>
            <a:pPr marL="285750" indent="-285750" algn="just">
              <a:buFont typeface="Wingdings" panose="05000000000000000000" charset="0"/>
              <a:buChar char="Ø"/>
            </a:pPr>
            <a:r>
              <a:rPr lang="en-US" sz="2000"/>
              <a:t>From the output it is evident that few columns of the dataset has missing values.</a:t>
            </a:r>
          </a:p>
          <a:p>
            <a:pPr marL="285750" indent="-285750" algn="just">
              <a:buFont typeface="Wingdings" panose="05000000000000000000" charset="0"/>
              <a:buChar char="Ø"/>
            </a:pPr>
            <a:endParaRPr lang="en-US" sz="2000"/>
          </a:p>
          <a:p>
            <a:pPr marL="285750" indent="-285750" algn="just">
              <a:buFont typeface="Wingdings" panose="05000000000000000000" charset="0"/>
              <a:buChar char="Ø"/>
            </a:pPr>
            <a:r>
              <a:rPr lang="en-US" sz="2000"/>
              <a:t>All the values are in percentage.</a:t>
            </a:r>
          </a:p>
          <a:p>
            <a:pPr marL="285750" indent="-285750" algn="just"/>
            <a:endParaRPr lang="en-US" sz="2000"/>
          </a:p>
          <a:p>
            <a:pPr algn="just"/>
            <a:r>
              <a:rPr lang="en-US" sz="2000"/>
              <a:t>Example: </a:t>
            </a:r>
          </a:p>
          <a:p>
            <a:pPr marL="285750" indent="-285750" algn="just">
              <a:buFont typeface="Arial" panose="020B0604020202020204" pitchFamily="34" charset="0"/>
              <a:buChar char="•"/>
            </a:pPr>
            <a:r>
              <a:rPr lang="en-US" sz="2000"/>
              <a:t>STDNT_TEST_ENTRANCE1 has 67.47% Missing values.</a:t>
            </a:r>
          </a:p>
          <a:p>
            <a:pPr marL="285750" indent="-285750" algn="just">
              <a:buFont typeface="Arial" panose="020B0604020202020204" pitchFamily="34" charset="0"/>
              <a:buChar char="•"/>
            </a:pPr>
            <a:endParaRPr lang="en-US" sz="2000"/>
          </a:p>
          <a:p>
            <a:pPr marL="285750" indent="-285750" algn="just">
              <a:buFont typeface="Arial" panose="020B0604020202020204" pitchFamily="34" charset="0"/>
              <a:buChar char="•"/>
            </a:pPr>
            <a:r>
              <a:rPr lang="en-US" sz="2000"/>
              <a:t>DISTANCE_FROM_HOME has 0.74% Missing values.</a:t>
            </a:r>
          </a:p>
          <a:p>
            <a:pPr marL="285750" indent="-285750" algn="just">
              <a:buFont typeface="Arial" panose="020B0604020202020204" pitchFamily="34" charset="0"/>
              <a:buChar char="•"/>
            </a:pPr>
            <a:endParaRPr lang="en-US" sz="2000" b="1"/>
          </a:p>
          <a:p>
            <a:pPr marL="285750" indent="-285750" algn="just">
              <a:buFont typeface="Wingdings" panose="05000000000000000000" charset="0"/>
              <a:buChar char="Ø"/>
            </a:pPr>
            <a:r>
              <a:rPr lang="en-US" sz="2000" b="1"/>
              <a:t>As a Next step of data preparation, Dropping Columns with more than 20% missing values</a:t>
            </a:r>
          </a:p>
        </p:txBody>
      </p:sp>
      <p:sp>
        <p:nvSpPr>
          <p:cNvPr id="18" name="Text Box 17"/>
          <p:cNvSpPr txBox="1"/>
          <p:nvPr/>
        </p:nvSpPr>
        <p:spPr>
          <a:xfrm>
            <a:off x="4503108" y="4572000"/>
            <a:ext cx="870751" cy="369332"/>
          </a:xfrm>
          <a:prstGeom prst="rect">
            <a:avLst/>
          </a:prstGeom>
          <a:noFill/>
        </p:spPr>
        <p:txBody>
          <a:bodyPr wrap="none" lIns="91440" tIns="45720" rIns="91440" bIns="45720" rtlCol="0" anchor="t">
            <a:spAutoFit/>
          </a:bodyPr>
          <a:lstStyle/>
          <a:p>
            <a:r>
              <a:rPr lang="en-US" b="1" dirty="0">
                <a:sym typeface="+mn-ea"/>
              </a:rPr>
              <a:t>Output</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653" y="135087"/>
            <a:ext cx="10515600" cy="1325563"/>
          </a:xfrm>
        </p:spPr>
        <p:txBody>
          <a:bodyPr>
            <a:normAutofit/>
          </a:bodyPr>
          <a:lstStyle/>
          <a:p>
            <a:r>
              <a:rPr lang="en-US" sz="4000" b="1">
                <a:solidFill>
                  <a:srgbClr val="002060"/>
                </a:solidFill>
              </a:rPr>
              <a:t>Data Preparation</a:t>
            </a:r>
          </a:p>
        </p:txBody>
      </p:sp>
      <p:pic>
        <p:nvPicPr>
          <p:cNvPr id="8" name="Content Placeholder 7"/>
          <p:cNvPicPr>
            <a:picLocks noGrp="1" noChangeAspect="1"/>
          </p:cNvPicPr>
          <p:nvPr>
            <p:ph idx="1"/>
          </p:nvPr>
        </p:nvPicPr>
        <p:blipFill>
          <a:blip r:embed="rId2"/>
          <a:stretch>
            <a:fillRect/>
          </a:stretch>
        </p:blipFill>
        <p:spPr>
          <a:xfrm>
            <a:off x="7396480" y="798830"/>
            <a:ext cx="2889250" cy="5654675"/>
          </a:xfrm>
          <a:prstGeom prst="rect">
            <a:avLst/>
          </a:prstGeom>
          <a:ln>
            <a:solidFill>
              <a:schemeClr val="tx1"/>
            </a:solidFill>
          </a:ln>
        </p:spPr>
      </p:pic>
      <p:sp>
        <p:nvSpPr>
          <p:cNvPr id="6" name="Text Box 5"/>
          <p:cNvSpPr txBox="1"/>
          <p:nvPr/>
        </p:nvSpPr>
        <p:spPr>
          <a:xfrm>
            <a:off x="459105" y="1469019"/>
            <a:ext cx="6522085" cy="4401205"/>
          </a:xfrm>
          <a:prstGeom prst="rect">
            <a:avLst/>
          </a:prstGeom>
          <a:noFill/>
        </p:spPr>
        <p:txBody>
          <a:bodyPr wrap="square" lIns="91440" tIns="45720" rIns="91440" bIns="45720" rtlCol="0" anchor="t">
            <a:spAutoFit/>
          </a:bodyPr>
          <a:lstStyle/>
          <a:p>
            <a:pPr marL="285750" indent="-285750" algn="just">
              <a:buFont typeface="Wingdings" panose="05000000000000000000" charset="0"/>
              <a:buChar char="Ø"/>
            </a:pPr>
            <a:r>
              <a:rPr lang="en-US" sz="2000"/>
              <a:t>After dropping 20% of the missing values , still there is an missing values in the certain columns as shown in the output.</a:t>
            </a:r>
          </a:p>
          <a:p>
            <a:pPr marL="285750" indent="-285750" algn="just">
              <a:buFont typeface="Wingdings" panose="05000000000000000000" charset="0"/>
              <a:buChar char="Ø"/>
            </a:pPr>
            <a:endParaRPr lang="en-US" sz="2000"/>
          </a:p>
          <a:p>
            <a:pPr marL="285750" indent="-285750" algn="just">
              <a:buFont typeface="Wingdings" panose="05000000000000000000" charset="0"/>
              <a:buChar char="Ø"/>
            </a:pPr>
            <a:r>
              <a:rPr lang="en-US" sz="2000">
                <a:sym typeface="+mn-ea"/>
              </a:rPr>
              <a:t>Filling these missing values in columns 'HIGH_SCHL_GPA','FATHER_HI_EDU_CD','MOTHER_HI_EDU_CD','SECOND_TERM_ATTEMPT_HRS' &amp; 'SECOND_TERM_EARNED_HRS'  with mean values of their respective columns.</a:t>
            </a:r>
            <a:endParaRPr lang="en-US" sz="2000"/>
          </a:p>
          <a:p>
            <a:pPr marL="285750" indent="-285750" algn="just">
              <a:buFont typeface="Wingdings" panose="05000000000000000000" charset="0"/>
              <a:buChar char="Ø"/>
            </a:pPr>
            <a:endParaRPr lang="en-US" sz="2000"/>
          </a:p>
          <a:p>
            <a:pPr marL="285750" indent="-285750" algn="just">
              <a:buFont typeface="Wingdings" panose="05000000000000000000" charset="0"/>
              <a:buChar char="Ø"/>
            </a:pPr>
            <a:r>
              <a:rPr lang="en-US" sz="2000"/>
              <a:t>Still there is an missing value columns in the dataset after following above steps.</a:t>
            </a:r>
          </a:p>
          <a:p>
            <a:pPr marL="285750" indent="-285750" algn="just"/>
            <a:endParaRPr lang="en-US" sz="2000"/>
          </a:p>
          <a:p>
            <a:pPr algn="just"/>
            <a:endParaRPr lang="en-US" sz="2000"/>
          </a:p>
        </p:txBody>
      </p:sp>
      <p:sp>
        <p:nvSpPr>
          <p:cNvPr id="18" name="Text Box 17"/>
          <p:cNvSpPr txBox="1"/>
          <p:nvPr/>
        </p:nvSpPr>
        <p:spPr>
          <a:xfrm>
            <a:off x="8416925" y="430530"/>
            <a:ext cx="847725" cy="368300"/>
          </a:xfrm>
          <a:prstGeom prst="rect">
            <a:avLst/>
          </a:prstGeom>
          <a:noFill/>
        </p:spPr>
        <p:txBody>
          <a:bodyPr wrap="none" rtlCol="0" anchor="t">
            <a:spAutoFit/>
          </a:bodyPr>
          <a:lstStyle/>
          <a:p>
            <a:r>
              <a:rPr lang="en-US">
                <a:sym typeface="+mn-ea"/>
              </a:rPr>
              <a:t>Output</a:t>
            </a:r>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9129</Words>
  <Application>Microsoft Office PowerPoint</Application>
  <PresentationFormat>Widescreen</PresentationFormat>
  <Paragraphs>279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Students’ Early Attrition Modelling for Clearwater State University</vt:lpstr>
      <vt:lpstr>Contents</vt:lpstr>
      <vt:lpstr>Problem Statement</vt:lpstr>
      <vt:lpstr>Analytical Approach/Solution</vt:lpstr>
      <vt:lpstr>Packages Utilized</vt:lpstr>
      <vt:lpstr>Data Preparation</vt:lpstr>
      <vt:lpstr>Data Preparation</vt:lpstr>
      <vt:lpstr>Data Preparation</vt:lpstr>
      <vt:lpstr>Data Preparation</vt:lpstr>
      <vt:lpstr>Data Preparation</vt:lpstr>
      <vt:lpstr>Data Preparation</vt:lpstr>
      <vt:lpstr>Data Summary </vt:lpstr>
      <vt:lpstr>Exploratory Data Analysis (EDA)</vt:lpstr>
      <vt:lpstr>EDA on Student Demographic Data</vt:lpstr>
      <vt:lpstr>EDA on Student Demographic Data</vt:lpstr>
      <vt:lpstr>EDA on Student Demographic Data</vt:lpstr>
      <vt:lpstr>EDA on Student Performance Data</vt:lpstr>
      <vt:lpstr>EDA on Student Performance Data</vt:lpstr>
      <vt:lpstr>EDA on Student Performance Data</vt:lpstr>
      <vt:lpstr>EDA on Student Performance Data</vt:lpstr>
      <vt:lpstr>  EDA on Student Financial Data</vt:lpstr>
      <vt:lpstr>Model Building &amp; Validation </vt:lpstr>
      <vt:lpstr>Model Validation </vt:lpstr>
      <vt:lpstr>PowerPoint Presentation</vt:lpstr>
      <vt:lpstr>Key Drivers of Attrition</vt:lpstr>
      <vt:lpstr>Recommendations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ADMIN</cp:lastModifiedBy>
  <cp:revision>287</cp:revision>
  <dcterms:created xsi:type="dcterms:W3CDTF">2021-06-21T01:16:00Z</dcterms:created>
  <dcterms:modified xsi:type="dcterms:W3CDTF">2021-07-06T15:01:19Z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