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1" r:id="rId6"/>
    <p:sldId id="260" r:id="rId7"/>
    <p:sldId id="269" r:id="rId8"/>
    <p:sldId id="268" r:id="rId9"/>
    <p:sldId id="264" r:id="rId10"/>
    <p:sldId id="272" r:id="rId11"/>
    <p:sldId id="271" r:id="rId12"/>
    <p:sldId id="265" r:id="rId13"/>
    <p:sldId id="273"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8" d="100"/>
          <a:sy n="68"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3/3/2022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578701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3/3/2022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3755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3/3/2022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6454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3/3/2022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169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3/3/2022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1663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3/3/2022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782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3/3/2022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4834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3/3/2022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7862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3/3/2022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1848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3/3/2022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78385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3/3/2022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76095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3/3/2022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430396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6"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67" name="Rectangle 5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83633" y="272318"/>
            <a:ext cx="5903806" cy="2713410"/>
          </a:xfrm>
        </p:spPr>
        <p:txBody>
          <a:bodyPr vert="horz" lIns="91440" tIns="45720" rIns="91440" bIns="45720" rtlCol="0" anchor="t">
            <a:noAutofit/>
          </a:bodyPr>
          <a:lstStyle/>
          <a:p>
            <a:r>
              <a:rPr lang="en-US" sz="5400" b="1" i="0" kern="1200" spc="100" baseline="0" dirty="0">
                <a:latin typeface="Times New Roman"/>
                <a:cs typeface="Times New Roman"/>
              </a:rPr>
              <a:t>INTERNET BANKING</a:t>
            </a:r>
          </a:p>
        </p:txBody>
      </p:sp>
      <p:sp>
        <p:nvSpPr>
          <p:cNvPr id="68" name="Freeform: Shape 56">
            <a:extLst>
              <a:ext uri="{FF2B5EF4-FFF2-40B4-BE49-F238E27FC236}">
                <a16:creationId xmlns:a16="http://schemas.microsoft.com/office/drawing/2014/main" id="{16E28E80-59C7-4175-93FA-B5F52391B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9">
            <a:extLst>
              <a:ext uri="{FF2B5EF4-FFF2-40B4-BE49-F238E27FC236}">
                <a16:creationId xmlns:a16="http://schemas.microsoft.com/office/drawing/2014/main" id="{1F761F50-4A5E-4EEC-93B6-B48E4884F98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3404" y="1099311"/>
            <a:ext cx="3316013" cy="1989608"/>
          </a:xfrm>
          <a:prstGeom prst="rect">
            <a:avLst/>
          </a:prstGeom>
        </p:spPr>
      </p:pic>
      <p:cxnSp>
        <p:nvCxnSpPr>
          <p:cNvPr id="69" name="Straight Connector 58">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7" descr="A picture containing text, clipart&#10;&#10;Description automatically generated">
            <a:extLst>
              <a:ext uri="{FF2B5EF4-FFF2-40B4-BE49-F238E27FC236}">
                <a16:creationId xmlns:a16="http://schemas.microsoft.com/office/drawing/2014/main" id="{78E73C28-0614-4077-9CF0-94610C2D9F77}"/>
              </a:ext>
            </a:extLst>
          </p:cNvPr>
          <p:cNvPicPr>
            <a:picLocks noChangeAspect="1"/>
          </p:cNvPicPr>
          <p:nvPr/>
        </p:nvPicPr>
        <p:blipFill>
          <a:blip r:embed="rId3"/>
          <a:stretch>
            <a:fillRect/>
          </a:stretch>
        </p:blipFill>
        <p:spPr>
          <a:xfrm>
            <a:off x="532085" y="3589866"/>
            <a:ext cx="3217333" cy="1234821"/>
          </a:xfrm>
          <a:prstGeom prst="rect">
            <a:avLst/>
          </a:prstGeom>
        </p:spPr>
      </p:pic>
      <p:sp>
        <p:nvSpPr>
          <p:cNvPr id="3" name="Subtitle 2"/>
          <p:cNvSpPr>
            <a:spLocks noGrp="1"/>
          </p:cNvSpPr>
          <p:nvPr>
            <p:ph type="subTitle" idx="1"/>
          </p:nvPr>
        </p:nvSpPr>
        <p:spPr>
          <a:xfrm>
            <a:off x="6096000" y="3309582"/>
            <a:ext cx="5093786" cy="2581551"/>
          </a:xfrm>
        </p:spPr>
        <p:txBody>
          <a:bodyPr vert="horz" lIns="91440" tIns="45720" rIns="91440" bIns="45720" rtlCol="0" anchor="t">
            <a:noAutofit/>
          </a:bodyPr>
          <a:lstStyle/>
          <a:p>
            <a:pPr marL="182880"/>
            <a:r>
              <a:rPr lang="en-US" sz="1800" b="1" dirty="0">
                <a:latin typeface="Times New Roman"/>
                <a:cs typeface="Times New Roman"/>
              </a:rPr>
              <a:t>By :</a:t>
            </a:r>
            <a:endParaRPr lang="en-US" dirty="0"/>
          </a:p>
          <a:p>
            <a:pPr marL="182880"/>
            <a:r>
              <a:rPr lang="en-US" sz="1800" b="1" dirty="0">
                <a:latin typeface="Times New Roman"/>
                <a:cs typeface="Times New Roman"/>
              </a:rPr>
              <a:t>BATCH – 98 </a:t>
            </a:r>
            <a:endParaRPr lang="en-US" dirty="0"/>
          </a:p>
          <a:p>
            <a:pPr marL="468630" indent="-285750">
              <a:buFont typeface="Arial" panose="020B0604020202020204" pitchFamily="34" charset="0"/>
              <a:buChar char="•"/>
            </a:pPr>
            <a:r>
              <a:rPr lang="en-US" sz="1800" b="1" dirty="0">
                <a:latin typeface="Times New Roman"/>
                <a:cs typeface="Times New Roman"/>
              </a:rPr>
              <a:t> CHETHAN N (EMP ID : 6624)</a:t>
            </a:r>
          </a:p>
          <a:p>
            <a:pPr marL="468630" indent="-285750">
              <a:buFont typeface="Arial" panose="020B0604020202020204" pitchFamily="34" charset="0"/>
              <a:buChar char="•"/>
            </a:pPr>
            <a:r>
              <a:rPr lang="en-US" sz="1800" b="1" dirty="0">
                <a:latin typeface="Times New Roman"/>
                <a:cs typeface="Times New Roman"/>
              </a:rPr>
              <a:t>  AVINASH TILAVALLI (EMP ID: 6622)</a:t>
            </a:r>
          </a:p>
          <a:p>
            <a:pPr marL="468630" indent="-285750">
              <a:buFont typeface="Arial" panose="020B0604020202020204" pitchFamily="34" charset="0"/>
              <a:buChar char="•"/>
            </a:pPr>
            <a:r>
              <a:rPr lang="en-US" sz="1800" b="1" dirty="0">
                <a:latin typeface="Times New Roman"/>
                <a:cs typeface="Times New Roman"/>
              </a:rPr>
              <a:t>  PUNIT MISHRA (EMP ID : 6609)</a:t>
            </a:r>
            <a:endParaRPr lang="en-US" sz="1800" dirty="0">
              <a:ea typeface="+mn-lt"/>
              <a:cs typeface="+mn-lt"/>
            </a:endParaRPr>
          </a:p>
          <a:p>
            <a:pPr marL="468630" indent="-285750">
              <a:buFont typeface="Arial" panose="020B0604020202020204" pitchFamily="34" charset="0"/>
              <a:buChar char="•"/>
            </a:pPr>
            <a:r>
              <a:rPr lang="en-US" sz="1800" b="1" dirty="0">
                <a:latin typeface="Times New Roman"/>
                <a:cs typeface="Times New Roman"/>
              </a:rPr>
              <a:t>  VIJAY KUMAR (EMP ID : 6614)</a:t>
            </a:r>
            <a:endParaRPr lang="en-US" sz="1800" dirty="0">
              <a:ea typeface="+mn-lt"/>
              <a:cs typeface="+mn-lt"/>
            </a:endParaRPr>
          </a:p>
          <a:p>
            <a:pPr marL="182880"/>
            <a:endParaRPr lang="en-US" sz="1800" b="1" dirty="0">
              <a:latin typeface="Times New Roman"/>
              <a:cs typeface="Times New Roman"/>
            </a:endParaRPr>
          </a:p>
        </p:txBody>
      </p:sp>
      <p:sp>
        <p:nvSpPr>
          <p:cNvPr id="7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r="-5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F6D7AD-1576-42EB-A072-627B83734F81}"/>
              </a:ext>
            </a:extLst>
          </p:cNvPr>
          <p:cNvSpPr>
            <a:spLocks noGrp="1"/>
          </p:cNvSpPr>
          <p:nvPr>
            <p:ph type="body" idx="1"/>
          </p:nvPr>
        </p:nvSpPr>
        <p:spPr>
          <a:xfrm>
            <a:off x="0" y="0"/>
            <a:ext cx="10671048" cy="822960"/>
          </a:xfrm>
        </p:spPr>
        <p:txBody>
          <a:bodyPr>
            <a:noAutofit/>
          </a:bodyPr>
          <a:lstStyle/>
          <a:p>
            <a:r>
              <a:rPr lang="en-IN" sz="4800" b="1" i="0" dirty="0">
                <a:latin typeface="Times New Roman" panose="02020603050405020304" pitchFamily="18" charset="0"/>
                <a:cs typeface="Times New Roman" panose="02020603050405020304" pitchFamily="18" charset="0"/>
              </a:rPr>
              <a:t>DEPOSITE MONEY</a:t>
            </a:r>
          </a:p>
        </p:txBody>
      </p:sp>
    </p:spTree>
    <p:extLst>
      <p:ext uri="{BB962C8B-B14F-4D97-AF65-F5344CB8AC3E}">
        <p14:creationId xmlns:p14="http://schemas.microsoft.com/office/powerpoint/2010/main" val="51014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r="-5000" b="2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38748E-6ECA-41F0-97B4-33B9FA0A5F17}"/>
              </a:ext>
            </a:extLst>
          </p:cNvPr>
          <p:cNvSpPr>
            <a:spLocks noGrp="1"/>
          </p:cNvSpPr>
          <p:nvPr>
            <p:ph type="body" idx="1"/>
          </p:nvPr>
        </p:nvSpPr>
        <p:spPr>
          <a:xfrm>
            <a:off x="0" y="0"/>
            <a:ext cx="10671048" cy="822960"/>
          </a:xfrm>
        </p:spPr>
        <p:txBody>
          <a:bodyPr>
            <a:noAutofit/>
          </a:bodyPr>
          <a:lstStyle/>
          <a:p>
            <a:r>
              <a:rPr lang="en-IN" sz="4800" b="1" i="0" dirty="0">
                <a:latin typeface="Times New Roman" panose="02020603050405020304" pitchFamily="18" charset="0"/>
                <a:cs typeface="Times New Roman" panose="02020603050405020304" pitchFamily="18" charset="0"/>
              </a:rPr>
              <a:t>WITHDRAW MONEY</a:t>
            </a:r>
          </a:p>
        </p:txBody>
      </p:sp>
    </p:spTree>
    <p:extLst>
      <p:ext uri="{BB962C8B-B14F-4D97-AF65-F5344CB8AC3E}">
        <p14:creationId xmlns:p14="http://schemas.microsoft.com/office/powerpoint/2010/main" val="268904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r="-4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820294-F307-4ADC-A238-B7005231B850}"/>
              </a:ext>
            </a:extLst>
          </p:cNvPr>
          <p:cNvSpPr>
            <a:spLocks noGrp="1"/>
          </p:cNvSpPr>
          <p:nvPr>
            <p:ph type="body" idx="1"/>
          </p:nvPr>
        </p:nvSpPr>
        <p:spPr>
          <a:xfrm>
            <a:off x="0" y="0"/>
            <a:ext cx="12192000" cy="822960"/>
          </a:xfrm>
        </p:spPr>
        <p:txBody>
          <a:bodyPr>
            <a:noAutofit/>
          </a:bodyPr>
          <a:lstStyle/>
          <a:p>
            <a:r>
              <a:rPr lang="en-US" sz="4800" b="1" i="0" dirty="0">
                <a:latin typeface="Times New Roman"/>
                <a:cs typeface="Times New Roman"/>
              </a:rPr>
              <a:t>FUND TRANSFER</a:t>
            </a:r>
          </a:p>
        </p:txBody>
      </p:sp>
    </p:spTree>
    <p:extLst>
      <p:ext uri="{BB962C8B-B14F-4D97-AF65-F5344CB8AC3E}">
        <p14:creationId xmlns:p14="http://schemas.microsoft.com/office/powerpoint/2010/main" val="41796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t="12000" r="1000" b="7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BAF6CB-2BB2-4D50-A80D-59632D0B15E7}"/>
              </a:ext>
            </a:extLst>
          </p:cNvPr>
          <p:cNvSpPr>
            <a:spLocks noGrp="1"/>
          </p:cNvSpPr>
          <p:nvPr>
            <p:ph type="body" idx="1"/>
          </p:nvPr>
        </p:nvSpPr>
        <p:spPr>
          <a:xfrm>
            <a:off x="0" y="0"/>
            <a:ext cx="10671048" cy="822960"/>
          </a:xfrm>
        </p:spPr>
        <p:txBody>
          <a:bodyPr>
            <a:noAutofit/>
          </a:bodyPr>
          <a:lstStyle/>
          <a:p>
            <a:r>
              <a:rPr lang="en-IN" sz="4800" b="1" i="0" dirty="0">
                <a:latin typeface="Times New Roman" panose="02020603050405020304" pitchFamily="18" charset="0"/>
                <a:cs typeface="Times New Roman" panose="02020603050405020304" pitchFamily="18" charset="0"/>
              </a:rPr>
              <a:t>BANK STATEMENT</a:t>
            </a:r>
          </a:p>
        </p:txBody>
      </p:sp>
    </p:spTree>
    <p:extLst>
      <p:ext uri="{BB962C8B-B14F-4D97-AF65-F5344CB8AC3E}">
        <p14:creationId xmlns:p14="http://schemas.microsoft.com/office/powerpoint/2010/main" val="4034412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9" name="Straight Connector 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60AA5DFF-F391-4D1C-B76E-4E130B8C9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570BDE2-3A2A-4B48-9B39-C9C6FBB0A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C6788-0D1C-4096-99BE-9E8515DD7281}"/>
              </a:ext>
            </a:extLst>
          </p:cNvPr>
          <p:cNvSpPr>
            <a:spLocks noGrp="1"/>
          </p:cNvSpPr>
          <p:nvPr>
            <p:ph type="title"/>
          </p:nvPr>
        </p:nvSpPr>
        <p:spPr>
          <a:xfrm>
            <a:off x="2111703" y="1124684"/>
            <a:ext cx="9601200" cy="3200400"/>
          </a:xfrm>
        </p:spPr>
        <p:txBody>
          <a:bodyPr vert="horz" lIns="91440" tIns="45720" rIns="91440" bIns="45720" rtlCol="0" anchor="b">
            <a:normAutofit/>
          </a:bodyPr>
          <a:lstStyle/>
          <a:p>
            <a:r>
              <a:rPr lang="en-US" sz="9600" b="1" i="0" dirty="0">
                <a:solidFill>
                  <a:schemeClr val="bg1">
                    <a:lumMod val="85000"/>
                    <a:lumOff val="15000"/>
                  </a:schemeClr>
                </a:solidFill>
                <a:latin typeface="Times New Roman"/>
                <a:cs typeface="Times New Roman"/>
              </a:rPr>
              <a:t>THANK YOU</a:t>
            </a:r>
          </a:p>
        </p:txBody>
      </p:sp>
      <p:sp>
        <p:nvSpPr>
          <p:cNvPr id="15" name="Freeform 6">
            <a:extLst>
              <a:ext uri="{FF2B5EF4-FFF2-40B4-BE49-F238E27FC236}">
                <a16:creationId xmlns:a16="http://schemas.microsoft.com/office/drawing/2014/main" id="{591326CA-698F-4F50-A3B5-4A709B6A1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1156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5241C1C2-D3C1-432E-973D-9CCD9D7DA94D}"/>
              </a:ext>
            </a:extLst>
          </p:cNvPr>
          <p:cNvPicPr>
            <a:picLocks noChangeAspect="1"/>
          </p:cNvPicPr>
          <p:nvPr/>
        </p:nvPicPr>
        <p:blipFill rotWithShape="1">
          <a:blip r:embed="rId2"/>
          <a:srcRect t="10000" r="-2" b="-2"/>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55D462-52C9-4C56-8BC0-64ABD3688A99}"/>
              </a:ext>
            </a:extLst>
          </p:cNvPr>
          <p:cNvSpPr>
            <a:spLocks noGrp="1"/>
          </p:cNvSpPr>
          <p:nvPr>
            <p:ph type="title"/>
          </p:nvPr>
        </p:nvSpPr>
        <p:spPr>
          <a:xfrm>
            <a:off x="1078992" y="2265948"/>
            <a:ext cx="9052560" cy="4007389"/>
          </a:xfrm>
        </p:spPr>
        <p:txBody>
          <a:bodyPr vert="horz" lIns="91440" tIns="45720" rIns="91440" bIns="45720" rtlCol="0" anchor="t">
            <a:normAutofit/>
          </a:bodyPr>
          <a:lstStyle/>
          <a:p>
            <a:pPr marL="571500" indent="-571500">
              <a:buFont typeface="Wingdings"/>
              <a:buChar char="q"/>
            </a:pPr>
            <a:r>
              <a:rPr lang="en-US" sz="4000" i="0" dirty="0">
                <a:solidFill>
                  <a:srgbClr val="FFFFFF"/>
                </a:solidFill>
                <a:latin typeface="Times New Roman"/>
                <a:cs typeface="Times New Roman"/>
              </a:rPr>
              <a:t>Introduction  </a:t>
            </a:r>
            <a:endParaRPr lang="en-US" i="0" dirty="0">
              <a:latin typeface="Times New Roman"/>
              <a:cs typeface="Times New Roman"/>
            </a:endParaRPr>
          </a:p>
          <a:p>
            <a:pPr marL="571500" indent="-571500">
              <a:buFont typeface="Wingdings"/>
              <a:buChar char="q"/>
            </a:pPr>
            <a:r>
              <a:rPr lang="en-US" sz="4000" i="0" dirty="0">
                <a:solidFill>
                  <a:srgbClr val="FFFFFF"/>
                </a:solidFill>
                <a:latin typeface="Times New Roman"/>
                <a:cs typeface="Times New Roman"/>
              </a:rPr>
              <a:t>Problem Statement</a:t>
            </a:r>
          </a:p>
          <a:p>
            <a:pPr marL="571500" indent="-571500">
              <a:buFont typeface="Wingdings"/>
              <a:buChar char="q"/>
            </a:pPr>
            <a:r>
              <a:rPr lang="en-US" sz="4000" i="0" dirty="0">
                <a:solidFill>
                  <a:srgbClr val="FFFFFF"/>
                </a:solidFill>
                <a:latin typeface="Times New Roman"/>
                <a:cs typeface="Times New Roman"/>
              </a:rPr>
              <a:t>System design</a:t>
            </a:r>
          </a:p>
          <a:p>
            <a:pPr marL="571500" indent="-571500">
              <a:buFont typeface="Wingdings"/>
              <a:buChar char="q"/>
            </a:pPr>
            <a:r>
              <a:rPr lang="en-US" sz="4000" i="0" dirty="0">
                <a:solidFill>
                  <a:srgbClr val="FFFFFF"/>
                </a:solidFill>
                <a:latin typeface="Times New Roman"/>
                <a:cs typeface="Times New Roman"/>
              </a:rPr>
              <a:t>Technology</a:t>
            </a:r>
          </a:p>
          <a:p>
            <a:pPr marL="571500" indent="-571500">
              <a:buFont typeface="Wingdings"/>
              <a:buChar char="q"/>
            </a:pPr>
            <a:r>
              <a:rPr lang="en-US" sz="4000" i="0" dirty="0">
                <a:solidFill>
                  <a:srgbClr val="FFFFFF"/>
                </a:solidFill>
                <a:latin typeface="Times New Roman"/>
                <a:cs typeface="Times New Roman"/>
              </a:rPr>
              <a:t>Results</a:t>
            </a:r>
          </a:p>
        </p:txBody>
      </p:sp>
      <p:sp>
        <p:nvSpPr>
          <p:cNvPr id="3" name="Text Placeholder 2">
            <a:extLst>
              <a:ext uri="{FF2B5EF4-FFF2-40B4-BE49-F238E27FC236}">
                <a16:creationId xmlns:a16="http://schemas.microsoft.com/office/drawing/2014/main" id="{2EA91687-AE7C-4B3F-A559-2F390A262F3B}"/>
              </a:ext>
            </a:extLst>
          </p:cNvPr>
          <p:cNvSpPr>
            <a:spLocks noGrp="1"/>
          </p:cNvSpPr>
          <p:nvPr>
            <p:ph type="body" idx="1"/>
          </p:nvPr>
        </p:nvSpPr>
        <p:spPr>
          <a:xfrm>
            <a:off x="1078992" y="768302"/>
            <a:ext cx="8237389" cy="869279"/>
          </a:xfrm>
        </p:spPr>
        <p:txBody>
          <a:bodyPr vert="horz" lIns="91440" tIns="45720" rIns="91440" bIns="45720" rtlCol="0">
            <a:noAutofit/>
          </a:bodyPr>
          <a:lstStyle/>
          <a:p>
            <a:pPr>
              <a:lnSpc>
                <a:spcPct val="100000"/>
              </a:lnSpc>
            </a:pPr>
            <a:r>
              <a:rPr lang="en-US" sz="4800" b="1" i="0" dirty="0">
                <a:solidFill>
                  <a:srgbClr val="FFFFFF"/>
                </a:solidFill>
                <a:latin typeface="Times New Roman"/>
                <a:cs typeface="Times New Roman"/>
              </a:rPr>
              <a:t>CONTENTS</a:t>
            </a:r>
            <a:endParaRPr lang="en-US" sz="4800" b="1" dirty="0">
              <a:solidFill>
                <a:srgbClr val="FFFFFF"/>
              </a:solidFill>
              <a:latin typeface="Times New Roman"/>
              <a:cs typeface="Times New Roman"/>
            </a:endParaRP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85344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C7BFDE8-7546-42C2-A0E5-4B780E4DE2C8}"/>
              </a:ext>
            </a:extLst>
          </p:cNvPr>
          <p:cNvPicPr>
            <a:picLocks noChangeAspect="1"/>
          </p:cNvPicPr>
          <p:nvPr/>
        </p:nvPicPr>
        <p:blipFill>
          <a:blip r:embed="rId2">
            <a:extLst>
              <a:ext uri="{28A0092B-C50C-407E-A947-70E740481C1C}">
                <a14:useLocalDpi xmlns:a14="http://schemas.microsoft.com/office/drawing/2010/main" val="0"/>
              </a:ext>
            </a:extLst>
          </a:blip>
          <a:srcRect t="7863" b="7863"/>
          <a:stretch/>
        </p:blipFill>
        <p:spPr>
          <a:xfrm>
            <a:off x="-6471" y="14078"/>
            <a:ext cx="12191980" cy="6857990"/>
          </a:xfrm>
          <a:prstGeom prst="rect">
            <a:avLst/>
          </a:prstGeom>
        </p:spPr>
      </p:pic>
      <p:sp>
        <p:nvSpPr>
          <p:cNvPr id="15" name="Rectangle 14">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81CC6-5A17-4FE3-A5CA-CAA6AE86D61F}"/>
              </a:ext>
            </a:extLst>
          </p:cNvPr>
          <p:cNvSpPr>
            <a:spLocks noGrp="1"/>
          </p:cNvSpPr>
          <p:nvPr>
            <p:ph type="body" idx="1"/>
          </p:nvPr>
        </p:nvSpPr>
        <p:spPr>
          <a:xfrm>
            <a:off x="20559" y="46521"/>
            <a:ext cx="12150882" cy="978353"/>
          </a:xfrm>
        </p:spPr>
        <p:txBody>
          <a:bodyPr vert="horz" lIns="91440" tIns="45720" rIns="91440" bIns="45720" rtlCol="0">
            <a:noAutofit/>
          </a:bodyPr>
          <a:lstStyle/>
          <a:p>
            <a:pPr algn="just">
              <a:lnSpc>
                <a:spcPct val="100000"/>
              </a:lnSpc>
            </a:pPr>
            <a:r>
              <a:rPr lang="en-US" sz="4800" b="1" i="0" dirty="0">
                <a:solidFill>
                  <a:srgbClr val="FFFFFF"/>
                </a:solidFill>
                <a:latin typeface="Times New Roman"/>
                <a:cs typeface="Times New Roman"/>
              </a:rPr>
              <a:t>INTRODUCTION</a:t>
            </a:r>
            <a:endParaRPr lang="en-US" sz="4800" b="1" dirty="0">
              <a:solidFill>
                <a:srgbClr val="FFFFFF"/>
              </a:solidFill>
              <a:latin typeface="Times New Roman"/>
              <a:cs typeface="Times New Roman"/>
            </a:endParaRP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4" name="Title 13">
            <a:extLst>
              <a:ext uri="{FF2B5EF4-FFF2-40B4-BE49-F238E27FC236}">
                <a16:creationId xmlns:a16="http://schemas.microsoft.com/office/drawing/2014/main" id="{1EE80AEB-F3ED-4BB3-B0F8-84CF2EBF4D7A}"/>
              </a:ext>
            </a:extLst>
          </p:cNvPr>
          <p:cNvSpPr txBox="1">
            <a:spLocks noGrp="1"/>
          </p:cNvSpPr>
          <p:nvPr>
            <p:ph type="title"/>
          </p:nvPr>
        </p:nvSpPr>
        <p:spPr>
          <a:xfrm>
            <a:off x="884440" y="1588957"/>
            <a:ext cx="10955136" cy="4524315"/>
          </a:xfrm>
          <a:prstGeom prst="rect">
            <a:avLst/>
          </a:prstGeom>
          <a:noFill/>
        </p:spPr>
        <p:txBody>
          <a:bodyPr wrap="square">
            <a:spAutoFit/>
          </a:bodyPr>
          <a:lstStyle/>
          <a:p>
            <a:pPr marL="457200" indent="-457200">
              <a:buFont typeface="Arial" panose="020B0604020202020204" pitchFamily="34" charset="0"/>
              <a:buChar char="•"/>
            </a:pPr>
            <a:r>
              <a:rPr lang="en-US" sz="3200" b="0" i="0" dirty="0">
                <a:solidFill>
                  <a:schemeClr val="bg2"/>
                </a:solidFill>
                <a:effectLst/>
                <a:latin typeface="Times New Roman" panose="02020603050405020304" pitchFamily="18" charset="0"/>
                <a:cs typeface="Times New Roman" panose="02020603050405020304" pitchFamily="18" charset="0"/>
              </a:rPr>
              <a:t>Internet banking or online banking or net-banking is a digital payment system which enables customers of a bank or a financial institution to make financial or non-financial transactions online via the internet.</a:t>
            </a:r>
            <a:br>
              <a:rPr lang="en-US" sz="3200" b="0" i="0" dirty="0">
                <a:solidFill>
                  <a:schemeClr val="bg2"/>
                </a:solidFill>
                <a:effectLst/>
                <a:latin typeface="Times New Roman" panose="02020603050405020304" pitchFamily="18" charset="0"/>
                <a:cs typeface="Times New Roman" panose="02020603050405020304" pitchFamily="18" charset="0"/>
              </a:rPr>
            </a:br>
            <a:br>
              <a:rPr lang="en-US" sz="3200" b="0" i="0" dirty="0">
                <a:solidFill>
                  <a:schemeClr val="bg2"/>
                </a:solidFill>
                <a:effectLst/>
                <a:latin typeface="Times New Roman" panose="02020603050405020304" pitchFamily="18" charset="0"/>
                <a:cs typeface="Times New Roman" panose="02020603050405020304" pitchFamily="18" charset="0"/>
              </a:rPr>
            </a:br>
            <a:r>
              <a:rPr lang="en-US" sz="3200" i="0" dirty="0">
                <a:solidFill>
                  <a:schemeClr val="bg1"/>
                </a:solidFill>
                <a:latin typeface="Times New Roman" panose="02020603050405020304" pitchFamily="18" charset="0"/>
                <a:cs typeface="Times New Roman" panose="02020603050405020304" pitchFamily="18" charset="0"/>
              </a:rPr>
              <a:t>This is online </a:t>
            </a:r>
            <a:r>
              <a:rPr lang="en-US" sz="3200" b="0" i="0" dirty="0">
                <a:solidFill>
                  <a:schemeClr val="bg1"/>
                </a:solidFill>
                <a:effectLst/>
                <a:latin typeface="Times New Roman" panose="02020603050405020304" pitchFamily="18" charset="0"/>
                <a:cs typeface="Times New Roman" panose="02020603050405020304" pitchFamily="18" charset="0"/>
              </a:rPr>
              <a:t>banking system in Java. In this program, we will add some basic functionalities of a bank account like a deposit of amount, withdrawal of amount, Fund transfer, </a:t>
            </a:r>
            <a:r>
              <a:rPr lang="en-US" sz="3200" i="0" dirty="0">
                <a:solidFill>
                  <a:schemeClr val="bg1"/>
                </a:solidFill>
                <a:latin typeface="Times New Roman" panose="02020603050405020304" pitchFamily="18" charset="0"/>
                <a:cs typeface="Times New Roman" panose="02020603050405020304" pitchFamily="18" charset="0"/>
              </a:rPr>
              <a:t>Bank statement</a:t>
            </a:r>
            <a:r>
              <a:rPr lang="en-US" sz="3200" b="0" i="0" dirty="0">
                <a:solidFill>
                  <a:schemeClr val="bg1"/>
                </a:solidFill>
                <a:effectLst/>
                <a:latin typeface="Times New Roman" panose="02020603050405020304" pitchFamily="18" charset="0"/>
                <a:cs typeface="Times New Roman" panose="02020603050405020304" pitchFamily="18" charset="0"/>
              </a:rPr>
              <a:t>.</a:t>
            </a:r>
            <a:br>
              <a:rPr lang="en-US" sz="3200" b="0" i="0" dirty="0">
                <a:solidFill>
                  <a:schemeClr val="bg1"/>
                </a:solidFill>
                <a:effectLst/>
                <a:latin typeface="Times New Roman" panose="02020603050405020304" pitchFamily="18" charset="0"/>
                <a:cs typeface="Times New Roman" panose="02020603050405020304" pitchFamily="18" charset="0"/>
              </a:rPr>
            </a:br>
            <a:endParaRPr lang="en-US" sz="32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30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l="-8000" r="-8000"/>
          </a:stretch>
        </a:blip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 name="Straight Connector 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 name="Rectangle 1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4A4C-8E55-4070-AC09-49ADEC6C4216}"/>
              </a:ext>
            </a:extLst>
          </p:cNvPr>
          <p:cNvSpPr>
            <a:spLocks noGrp="1"/>
          </p:cNvSpPr>
          <p:nvPr>
            <p:ph type="title"/>
          </p:nvPr>
        </p:nvSpPr>
        <p:spPr>
          <a:xfrm>
            <a:off x="719543" y="1143294"/>
            <a:ext cx="11254366" cy="5130044"/>
          </a:xfrm>
        </p:spPr>
        <p:txBody>
          <a:bodyPr vert="horz" lIns="91440" tIns="45720" rIns="91440" bIns="45720" rtlCol="0" anchor="t">
            <a:noAutofit/>
          </a:bodyPr>
          <a:lstStyle/>
          <a:p>
            <a:pPr marL="457200" indent="-457200">
              <a:lnSpc>
                <a:spcPct val="100000"/>
              </a:lnSpc>
              <a:buFont typeface="Arial" panose="020B0604020202020204" pitchFamily="34" charset="0"/>
              <a:buChar char="•"/>
            </a:pPr>
            <a:r>
              <a:rPr lang="en-US" sz="3600" i="0" dirty="0">
                <a:solidFill>
                  <a:schemeClr val="tx1"/>
                </a:solidFill>
                <a:latin typeface="Times New Roman"/>
                <a:cs typeface="Times New Roman"/>
              </a:rPr>
              <a:t>Customer information centers in banks are unable to serve such queries at peak periods.</a:t>
            </a:r>
            <a:br>
              <a:rPr lang="en-US" sz="3600" i="0" dirty="0">
                <a:solidFill>
                  <a:schemeClr val="tx1"/>
                </a:solidFill>
                <a:latin typeface="Times New Roman"/>
                <a:cs typeface="Times New Roman"/>
              </a:rPr>
            </a:br>
            <a:br>
              <a:rPr lang="en-US" sz="3600" i="0" dirty="0">
                <a:solidFill>
                  <a:schemeClr val="tx1"/>
                </a:solidFill>
                <a:latin typeface="Times New Roman"/>
                <a:cs typeface="Times New Roman"/>
              </a:rPr>
            </a:br>
            <a:r>
              <a:rPr lang="en-US" sz="3600" i="0" dirty="0">
                <a:solidFill>
                  <a:schemeClr val="tx1"/>
                </a:solidFill>
                <a:latin typeface="Times New Roman"/>
                <a:cs typeface="Times New Roman"/>
              </a:rPr>
              <a:t>For every information regarding your bank account you need to visit different counters </a:t>
            </a:r>
            <a:br>
              <a:rPr lang="en-US" sz="3600" i="0" dirty="0">
                <a:solidFill>
                  <a:schemeClr val="tx1"/>
                </a:solidFill>
                <a:latin typeface="Times New Roman"/>
                <a:cs typeface="Times New Roman"/>
              </a:rPr>
            </a:br>
            <a:br>
              <a:rPr lang="en-US" sz="3600" i="0" dirty="0">
                <a:solidFill>
                  <a:schemeClr val="tx1"/>
                </a:solidFill>
                <a:latin typeface="Times New Roman"/>
                <a:cs typeface="Times New Roman"/>
              </a:rPr>
            </a:br>
            <a:r>
              <a:rPr lang="en-US" sz="3600" i="0" dirty="0">
                <a:solidFill>
                  <a:schemeClr val="tx1"/>
                </a:solidFill>
                <a:latin typeface="Times New Roman"/>
                <a:cs typeface="Times New Roman"/>
              </a:rPr>
              <a:t>Every different counters have there separate queues which is time consuming </a:t>
            </a:r>
            <a:endParaRPr lang="en-US" sz="4800" dirty="0"/>
          </a:p>
        </p:txBody>
      </p:sp>
      <p:sp>
        <p:nvSpPr>
          <p:cNvPr id="3" name="Text Placeholder 2">
            <a:extLst>
              <a:ext uri="{FF2B5EF4-FFF2-40B4-BE49-F238E27FC236}">
                <a16:creationId xmlns:a16="http://schemas.microsoft.com/office/drawing/2014/main" id="{89BD69E5-8DBF-4555-8D1B-15BF14DD95E3}"/>
              </a:ext>
            </a:extLst>
          </p:cNvPr>
          <p:cNvSpPr>
            <a:spLocks noGrp="1"/>
          </p:cNvSpPr>
          <p:nvPr>
            <p:ph type="body" idx="1"/>
          </p:nvPr>
        </p:nvSpPr>
        <p:spPr>
          <a:xfrm>
            <a:off x="0" y="0"/>
            <a:ext cx="9052560" cy="704088"/>
          </a:xfrm>
        </p:spPr>
        <p:txBody>
          <a:bodyPr vert="horz" lIns="91440" tIns="45720" rIns="91440" bIns="45720" rtlCol="0">
            <a:noAutofit/>
          </a:bodyPr>
          <a:lstStyle/>
          <a:p>
            <a:pPr>
              <a:lnSpc>
                <a:spcPct val="100000"/>
              </a:lnSpc>
            </a:pPr>
            <a:r>
              <a:rPr lang="en-US" sz="4800" b="1" i="0" dirty="0">
                <a:latin typeface="Times New Roman"/>
                <a:cs typeface="Times New Roman"/>
              </a:rPr>
              <a:t>PROBLEM STATEMENT</a:t>
            </a:r>
            <a:endParaRPr lang="en-US" sz="4800" b="1" dirty="0">
              <a:latin typeface="Times New Roman"/>
              <a:cs typeface="Times New Roman"/>
            </a:endParaRPr>
          </a:p>
        </p:txBody>
      </p:sp>
      <p:cxnSp>
        <p:nvCxnSpPr>
          <p:cNvPr id="9" name="Straight Connector 13">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1171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4E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0023-165A-45C6-9CB1-143BCB9AAFEF}"/>
              </a:ext>
            </a:extLst>
          </p:cNvPr>
          <p:cNvSpPr>
            <a:spLocks noGrp="1"/>
          </p:cNvSpPr>
          <p:nvPr>
            <p:ph type="title"/>
          </p:nvPr>
        </p:nvSpPr>
        <p:spPr>
          <a:xfrm>
            <a:off x="763051" y="2414016"/>
            <a:ext cx="10666949" cy="3651263"/>
          </a:xfrm>
        </p:spPr>
        <p:txBody>
          <a:bodyPr vert="horz" lIns="91440" tIns="45720" rIns="91440" bIns="45720" rtlCol="0" anchor="t">
            <a:noAutofit/>
          </a:bodyPr>
          <a:lstStyle/>
          <a:p>
            <a:br>
              <a:rPr lang="en-US" sz="2400" i="0" dirty="0">
                <a:latin typeface="Times New Roman"/>
                <a:ea typeface="+mj-lt"/>
                <a:cs typeface="Times New Roman"/>
              </a:rPr>
            </a:br>
            <a:endParaRPr lang="en-US" sz="2400" i="0">
              <a:ea typeface="+mj-lt"/>
              <a:cs typeface="+mj-lt"/>
            </a:endParaRPr>
          </a:p>
          <a:p>
            <a:pPr marL="342900" indent="-342900">
              <a:buFont typeface="Wingdings"/>
              <a:buChar char="q"/>
            </a:pPr>
            <a:endParaRPr lang="en-US" sz="2400" i="0" dirty="0">
              <a:latin typeface="Times New Roman"/>
              <a:ea typeface="+mj-lt"/>
              <a:cs typeface="+mj-lt"/>
            </a:endParaRPr>
          </a:p>
        </p:txBody>
      </p:sp>
      <p:sp>
        <p:nvSpPr>
          <p:cNvPr id="3" name="Text Placeholder 2">
            <a:extLst>
              <a:ext uri="{FF2B5EF4-FFF2-40B4-BE49-F238E27FC236}">
                <a16:creationId xmlns:a16="http://schemas.microsoft.com/office/drawing/2014/main" id="{F156E25D-E134-4F42-B387-27F8D7EEEA3D}"/>
              </a:ext>
            </a:extLst>
          </p:cNvPr>
          <p:cNvSpPr>
            <a:spLocks noGrp="1"/>
          </p:cNvSpPr>
          <p:nvPr>
            <p:ph type="body" idx="1"/>
          </p:nvPr>
        </p:nvSpPr>
        <p:spPr>
          <a:xfrm>
            <a:off x="0" y="0"/>
            <a:ext cx="10671048" cy="822960"/>
          </a:xfrm>
        </p:spPr>
        <p:txBody>
          <a:bodyPr>
            <a:noAutofit/>
          </a:bodyPr>
          <a:lstStyle/>
          <a:p>
            <a:r>
              <a:rPr lang="en-US" sz="4800" b="1" i="0" dirty="0">
                <a:latin typeface="Times New Roman"/>
                <a:ea typeface="+mn-lt"/>
                <a:cs typeface="+mn-lt"/>
              </a:rPr>
              <a:t>SYSTEM DESIGN</a:t>
            </a:r>
            <a:endParaRPr lang="en-US" sz="4800" b="1" dirty="0">
              <a:latin typeface="Times New Roman"/>
              <a:cs typeface="Times New Roman"/>
            </a:endParaRPr>
          </a:p>
        </p:txBody>
      </p:sp>
      <p:pic>
        <p:nvPicPr>
          <p:cNvPr id="7" name="Picture 6">
            <a:extLst>
              <a:ext uri="{FF2B5EF4-FFF2-40B4-BE49-F238E27FC236}">
                <a16:creationId xmlns:a16="http://schemas.microsoft.com/office/drawing/2014/main" id="{73B7313A-C2FC-4CF1-9EDD-65D29C898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2720"/>
            <a:ext cx="12192000" cy="6065280"/>
          </a:xfrm>
          <a:prstGeom prst="rect">
            <a:avLst/>
          </a:prstGeom>
        </p:spPr>
      </p:pic>
    </p:spTree>
    <p:extLst>
      <p:ext uri="{BB962C8B-B14F-4D97-AF65-F5344CB8AC3E}">
        <p14:creationId xmlns:p14="http://schemas.microsoft.com/office/powerpoint/2010/main" val="335940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5" name="Straight Connector 2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7908D-792F-4AFD-84C0-2365C11914D2}"/>
              </a:ext>
            </a:extLst>
          </p:cNvPr>
          <p:cNvSpPr>
            <a:spLocks noGrp="1"/>
          </p:cNvSpPr>
          <p:nvPr>
            <p:ph type="title"/>
          </p:nvPr>
        </p:nvSpPr>
        <p:spPr>
          <a:xfrm>
            <a:off x="6039072" y="1315040"/>
            <a:ext cx="5364937" cy="3339390"/>
          </a:xfrm>
        </p:spPr>
        <p:txBody>
          <a:bodyPr vert="horz" lIns="91440" tIns="45720" rIns="91440" bIns="45720" rtlCol="0" anchor="ctr">
            <a:normAutofit/>
          </a:bodyPr>
          <a:lstStyle/>
          <a:p>
            <a:pPr marL="685800" indent="-685800">
              <a:buFont typeface="Wingdings"/>
              <a:buChar char="q"/>
            </a:pPr>
            <a:r>
              <a:rPr lang="en-US" sz="4000" i="0" kern="1200" spc="100" baseline="0" dirty="0">
                <a:solidFill>
                  <a:schemeClr val="bg1"/>
                </a:solidFill>
                <a:latin typeface="+mj-lt"/>
                <a:ea typeface="+mj-ea"/>
                <a:cs typeface="+mj-cs"/>
              </a:rPr>
              <a:t>Spring boot MVC</a:t>
            </a:r>
            <a:endParaRPr lang="en-US" sz="4000" i="0" dirty="0">
              <a:solidFill>
                <a:schemeClr val="bg1"/>
              </a:solidFill>
            </a:endParaRPr>
          </a:p>
          <a:p>
            <a:pPr marL="685800" indent="-685800">
              <a:buFont typeface="Wingdings"/>
              <a:buChar char="q"/>
            </a:pPr>
            <a:r>
              <a:rPr lang="en-US" sz="4000" i="0" kern="1200" spc="100" baseline="0" dirty="0">
                <a:solidFill>
                  <a:schemeClr val="bg1"/>
                </a:solidFill>
                <a:latin typeface="+mj-lt"/>
                <a:ea typeface="+mj-ea"/>
                <a:cs typeface="+mj-cs"/>
              </a:rPr>
              <a:t>HTML5</a:t>
            </a:r>
            <a:endParaRPr lang="en-US" sz="4000" i="0" kern="1200" spc="100" baseline="0" dirty="0">
              <a:solidFill>
                <a:schemeClr val="bg1"/>
              </a:solidFill>
              <a:latin typeface="+mj-lt"/>
            </a:endParaRPr>
          </a:p>
          <a:p>
            <a:pPr marL="685800" indent="-685800">
              <a:buFont typeface="Wingdings"/>
              <a:buChar char="q"/>
            </a:pPr>
            <a:r>
              <a:rPr lang="en-US" sz="4000" i="0" kern="1200" spc="100" baseline="0" dirty="0">
                <a:solidFill>
                  <a:schemeClr val="bg1"/>
                </a:solidFill>
                <a:latin typeface="+mj-lt"/>
                <a:ea typeface="+mj-ea"/>
                <a:cs typeface="+mj-cs"/>
              </a:rPr>
              <a:t>CSS3</a:t>
            </a:r>
            <a:endParaRPr lang="en-US" sz="4000" i="0" kern="1200" spc="100" baseline="0" dirty="0">
              <a:solidFill>
                <a:schemeClr val="bg1"/>
              </a:solidFill>
              <a:latin typeface="+mj-lt"/>
            </a:endParaRPr>
          </a:p>
          <a:p>
            <a:pPr marL="685800" indent="-685800">
              <a:buFont typeface="Wingdings"/>
              <a:buChar char="q"/>
            </a:pPr>
            <a:r>
              <a:rPr lang="en-US" sz="4000" i="0" kern="1200" spc="100" baseline="0" dirty="0">
                <a:solidFill>
                  <a:schemeClr val="bg1"/>
                </a:solidFill>
                <a:latin typeface="+mj-lt"/>
                <a:ea typeface="+mj-ea"/>
                <a:cs typeface="+mj-cs"/>
              </a:rPr>
              <a:t>MYSQL</a:t>
            </a:r>
            <a:endParaRPr lang="en-US" sz="4000" i="0" kern="1200" spc="100" baseline="0" dirty="0">
              <a:solidFill>
                <a:schemeClr val="bg1"/>
              </a:solidFill>
              <a:latin typeface="+mj-lt"/>
            </a:endParaRPr>
          </a:p>
        </p:txBody>
      </p:sp>
      <p:sp>
        <p:nvSpPr>
          <p:cNvPr id="3" name="Text Placeholder 2">
            <a:extLst>
              <a:ext uri="{FF2B5EF4-FFF2-40B4-BE49-F238E27FC236}">
                <a16:creationId xmlns:a16="http://schemas.microsoft.com/office/drawing/2014/main" id="{EE70A1E6-14FC-43F7-9F18-555FCEA02ADA}"/>
              </a:ext>
            </a:extLst>
          </p:cNvPr>
          <p:cNvSpPr>
            <a:spLocks noGrp="1"/>
          </p:cNvSpPr>
          <p:nvPr>
            <p:ph type="body" idx="1"/>
          </p:nvPr>
        </p:nvSpPr>
        <p:spPr>
          <a:xfrm>
            <a:off x="5868626" y="364961"/>
            <a:ext cx="5364936" cy="909848"/>
          </a:xfrm>
        </p:spPr>
        <p:txBody>
          <a:bodyPr vert="horz" lIns="91440" tIns="45720" rIns="91440" bIns="45720" rtlCol="0" anchor="t">
            <a:normAutofit/>
          </a:bodyPr>
          <a:lstStyle/>
          <a:p>
            <a:pPr>
              <a:lnSpc>
                <a:spcPct val="100000"/>
              </a:lnSpc>
            </a:pPr>
            <a:r>
              <a:rPr lang="en-US" sz="4800" i="0" dirty="0">
                <a:solidFill>
                  <a:schemeClr val="bg1"/>
                </a:solidFill>
                <a:latin typeface="Times New Roman"/>
                <a:cs typeface="Times New Roman"/>
              </a:rPr>
              <a:t>TECHNOLOGIES</a:t>
            </a:r>
            <a:endParaRPr lang="en-US" sz="4800">
              <a:solidFill>
                <a:schemeClr val="bg1"/>
              </a:solidFill>
              <a:latin typeface="Times New Roman"/>
              <a:cs typeface="Times New Roman"/>
            </a:endParaRPr>
          </a:p>
        </p:txBody>
      </p:sp>
      <p:sp>
        <p:nvSpPr>
          <p:cNvPr id="29" name="Freeform: Shape 28">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Graphic 19" descr="Computer">
            <a:extLst>
              <a:ext uri="{FF2B5EF4-FFF2-40B4-BE49-F238E27FC236}">
                <a16:creationId xmlns:a16="http://schemas.microsoft.com/office/drawing/2014/main" id="{1B1C56FE-69CA-412E-891D-A60D9FD781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1" y="1793908"/>
            <a:ext cx="3491811" cy="3491811"/>
          </a:xfrm>
          <a:prstGeom prst="rect">
            <a:avLst/>
          </a:prstGeom>
        </p:spPr>
      </p:pic>
      <p:cxnSp>
        <p:nvCxnSpPr>
          <p:cNvPr id="31" name="Straight Connector 3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9180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t="17000" r="-3000" b="7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C30C95-55FF-4638-85E9-3AB05AF3132A}"/>
              </a:ext>
            </a:extLst>
          </p:cNvPr>
          <p:cNvSpPr>
            <a:spLocks noGrp="1"/>
          </p:cNvSpPr>
          <p:nvPr>
            <p:ph type="body" idx="1"/>
          </p:nvPr>
        </p:nvSpPr>
        <p:spPr>
          <a:xfrm>
            <a:off x="0" y="0"/>
            <a:ext cx="10671048" cy="822960"/>
          </a:xfrm>
        </p:spPr>
        <p:txBody>
          <a:bodyPr>
            <a:noAutofit/>
          </a:bodyPr>
          <a:lstStyle/>
          <a:p>
            <a:r>
              <a:rPr lang="en-IN" sz="4800" b="1" i="0" dirty="0">
                <a:latin typeface="Times New Roman" panose="02020603050405020304" pitchFamily="18" charset="0"/>
                <a:cs typeface="Times New Roman" panose="02020603050405020304" pitchFamily="18" charset="0"/>
              </a:rPr>
              <a:t>REGISTRATION PAGE</a:t>
            </a:r>
          </a:p>
        </p:txBody>
      </p:sp>
    </p:spTree>
    <p:extLst>
      <p:ext uri="{BB962C8B-B14F-4D97-AF65-F5344CB8AC3E}">
        <p14:creationId xmlns:p14="http://schemas.microsoft.com/office/powerpoint/2010/main" val="126659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t="20000" r="-6000" b="-14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B09A3B-96AE-44B0-915C-DE00F14DF1AF}"/>
              </a:ext>
            </a:extLst>
          </p:cNvPr>
          <p:cNvSpPr>
            <a:spLocks noGrp="1"/>
          </p:cNvSpPr>
          <p:nvPr>
            <p:ph type="body" idx="1"/>
          </p:nvPr>
        </p:nvSpPr>
        <p:spPr>
          <a:xfrm>
            <a:off x="0" y="0"/>
            <a:ext cx="11430000" cy="822960"/>
          </a:xfrm>
        </p:spPr>
        <p:txBody>
          <a:bodyPr>
            <a:noAutofit/>
          </a:bodyPr>
          <a:lstStyle/>
          <a:p>
            <a:r>
              <a:rPr lang="en-IN" sz="4800" b="1" i="0" dirty="0">
                <a:latin typeface="Times New Roman" panose="02020603050405020304" pitchFamily="18" charset="0"/>
                <a:cs typeface="Times New Roman" panose="02020603050405020304" pitchFamily="18" charset="0"/>
              </a:rPr>
              <a:t> LOGIN PAGE</a:t>
            </a:r>
          </a:p>
        </p:txBody>
      </p:sp>
    </p:spTree>
    <p:extLst>
      <p:ext uri="{BB962C8B-B14F-4D97-AF65-F5344CB8AC3E}">
        <p14:creationId xmlns:p14="http://schemas.microsoft.com/office/powerpoint/2010/main" val="264008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r="-5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02FEF-86F7-4D60-8319-E727C5FA9AE4}"/>
              </a:ext>
            </a:extLst>
          </p:cNvPr>
          <p:cNvSpPr>
            <a:spLocks noGrp="1"/>
          </p:cNvSpPr>
          <p:nvPr>
            <p:ph type="body" idx="1"/>
          </p:nvPr>
        </p:nvSpPr>
        <p:spPr>
          <a:xfrm>
            <a:off x="0" y="0"/>
            <a:ext cx="11382916" cy="822960"/>
          </a:xfrm>
        </p:spPr>
        <p:txBody>
          <a:bodyPr>
            <a:noAutofit/>
          </a:bodyPr>
          <a:lstStyle/>
          <a:p>
            <a:r>
              <a:rPr lang="en-US" sz="4800" b="1" i="0" dirty="0">
                <a:latin typeface="Times New Roman"/>
                <a:cs typeface="Times New Roman"/>
              </a:rPr>
              <a:t>HOME PAGE</a:t>
            </a:r>
          </a:p>
        </p:txBody>
      </p:sp>
      <p:sp>
        <p:nvSpPr>
          <p:cNvPr id="4" name="TextBox 3">
            <a:extLst>
              <a:ext uri="{FF2B5EF4-FFF2-40B4-BE49-F238E27FC236}">
                <a16:creationId xmlns:a16="http://schemas.microsoft.com/office/drawing/2014/main" id="{EDB7297A-4A9E-4E97-83AC-9387E6D125C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938686401"/>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392</TotalTime>
  <Words>198</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Sitka Banner</vt:lpstr>
      <vt:lpstr>Times New Roman</vt:lpstr>
      <vt:lpstr>Wingdings</vt:lpstr>
      <vt:lpstr>HeadlinesVTI</vt:lpstr>
      <vt:lpstr>INTERNET BANKING</vt:lpstr>
      <vt:lpstr>Introduction   Problem Statement System design Technology Results</vt:lpstr>
      <vt:lpstr>Internet banking or online banking or net-banking is a digital payment system which enables customers of a bank or a financial institution to make financial or non-financial transactions online via the internet.  This is online banking system in Java. In this program, we will add some basic functionalities of a bank account like a deposit of amount, withdrawal of amount, Fund transfer, Bank statement. </vt:lpstr>
      <vt:lpstr>Customer information centers in banks are unable to serve such queries at peak periods.  For every information regarding your bank account you need to visit different counters   Every different counters have there separate queues which is time consuming </vt:lpstr>
      <vt:lpstr>  </vt:lpstr>
      <vt:lpstr>Spring boot MVC HTML5 CSS3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K V</dc:creator>
  <cp:lastModifiedBy>Vijay Kumar</cp:lastModifiedBy>
  <cp:revision>302</cp:revision>
  <dcterms:created xsi:type="dcterms:W3CDTF">2022-01-21T06:00:50Z</dcterms:created>
  <dcterms:modified xsi:type="dcterms:W3CDTF">2022-03-03T06:36:52Z</dcterms:modified>
</cp:coreProperties>
</file>