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DCDCDC"/>
        </a:solidFill>
        <a:effectLst/>
      </p:bgPr>
    </p:bg>
    <p:spTree>
      <p:nvGrpSpPr>
        <p:cNvPr id="1" name=""/>
        <p:cNvGrpSpPr/>
        <p:nvPr/>
      </p:nvGrpSpPr>
      <p:grpSpPr/>
      <p:sp>
        <p:nvSpPr>
          <p:cNvPr id="2" name="Title 1"/>
          <p:cNvSpPr>
            <a:spLocks noGrp="1"/>
          </p:cNvSpPr>
          <p:nvPr>
            <p:ph type="title"/>
          </p:nvPr>
        </p:nvSpPr>
        <p:spPr/>
        <p:txBody>
          <a:bodyPr/>
          <a:lstStyle/>
          <a:p>
            <a:r>
              <a:rPr sz="2400" b="1">
                <a:solidFill>
                  <a:srgbClr val="0000FF"/>
                </a:solidFill>
              </a:rPr>
              <a:t>Certainly! Below is a suggested structure and content for Slide 1 on "AI in Finance." This slide serves as an introduction to the topic, aiming to engage the audience and provide a high-level overview.</a:t>
            </a:r>
          </a:p>
          <a:p/>
          <a:p>
            <a:r>
              <a:rPr sz="2400" b="1">
                <a:solidFill>
                  <a:srgbClr val="0000FF"/>
                </a:solidFill>
              </a:rPr>
              <a:t>---</a:t>
            </a:r>
          </a:p>
          <a:p/>
          <a:p>
            <a:r>
              <a:rPr sz="2400" b="1">
                <a:solidFill>
                  <a:srgbClr val="0000FF"/>
                </a:solidFill>
              </a:rPr>
              <a:t>**Slide 1: Introduction to AI in Finance**</a:t>
            </a:r>
          </a:p>
          <a:p/>
          <a:p>
            <a:r>
              <a:rPr sz="2400" b="1">
                <a:solidFill>
                  <a:srgbClr val="0000FF"/>
                </a:solidFill>
              </a:rPr>
              <a:t>---</a:t>
            </a:r>
          </a:p>
          <a:p/>
          <a:p>
            <a:r>
              <a:rPr sz="2400" b="1">
                <a:solidFill>
                  <a:srgbClr val="0000FF"/>
                </a:solidFill>
              </a:rPr>
              <a:t>**Title:** </a:t>
            </a:r>
          </a:p>
          <a:p>
            <a:r>
              <a:rPr sz="2400" b="1">
                <a:solidFill>
                  <a:srgbClr val="0000FF"/>
                </a:solidFill>
              </a:rPr>
              <a:t>AI in Finance: Revolutionizing the Financial Landscape</a:t>
            </a:r>
          </a:p>
          <a:p/>
          <a:p>
            <a:r>
              <a:rPr sz="2400" b="1">
                <a:solidFill>
                  <a:srgbClr val="0000FF"/>
                </a:solidFill>
              </a:rPr>
              <a:t>**Image/Visual:** </a:t>
            </a:r>
          </a:p>
          <a:p>
            <a:r>
              <a:rPr sz="2400" b="1">
                <a:solidFill>
                  <a:srgbClr val="0000FF"/>
                </a:solidFill>
              </a:rPr>
              <a:t>An eye-catching graphic depicting AI technology, such as a digital brain or network, overlaid on financial graphs or data streams.</a:t>
            </a:r>
          </a:p>
          <a:p/>
          <a:p>
            <a:r>
              <a:rPr sz="2400" b="1">
                <a:solidFill>
                  <a:srgbClr val="0000FF"/>
                </a:solidFill>
              </a:rPr>
              <a:t>**Bullet Points:**</a:t>
            </a:r>
          </a:p>
          <a:p/>
          <a:p>
            <a:r>
              <a:rPr sz="2400" b="1">
                <a:solidFill>
                  <a:srgbClr val="0000FF"/>
                </a:solidFill>
              </a:rPr>
              <a:t>- **What is AI in Finance?**</a:t>
            </a:r>
          </a:p>
          <a:p>
            <a:r>
              <a:rPr sz="2400" b="1">
                <a:solidFill>
                  <a:srgbClr val="0000FF"/>
                </a:solidFill>
              </a:rPr>
              <a:t>  - The integration of artificial intelligence technology into financial services and processes to enhance efficiency and decision-making.</a:t>
            </a:r>
          </a:p>
          <a:p/>
          <a:p>
            <a:r>
              <a:rPr sz="2400" b="1">
                <a:solidFill>
                  <a:srgbClr val="0000FF"/>
                </a:solidFill>
              </a:rPr>
              <a:t>- **Significance of AI:**</a:t>
            </a:r>
          </a:p>
          <a:p>
            <a:r>
              <a:rPr sz="2400" b="1">
                <a:solidFill>
                  <a:srgbClr val="0000FF"/>
                </a:solidFill>
              </a:rPr>
              <a:t>  - AI is transforming how financial institutions operate, providing competitive advantages through automation, data analysis, and personalized customer experiences.</a:t>
            </a:r>
          </a:p>
          <a:p/>
          <a:p>
            <a:r>
              <a:rPr sz="2400" b="1">
                <a:solidFill>
                  <a:srgbClr val="0000FF"/>
                </a:solidFill>
              </a:rPr>
              <a:t>- **Key Areas of Impact:**</a:t>
            </a:r>
          </a:p>
          <a:p>
            <a:r>
              <a:rPr sz="2400" b="1">
                <a:solidFill>
                  <a:srgbClr val="0000FF"/>
                </a:solidFill>
              </a:rPr>
              <a:t>  - Risk Management</a:t>
            </a:r>
          </a:p>
          <a:p>
            <a:r>
              <a:rPr sz="2400" b="1">
                <a:solidFill>
                  <a:srgbClr val="0000FF"/>
                </a:solidFill>
              </a:rPr>
              <a:t>  - Fraud Detection</a:t>
            </a:r>
          </a:p>
          <a:p>
            <a:r>
              <a:rPr sz="2400" b="1">
                <a:solidFill>
                  <a:srgbClr val="0000FF"/>
                </a:solidFill>
              </a:rPr>
              <a:t>  - Trading Algorithms</a:t>
            </a:r>
          </a:p>
          <a:p>
            <a:r>
              <a:rPr sz="2400" b="1">
                <a:solidFill>
                  <a:srgbClr val="0000FF"/>
                </a:solidFill>
              </a:rPr>
              <a:t>  - Customer Support</a:t>
            </a:r>
          </a:p>
          <a:p>
            <a:r>
              <a:rPr sz="2400" b="1">
                <a:solidFill>
                  <a:srgbClr val="0000FF"/>
                </a:solidFill>
              </a:rPr>
              <a:t>  - Portfolio Management</a:t>
            </a:r>
          </a:p>
          <a:p/>
          <a:p>
            <a:r>
              <a:rPr sz="2400" b="1">
                <a:solidFill>
                  <a:srgbClr val="0000FF"/>
                </a:solidFill>
              </a:rPr>
              <a:t>**Quote/Statistic:** </a:t>
            </a:r>
          </a:p>
          <a:p>
            <a:r>
              <a:rPr sz="2400" b="1">
                <a:solidFill>
                  <a:srgbClr val="0000FF"/>
                </a:solidFill>
              </a:rPr>
              <a:t>"By 2030, AI is expected to deliver up to $1 trillion of additional value annually to the global banking industry." - (Source: McKinsey &amp; Company)</a:t>
            </a:r>
          </a:p>
          <a:p/>
          <a:p>
            <a:r>
              <a:rPr sz="2400" b="1">
                <a:solidFill>
                  <a:srgbClr val="0000FF"/>
                </a:solidFill>
              </a:rPr>
              <a:t>**Objective of the Presentation:**</a:t>
            </a:r>
          </a:p>
          <a:p>
            <a:r>
              <a:rPr sz="2400" b="1">
                <a:solidFill>
                  <a:srgbClr val="0000FF"/>
                </a:solidFill>
              </a:rPr>
              <a:t>- To explore how AI technologies are reshaping the financial sector and discuss the opportunities and challenges they present.</a:t>
            </a:r>
          </a:p>
          <a:p/>
          <a:p>
            <a:r>
              <a:rPr sz="2400" b="1">
                <a:solidFill>
                  <a:srgbClr val="0000FF"/>
                </a:solidFill>
              </a:rPr>
              <a:t>**Footer:**</a:t>
            </a:r>
          </a:p>
          <a:p>
            <a:r>
              <a:rPr sz="2400" b="1">
                <a:solidFill>
                  <a:srgbClr val="0000FF"/>
                </a:solidFill>
              </a:rPr>
              <a:t>- Your Name/Company Name</a:t>
            </a:r>
          </a:p>
          <a:p>
            <a:r>
              <a:rPr sz="2400" b="1">
                <a:solidFill>
                  <a:srgbClr val="0000FF"/>
                </a:solidFill>
              </a:rPr>
              <a:t>- Date</a:t>
            </a:r>
          </a:p>
          <a:p>
            <a:r>
              <a:rPr sz="2400" b="1">
                <a:solidFill>
                  <a:srgbClr val="0000FF"/>
                </a:solidFill>
              </a:rPr>
              <a:t>- Contact Information</a:t>
            </a:r>
          </a:p>
          <a:p/>
          <a:p>
            <a:r>
              <a:rPr sz="2400" b="1">
                <a:solidFill>
                  <a:srgbClr val="0000FF"/>
                </a:solidFill>
              </a:rPr>
              <a:t>--- </a:t>
            </a:r>
          </a:p>
          <a:p/>
          <a:p>
            <a:r>
              <a:rPr sz="2400" b="1">
                <a:solidFill>
                  <a:srgbClr val="0000FF"/>
                </a:solidFill>
              </a:rPr>
              <a:t>Ensure that the design is clean and professional, utilizing a color scheme that aligns with your branding. You may also want to include a company logo if applicable.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DCDCDC"/>
        </a:solidFill>
        <a:effectLst/>
      </p:bgPr>
    </p:bg>
    <p:spTree>
      <p:nvGrpSpPr>
        <p:cNvPr id="1" name=""/>
        <p:cNvGrpSpPr/>
        <p:nvPr/>
      </p:nvGrpSpPr>
      <p:grpSpPr/>
      <p:sp>
        <p:nvSpPr>
          <p:cNvPr id="2" name="Title 1"/>
          <p:cNvSpPr>
            <a:spLocks noGrp="1"/>
          </p:cNvSpPr>
          <p:nvPr>
            <p:ph type="title"/>
          </p:nvPr>
        </p:nvSpPr>
        <p:spPr/>
        <p:txBody>
          <a:bodyPr/>
          <a:lstStyle/>
          <a:p>
            <a:r>
              <a:rPr sz="2400" b="1">
                <a:solidFill>
                  <a:srgbClr val="0000FF"/>
                </a:solidFill>
              </a:rPr>
              <a:t>Certainly! Below is a suggestion for slide 2 of a presentation on AI in Finance. This slide typically follows an introduction slide, so it would focus on providing context or background information on the topic.</a:t>
            </a:r>
          </a:p>
          <a:p/>
          <a:p>
            <a:r>
              <a:rPr sz="2400" b="1">
                <a:solidFill>
                  <a:srgbClr val="0000FF"/>
                </a:solidFill>
              </a:rPr>
              <a:t>---</a:t>
            </a:r>
          </a:p>
          <a:p/>
          <a:p>
            <a:r>
              <a:rPr sz="2400" b="1">
                <a:solidFill>
                  <a:srgbClr val="0000FF"/>
                </a:solidFill>
              </a:rPr>
              <a:t>**Slide 2: Overview of AI in Finance**</a:t>
            </a:r>
          </a:p>
          <a:p/>
          <a:p>
            <a:r>
              <a:rPr sz="2400" b="1">
                <a:solidFill>
                  <a:srgbClr val="0000FF"/>
                </a:solidFill>
              </a:rPr>
              <a:t>**Title: Understanding the Role of AI in the Financial Sector**</a:t>
            </a:r>
          </a:p>
          <a:p/>
          <a:p>
            <a:r>
              <a:rPr sz="2400" b="1">
                <a:solidFill>
                  <a:srgbClr val="0000FF"/>
                </a:solidFill>
              </a:rPr>
              <a:t>**Bullet Points:**</a:t>
            </a:r>
          </a:p>
          <a:p/>
          <a:p>
            <a:r>
              <a:rPr sz="2400" b="1">
                <a:solidFill>
                  <a:srgbClr val="0000FF"/>
                </a:solidFill>
              </a:rPr>
              <a:t>- **Introduction to AI in Finance**</a:t>
            </a:r>
          </a:p>
          <a:p>
            <a:r>
              <a:rPr sz="2400" b="1">
                <a:solidFill>
                  <a:srgbClr val="0000FF"/>
                </a:solidFill>
              </a:rPr>
              <a:t>  - Definition and key components: machine learning, natural language processing, robotic process automation.</a:t>
            </a:r>
          </a:p>
          <a:p>
            <a:r>
              <a:rPr sz="2400" b="1">
                <a:solidFill>
                  <a:srgbClr val="0000FF"/>
                </a:solidFill>
              </a:rPr>
              <a:t>  - Historical overview: evolution from traditional analytics to AI-driven solutions.</a:t>
            </a:r>
          </a:p>
          <a:p/>
          <a:p>
            <a:r>
              <a:rPr sz="2400" b="1">
                <a:solidFill>
                  <a:srgbClr val="0000FF"/>
                </a:solidFill>
              </a:rPr>
              <a:t>- **Scope and Applications**</a:t>
            </a:r>
          </a:p>
          <a:p>
            <a:r>
              <a:rPr sz="2400" b="1">
                <a:solidFill>
                  <a:srgbClr val="0000FF"/>
                </a:solidFill>
              </a:rPr>
              <a:t>  - Overview of primary areas where AI is applied:</a:t>
            </a:r>
          </a:p>
          <a:p>
            <a:r>
              <a:rPr sz="2400" b="1">
                <a:solidFill>
                  <a:srgbClr val="0000FF"/>
                </a:solidFill>
              </a:rPr>
              <a:t>    - Algorithmic trading</a:t>
            </a:r>
          </a:p>
          <a:p>
            <a:r>
              <a:rPr sz="2400" b="1">
                <a:solidFill>
                  <a:srgbClr val="0000FF"/>
                </a:solidFill>
              </a:rPr>
              <a:t>    - Risk management</a:t>
            </a:r>
          </a:p>
          <a:p>
            <a:r>
              <a:rPr sz="2400" b="1">
                <a:solidFill>
                  <a:srgbClr val="0000FF"/>
                </a:solidFill>
              </a:rPr>
              <a:t>    - Fraud detection</a:t>
            </a:r>
          </a:p>
          <a:p>
            <a:r>
              <a:rPr sz="2400" b="1">
                <a:solidFill>
                  <a:srgbClr val="0000FF"/>
                </a:solidFill>
              </a:rPr>
              <a:t>    - Customer service (e.g., chatbots and virtual assistants)</a:t>
            </a:r>
          </a:p>
          <a:p/>
          <a:p>
            <a:r>
              <a:rPr sz="2400" b="1">
                <a:solidFill>
                  <a:srgbClr val="0000FF"/>
                </a:solidFill>
              </a:rPr>
              <a:t>- **Market Growth and Impact**</a:t>
            </a:r>
          </a:p>
          <a:p>
            <a:r>
              <a:rPr sz="2400" b="1">
                <a:solidFill>
                  <a:srgbClr val="0000FF"/>
                </a:solidFill>
              </a:rPr>
              <a:t>  - Global statistics on AI growth in the financial sector.</a:t>
            </a:r>
          </a:p>
          <a:p>
            <a:r>
              <a:rPr sz="2400" b="1">
                <a:solidFill>
                  <a:srgbClr val="0000FF"/>
                </a:solidFill>
              </a:rPr>
              <a:t>  - Impact on job roles and industry structure.</a:t>
            </a:r>
          </a:p>
          <a:p/>
          <a:p>
            <a:r>
              <a:rPr sz="2400" b="1">
                <a:solidFill>
                  <a:srgbClr val="0000FF"/>
                </a:solidFill>
              </a:rPr>
              <a:t>- **Advantages of AI Implementation**</a:t>
            </a:r>
          </a:p>
          <a:p>
            <a:r>
              <a:rPr sz="2400" b="1">
                <a:solidFill>
                  <a:srgbClr val="0000FF"/>
                </a:solidFill>
              </a:rPr>
              <a:t>  - Increased efficiency and accuracy.</a:t>
            </a:r>
          </a:p>
          <a:p>
            <a:r>
              <a:rPr sz="2400" b="1">
                <a:solidFill>
                  <a:srgbClr val="0000FF"/>
                </a:solidFill>
              </a:rPr>
              <a:t>  - Real-time data processing and decision-making capabilities.</a:t>
            </a:r>
          </a:p>
          <a:p>
            <a:r>
              <a:rPr sz="2400" b="1">
                <a:solidFill>
                  <a:srgbClr val="0000FF"/>
                </a:solidFill>
              </a:rPr>
              <a:t>  - Enhanced customer experience and personalization.</a:t>
            </a:r>
          </a:p>
          <a:p/>
          <a:p>
            <a:r>
              <a:rPr sz="2400" b="1">
                <a:solidFill>
                  <a:srgbClr val="0000FF"/>
                </a:solidFill>
              </a:rPr>
              <a:t>**Graphics/Visuals:**</a:t>
            </a:r>
          </a:p>
          <a:p>
            <a:r>
              <a:rPr sz="2400" b="1">
                <a:solidFill>
                  <a:srgbClr val="0000FF"/>
                </a:solidFill>
              </a:rPr>
              <a:t>  - Infographic showing AI applications in different financial services.</a:t>
            </a:r>
          </a:p>
          <a:p>
            <a:r>
              <a:rPr sz="2400" b="1">
                <a:solidFill>
                  <a:srgbClr val="0000FF"/>
                </a:solidFill>
              </a:rPr>
              <a:t>  - Graphical representation of AI market growth in finance over recent years.</a:t>
            </a:r>
          </a:p>
          <a:p/>
          <a:p>
            <a:r>
              <a:rPr sz="2400" b="1">
                <a:solidFill>
                  <a:srgbClr val="0000FF"/>
                </a:solidFill>
              </a:rPr>
              <a:t>**Notes for the Speaker:**</a:t>
            </a:r>
          </a:p>
          <a:p>
            <a:r>
              <a:rPr sz="2400" b="1">
                <a:solidFill>
                  <a:srgbClr val="0000FF"/>
                </a:solidFill>
              </a:rPr>
              <a:t>- Highlight how AI is transforming traditional financial processes.</a:t>
            </a:r>
          </a:p>
          <a:p>
            <a:r>
              <a:rPr sz="2400" b="1">
                <a:solidFill>
                  <a:srgbClr val="0000FF"/>
                </a:solidFill>
              </a:rPr>
              <a:t>- Mention any recent studies or reports on AI impact in finance.</a:t>
            </a:r>
          </a:p>
          <a:p>
            <a:r>
              <a:rPr sz="2400" b="1">
                <a:solidFill>
                  <a:srgbClr val="0000FF"/>
                </a:solidFill>
              </a:rPr>
              <a:t>- Briefly introduce some challenges and considerations that will be discussed in subsequent slides.</a:t>
            </a:r>
          </a:p>
          <a:p/>
          <a:p>
            <a:r>
              <a:rPr sz="2400" b="1">
                <a:solidFill>
                  <a:srgbClr val="0000FF"/>
                </a:solidFill>
              </a:rPr>
              <a:t>---</a:t>
            </a:r>
          </a:p>
          <a:p/>
          <a:p>
            <a:r>
              <a:rPr sz="2400" b="1">
                <a:solidFill>
                  <a:srgbClr val="0000FF"/>
                </a:solidFill>
              </a:rPr>
              <a:t>This slide aims to set the stage for more detailed discussions in subsequent slides and get the audience acquainted with the fundamental aspects of AI in finance.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DCDCDC"/>
        </a:solidFill>
        <a:effectLst/>
      </p:bgPr>
    </p:bg>
    <p:spTree>
      <p:nvGrpSpPr>
        <p:cNvPr id="1" name=""/>
        <p:cNvGrpSpPr/>
        <p:nvPr/>
      </p:nvGrpSpPr>
      <p:grpSpPr/>
      <p:sp>
        <p:nvSpPr>
          <p:cNvPr id="2" name="Title 1"/>
          <p:cNvSpPr>
            <a:spLocks noGrp="1"/>
          </p:cNvSpPr>
          <p:nvPr>
            <p:ph type="title"/>
          </p:nvPr>
        </p:nvSpPr>
        <p:spPr/>
        <p:txBody>
          <a:bodyPr/>
          <a:lstStyle/>
          <a:p>
            <a:r>
              <a:rPr sz="2400" b="1">
                <a:solidFill>
                  <a:srgbClr val="0000FF"/>
                </a:solidFill>
              </a:rPr>
              <a:t>Creating a slide on AI in Finance involves highlighting key points, trends, and impacts. Here's a structure for Slide 3 that you can use or adapt:</a:t>
            </a:r>
          </a:p>
          <a:p/>
          <a:p>
            <a:r>
              <a:rPr sz="2400" b="1">
                <a:solidFill>
                  <a:srgbClr val="0000FF"/>
                </a:solidFill>
              </a:rPr>
              <a:t>---</a:t>
            </a:r>
          </a:p>
          <a:p/>
          <a:p>
            <a:r>
              <a:rPr sz="2400" b="1">
                <a:solidFill>
                  <a:srgbClr val="0000FF"/>
                </a:solidFill>
              </a:rPr>
              <a:t>**Slide Title: Applications of AI in Finance**</a:t>
            </a:r>
          </a:p>
          <a:p/>
          <a:p>
            <a:r>
              <a:rPr sz="2400" b="1">
                <a:solidFill>
                  <a:srgbClr val="0000FF"/>
                </a:solidFill>
              </a:rPr>
              <a:t>**1. Algorithmic Trading**</a:t>
            </a:r>
          </a:p>
          <a:p>
            <a:r>
              <a:rPr sz="2400" b="1">
                <a:solidFill>
                  <a:srgbClr val="0000FF"/>
                </a:solidFill>
              </a:rPr>
              <a:t>   - *Description*: AI-powered trading algorithms analyze large datasets at high speeds to identify trading opportunities and execute trades more efficiently.</a:t>
            </a:r>
          </a:p>
          <a:p>
            <a:r>
              <a:rPr sz="2400" b="1">
                <a:solidFill>
                  <a:srgbClr val="0000FF"/>
                </a:solidFill>
              </a:rPr>
              <a:t>   - *Benefits*: Enhances decision-making, improves speed and accuracy of trades, and optimizes risk management.</a:t>
            </a:r>
          </a:p>
          <a:p/>
          <a:p>
            <a:r>
              <a:rPr sz="2400" b="1">
                <a:solidFill>
                  <a:srgbClr val="0000FF"/>
                </a:solidFill>
              </a:rPr>
              <a:t>**2. Fraud Detection and Prevention**</a:t>
            </a:r>
          </a:p>
          <a:p>
            <a:r>
              <a:rPr sz="2400" b="1">
                <a:solidFill>
                  <a:srgbClr val="0000FF"/>
                </a:solidFill>
              </a:rPr>
              <a:t>   - *Description*: AI systems detect fraudulent transactions by identifying patterns and anomalies in real-time.</a:t>
            </a:r>
          </a:p>
          <a:p>
            <a:r>
              <a:rPr sz="2400" b="1">
                <a:solidFill>
                  <a:srgbClr val="0000FF"/>
                </a:solidFill>
              </a:rPr>
              <a:t>   - *Benefits*: Reduces financial losses, enhances security, and builds customer trust.</a:t>
            </a:r>
          </a:p>
          <a:p/>
          <a:p>
            <a:r>
              <a:rPr sz="2400" b="1">
                <a:solidFill>
                  <a:srgbClr val="0000FF"/>
                </a:solidFill>
              </a:rPr>
              <a:t>**3. Credit Scoring and Risk Assessment**</a:t>
            </a:r>
          </a:p>
          <a:p>
            <a:r>
              <a:rPr sz="2400" b="1">
                <a:solidFill>
                  <a:srgbClr val="0000FF"/>
                </a:solidFill>
              </a:rPr>
              <a:t>   - *Description*: AI models predict creditworthiness by analyzing a broad set of data points, offering more accurate assessments than traditional methods.</a:t>
            </a:r>
          </a:p>
          <a:p>
            <a:r>
              <a:rPr sz="2400" b="1">
                <a:solidFill>
                  <a:srgbClr val="0000FF"/>
                </a:solidFill>
              </a:rPr>
              <a:t>   - *Benefits*: Increases approval speed, tailors credit terms, and reduces default rates.</a:t>
            </a:r>
          </a:p>
          <a:p/>
          <a:p>
            <a:r>
              <a:rPr sz="2400" b="1">
                <a:solidFill>
                  <a:srgbClr val="0000FF"/>
                </a:solidFill>
              </a:rPr>
              <a:t>**4. Customer Service &amp; Personalization**</a:t>
            </a:r>
          </a:p>
          <a:p>
            <a:r>
              <a:rPr sz="2400" b="1">
                <a:solidFill>
                  <a:srgbClr val="0000FF"/>
                </a:solidFill>
              </a:rPr>
              <a:t>   - *Description*: AI-driven chatbots and virtual assistants handle customer inquiries, while personalized financial advice is delivered through AI analysis of individual data.</a:t>
            </a:r>
          </a:p>
          <a:p>
            <a:r>
              <a:rPr sz="2400" b="1">
                <a:solidFill>
                  <a:srgbClr val="0000FF"/>
                </a:solidFill>
              </a:rPr>
              <a:t>   - *Benefits*: Improves customer satisfaction, reduces service costs, and provides personalized financial insights.</a:t>
            </a:r>
          </a:p>
          <a:p/>
          <a:p>
            <a:r>
              <a:rPr sz="2400" b="1">
                <a:solidFill>
                  <a:srgbClr val="0000FF"/>
                </a:solidFill>
              </a:rPr>
              <a:t>**5. Regulatory Compliance**</a:t>
            </a:r>
          </a:p>
          <a:p>
            <a:r>
              <a:rPr sz="2400" b="1">
                <a:solidFill>
                  <a:srgbClr val="0000FF"/>
                </a:solidFill>
              </a:rPr>
              <a:t>   - *Description*: AI automates compliance processes by monitoring transactions and ensuring alignment with regulations.</a:t>
            </a:r>
          </a:p>
          <a:p>
            <a:r>
              <a:rPr sz="2400" b="1">
                <a:solidFill>
                  <a:srgbClr val="0000FF"/>
                </a:solidFill>
              </a:rPr>
              <a:t>   - *Benefits*: Reduces compliance costs, minimizes human error, and keeps financial institutions up-to-date with regulatory changes.</a:t>
            </a:r>
          </a:p>
          <a:p/>
          <a:p>
            <a:r>
              <a:rPr sz="2400" b="1">
                <a:solidFill>
                  <a:srgbClr val="0000FF"/>
                </a:solidFill>
              </a:rPr>
              <a:t>**Visual Aid Suggestion**: Use graphics or icons to represent each application (e.g., a trading graph, shield for fraud detection, etc.)</a:t>
            </a:r>
          </a:p>
          <a:p/>
          <a:p>
            <a:r>
              <a:rPr sz="2400" b="1">
                <a:solidFill>
                  <a:srgbClr val="0000FF"/>
                </a:solidFill>
              </a:rPr>
              <a:t>**Conclusion/Call to Action**: Consider how AI can further transform your financial processes by integrating these applications.</a:t>
            </a:r>
          </a:p>
          <a:p/>
          <a:p>
            <a:r>
              <a:rPr sz="2400" b="1">
                <a:solidFill>
                  <a:srgbClr val="0000FF"/>
                </a:solidFill>
              </a:rPr>
              <a:t>---</a:t>
            </a:r>
          </a:p>
          <a:p/>
          <a:p>
            <a:r>
              <a:rPr sz="2400" b="1">
                <a:solidFill>
                  <a:srgbClr val="0000FF"/>
                </a:solidFill>
              </a:rPr>
              <a:t>This slide is designed to inform the audience about different applications of AI in finance while highlighting the benefits. Adjust the details according to the specific focus or depth required for your 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