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1: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**Slide 1: Introduction to AI in Finance**</a:t>
            </a:r>
          </a:p>
          <a:p/>
          <a:p>
            <a:pPr algn="l"/>
            <a:r>
              <a:rPr sz="2200">
                <a:solidFill>
                  <a:srgbClr val="323232"/>
                </a:solidFill>
              </a:rPr>
              <a:t>---</a:t>
            </a:r>
          </a:p>
          <a:p/>
          <a:p>
            <a:pPr algn="l"/>
            <a:r>
              <a:rPr sz="2200">
                <a:solidFill>
                  <a:srgbClr val="323232"/>
                </a:solidFill>
              </a:rPr>
              <a:t>### Title: Harnessing the Power of AI in the Financial Sector</a:t>
            </a:r>
          </a:p>
          <a:p/>
          <a:p>
            <a:pPr algn="l"/>
            <a:r>
              <a:rPr sz="2200">
                <a:solidFill>
                  <a:srgbClr val="323232"/>
                </a:solidFill>
              </a:rPr>
              <a:t>---</a:t>
            </a:r>
          </a:p>
          <a:p/>
          <a:p>
            <a:pPr algn="l"/>
            <a:r>
              <a:rPr sz="2200">
                <a:solidFill>
                  <a:srgbClr val="323232"/>
                </a:solidFill>
              </a:rPr>
              <a:t>**Background Image:**</a:t>
            </a:r>
          </a:p>
          <a:p/>
          <a:p>
            <a:pPr algn="l"/>
            <a:r>
              <a:rPr sz="2200">
                <a:solidFill>
                  <a:srgbClr val="323232"/>
                </a:solidFill>
              </a:rPr>
              <a:t>- A high-resolution image of a digital stock market graph or algorithmic patterns to visually represent the integration of AI in finance.</a:t>
            </a:r>
          </a:p>
          <a:p/>
          <a:p>
            <a:pPr algn="l"/>
            <a:r>
              <a:rPr sz="2200">
                <a:solidFill>
                  <a:srgbClr val="323232"/>
                </a:solidFill>
              </a:rPr>
              <a:t>---</a:t>
            </a:r>
          </a:p>
          <a:p/>
          <a:p>
            <a:pPr algn="l"/>
            <a:r>
              <a:rPr sz="2200">
                <a:solidFill>
                  <a:srgbClr val="323232"/>
                </a:solidFill>
              </a:rPr>
              <a:t>**Content:**</a:t>
            </a:r>
          </a:p>
          <a:p/>
          <a:p>
            <a:pPr algn="l"/>
            <a:r>
              <a:rPr sz="2200">
                <a:solidFill>
                  <a:srgbClr val="323232"/>
                </a:solidFill>
              </a:rPr>
              <a:t>#### **1. Overview:**</a:t>
            </a:r>
          </a:p>
          <a:p/>
          <a:p>
            <a:pPr algn="l"/>
            <a:r>
              <a:rPr sz="2200">
                <a:solidFill>
                  <a:srgbClr val="323232"/>
                </a:solidFill>
              </a:rPr>
              <a:t>- **Definition of AI in Finance:**</a:t>
            </a:r>
          </a:p>
          <a:p>
            <a:pPr algn="l"/>
            <a:r>
              <a:rPr sz="2200">
                <a:solidFill>
                  <a:srgbClr val="323232"/>
                </a:solidFill>
              </a:rPr>
              <a:t>  * AI in finance refers to the integration of artificial intelligence technology such as machine learning, natural language processing, and robotic process automation to enhance financial services.</a:t>
            </a:r>
          </a:p>
          <a:p>
            <a:pPr algn="l"/>
            <a:r>
              <a:rPr sz="2200">
                <a:solidFill>
                  <a:srgbClr val="323232"/>
                </a:solidFill>
              </a:rPr>
              <a:t>  </a:t>
            </a:r>
          </a:p>
          <a:p>
            <a:pPr algn="l"/>
            <a:r>
              <a:rPr sz="2200">
                <a:solidFill>
                  <a:srgbClr val="323232"/>
                </a:solidFill>
              </a:rPr>
              <a:t>- **Relevance:**</a:t>
            </a:r>
          </a:p>
          <a:p>
            <a:pPr algn="l"/>
            <a:r>
              <a:rPr sz="2200">
                <a:solidFill>
                  <a:srgbClr val="323232"/>
                </a:solidFill>
              </a:rPr>
              <a:t>  * Innovations in AI are transforming the financial industry by increasing efficiency, reducing costs, and improving decision-making processes.</a:t>
            </a:r>
          </a:p>
          <a:p>
            <a:pPr algn="l"/>
            <a:r>
              <a:rPr sz="2200">
                <a:solidFill>
                  <a:srgbClr val="323232"/>
                </a:solidFill>
              </a:rPr>
              <a:t>  </a:t>
            </a:r>
          </a:p>
          <a:p>
            <a:pPr algn="l"/>
            <a:r>
              <a:rPr sz="2200">
                <a:solidFill>
                  <a:srgbClr val="323232"/>
                </a:solidFill>
              </a:rPr>
              <a:t>---</a:t>
            </a:r>
          </a:p>
          <a:p/>
          <a:p>
            <a:pPr algn="l"/>
            <a:r>
              <a:rPr sz="2200">
                <a:solidFill>
                  <a:srgbClr val="323232"/>
                </a:solidFill>
              </a:rPr>
              <a:t>**2. Key Drivers:**</a:t>
            </a:r>
          </a:p>
          <a:p/>
          <a:p>
            <a:pPr algn="l"/>
            <a:r>
              <a:rPr sz="2200">
                <a:solidFill>
                  <a:srgbClr val="323232"/>
                </a:solidFill>
              </a:rPr>
              <a:t>- **Technological Advancement:**</a:t>
            </a:r>
          </a:p>
          <a:p>
            <a:pPr algn="l"/>
            <a:r>
              <a:rPr sz="2200">
                <a:solidFill>
                  <a:srgbClr val="323232"/>
                </a:solidFill>
              </a:rPr>
              <a:t>  * Rapid advancements in computational power and AI algorithms are enabling more complex and accurate financial modeling.</a:t>
            </a:r>
          </a:p>
          <a:p>
            <a:pPr algn="l"/>
            <a:r>
              <a:rPr sz="2200">
                <a:solidFill>
                  <a:srgbClr val="323232"/>
                </a:solidFill>
              </a:rPr>
              <a:t>  </a:t>
            </a:r>
          </a:p>
          <a:p>
            <a:pPr algn="l"/>
            <a:r>
              <a:rPr sz="2200">
                <a:solidFill>
                  <a:srgbClr val="323232"/>
                </a:solidFill>
              </a:rPr>
              <a:t>- **Data Explosion:**</a:t>
            </a:r>
          </a:p>
          <a:p>
            <a:pPr algn="l"/>
            <a:r>
              <a:rPr sz="2200">
                <a:solidFill>
                  <a:srgbClr val="323232"/>
                </a:solidFill>
              </a:rPr>
              <a:t>  * Vast amounts of financial data now available are being utilized to train sophisticated AI models.</a:t>
            </a:r>
          </a:p>
          <a:p/>
          <a:p>
            <a:pPr algn="l"/>
            <a:r>
              <a:rPr sz="2200">
                <a:solidFill>
                  <a:srgbClr val="323232"/>
                </a:solidFill>
              </a:rPr>
              <a:t>- **Demand for Personalization:**</a:t>
            </a:r>
          </a:p>
          <a:p>
            <a:pPr algn="l"/>
            <a:r>
              <a:rPr sz="2200">
                <a:solidFill>
                  <a:srgbClr val="323232"/>
                </a:solidFill>
              </a:rPr>
              <a:t>  * Customers and financial institutions seek personalized advice and products, which AI can provide effectively.</a:t>
            </a:r>
          </a:p>
          <a:p>
            <a:pPr algn="l"/>
            <a:r>
              <a:rPr sz="2200">
                <a:solidFill>
                  <a:srgbClr val="323232"/>
                </a:solidFill>
              </a:rPr>
              <a:t>  </a:t>
            </a:r>
          </a:p>
          <a:p>
            <a:pPr algn="l"/>
            <a:r>
              <a:rPr sz="2200">
                <a:solidFill>
                  <a:srgbClr val="323232"/>
                </a:solidFill>
              </a:rPr>
              <a:t>---</a:t>
            </a:r>
          </a:p>
          <a:p/>
          <a:p>
            <a:pPr algn="l"/>
            <a:r>
              <a:rPr sz="2200">
                <a:solidFill>
                  <a:srgbClr val="323232"/>
                </a:solidFill>
              </a:rPr>
              <a:t>**3. Potential Impact:**</a:t>
            </a:r>
          </a:p>
          <a:p/>
          <a:p>
            <a:pPr algn="l"/>
            <a:r>
              <a:rPr sz="2200">
                <a:solidFill>
                  <a:srgbClr val="323232"/>
                </a:solidFill>
              </a:rPr>
              <a:t>- **Efficiency:**</a:t>
            </a:r>
          </a:p>
          <a:p>
            <a:pPr algn="l"/>
            <a:r>
              <a:rPr sz="2200">
                <a:solidFill>
                  <a:srgbClr val="323232"/>
                </a:solidFill>
              </a:rPr>
              <a:t>  * Streamlined operations and enhanced financial services delivery.</a:t>
            </a:r>
          </a:p>
          <a:p>
            <a:pPr algn="l"/>
            <a:r>
              <a:rPr sz="2200">
                <a:solidFill>
                  <a:srgbClr val="323232"/>
                </a:solidFill>
              </a:rPr>
              <a:t>  </a:t>
            </a:r>
          </a:p>
          <a:p>
            <a:pPr algn="l"/>
            <a:r>
              <a:rPr sz="2200">
                <a:solidFill>
                  <a:srgbClr val="323232"/>
                </a:solidFill>
              </a:rPr>
              <a:t>- **Risk Management:**</a:t>
            </a:r>
          </a:p>
          <a:p>
            <a:pPr algn="l"/>
            <a:r>
              <a:rPr sz="2200">
                <a:solidFill>
                  <a:srgbClr val="323232"/>
                </a:solidFill>
              </a:rPr>
              <a:t>  * Improved risk assessment and fraud detection through predictive analytics.</a:t>
            </a:r>
          </a:p>
          <a:p>
            <a:pPr algn="l"/>
            <a:r>
              <a:rPr sz="2200">
                <a:solidFill>
                  <a:srgbClr val="323232"/>
                </a:solidFill>
              </a:rPr>
              <a:t>  </a:t>
            </a:r>
          </a:p>
          <a:p>
            <a:pPr algn="l"/>
            <a:r>
              <a:rPr sz="2200">
                <a:solidFill>
                  <a:srgbClr val="323232"/>
                </a:solidFill>
              </a:rPr>
              <a:t>- **Innovation:**</a:t>
            </a:r>
          </a:p>
          <a:p>
            <a:pPr algn="l"/>
            <a:r>
              <a:rPr sz="2200">
                <a:solidFill>
                  <a:srgbClr val="323232"/>
                </a:solidFill>
              </a:rPr>
              <a:t>  * Facilitation of new financial products and services that meet the evolving needs of consumers and businesses.</a:t>
            </a:r>
          </a:p>
          <a:p>
            <a:pPr algn="l"/>
            <a:r>
              <a:rPr sz="2200">
                <a:solidFill>
                  <a:srgbClr val="323232"/>
                </a:solidFill>
              </a:rPr>
              <a:t>  </a:t>
            </a:r>
          </a:p>
          <a:p>
            <a:pPr algn="l"/>
            <a:r>
              <a:rPr sz="2200">
                <a:solidFill>
                  <a:srgbClr val="323232"/>
                </a:solidFill>
              </a:rPr>
              <a:t>---</a:t>
            </a:r>
          </a:p>
          <a:p/>
          <a:p>
            <a:pPr algn="l"/>
            <a:r>
              <a:rPr sz="2200">
                <a:solidFill>
                  <a:srgbClr val="323232"/>
                </a:solidFill>
              </a:rPr>
              <a:t>**4. Conclusion:**</a:t>
            </a:r>
          </a:p>
          <a:p/>
          <a:p>
            <a:pPr algn="l"/>
            <a:r>
              <a:rPr sz="2200">
                <a:solidFill>
                  <a:srgbClr val="323232"/>
                </a:solidFill>
              </a:rPr>
              <a:t>- AI stands as a revolutionary force in finance, propelling the sector toward a future of enhanced service capabilities, operational excellence, and sustainable growth.</a:t>
            </a:r>
          </a:p>
          <a:p/>
          <a:p>
            <a:pPr algn="l"/>
            <a:r>
              <a:rPr sz="2200">
                <a:solidFill>
                  <a:srgbClr val="323232"/>
                </a:solidFill>
              </a:rPr>
              <a:t>---</a:t>
            </a:r>
          </a:p>
          <a:p/>
          <a:p>
            <a:pPr algn="l"/>
            <a:r>
              <a:rPr sz="2200">
                <a:solidFill>
                  <a:srgbClr val="323232"/>
                </a:solidFill>
              </a:rPr>
              <a:t>**Visuals/Icons:**</a:t>
            </a:r>
          </a:p>
          <a:p/>
          <a:p>
            <a:pPr algn="l"/>
            <a:r>
              <a:rPr sz="2200">
                <a:solidFill>
                  <a:srgbClr val="323232"/>
                </a:solidFill>
              </a:rPr>
              <a:t>- Icons representing AI (robotic arms, neural networks)</a:t>
            </a:r>
          </a:p>
          <a:p>
            <a:pPr algn="l"/>
            <a:r>
              <a:rPr sz="2200">
                <a:solidFill>
                  <a:srgbClr val="323232"/>
                </a:solidFill>
              </a:rPr>
              <a:t>- Graphs illustrating AI trends in finance</a:t>
            </a:r>
          </a:p>
          <a:p>
            <a:pPr algn="l"/>
            <a:r>
              <a:rPr sz="2200">
                <a:solidFill>
                  <a:srgbClr val="323232"/>
                </a:solidFill>
              </a:rPr>
              <a:t>- Bullet lists with key impact points</a:t>
            </a:r>
          </a:p>
          <a:p/>
          <a:p>
            <a:pPr algn="l"/>
            <a:r>
              <a:rPr sz="2200">
                <a:solidFill>
                  <a:srgbClr val="323232"/>
                </a:solidFill>
              </a:rPr>
              <a:t>---</a:t>
            </a:r>
          </a:p>
          <a:p/>
          <a:p>
            <a:pPr algn="l"/>
            <a:r>
              <a:rPr sz="2200">
                <a:solidFill>
                  <a:srgbClr val="323232"/>
                </a:solidFill>
              </a:rPr>
              <a:t>**Footer:**</a:t>
            </a:r>
          </a:p>
          <a:p/>
          <a:p>
            <a:pPr algn="l"/>
            <a:r>
              <a:rPr sz="2200">
                <a:solidFill>
                  <a:srgbClr val="323232"/>
                </a:solidFill>
              </a:rPr>
              <a:t>- Your Company Name or Presentation Date</a:t>
            </a:r>
          </a:p>
          <a:p>
            <a:pPr algn="l"/>
            <a:r>
              <a:rPr sz="2200">
                <a:solidFill>
                  <a:srgbClr val="323232"/>
                </a:solidFill>
              </a:rPr>
              <a:t>- Note: Explore further in upcoming slides for detailed insights and case studies.</a:t>
            </a:r>
          </a:p>
          <a:p/>
          <a:p>
            <a:pPr algn="l"/>
            <a:r>
              <a:rPr sz="2200">
                <a:solidFill>
                  <a:srgbClr val="323232"/>
                </a:solidFill>
              </a:rPr>
              <a:t>---</a:t>
            </a:r>
          </a:p>
          <a:p/>
          <a:p>
            <a:pPr algn="l"/>
            <a:r>
              <a:rPr sz="2200">
                <a:solidFill>
                  <a:srgbClr val="323232"/>
                </a:solidFill>
              </a:rPr>
              <a:t>Remember, this slide serves as a foundational overview, setting the stage for more detailed discussion on specific AI applications in subsequent slides.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2: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Creating a slide on AI in finance requires focusing on key areas where AI impacts the financial sector. Here's a suggestion for Slide 2, often following an introductory slide:</a:t>
            </a:r>
          </a:p>
          <a:p/>
          <a:p>
            <a:pPr algn="l"/>
            <a:r>
              <a:rPr sz="2200">
                <a:solidFill>
                  <a:srgbClr val="323232"/>
                </a:solidFill>
              </a:rPr>
              <a:t>---</a:t>
            </a:r>
          </a:p>
          <a:p/>
          <a:p>
            <a:pPr algn="l"/>
            <a:r>
              <a:rPr sz="2200">
                <a:solidFill>
                  <a:srgbClr val="323232"/>
                </a:solidFill>
              </a:rPr>
              <a:t>**Slide Title: Key Areas of AI Impact in Finance**</a:t>
            </a:r>
          </a:p>
          <a:p/>
          <a:p>
            <a:pPr algn="l"/>
            <a:r>
              <a:rPr sz="2200">
                <a:solidFill>
                  <a:srgbClr val="323232"/>
                </a:solidFill>
              </a:rPr>
              <a:t>**Bullet Points:**</a:t>
            </a:r>
          </a:p>
          <a:p/>
          <a:p>
            <a:pPr algn="l"/>
            <a:r>
              <a:rPr sz="2200">
                <a:solidFill>
                  <a:srgbClr val="323232"/>
                </a:solidFill>
              </a:rPr>
              <a:t>1. **Fraud Detection and Prevention**</a:t>
            </a:r>
          </a:p>
          <a:p>
            <a:pPr algn="l"/>
            <a:r>
              <a:rPr sz="2200">
                <a:solidFill>
                  <a:srgbClr val="323232"/>
                </a:solidFill>
              </a:rPr>
              <a:t>   - AI algorithms detect irregular transaction patterns, reducing fraud risk.</a:t>
            </a:r>
          </a:p>
          <a:p>
            <a:pPr algn="l"/>
            <a:r>
              <a:rPr sz="2200">
                <a:solidFill>
                  <a:srgbClr val="323232"/>
                </a:solidFill>
              </a:rPr>
              <a:t>   - Real-time monitoring enhances security measures.</a:t>
            </a:r>
          </a:p>
          <a:p/>
          <a:p>
            <a:pPr algn="l"/>
            <a:r>
              <a:rPr sz="2200">
                <a:solidFill>
                  <a:srgbClr val="323232"/>
                </a:solidFill>
              </a:rPr>
              <a:t>2. **Risk Management**</a:t>
            </a:r>
          </a:p>
          <a:p>
            <a:pPr algn="l"/>
            <a:r>
              <a:rPr sz="2200">
                <a:solidFill>
                  <a:srgbClr val="323232"/>
                </a:solidFill>
              </a:rPr>
              <a:t>   - Predictive analytics improve credit scoring and risk assessment.</a:t>
            </a:r>
          </a:p>
          <a:p>
            <a:pPr algn="l"/>
            <a:r>
              <a:rPr sz="2200">
                <a:solidFill>
                  <a:srgbClr val="323232"/>
                </a:solidFill>
              </a:rPr>
              <a:t>   - AI models optimize portfolio performance by evaluating market trends.</a:t>
            </a:r>
          </a:p>
          <a:p/>
          <a:p>
            <a:pPr algn="l"/>
            <a:r>
              <a:rPr sz="2200">
                <a:solidFill>
                  <a:srgbClr val="323232"/>
                </a:solidFill>
              </a:rPr>
              <a:t>3. **Algorithmic Trading**</a:t>
            </a:r>
          </a:p>
          <a:p>
            <a:pPr algn="l"/>
            <a:r>
              <a:rPr sz="2200">
                <a:solidFill>
                  <a:srgbClr val="323232"/>
                </a:solidFill>
              </a:rPr>
              <a:t>   - Machine learning models execute trades at high speeds, leveraging big data.</a:t>
            </a:r>
          </a:p>
          <a:p>
            <a:pPr algn="l"/>
            <a:r>
              <a:rPr sz="2200">
                <a:solidFill>
                  <a:srgbClr val="323232"/>
                </a:solidFill>
              </a:rPr>
              <a:t>   - AI optimizes trading strategies to maximize returns.</a:t>
            </a:r>
          </a:p>
          <a:p/>
          <a:p>
            <a:pPr algn="l"/>
            <a:r>
              <a:rPr sz="2200">
                <a:solidFill>
                  <a:srgbClr val="323232"/>
                </a:solidFill>
              </a:rPr>
              <a:t>4. **Customer Service and Personalization**</a:t>
            </a:r>
          </a:p>
          <a:p>
            <a:pPr algn="l"/>
            <a:r>
              <a:rPr sz="2200">
                <a:solidFill>
                  <a:srgbClr val="323232"/>
                </a:solidFill>
              </a:rPr>
              <a:t>   - Chatbots and virtual assistants provide 24/7 customer support.</a:t>
            </a:r>
          </a:p>
          <a:p>
            <a:pPr algn="l"/>
            <a:r>
              <a:rPr sz="2200">
                <a:solidFill>
                  <a:srgbClr val="323232"/>
                </a:solidFill>
              </a:rPr>
              <a:t>   - AI-driven personalization enhances customer experience and engagement.</a:t>
            </a:r>
          </a:p>
          <a:p/>
          <a:p>
            <a:pPr algn="l"/>
            <a:r>
              <a:rPr sz="2200">
                <a:solidFill>
                  <a:srgbClr val="323232"/>
                </a:solidFill>
              </a:rPr>
              <a:t>5. **Regulatory Compliance**</a:t>
            </a:r>
          </a:p>
          <a:p>
            <a:pPr algn="l"/>
            <a:r>
              <a:rPr sz="2200">
                <a:solidFill>
                  <a:srgbClr val="323232"/>
                </a:solidFill>
              </a:rPr>
              <a:t>   - AI automates compliance checks, reducing manual effort and errors.</a:t>
            </a:r>
          </a:p>
          <a:p>
            <a:pPr algn="l"/>
            <a:r>
              <a:rPr sz="2200">
                <a:solidFill>
                  <a:srgbClr val="323232"/>
                </a:solidFill>
              </a:rPr>
              <a:t>   - AI systems track regulatory changes, ensuring adherence to legal requirements.</a:t>
            </a:r>
          </a:p>
          <a:p/>
          <a:p>
            <a:pPr algn="l"/>
            <a:r>
              <a:rPr sz="2200">
                <a:solidFill>
                  <a:srgbClr val="323232"/>
                </a:solidFill>
              </a:rPr>
              <a:t>**Visuals:**</a:t>
            </a:r>
          </a:p>
          <a:p>
            <a:pPr algn="l"/>
            <a:r>
              <a:rPr sz="2200">
                <a:solidFill>
                  <a:srgbClr val="323232"/>
                </a:solidFill>
              </a:rPr>
              <a:t>- Use graphs or charts to depict AI’s impact on fraud reduction.</a:t>
            </a:r>
          </a:p>
          <a:p>
            <a:pPr algn="l"/>
            <a:r>
              <a:rPr sz="2200">
                <a:solidFill>
                  <a:srgbClr val="323232"/>
                </a:solidFill>
              </a:rPr>
              <a:t>- Include icons or infographics for each key area.</a:t>
            </a:r>
          </a:p>
          <a:p/>
          <a:p>
            <a:pPr algn="l"/>
            <a:r>
              <a:rPr sz="2200">
                <a:solidFill>
                  <a:srgbClr val="323232"/>
                </a:solidFill>
              </a:rPr>
              <a:t>**Additional Notes:**</a:t>
            </a:r>
          </a:p>
          <a:p>
            <a:pPr algn="l"/>
            <a:r>
              <a:rPr sz="2200">
                <a:solidFill>
                  <a:srgbClr val="323232"/>
                </a:solidFill>
              </a:rPr>
              <a:t>- Mention recent case studies or statistics to support each point (e.g., reduction in fraud loss percentages, increase in trading efficiency).</a:t>
            </a:r>
          </a:p>
          <a:p>
            <a:pPr algn="l"/>
            <a:r>
              <a:rPr sz="2200">
                <a:solidFill>
                  <a:srgbClr val="323232"/>
                </a:solidFill>
              </a:rPr>
              <a:t>- Highlight emerging technologies like NLP (Natural Language Processing) for document analysis in compliance.</a:t>
            </a:r>
          </a:p>
          <a:p/>
          <a:p>
            <a:pPr algn="l"/>
            <a:r>
              <a:rPr sz="2200">
                <a:solidFill>
                  <a:srgbClr val="323232"/>
                </a:solidFill>
              </a:rPr>
              <a:t>---</a:t>
            </a:r>
          </a:p>
          <a:p/>
          <a:p>
            <a:pPr algn="l"/>
            <a:r>
              <a:rPr sz="2200">
                <a:solidFill>
                  <a:srgbClr val="323232"/>
                </a:solidFill>
              </a:rPr>
              <a:t>Ensure the slide is visually appealing and easy to read, using bullet points for clarity and incorporating visual elements to engage the audience effectively.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3: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Creating a slide on "AI in Finance" would generally involve highlighting key concepts, applications, and benefits. Below is a textual description of what Slide 3 might include, which you can then use to create a PowerPoint slide:</a:t>
            </a:r>
          </a:p>
          <a:p/>
          <a:p>
            <a:pPr algn="l"/>
            <a:r>
              <a:rPr sz="2200">
                <a:solidFill>
                  <a:srgbClr val="323232"/>
                </a:solidFill>
              </a:rPr>
              <a:t>---</a:t>
            </a:r>
          </a:p>
          <a:p/>
          <a:p>
            <a:pPr algn="l"/>
            <a:r>
              <a:rPr sz="2200">
                <a:solidFill>
                  <a:srgbClr val="323232"/>
                </a:solidFill>
              </a:rPr>
              <a:t>**Slide Title: Applications of AI in Finance**</a:t>
            </a:r>
          </a:p>
          <a:p/>
          <a:p>
            <a:pPr algn="l"/>
            <a:r>
              <a:rPr sz="2200">
                <a:solidFill>
                  <a:srgbClr val="323232"/>
                </a:solidFill>
              </a:rPr>
              <a:t>**1. Algorithmic Trading**</a:t>
            </a:r>
          </a:p>
          <a:p>
            <a:pPr algn="l"/>
            <a:r>
              <a:rPr sz="2200">
                <a:solidFill>
                  <a:srgbClr val="323232"/>
                </a:solidFill>
              </a:rPr>
              <a:t>- **Description:** AI-driven algorithms that execute trades at optimal times by analyzing historical data and market trends.</a:t>
            </a:r>
          </a:p>
          <a:p>
            <a:pPr algn="l"/>
            <a:r>
              <a:rPr sz="2200">
                <a:solidFill>
                  <a:srgbClr val="323232"/>
                </a:solidFill>
              </a:rPr>
              <a:t>- **Benefit:** Increases efficiency and accuracy in trading decisions, reducing the impact of human emotions on trading strategies.</a:t>
            </a:r>
          </a:p>
          <a:p/>
          <a:p>
            <a:pPr algn="l"/>
            <a:r>
              <a:rPr sz="2200">
                <a:solidFill>
                  <a:srgbClr val="323232"/>
                </a:solidFill>
              </a:rPr>
              <a:t>**2. Fraud Detection**</a:t>
            </a:r>
          </a:p>
          <a:p>
            <a:pPr algn="l"/>
            <a:r>
              <a:rPr sz="2200">
                <a:solidFill>
                  <a:srgbClr val="323232"/>
                </a:solidFill>
              </a:rPr>
              <a:t>- **Description:** Machine learning models that monitor transactions in real-time to identify suspicious activities.</a:t>
            </a:r>
          </a:p>
          <a:p>
            <a:pPr algn="l"/>
            <a:r>
              <a:rPr sz="2200">
                <a:solidFill>
                  <a:srgbClr val="323232"/>
                </a:solidFill>
              </a:rPr>
              <a:t>- **Benefit:** Enhances security by reducing the risk of financial fraud and ensuring compliance with regulatory standards.</a:t>
            </a:r>
          </a:p>
          <a:p/>
          <a:p>
            <a:pPr algn="l"/>
            <a:r>
              <a:rPr sz="2200">
                <a:solidFill>
                  <a:srgbClr val="323232"/>
                </a:solidFill>
              </a:rPr>
              <a:t>**3. Credit Scoring**</a:t>
            </a:r>
          </a:p>
          <a:p>
            <a:pPr algn="l"/>
            <a:r>
              <a:rPr sz="2200">
                <a:solidFill>
                  <a:srgbClr val="323232"/>
                </a:solidFill>
              </a:rPr>
              <a:t>- **Description:** AI systems evaluate the creditworthiness of individuals and businesses using diverse data sources.</a:t>
            </a:r>
          </a:p>
          <a:p>
            <a:pPr algn="l"/>
            <a:r>
              <a:rPr sz="2200">
                <a:solidFill>
                  <a:srgbClr val="323232"/>
                </a:solidFill>
              </a:rPr>
              <a:t>- **Benefit:** Provides more accurate credit assessments and allows for quicker decision-making processes, potentially broadening access to credit.</a:t>
            </a:r>
          </a:p>
          <a:p/>
          <a:p>
            <a:pPr algn="l"/>
            <a:r>
              <a:rPr sz="2200">
                <a:solidFill>
                  <a:srgbClr val="323232"/>
                </a:solidFill>
              </a:rPr>
              <a:t>**4. Personalized Banking**</a:t>
            </a:r>
          </a:p>
          <a:p>
            <a:pPr algn="l"/>
            <a:r>
              <a:rPr sz="2200">
                <a:solidFill>
                  <a:srgbClr val="323232"/>
                </a:solidFill>
              </a:rPr>
              <a:t>- **Description:** AI analyzes customer data to offer personalized financial advice and product recommendations.</a:t>
            </a:r>
          </a:p>
          <a:p>
            <a:pPr algn="l"/>
            <a:r>
              <a:rPr sz="2200">
                <a:solidFill>
                  <a:srgbClr val="323232"/>
                </a:solidFill>
              </a:rPr>
              <a:t>- **Benefit:** Enhances customer experience by providing tailored services and improving customer satisfaction and loyalty.</a:t>
            </a:r>
          </a:p>
          <a:p/>
          <a:p>
            <a:pPr algn="l"/>
            <a:r>
              <a:rPr sz="2200">
                <a:solidFill>
                  <a:srgbClr val="323232"/>
                </a:solidFill>
              </a:rPr>
              <a:t>**5. Risk Management**</a:t>
            </a:r>
          </a:p>
          <a:p>
            <a:pPr algn="l"/>
            <a:r>
              <a:rPr sz="2200">
                <a:solidFill>
                  <a:srgbClr val="323232"/>
                </a:solidFill>
              </a:rPr>
              <a:t>- **Description:** Predictive analytics models forecast potential financial risks based on historical and current market data.</a:t>
            </a:r>
          </a:p>
          <a:p>
            <a:pPr algn="l"/>
            <a:r>
              <a:rPr sz="2200">
                <a:solidFill>
                  <a:srgbClr val="323232"/>
                </a:solidFill>
              </a:rPr>
              <a:t>- **Benefit:** Helps institutions to proactively manage and mitigate risks, ensuring better stability and financial health.</a:t>
            </a:r>
          </a:p>
          <a:p/>
          <a:p>
            <a:pPr algn="l"/>
            <a:r>
              <a:rPr sz="2200">
                <a:solidFill>
                  <a:srgbClr val="323232"/>
                </a:solidFill>
              </a:rPr>
              <a:t>**Visual Element:**</a:t>
            </a:r>
          </a:p>
          <a:p>
            <a:pPr algn="l"/>
            <a:r>
              <a:rPr sz="2200">
                <a:solidFill>
                  <a:srgbClr val="323232"/>
                </a:solidFill>
              </a:rPr>
              <a:t>- Consider including icons or images representing each application (e.g., a chart with upward trends for trading, a shield for fraud detection).</a:t>
            </a:r>
          </a:p>
          <a:p/>
          <a:p>
            <a:pPr algn="l"/>
            <a:r>
              <a:rPr sz="2200">
                <a:solidFill>
                  <a:srgbClr val="323232"/>
                </a:solidFill>
              </a:rPr>
              <a:t>**Closing Thought:**</a:t>
            </a:r>
          </a:p>
          <a:p>
            <a:pPr algn="l"/>
            <a:r>
              <a:rPr sz="2200">
                <a:solidFill>
                  <a:srgbClr val="323232"/>
                </a:solidFill>
              </a:rPr>
              <a:t>- "AI is revolutionizing finance by transforming traditional processes, enhancing accuracy, and driving unprecedented efficiency."</a:t>
            </a:r>
          </a:p>
          <a:p/>
          <a:p>
            <a:pPr algn="l"/>
            <a:r>
              <a:rPr sz="2200">
                <a:solidFill>
                  <a:srgbClr val="323232"/>
                </a:solidFill>
              </a:rPr>
              <a:t>---</a:t>
            </a:r>
          </a:p>
          <a:p/>
          <a:p>
            <a:pPr algn="l"/>
            <a:r>
              <a:rPr sz="2200">
                <a:solidFill>
                  <a:srgbClr val="323232"/>
                </a:solidFill>
              </a:rPr>
              <a:t>Remember to use engaging visuals and clear, concise bullet points to make the information easily digestible for your audience.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4: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Certainly! Here’s an example layout for Slide 4 of a presentation on AI in finance. This slide will focus on "Applications of AI in Financial Services":</a:t>
            </a:r>
          </a:p>
          <a:p/>
          <a:p>
            <a:pPr algn="l"/>
            <a:r>
              <a:rPr sz="2200">
                <a:solidFill>
                  <a:srgbClr val="323232"/>
                </a:solidFill>
              </a:rPr>
              <a:t>---</a:t>
            </a:r>
          </a:p>
          <a:p/>
          <a:p>
            <a:pPr algn="l"/>
            <a:r>
              <a:rPr sz="2200">
                <a:solidFill>
                  <a:srgbClr val="323232"/>
                </a:solidFill>
              </a:rPr>
              <a:t>**Slide 4: Applications of AI in Financial Services**</a:t>
            </a:r>
          </a:p>
          <a:p/>
          <a:p>
            <a:pPr algn="l"/>
            <a:r>
              <a:rPr sz="2200">
                <a:solidFill>
                  <a:srgbClr val="323232"/>
                </a:solidFill>
              </a:rPr>
              <a:t>---</a:t>
            </a:r>
          </a:p>
          <a:p/>
          <a:p>
            <a:pPr algn="l"/>
            <a:r>
              <a:rPr sz="2200">
                <a:solidFill>
                  <a:srgbClr val="323232"/>
                </a:solidFill>
              </a:rPr>
              <a:t>**Title:** Revolutionizing Financial Services with AI</a:t>
            </a:r>
          </a:p>
          <a:p/>
          <a:p>
            <a:pPr algn="l"/>
            <a:r>
              <a:rPr sz="2200">
                <a:solidFill>
                  <a:srgbClr val="323232"/>
                </a:solidFill>
              </a:rPr>
              <a:t>**1. Fraud Detection and Prevention:**  </a:t>
            </a:r>
          </a:p>
          <a:p>
            <a:pPr algn="l"/>
            <a:r>
              <a:rPr sz="2200">
                <a:solidFill>
                  <a:srgbClr val="323232"/>
                </a:solidFill>
              </a:rPr>
              <a:t>- AI algorithms analyze patterns and anomalies in transactions to detect fraudulent activities in real-time.</a:t>
            </a:r>
          </a:p>
          <a:p>
            <a:pPr algn="l"/>
            <a:r>
              <a:rPr sz="2200">
                <a:solidFill>
                  <a:srgbClr val="323232"/>
                </a:solidFill>
              </a:rPr>
              <a:t>- Machine learning models enhance the accuracy and reduce false positives.</a:t>
            </a:r>
          </a:p>
          <a:p/>
          <a:p>
            <a:pPr algn="l"/>
            <a:r>
              <a:rPr sz="2200">
                <a:solidFill>
                  <a:srgbClr val="323232"/>
                </a:solidFill>
              </a:rPr>
              <a:t>**2. Algorithmic Trading:**  </a:t>
            </a:r>
          </a:p>
          <a:p>
            <a:pPr algn="l"/>
            <a:r>
              <a:rPr sz="2200">
                <a:solidFill>
                  <a:srgbClr val="323232"/>
                </a:solidFill>
              </a:rPr>
              <a:t>- AI-driven trading systems process large datasets to predict market trends and execute trades faster than manual methods.</a:t>
            </a:r>
          </a:p>
          <a:p>
            <a:pPr algn="l"/>
            <a:r>
              <a:rPr sz="2200">
                <a:solidFill>
                  <a:srgbClr val="323232"/>
                </a:solidFill>
              </a:rPr>
              <a:t>- High-frequency trading and sentiment analysis enhance trading strategies.</a:t>
            </a:r>
          </a:p>
          <a:p/>
          <a:p>
            <a:pPr algn="l"/>
            <a:r>
              <a:rPr sz="2200">
                <a:solidFill>
                  <a:srgbClr val="323232"/>
                </a:solidFill>
              </a:rPr>
              <a:t>**3. Personalized Banking:**  </a:t>
            </a:r>
          </a:p>
          <a:p>
            <a:pPr algn="l"/>
            <a:r>
              <a:rPr sz="2200">
                <a:solidFill>
                  <a:srgbClr val="323232"/>
                </a:solidFill>
              </a:rPr>
              <a:t>- AI chatbots and virtual assistants offer customers tailored financial advice and 24/7 support.</a:t>
            </a:r>
          </a:p>
          <a:p>
            <a:pPr algn="l"/>
            <a:r>
              <a:rPr sz="2200">
                <a:solidFill>
                  <a:srgbClr val="323232"/>
                </a:solidFill>
              </a:rPr>
              <a:t>- Personalized product recommendations based on customer behavior and preferences.</a:t>
            </a:r>
          </a:p>
          <a:p/>
          <a:p>
            <a:pPr algn="l"/>
            <a:r>
              <a:rPr sz="2200">
                <a:solidFill>
                  <a:srgbClr val="323232"/>
                </a:solidFill>
              </a:rPr>
              <a:t>**4. Credit Scoring and Risk Management:**  </a:t>
            </a:r>
          </a:p>
          <a:p>
            <a:pPr algn="l"/>
            <a:r>
              <a:rPr sz="2200">
                <a:solidFill>
                  <a:srgbClr val="323232"/>
                </a:solidFill>
              </a:rPr>
              <a:t>- AI evaluates creditworthiness using diverse datasets beyond traditional credit scores.</a:t>
            </a:r>
          </a:p>
          <a:p>
            <a:pPr algn="l"/>
            <a:r>
              <a:rPr sz="2200">
                <a:solidFill>
                  <a:srgbClr val="323232"/>
                </a:solidFill>
              </a:rPr>
              <a:t>- Predictive analytics help in assessing and managing financial risk effectively.</a:t>
            </a:r>
          </a:p>
          <a:p/>
          <a:p>
            <a:pPr algn="l"/>
            <a:r>
              <a:rPr sz="2200">
                <a:solidFill>
                  <a:srgbClr val="323232"/>
                </a:solidFill>
              </a:rPr>
              <a:t>**5. Regulatory Compliance:**  </a:t>
            </a:r>
          </a:p>
          <a:p>
            <a:pPr algn="l"/>
            <a:r>
              <a:rPr sz="2200">
                <a:solidFill>
                  <a:srgbClr val="323232"/>
                </a:solidFill>
              </a:rPr>
              <a:t>- AI automates the data collection and reporting processes, ensuring compliance with financial regulations.</a:t>
            </a:r>
          </a:p>
          <a:p>
            <a:pPr algn="l"/>
            <a:r>
              <a:rPr sz="2200">
                <a:solidFill>
                  <a:srgbClr val="323232"/>
                </a:solidFill>
              </a:rPr>
              <a:t>- Natural language processing (NLP) aids in monitoring communication for compliance checks.</a:t>
            </a:r>
          </a:p>
          <a:p/>
          <a:p>
            <a:pPr algn="l"/>
            <a:r>
              <a:rPr sz="2200">
                <a:solidFill>
                  <a:srgbClr val="323232"/>
                </a:solidFill>
              </a:rPr>
              <a:t>**6. Customer Experience Enhancement:**  </a:t>
            </a:r>
          </a:p>
          <a:p>
            <a:pPr algn="l"/>
            <a:r>
              <a:rPr sz="2200">
                <a:solidFill>
                  <a:srgbClr val="323232"/>
                </a:solidFill>
              </a:rPr>
              <a:t>- AI tools analyze customer feedback and interactions to improve service quality.</a:t>
            </a:r>
          </a:p>
          <a:p>
            <a:pPr algn="l"/>
            <a:r>
              <a:rPr sz="2200">
                <a:solidFill>
                  <a:srgbClr val="323232"/>
                </a:solidFill>
              </a:rPr>
              <a:t>- Automated systems streamline onboarding and reduce customer wait times.</a:t>
            </a:r>
          </a:p>
          <a:p/>
          <a:p>
            <a:pPr algn="l"/>
            <a:r>
              <a:rPr sz="2200">
                <a:solidFill>
                  <a:srgbClr val="323232"/>
                </a:solidFill>
              </a:rPr>
              <a:t>**Visual Elements:**</a:t>
            </a:r>
          </a:p>
          <a:p>
            <a:pPr algn="l"/>
            <a:r>
              <a:rPr sz="2200">
                <a:solidFill>
                  <a:srgbClr val="323232"/>
                </a:solidFill>
              </a:rPr>
              <a:t>- Infographic illustrating AI applications in finance.</a:t>
            </a:r>
          </a:p>
          <a:p>
            <a:pPr algn="l"/>
            <a:r>
              <a:rPr sz="2200">
                <a:solidFill>
                  <a:srgbClr val="323232"/>
                </a:solidFill>
              </a:rPr>
              <a:t>- Graph showing the growth of AI adoption in financial services.</a:t>
            </a:r>
          </a:p>
          <a:p>
            <a:pPr algn="l"/>
            <a:r>
              <a:rPr sz="2200">
                <a:solidFill>
                  <a:srgbClr val="323232"/>
                </a:solidFill>
              </a:rPr>
              <a:t>- Icon-based representation for each application area.</a:t>
            </a:r>
          </a:p>
          <a:p/>
          <a:p>
            <a:pPr algn="l"/>
            <a:r>
              <a:rPr sz="2200">
                <a:solidFill>
                  <a:srgbClr val="323232"/>
                </a:solidFill>
              </a:rPr>
              <a:t>**Conclusion:**  </a:t>
            </a:r>
          </a:p>
          <a:p>
            <a:pPr algn="l"/>
            <a:r>
              <a:rPr sz="2200">
                <a:solidFill>
                  <a:srgbClr val="323232"/>
                </a:solidFill>
              </a:rPr>
              <a:t>AI is transforming finance by boosting efficiency, enhancing decision-making, and improving customer experiences. These innovations not only drive growth but also ensure greater security and compliance within the industry.</a:t>
            </a:r>
          </a:p>
          <a:p/>
          <a:p>
            <a:pPr algn="l"/>
            <a:r>
              <a:rPr sz="2200">
                <a:solidFill>
                  <a:srgbClr val="323232"/>
                </a:solidFill>
              </a:rPr>
              <a:t>---</a:t>
            </a:r>
          </a:p>
          <a:p/>
          <a:p>
            <a:pPr algn="l"/>
            <a:r>
              <a:rPr sz="2200">
                <a:solidFill>
                  <a:srgbClr val="323232"/>
                </a:solidFill>
              </a:rPr>
              <a:t>Feel free to modify or add any specific details that align with your presentation's overall theme and focus areas!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5: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Creating slide content on AI in finance requires identifying key insights and trends that would be of interest to your audience. Here's a suggested structure and content for slide 5:</a:t>
            </a:r>
          </a:p>
          <a:p/>
          <a:p>
            <a:pPr algn="l"/>
            <a:r>
              <a:rPr sz="2200">
                <a:solidFill>
                  <a:srgbClr val="323232"/>
                </a:solidFill>
              </a:rPr>
              <a:t>---</a:t>
            </a:r>
          </a:p>
          <a:p/>
          <a:p>
            <a:pPr algn="l"/>
            <a:r>
              <a:rPr sz="2200">
                <a:solidFill>
                  <a:srgbClr val="323232"/>
                </a:solidFill>
              </a:rPr>
              <a:t>**Slide 5: AI Applications in Financial Services**</a:t>
            </a:r>
          </a:p>
          <a:p/>
          <a:p>
            <a:pPr algn="l"/>
            <a:r>
              <a:rPr sz="2200">
                <a:solidFill>
                  <a:srgbClr val="323232"/>
                </a:solidFill>
              </a:rPr>
              <a:t>**1. Algorithmic Trading**</a:t>
            </a:r>
          </a:p>
          <a:p>
            <a:pPr algn="l"/>
            <a:r>
              <a:rPr sz="2200">
                <a:solidFill>
                  <a:srgbClr val="323232"/>
                </a:solidFill>
              </a:rPr>
              <a:t>- AI algorithms analyze market data to execute trades at optimal times, enhancing speed and efficiency beyond human capabilities.</a:t>
            </a:r>
          </a:p>
          <a:p>
            <a:pPr algn="l"/>
            <a:r>
              <a:rPr sz="2200">
                <a:solidFill>
                  <a:srgbClr val="323232"/>
                </a:solidFill>
              </a:rPr>
              <a:t>- Benefits include reduced transaction costs, improved trading accuracy, and the ability to process vast datasets.</a:t>
            </a:r>
          </a:p>
          <a:p/>
          <a:p>
            <a:pPr algn="l"/>
            <a:r>
              <a:rPr sz="2200">
                <a:solidFill>
                  <a:srgbClr val="323232"/>
                </a:solidFill>
              </a:rPr>
              <a:t>**2. Risk Management**</a:t>
            </a:r>
          </a:p>
          <a:p>
            <a:pPr algn="l"/>
            <a:r>
              <a:rPr sz="2200">
                <a:solidFill>
                  <a:srgbClr val="323232"/>
                </a:solidFill>
              </a:rPr>
              <a:t>- Machine learning models predict and assess risks by analyzing historical data and identifying patterns.</a:t>
            </a:r>
          </a:p>
          <a:p>
            <a:pPr algn="l"/>
            <a:r>
              <a:rPr sz="2200">
                <a:solidFill>
                  <a:srgbClr val="323232"/>
                </a:solidFill>
              </a:rPr>
              <a:t>- Helps in credit scoring, fraud detection, and regulatory compliance by providing more accurate risk assessments.</a:t>
            </a:r>
          </a:p>
          <a:p/>
          <a:p>
            <a:pPr algn="l"/>
            <a:r>
              <a:rPr sz="2200">
                <a:solidFill>
                  <a:srgbClr val="323232"/>
                </a:solidFill>
              </a:rPr>
              <a:t>**3. Personalized Banking**</a:t>
            </a:r>
          </a:p>
          <a:p>
            <a:pPr algn="l"/>
            <a:r>
              <a:rPr sz="2200">
                <a:solidFill>
                  <a:srgbClr val="323232"/>
                </a:solidFill>
              </a:rPr>
              <a:t>- AI-driven chatbots and recommendation systems cater to individual customer needs, enhancing user experience.</a:t>
            </a:r>
          </a:p>
          <a:p>
            <a:pPr algn="l"/>
            <a:r>
              <a:rPr sz="2200">
                <a:solidFill>
                  <a:srgbClr val="323232"/>
                </a:solidFill>
              </a:rPr>
              <a:t>- Facilitates personalized financial advice and portfolio management based on customer data analysis.</a:t>
            </a:r>
          </a:p>
          <a:p/>
          <a:p>
            <a:pPr algn="l"/>
            <a:r>
              <a:rPr sz="2200">
                <a:solidFill>
                  <a:srgbClr val="323232"/>
                </a:solidFill>
              </a:rPr>
              <a:t>**4. Fraud Detection and Prevention**</a:t>
            </a:r>
          </a:p>
          <a:p>
            <a:pPr algn="l"/>
            <a:r>
              <a:rPr sz="2200">
                <a:solidFill>
                  <a:srgbClr val="323232"/>
                </a:solidFill>
              </a:rPr>
              <a:t>- AI systems monitor transaction behavior in real-time to identify suspicious activities.</a:t>
            </a:r>
          </a:p>
          <a:p>
            <a:pPr algn="l"/>
            <a:r>
              <a:rPr sz="2200">
                <a:solidFill>
                  <a:srgbClr val="323232"/>
                </a:solidFill>
              </a:rPr>
              <a:t>- Machine learning techniques continuously improve detection accuracy by learning from new fraud patterns.</a:t>
            </a:r>
          </a:p>
          <a:p/>
          <a:p>
            <a:pPr algn="l"/>
            <a:r>
              <a:rPr sz="2200">
                <a:solidFill>
                  <a:srgbClr val="323232"/>
                </a:solidFill>
              </a:rPr>
              <a:t>**5. Credit Decision-Making**</a:t>
            </a:r>
          </a:p>
          <a:p>
            <a:pPr algn="l"/>
            <a:r>
              <a:rPr sz="2200">
                <a:solidFill>
                  <a:srgbClr val="323232"/>
                </a:solidFill>
              </a:rPr>
              <a:t>- AI evaluates creditworthiness using non-traditional data points, expanding access to loans for underbanked populations.</a:t>
            </a:r>
          </a:p>
          <a:p>
            <a:pPr algn="l"/>
            <a:r>
              <a:rPr sz="2200">
                <a:solidFill>
                  <a:srgbClr val="323232"/>
                </a:solidFill>
              </a:rPr>
              <a:t>- Automates and streamlines loan application and approval processes.</a:t>
            </a:r>
          </a:p>
          <a:p/>
          <a:p>
            <a:pPr algn="l"/>
            <a:r>
              <a:rPr sz="2200">
                <a:solidFill>
                  <a:srgbClr val="323232"/>
                </a:solidFill>
              </a:rPr>
              <a:t>**6. Portfolio Management**</a:t>
            </a:r>
          </a:p>
          <a:p>
            <a:pPr algn="l"/>
            <a:r>
              <a:rPr sz="2200">
                <a:solidFill>
                  <a:srgbClr val="323232"/>
                </a:solidFill>
              </a:rPr>
              <a:t>- Robo-advisors use AI to offer automated, algorithm-driven financial planning services with little human intervention.</a:t>
            </a:r>
          </a:p>
          <a:p>
            <a:pPr algn="l"/>
            <a:r>
              <a:rPr sz="2200">
                <a:solidFill>
                  <a:srgbClr val="323232"/>
                </a:solidFill>
              </a:rPr>
              <a:t>- Provides cost-effective wealth management solutions accessible to a broader audience.</a:t>
            </a:r>
          </a:p>
          <a:p/>
          <a:p>
            <a:pPr algn="l"/>
            <a:r>
              <a:rPr sz="2200">
                <a:solidFill>
                  <a:srgbClr val="323232"/>
                </a:solidFill>
              </a:rPr>
              <a:t>---</a:t>
            </a:r>
          </a:p>
          <a:p/>
          <a:p>
            <a:pPr algn="l"/>
            <a:r>
              <a:rPr sz="2200">
                <a:solidFill>
                  <a:srgbClr val="323232"/>
                </a:solidFill>
              </a:rPr>
              <a:t>This content can be visually enhanced with relevant charts or infographics, showcasing the impact and advantages of AI across these areas. Customize the slide to fit your audience's needs and the overall flow of your presentation, ensuring it complements the surrounding slides on AI in finance.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E6E6FA"/>
        </a:solidFill>
        <a:effectLst/>
      </p:bgPr>
    </p:bg>
    <p:spTree>
      <p:nvGrpSpPr>
        <p:cNvPr id="1" name=""/>
        <p:cNvGrpSpPr/>
        <p:nvPr/>
      </p:nvGrpSpPr>
      <p:grpSpPr/>
      <p:sp>
        <p:nvSpPr>
          <p:cNvPr id="2" name="Title 1"/>
          <p:cNvSpPr>
            <a:spLocks noGrp="1"/>
          </p:cNvSpPr>
          <p:nvPr>
            <p:ph type="title"/>
          </p:nvPr>
        </p:nvSpPr>
        <p:spPr/>
        <p:txBody>
          <a:bodyPr/>
          <a:lstStyle/>
          <a:p>
            <a:pPr algn="ctr"/>
            <a:r>
              <a:rPr sz="3200" b="1">
                <a:solidFill>
                  <a:srgbClr val="0000FF"/>
                </a:solidFill>
              </a:rPr>
              <a:t>Slide 6: AI in finance</a:t>
            </a:r>
          </a:p>
        </p:txBody>
      </p:sp>
      <p:sp>
        <p:nvSpPr>
          <p:cNvPr id="3" name="TextBox 2"/>
          <p:cNvSpPr txBox="1"/>
          <p:nvPr/>
        </p:nvSpPr>
        <p:spPr>
          <a:xfrm>
            <a:off x="100" y="150"/>
            <a:ext cx="1000" cy="500"/>
          </a:xfrm>
          <a:prstGeom prst="rect">
            <a:avLst/>
          </a:prstGeom>
          <a:noFill/>
        </p:spPr>
        <p:txBody>
          <a:bodyPr wrap="none">
            <a:spAutoFit/>
          </a:bodyPr>
          <a:lstStyle/>
          <a:p>
            <a:pPr algn="l"/>
            <a:r>
              <a:rPr sz="2200">
                <a:solidFill>
                  <a:srgbClr val="323232"/>
                </a:solidFill>
              </a:rPr>
              <a:t>Creating a slide on AI in finance can cover various topics such as applications, benefits, challenges, and future trends. Below is a suggested outline for Slide 6 on the topic of AI in finance, focusing on "Challenges and Considerations":</a:t>
            </a:r>
          </a:p>
          <a:p/>
          <a:p>
            <a:pPr algn="l"/>
            <a:r>
              <a:rPr sz="2200">
                <a:solidFill>
                  <a:srgbClr val="323232"/>
                </a:solidFill>
              </a:rPr>
              <a:t>---</a:t>
            </a:r>
          </a:p>
          <a:p/>
          <a:p>
            <a:pPr algn="l"/>
            <a:r>
              <a:rPr sz="2200">
                <a:solidFill>
                  <a:srgbClr val="323232"/>
                </a:solidFill>
              </a:rPr>
              <a:t>**Slide 6: Challenges and Considerations in AI for Finance**</a:t>
            </a:r>
          </a:p>
          <a:p/>
          <a:p>
            <a:pPr algn="l"/>
            <a:r>
              <a:rPr sz="2200">
                <a:solidFill>
                  <a:srgbClr val="323232"/>
                </a:solidFill>
              </a:rPr>
              <a:t>1. **Regulatory Compliance**</a:t>
            </a:r>
          </a:p>
          <a:p>
            <a:pPr algn="l"/>
            <a:r>
              <a:rPr sz="2200">
                <a:solidFill>
                  <a:srgbClr val="323232"/>
                </a:solidFill>
              </a:rPr>
              <a:t>   - Navigating complex regulations.</a:t>
            </a:r>
          </a:p>
          <a:p>
            <a:pPr algn="l"/>
            <a:r>
              <a:rPr sz="2200">
                <a:solidFill>
                  <a:srgbClr val="323232"/>
                </a:solidFill>
              </a:rPr>
              <a:t>   - Ensuring AI systems adhere to financial laws and standards.</a:t>
            </a:r>
          </a:p>
          <a:p/>
          <a:p>
            <a:pPr algn="l"/>
            <a:r>
              <a:rPr sz="2200">
                <a:solidFill>
                  <a:srgbClr val="323232"/>
                </a:solidFill>
              </a:rPr>
              <a:t>2. **Data Privacy and Security**</a:t>
            </a:r>
          </a:p>
          <a:p>
            <a:pPr algn="l"/>
            <a:r>
              <a:rPr sz="2200">
                <a:solidFill>
                  <a:srgbClr val="323232"/>
                </a:solidFill>
              </a:rPr>
              <a:t>   - Protecting sensitive financial data.</a:t>
            </a:r>
          </a:p>
          <a:p>
            <a:pPr algn="l"/>
            <a:r>
              <a:rPr sz="2200">
                <a:solidFill>
                  <a:srgbClr val="323232"/>
                </a:solidFill>
              </a:rPr>
              <a:t>   - Implementing robust cybersecurity measures.</a:t>
            </a:r>
          </a:p>
          <a:p/>
          <a:p>
            <a:pPr algn="l"/>
            <a:r>
              <a:rPr sz="2200">
                <a:solidFill>
                  <a:srgbClr val="323232"/>
                </a:solidFill>
              </a:rPr>
              <a:t>3. **Bias and Fairness**</a:t>
            </a:r>
          </a:p>
          <a:p>
            <a:pPr algn="l"/>
            <a:r>
              <a:rPr sz="2200">
                <a:solidFill>
                  <a:srgbClr val="323232"/>
                </a:solidFill>
              </a:rPr>
              <a:t>   - Addressing algorithmic biases that may lead to unfair treatment.</a:t>
            </a:r>
          </a:p>
          <a:p>
            <a:pPr algn="l"/>
            <a:r>
              <a:rPr sz="2200">
                <a:solidFill>
                  <a:srgbClr val="323232"/>
                </a:solidFill>
              </a:rPr>
              <a:t>   - Ensuring AI models are trained on diverse and representative datasets.</a:t>
            </a:r>
          </a:p>
          <a:p/>
          <a:p>
            <a:pPr algn="l"/>
            <a:r>
              <a:rPr sz="2200">
                <a:solidFill>
                  <a:srgbClr val="323232"/>
                </a:solidFill>
              </a:rPr>
              <a:t>4. **Transparency and Explainability**</a:t>
            </a:r>
          </a:p>
          <a:p>
            <a:pPr algn="l"/>
            <a:r>
              <a:rPr sz="2200">
                <a:solidFill>
                  <a:srgbClr val="323232"/>
                </a:solidFill>
              </a:rPr>
              <a:t>   - Making AI models interpretable for stakeholders.</a:t>
            </a:r>
          </a:p>
          <a:p>
            <a:pPr algn="l"/>
            <a:r>
              <a:rPr sz="2200">
                <a:solidFill>
                  <a:srgbClr val="323232"/>
                </a:solidFill>
              </a:rPr>
              <a:t>   - Balancing model complexity with the need for transparency.</a:t>
            </a:r>
          </a:p>
          <a:p/>
          <a:p>
            <a:pPr algn="l"/>
            <a:r>
              <a:rPr sz="2200">
                <a:solidFill>
                  <a:srgbClr val="323232"/>
                </a:solidFill>
              </a:rPr>
              <a:t>5. **Integration with Legacy Systems**</a:t>
            </a:r>
          </a:p>
          <a:p>
            <a:pPr algn="l"/>
            <a:r>
              <a:rPr sz="2200">
                <a:solidFill>
                  <a:srgbClr val="323232"/>
                </a:solidFill>
              </a:rPr>
              <a:t>   - Incorporating AI with existing financial infrastructure.</a:t>
            </a:r>
          </a:p>
          <a:p>
            <a:pPr algn="l"/>
            <a:r>
              <a:rPr sz="2200">
                <a:solidFill>
                  <a:srgbClr val="323232"/>
                </a:solidFill>
              </a:rPr>
              <a:t>   - Overcoming technical debt and outdated systems.</a:t>
            </a:r>
          </a:p>
          <a:p/>
          <a:p>
            <a:pPr algn="l"/>
            <a:r>
              <a:rPr sz="2200">
                <a:solidFill>
                  <a:srgbClr val="323232"/>
                </a:solidFill>
              </a:rPr>
              <a:t>6. **Human-AI Collaboration**</a:t>
            </a:r>
          </a:p>
          <a:p>
            <a:pPr algn="l"/>
            <a:r>
              <a:rPr sz="2200">
                <a:solidFill>
                  <a:srgbClr val="323232"/>
                </a:solidFill>
              </a:rPr>
              <a:t>   - Ensuring effective collaboration between humans and AI.</a:t>
            </a:r>
          </a:p>
          <a:p>
            <a:pPr algn="l"/>
            <a:r>
              <a:rPr sz="2200">
                <a:solidFill>
                  <a:srgbClr val="323232"/>
                </a:solidFill>
              </a:rPr>
              <a:t>   - Training employees to work alongside AI technologies.</a:t>
            </a:r>
          </a:p>
          <a:p/>
          <a:p>
            <a:pPr algn="l"/>
            <a:r>
              <a:rPr sz="2200">
                <a:solidFill>
                  <a:srgbClr val="323232"/>
                </a:solidFill>
              </a:rPr>
              <a:t>7. **Scalability and Maintenance**</a:t>
            </a:r>
          </a:p>
          <a:p>
            <a:pPr algn="l"/>
            <a:r>
              <a:rPr sz="2200">
                <a:solidFill>
                  <a:srgbClr val="323232"/>
                </a:solidFill>
              </a:rPr>
              <a:t>   - Scaling AI solutions across financial operations.</a:t>
            </a:r>
          </a:p>
          <a:p>
            <a:pPr algn="l"/>
            <a:r>
              <a:rPr sz="2200">
                <a:solidFill>
                  <a:srgbClr val="323232"/>
                </a:solidFill>
              </a:rPr>
              <a:t>   - Maintaining and updating AI systems as technologies evolve.</a:t>
            </a:r>
          </a:p>
          <a:p/>
          <a:p>
            <a:pPr algn="l"/>
            <a:r>
              <a:rPr sz="2200">
                <a:solidFill>
                  <a:srgbClr val="323232"/>
                </a:solidFill>
              </a:rPr>
              <a:t>8. **Ethical Considerations**</a:t>
            </a:r>
          </a:p>
          <a:p>
            <a:pPr algn="l"/>
            <a:r>
              <a:rPr sz="2200">
                <a:solidFill>
                  <a:srgbClr val="323232"/>
                </a:solidFill>
              </a:rPr>
              <a:t>   - Developing ethical guidelines for AI usage in finance.</a:t>
            </a:r>
          </a:p>
          <a:p>
            <a:pPr algn="l"/>
            <a:r>
              <a:rPr sz="2200">
                <a:solidFill>
                  <a:srgbClr val="323232"/>
                </a:solidFill>
              </a:rPr>
              <a:t>   - Ensuring AI aligns with corporate values and societal norms.</a:t>
            </a:r>
          </a:p>
          <a:p/>
          <a:p>
            <a:pPr algn="l"/>
            <a:r>
              <a:rPr sz="2200">
                <a:solidFill>
                  <a:srgbClr val="323232"/>
                </a:solidFill>
              </a:rPr>
              <a:t>---</a:t>
            </a:r>
          </a:p>
          <a:p/>
          <a:p>
            <a:pPr algn="l"/>
            <a:r>
              <a:rPr sz="2200">
                <a:solidFill>
                  <a:srgbClr val="323232"/>
                </a:solidFill>
              </a:rPr>
              <a:t>Use visuals like charts, icons, or infographics to illustrate these points and include bullet points for clarity. Consider adding brief examples or case studies that highlight each challenge to make the slide more engaging.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