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E6E6FA"/>
        </a:solidFill>
        <a:effectLst/>
      </p:bgPr>
    </p:bg>
    <p:spTree>
      <p:nvGrpSpPr>
        <p:cNvPr id="1" name=""/>
        <p:cNvGrpSpPr/>
        <p:nvPr/>
      </p:nvGrpSpPr>
      <p:grpSpPr/>
      <p:sp>
        <p:nvSpPr>
          <p:cNvPr id="2" name="Title 1"/>
          <p:cNvSpPr>
            <a:spLocks noGrp="1"/>
          </p:cNvSpPr>
          <p:nvPr>
            <p:ph type="title"/>
          </p:nvPr>
        </p:nvSpPr>
        <p:spPr/>
        <p:txBody>
          <a:bodyPr/>
          <a:lstStyle/>
          <a:p>
            <a:pPr algn="ctr"/>
            <a:r>
              <a:t>• Slide 1: Appian product features</a:t>
            </a:r>
          </a:p>
        </p:txBody>
      </p:sp>
      <p:sp>
        <p:nvSpPr>
          <p:cNvPr id="3" name="TextBox 2"/>
          <p:cNvSpPr txBox="1"/>
          <p:nvPr/>
        </p:nvSpPr>
        <p:spPr>
          <a:xfrm>
            <a:off x="100" y="150"/>
            <a:ext cx="1000" cy="500"/>
          </a:xfrm>
          <a:prstGeom prst="rect">
            <a:avLst/>
          </a:prstGeom>
          <a:noFill/>
        </p:spPr>
        <p:txBody>
          <a:bodyPr wrap="none">
            <a:spAutoFit/>
          </a:bodyPr>
          <a:lstStyle/>
          <a:p>
            <a:pPr algn="l"/>
            <a:r>
              <a:t>• Creating a slide to showcase Appian product features involves highlighting key functionalities and benefits that the platform offers. Here’s an outline you can use to create the first slide, focusing on a clean and concise presentation:</a:t>
            </a:r>
          </a:p>
          <a:p>
            <a:r>
              <a:t>• </a:t>
            </a:r>
          </a:p>
          <a:p>
            <a:pPr algn="l"/>
            <a:r>
              <a:t>• ---</a:t>
            </a:r>
          </a:p>
          <a:p>
            <a:r>
              <a:t>• </a:t>
            </a:r>
          </a:p>
          <a:p>
            <a:pPr algn="l"/>
            <a:r>
              <a:t>• **Title: Introduction to Appian**</a:t>
            </a:r>
          </a:p>
          <a:p>
            <a:r>
              <a:t>• </a:t>
            </a:r>
          </a:p>
          <a:p>
            <a:pPr algn="l"/>
            <a:r>
              <a:t>• ---</a:t>
            </a:r>
          </a:p>
          <a:p>
            <a:r>
              <a:t>• </a:t>
            </a:r>
          </a:p>
          <a:p>
            <a:pPr algn="l"/>
            <a:r>
              <a:t>• **Slide Content:**</a:t>
            </a:r>
          </a:p>
          <a:p>
            <a:r>
              <a:t>• </a:t>
            </a:r>
          </a:p>
          <a:p>
            <a:pPr algn="l"/>
            <a:r>
              <a:t>• 1. **Appian Overview:**</a:t>
            </a:r>
          </a:p>
          <a:p>
            <a:pPr algn="l"/>
            <a:r>
              <a:t>•    - **Header:** Unleashing the Power of Low-Code Automation</a:t>
            </a:r>
          </a:p>
          <a:p>
            <a:pPr algn="l"/>
            <a:r>
              <a:t>•    - **Sub-header:** Accelerate your business transformation with Appian</a:t>
            </a:r>
          </a:p>
          <a:p>
            <a:r>
              <a:t>• </a:t>
            </a:r>
          </a:p>
          <a:p>
            <a:pPr algn="l"/>
            <a:r>
              <a:t>• 2. **Key Features:**</a:t>
            </a:r>
          </a:p>
          <a:p>
            <a:r>
              <a:t>• </a:t>
            </a:r>
          </a:p>
          <a:p>
            <a:pPr algn="l"/>
            <a:r>
              <a:t>•    - **Low-Code Development:**</a:t>
            </a:r>
          </a:p>
          <a:p>
            <a:pPr algn="l"/>
            <a:r>
              <a:t>•      - Accelerate application development with a visual interface.</a:t>
            </a:r>
          </a:p>
          <a:p>
            <a:pPr algn="l"/>
            <a:r>
              <a:t>•      - Empower business and IT collaboration.</a:t>
            </a:r>
          </a:p>
          <a:p>
            <a:r>
              <a:t>• </a:t>
            </a:r>
          </a:p>
          <a:p>
            <a:pPr algn="l"/>
            <a:r>
              <a:t>•    - **Process Automation:**</a:t>
            </a:r>
          </a:p>
          <a:p>
            <a:pPr algn="l"/>
            <a:r>
              <a:t>•      - Automate complex workflows with powerful process modeling.</a:t>
            </a:r>
          </a:p>
          <a:p>
            <a:pPr algn="l"/>
            <a:r>
              <a:t>•      - Integrate seamlessly with existing systems.</a:t>
            </a:r>
          </a:p>
          <a:p>
            <a:r>
              <a:t>• </a:t>
            </a:r>
          </a:p>
          <a:p>
            <a:pPr algn="l"/>
            <a:r>
              <a:t>•    - **Robotic Process Automation (RPA):**</a:t>
            </a:r>
          </a:p>
          <a:p>
            <a:pPr algn="l"/>
            <a:r>
              <a:t>•      - Reduce manual tasks and errors.</a:t>
            </a:r>
          </a:p>
          <a:p>
            <a:pPr algn="l"/>
            <a:r>
              <a:t>•      - Enhance operational efficiency with intelligent automation.</a:t>
            </a:r>
          </a:p>
          <a:p>
            <a:r>
              <a:t>• </a:t>
            </a:r>
          </a:p>
          <a:p>
            <a:pPr algn="l"/>
            <a:r>
              <a:t>•    - **Case Management:**</a:t>
            </a:r>
          </a:p>
          <a:p>
            <a:pPr algn="l"/>
            <a:r>
              <a:t>•      - Manage diverse cases with robust, flexible solutions.</a:t>
            </a:r>
          </a:p>
          <a:p>
            <a:pPr algn="l"/>
            <a:r>
              <a:t>•      - Improve decision-making capabilities.</a:t>
            </a:r>
          </a:p>
          <a:p>
            <a:r>
              <a:t>• </a:t>
            </a:r>
          </a:p>
          <a:p>
            <a:pPr algn="l"/>
            <a:r>
              <a:t>• 3. **Benefits:**</a:t>
            </a:r>
          </a:p>
          <a:p>
            <a:pPr algn="l"/>
            <a:r>
              <a:t>•    - Rapidly deliver comprehensive enterprise applications.</a:t>
            </a:r>
          </a:p>
          <a:p>
            <a:pPr algn="l"/>
            <a:r>
              <a:t>•    - Enhance customer experience and reduce time to market.</a:t>
            </a:r>
          </a:p>
          <a:p>
            <a:pPr algn="l"/>
            <a:r>
              <a:t>•    - Flexible deployment options (on-cloud and on-premise).</a:t>
            </a:r>
          </a:p>
          <a:p>
            <a:r>
              <a:t>• </a:t>
            </a:r>
          </a:p>
          <a:p>
            <a:pPr algn="l"/>
            <a:r>
              <a:t>• 4. **Visual Element:**</a:t>
            </a:r>
          </a:p>
          <a:p>
            <a:pPr algn="l"/>
            <a:r>
              <a:t>•    - Include a high-quality image or graphic of the Appian interface or architecture.</a:t>
            </a:r>
          </a:p>
          <a:p>
            <a:pPr algn="l"/>
            <a:r>
              <a:t>•    - Use icons to represent key features such as low-code, automation, and RPA for visual appeal.</a:t>
            </a:r>
          </a:p>
          <a:p>
            <a:r>
              <a:t>• </a:t>
            </a:r>
          </a:p>
          <a:p>
            <a:pPr algn="l"/>
            <a:r>
              <a:t>• 5. **Branding:**</a:t>
            </a:r>
          </a:p>
          <a:p>
            <a:pPr algn="l"/>
            <a:r>
              <a:t>•    - Incorporate Appian’s colors and logo to ensure brand consistency.</a:t>
            </a:r>
          </a:p>
          <a:p>
            <a:pPr algn="l"/>
            <a:r>
              <a:t>•    - Use a minimalist design to keep the focus on content.</a:t>
            </a:r>
          </a:p>
          <a:p>
            <a:r>
              <a:t>• </a:t>
            </a:r>
          </a:p>
          <a:p>
            <a:pPr algn="l"/>
            <a:r>
              <a:t>• ---</a:t>
            </a:r>
          </a:p>
          <a:p>
            <a:r>
              <a:t>• </a:t>
            </a:r>
          </a:p>
          <a:p>
            <a:pPr algn="l"/>
            <a:r>
              <a:t>• **Notes for Presentation:**</a:t>
            </a:r>
          </a:p>
          <a:p>
            <a:pPr algn="l"/>
            <a:r>
              <a:t>• - Aim for clarity and conciseness; avoid overcrowding the slide.</a:t>
            </a:r>
          </a:p>
          <a:p>
            <a:pPr algn="l"/>
            <a:r>
              <a:t>• - Use bullet points for easy readability.</a:t>
            </a:r>
          </a:p>
          <a:p>
            <a:pPr algn="l"/>
            <a:r>
              <a:t>• - Engage your audience with a brief narrative on Appian's impact on digital transformation.</a:t>
            </a:r>
          </a:p>
          <a:p>
            <a:r>
              <a:t>• </a:t>
            </a:r>
          </a:p>
          <a:p>
            <a:pPr algn="l"/>
            <a:r>
              <a:t>• This structured approach will effectively communicate Appian’s value proposition and entice viewers to learn more about the platform.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E6E6FA"/>
        </a:solidFill>
        <a:effectLst/>
      </p:bgPr>
    </p:bg>
    <p:spTree>
      <p:nvGrpSpPr>
        <p:cNvPr id="1" name=""/>
        <p:cNvGrpSpPr/>
        <p:nvPr/>
      </p:nvGrpSpPr>
      <p:grpSpPr/>
      <p:sp>
        <p:nvSpPr>
          <p:cNvPr id="2" name="Title 1"/>
          <p:cNvSpPr>
            <a:spLocks noGrp="1"/>
          </p:cNvSpPr>
          <p:nvPr>
            <p:ph type="title"/>
          </p:nvPr>
        </p:nvSpPr>
        <p:spPr/>
        <p:txBody>
          <a:bodyPr/>
          <a:lstStyle/>
          <a:p>
            <a:pPr algn="ctr"/>
            <a:r>
              <a:t>• Slide 2: Appian product features</a:t>
            </a:r>
          </a:p>
        </p:txBody>
      </p:sp>
      <p:sp>
        <p:nvSpPr>
          <p:cNvPr id="3" name="TextBox 2"/>
          <p:cNvSpPr txBox="1"/>
          <p:nvPr/>
        </p:nvSpPr>
        <p:spPr>
          <a:xfrm>
            <a:off x="100" y="150"/>
            <a:ext cx="1000" cy="500"/>
          </a:xfrm>
          <a:prstGeom prst="rect">
            <a:avLst/>
          </a:prstGeom>
          <a:noFill/>
        </p:spPr>
        <p:txBody>
          <a:bodyPr wrap="none">
            <a:spAutoFit/>
          </a:bodyPr>
          <a:lstStyle/>
          <a:p>
            <a:pPr algn="l"/>
            <a:r>
              <a:t>• Certainly! Below is an outline for Slide 2, focusing on Appian product features that you can use to create a detailed slide presentation. You might want to tweak the content to fit the design and style of your presentation.</a:t>
            </a:r>
          </a:p>
          <a:p>
            <a:r>
              <a:t>• </a:t>
            </a:r>
          </a:p>
          <a:p>
            <a:pPr algn="l"/>
            <a:r>
              <a:t>• ---</a:t>
            </a:r>
          </a:p>
          <a:p>
            <a:r>
              <a:t>• </a:t>
            </a:r>
          </a:p>
          <a:p>
            <a:pPr algn="l"/>
            <a:r>
              <a:t>• ### Slide 2: Key Product Features of Appian</a:t>
            </a:r>
          </a:p>
          <a:p>
            <a:r>
              <a:t>• </a:t>
            </a:r>
          </a:p>
          <a:p>
            <a:pPr algn="l"/>
            <a:r>
              <a:t>• #### 1. Low-Code Development Platform</a:t>
            </a:r>
          </a:p>
          <a:p>
            <a:pPr algn="l"/>
            <a:r>
              <a:t>• - **Drag-and-Drop Interface**: Simplify application development with a visual design approach.</a:t>
            </a:r>
          </a:p>
          <a:p>
            <a:pPr algn="l"/>
            <a:r>
              <a:t>• - **Intuitive UI**: Create applications faster with a user-friendly interface.</a:t>
            </a:r>
          </a:p>
          <a:p>
            <a:pPr algn="l"/>
            <a:r>
              <a:t>• - **Speed and Efficiency**: Reduce development time with reusable components.</a:t>
            </a:r>
          </a:p>
          <a:p>
            <a:r>
              <a:t>• </a:t>
            </a:r>
          </a:p>
          <a:p>
            <a:pPr algn="l"/>
            <a:r>
              <a:t>• #### 2. Process Automation</a:t>
            </a:r>
          </a:p>
          <a:p>
            <a:pPr algn="l"/>
            <a:r>
              <a:t>• - **Workflow Automation**: Streamline business processes through automated workflows.</a:t>
            </a:r>
          </a:p>
          <a:p>
            <a:pPr algn="l"/>
            <a:r>
              <a:t>• - **RPA Integration**: Incorporate Robotic Process Automation to eliminate repetitive tasks.</a:t>
            </a:r>
          </a:p>
          <a:p>
            <a:pPr algn="l"/>
            <a:r>
              <a:t>• - **Business Rules**: Easily configure business logic and process rules.</a:t>
            </a:r>
          </a:p>
          <a:p>
            <a:r>
              <a:t>• </a:t>
            </a:r>
          </a:p>
          <a:p>
            <a:pPr algn="l"/>
            <a:r>
              <a:t>• #### 3. Intelligent Automation Capabilities</a:t>
            </a:r>
          </a:p>
          <a:p>
            <a:pPr algn="l"/>
            <a:r>
              <a:t>• - **AI and Machine Learning**: Enhance decision-making with integrated AI models.</a:t>
            </a:r>
          </a:p>
          <a:p>
            <a:pPr algn="l"/>
            <a:r>
              <a:t>• - **Data Analysis**: Utilize powerful analytics to gain insights into operational performance.</a:t>
            </a:r>
          </a:p>
          <a:p>
            <a:pPr algn="l"/>
            <a:r>
              <a:t>• - **Predictive Analytics**: Anticipate trends and outcomes with machine learning algorithms.</a:t>
            </a:r>
          </a:p>
          <a:p>
            <a:r>
              <a:t>• </a:t>
            </a:r>
          </a:p>
          <a:p>
            <a:pPr algn="l"/>
            <a:r>
              <a:t>• #### 4. Robust Data Management</a:t>
            </a:r>
          </a:p>
          <a:p>
            <a:pPr algn="l"/>
            <a:r>
              <a:t>• - **Unified Data Platform**: Access and manage all your data in one centralized location.</a:t>
            </a:r>
          </a:p>
          <a:p>
            <a:pPr algn="l"/>
            <a:r>
              <a:t>• - **Real-Time Data Access**: Ensure up-to-date information with instant data connectivity.</a:t>
            </a:r>
          </a:p>
          <a:p>
            <a:pPr algn="l"/>
            <a:r>
              <a:t>• - **Security and Compliance**: Protect sensitive data with robust security features.</a:t>
            </a:r>
          </a:p>
          <a:p>
            <a:r>
              <a:t>• </a:t>
            </a:r>
          </a:p>
          <a:p>
            <a:pPr algn="l"/>
            <a:r>
              <a:t>• #### 5. Extensive Integration Options</a:t>
            </a:r>
          </a:p>
          <a:p>
            <a:pPr algn="l"/>
            <a:r>
              <a:t>• - **Seamless Connectivity**: Connect with a wide array of third-party applications.</a:t>
            </a:r>
          </a:p>
          <a:p>
            <a:pPr algn="l"/>
            <a:r>
              <a:t>• - **APIs and Web Services**: Leverage APIs for custom integrations and data exchange.</a:t>
            </a:r>
          </a:p>
          <a:p>
            <a:pPr algn="l"/>
            <a:r>
              <a:t>• - **Legacy System Integration**: Modernize legacy systems with integration tools.</a:t>
            </a:r>
          </a:p>
          <a:p>
            <a:r>
              <a:t>• </a:t>
            </a:r>
          </a:p>
          <a:p>
            <a:pPr algn="l"/>
            <a:r>
              <a:t>• #### 6. Mobile Application Development</a:t>
            </a:r>
          </a:p>
          <a:p>
            <a:pPr algn="l"/>
            <a:r>
              <a:t>• - **Cross-Platform Support**: Deploy applications on multiple devices effortlessly.</a:t>
            </a:r>
          </a:p>
          <a:p>
            <a:pPr algn="l"/>
            <a:r>
              <a:t>• - **Responsive Design**: Ensure usability and accessibility on various screen sizes.</a:t>
            </a:r>
          </a:p>
          <a:p>
            <a:pPr algn="l"/>
            <a:r>
              <a:t>• - **Offline Functionality**: Provide consistent user experiences even without internet access.</a:t>
            </a:r>
          </a:p>
          <a:p>
            <a:r>
              <a:t>• </a:t>
            </a:r>
          </a:p>
          <a:p>
            <a:pPr algn="l"/>
            <a:r>
              <a:t>• #### 7. Collaborative Work Environment</a:t>
            </a:r>
          </a:p>
          <a:p>
            <a:pPr algn="l"/>
            <a:r>
              <a:t>• - **Social Collaboration**: Facilitate team collaboration with social features.</a:t>
            </a:r>
          </a:p>
          <a:p>
            <a:pPr algn="l"/>
            <a:r>
              <a:t>• - **Task Management**: Assign and manage tasks for enhanced productivity.</a:t>
            </a:r>
          </a:p>
          <a:p>
            <a:pPr algn="l"/>
            <a:r>
              <a:t>• - **Real-Time Updates**: Keep teams informed with instant notifications and updates.</a:t>
            </a:r>
          </a:p>
          <a:p>
            <a:r>
              <a:t>• </a:t>
            </a:r>
          </a:p>
          <a:p>
            <a:pPr algn="l"/>
            <a:r>
              <a:t>• --- </a:t>
            </a:r>
          </a:p>
          <a:p>
            <a:r>
              <a:t>• </a:t>
            </a:r>
          </a:p>
          <a:p>
            <a:pPr algn="l"/>
            <a:r>
              <a:t>• Feel free to adjust the content to better align with your specific audience or presentation goals. You might also want to include visuals like icons or diagrams to illustrate each feature.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E6E6FA"/>
        </a:solidFill>
        <a:effectLst/>
      </p:bgPr>
    </p:bg>
    <p:spTree>
      <p:nvGrpSpPr>
        <p:cNvPr id="1" name=""/>
        <p:cNvGrpSpPr/>
        <p:nvPr/>
      </p:nvGrpSpPr>
      <p:grpSpPr/>
      <p:sp>
        <p:nvSpPr>
          <p:cNvPr id="2" name="Title 1"/>
          <p:cNvSpPr>
            <a:spLocks noGrp="1"/>
          </p:cNvSpPr>
          <p:nvPr>
            <p:ph type="title"/>
          </p:nvPr>
        </p:nvSpPr>
        <p:spPr/>
        <p:txBody>
          <a:bodyPr/>
          <a:lstStyle/>
          <a:p>
            <a:pPr algn="ctr"/>
            <a:r>
              <a:t>• Slide 3: Appian product features</a:t>
            </a:r>
          </a:p>
        </p:txBody>
      </p:sp>
      <p:sp>
        <p:nvSpPr>
          <p:cNvPr id="3" name="TextBox 2"/>
          <p:cNvSpPr txBox="1"/>
          <p:nvPr/>
        </p:nvSpPr>
        <p:spPr>
          <a:xfrm>
            <a:off x="100" y="150"/>
            <a:ext cx="1000" cy="500"/>
          </a:xfrm>
          <a:prstGeom prst="rect">
            <a:avLst/>
          </a:prstGeom>
          <a:noFill/>
        </p:spPr>
        <p:txBody>
          <a:bodyPr wrap="none">
            <a:spAutoFit/>
          </a:bodyPr>
          <a:lstStyle/>
          <a:p>
            <a:pPr algn="l"/>
            <a:r>
              <a:t>• Creating a slide that highlights key features of Appian's platform requires focusing on its core capabilities and benefits. Here's a suggested outline for Slide 3:</a:t>
            </a:r>
          </a:p>
          <a:p>
            <a:r>
              <a:t>• </a:t>
            </a:r>
          </a:p>
          <a:p>
            <a:pPr algn="l"/>
            <a:r>
              <a:t>• ---</a:t>
            </a:r>
          </a:p>
          <a:p>
            <a:r>
              <a:t>• </a:t>
            </a:r>
          </a:p>
          <a:p>
            <a:pPr algn="l"/>
            <a:r>
              <a:t>• **Slide Title: Key Features of Appian Platform**</a:t>
            </a:r>
          </a:p>
          <a:p>
            <a:r>
              <a:t>• </a:t>
            </a:r>
          </a:p>
          <a:p>
            <a:pPr algn="l"/>
            <a:r>
              <a:t>• **Introduction:**</a:t>
            </a:r>
          </a:p>
          <a:p>
            <a:pPr algn="l"/>
            <a:r>
              <a:t>• Appian combines the power of low-code development, process automation, and a powerful integration framework to deliver transformative business applications quickly and efficiently. Here are some of the standout features of the Appian platform:</a:t>
            </a:r>
          </a:p>
          <a:p>
            <a:r>
              <a:t>• </a:t>
            </a:r>
          </a:p>
          <a:p>
            <a:pPr algn="l"/>
            <a:r>
              <a:t>• **1. Low-Code Development:**</a:t>
            </a:r>
          </a:p>
          <a:p>
            <a:pPr algn="l"/>
            <a:r>
              <a:t>•    - Drag-and-drop interface for fast application development.</a:t>
            </a:r>
          </a:p>
          <a:p>
            <a:pPr algn="l"/>
            <a:r>
              <a:t>•    - Designed for citizen developers and professional developers alike.</a:t>
            </a:r>
          </a:p>
          <a:p>
            <a:pPr algn="l"/>
            <a:r>
              <a:t>•    - Pre-built components and templates to accelerate application creation.</a:t>
            </a:r>
          </a:p>
          <a:p>
            <a:r>
              <a:t>• </a:t>
            </a:r>
          </a:p>
          <a:p>
            <a:pPr algn="l"/>
            <a:r>
              <a:t>• **2. Process Automation:**</a:t>
            </a:r>
          </a:p>
          <a:p>
            <a:pPr algn="l"/>
            <a:r>
              <a:t>•    - Robust Business Process Management (BPM) capabilities.</a:t>
            </a:r>
          </a:p>
          <a:p>
            <a:pPr algn="l"/>
            <a:r>
              <a:t>•    - Automate complex workflows across different departments.</a:t>
            </a:r>
          </a:p>
          <a:p>
            <a:pPr algn="l"/>
            <a:r>
              <a:t>•    - Intelligent automation with AI and RPA integration.</a:t>
            </a:r>
          </a:p>
          <a:p>
            <a:r>
              <a:t>• </a:t>
            </a:r>
          </a:p>
          <a:p>
            <a:pPr algn="l"/>
            <a:r>
              <a:t>• **3. Integration Capabilities:**</a:t>
            </a:r>
          </a:p>
          <a:p>
            <a:pPr algn="l"/>
            <a:r>
              <a:t>•    - Seamless integration with existing systems and data sources.</a:t>
            </a:r>
          </a:p>
          <a:p>
            <a:pPr algn="l"/>
            <a:r>
              <a:t>•    - Pre-built connectors and APIs for rapid integration.</a:t>
            </a:r>
          </a:p>
          <a:p>
            <a:pPr algn="l"/>
            <a:r>
              <a:t>•    - Unified data view through Appian's Integration Designer.</a:t>
            </a:r>
          </a:p>
          <a:p>
            <a:r>
              <a:t>• </a:t>
            </a:r>
          </a:p>
          <a:p>
            <a:pPr algn="l"/>
            <a:r>
              <a:t>• **4. Case Management:**</a:t>
            </a:r>
          </a:p>
          <a:p>
            <a:pPr algn="l"/>
            <a:r>
              <a:t>•    - Dynamic handling of unstructured processes.</a:t>
            </a:r>
          </a:p>
          <a:p>
            <a:pPr algn="l"/>
            <a:r>
              <a:t>•    - Real-time updates and collaboration tools.</a:t>
            </a:r>
          </a:p>
          <a:p>
            <a:pPr algn="l"/>
            <a:r>
              <a:t>•    - Enhanced flexibility for managing complex cases.</a:t>
            </a:r>
          </a:p>
          <a:p>
            <a:r>
              <a:t>• </a:t>
            </a:r>
          </a:p>
          <a:p>
            <a:pPr algn="l"/>
            <a:r>
              <a:t>• **5. Mobile-First Approach:**</a:t>
            </a:r>
          </a:p>
          <a:p>
            <a:pPr algn="l"/>
            <a:r>
              <a:t>•    - Mobile-ready applications with responsive design.</a:t>
            </a:r>
          </a:p>
          <a:p>
            <a:pPr algn="l"/>
            <a:r>
              <a:t>•    - Native mobile apps for iOS and Android devices.</a:t>
            </a:r>
          </a:p>
          <a:p>
            <a:pPr algn="l"/>
            <a:r>
              <a:t>•    - Offline functionality for uninterrupted access.</a:t>
            </a:r>
          </a:p>
          <a:p>
            <a:r>
              <a:t>• </a:t>
            </a:r>
          </a:p>
          <a:p>
            <a:pPr algn="l"/>
            <a:r>
              <a:t>• **6. Security and Compliance:**</a:t>
            </a:r>
          </a:p>
          <a:p>
            <a:pPr algn="l"/>
            <a:r>
              <a:t>•    - Robust security features including SSO, encryption, and more.</a:t>
            </a:r>
          </a:p>
          <a:p>
            <a:pPr algn="l"/>
            <a:r>
              <a:t>•    - Compliance with industry standards and regulations.</a:t>
            </a:r>
          </a:p>
          <a:p>
            <a:pPr algn="l"/>
            <a:r>
              <a:t>•    - Regular audits and updates to ensure data protection.</a:t>
            </a:r>
          </a:p>
          <a:p>
            <a:r>
              <a:t>• </a:t>
            </a:r>
          </a:p>
          <a:p>
            <a:pPr algn="l"/>
            <a:r>
              <a:t>• **Conclusion:**</a:t>
            </a:r>
          </a:p>
          <a:p>
            <a:pPr algn="l"/>
            <a:r>
              <a:t>• Appian's comprehensive suite of features empowers organizations to innovate faster, improve operational efficiency, and enhance customer engagement. Explore how Appian can transform your business processes today!</a:t>
            </a:r>
          </a:p>
          <a:p>
            <a:r>
              <a:t>• </a:t>
            </a:r>
          </a:p>
          <a:p>
            <a:pPr algn="l"/>
            <a:r>
              <a:t>• ---</a:t>
            </a:r>
          </a:p>
          <a:p>
            <a:r>
              <a:t>• </a:t>
            </a:r>
          </a:p>
          <a:p>
            <a:pPr algn="l"/>
            <a:r>
              <a:t>• Ensure that this slide is visually appealing by incorporating icons, diagrams, or infographics to represent each feature. This will help in making the information more digestible and engaging.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