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27FF-623C-4926-8A11-2FCD7A5F0831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EA78-D610-432D-B518-27C23441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1D111C4-3FC9-4CB1-8F14-EDF882C92FEB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474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4403E52-F499-405E-B6EF-45650378578D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148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8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5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3E60-0D67-47F8-9481-92FE205B18C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E57E-DA10-4593-B1D8-98ABF95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>
                <a:ea typeface="ＭＳ Ｐゴシック" pitchFamily="34" charset="-128"/>
              </a:rPr>
              <a:t>Business Case – Data Used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8153400" cy="5634037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/>
            <a:endParaRPr lang="en-US" dirty="0" smtClean="0">
              <a:ea typeface="ＭＳ Ｐゴシック" pitchFamily="34" charset="-128"/>
            </a:endParaRPr>
          </a:p>
          <a:p>
            <a:pPr marL="0" indent="0" eaLnBrk="1" hangingPunct="1"/>
            <a:endParaRPr lang="en-US" dirty="0" smtClean="0">
              <a:ea typeface="ＭＳ Ｐゴシック" pitchFamily="34" charset="-128"/>
            </a:endParaRPr>
          </a:p>
          <a:p>
            <a:pPr marL="0" indent="0" eaLnBrk="1" hangingPunct="1"/>
            <a:r>
              <a:rPr lang="en-US" dirty="0" smtClean="0">
                <a:ea typeface="ＭＳ Ｐゴシック" pitchFamily="34" charset="-128"/>
              </a:rPr>
              <a:t>Orion Star Sports &amp; Outdoors is a fictitious global sports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and outdoors retailer with traditional stores, an online store, and a large catalog business.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The corporate headquarters is located in the United States with offices and stores in many countries throughout the world.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Orion Star has about 1,000 employees and 90,000 customers, processes approximately 150,000 orders annually, and purchases products from 64 suppliers.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D3714AD-6984-4DA6-84B7-534D8B10CD49}" type="slidenum">
              <a:rPr lang="en-US" sz="1400" smtClean="0"/>
              <a:pPr/>
              <a:t>1</a:t>
            </a:fld>
            <a:endParaRPr lang="en-US" sz="1400" b="0" smtClean="0">
              <a:latin typeface="Times New Roman" pitchFamily="18" charset="0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116013"/>
            <a:ext cx="5662613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Orion Star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1563"/>
            <a:ext cx="7848600" cy="5521325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As is the case with most organizations, Orion Star has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 large amount of data about its customers, suppliers, products, and employees. Much of this information is stored in transactional systems in various formats.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Using applications and processes such as SAS Data Integration Studio, this transactional information was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extracted, transformed, and loaded into a data warehouse.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Data marts were created to meet the needs of specific departments such as Marketing.</a:t>
            </a:r>
          </a:p>
          <a:p>
            <a:pPr marL="0" indent="0" eaLnBrk="1" hangingPunct="1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b="1" dirty="0" err="1" smtClean="0">
                <a:solidFill>
                  <a:srgbClr val="7030A0"/>
                </a:solidFill>
                <a:ea typeface="ＭＳ Ｐゴシック" pitchFamily="34" charset="-128"/>
              </a:rPr>
              <a:t>libname</a:t>
            </a:r>
            <a:r>
              <a:rPr lang="en-US" b="1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ea typeface="ＭＳ Ｐゴシック" pitchFamily="34" charset="-128"/>
              </a:rPr>
              <a:t>orion</a:t>
            </a:r>
            <a:r>
              <a:rPr lang="en-US" b="1" dirty="0" smtClean="0">
                <a:solidFill>
                  <a:srgbClr val="7030A0"/>
                </a:solidFill>
                <a:ea typeface="ＭＳ Ｐゴシック" pitchFamily="34" charset="-128"/>
              </a:rPr>
              <a:t> '/tutorials/</a:t>
            </a:r>
            <a:r>
              <a:rPr lang="en-US" b="1" dirty="0" err="1" smtClean="0">
                <a:solidFill>
                  <a:srgbClr val="7030A0"/>
                </a:solidFill>
                <a:ea typeface="ＭＳ Ｐゴシック" pitchFamily="34" charset="-128"/>
              </a:rPr>
              <a:t>eg</a:t>
            </a:r>
            <a:r>
              <a:rPr lang="en-US" b="1" dirty="0" smtClean="0">
                <a:solidFill>
                  <a:srgbClr val="7030A0"/>
                </a:solidFill>
                <a:ea typeface="ＭＳ Ｐゴシック" pitchFamily="34" charset="-128"/>
              </a:rPr>
              <a:t>/data/ecprg1';</a:t>
            </a:r>
          </a:p>
          <a:p>
            <a:pPr marL="0" indent="0" eaLnBrk="1" hangingPunct="1"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2252613-EF38-4F3A-9A0F-786AB15F7202}" type="slidenum">
              <a:rPr lang="en-US" sz="1400" smtClean="0"/>
              <a:pPr/>
              <a:t>2</a:t>
            </a:fld>
            <a:endParaRPr lang="en-US" sz="1400" b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066800"/>
            <a:ext cx="68643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Orion Star Data Relationships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idx="1"/>
          </p:nvPr>
        </p:nvSpPr>
        <p:spPr>
          <a:xfrm>
            <a:off x="3505200" y="1066800"/>
            <a:ext cx="2106613" cy="369888"/>
          </a:xfrm>
        </p:spPr>
        <p:txBody>
          <a:bodyPr wrap="none">
            <a:spAutoFit/>
          </a:bodyPr>
          <a:lstStyle/>
          <a:p>
            <a:pPr marL="0" indent="0" algn="ctr" eaLnBrk="1" hangingPunct="1"/>
            <a:r>
              <a:rPr lang="en-US" smtClean="0">
                <a:ea typeface="ＭＳ Ｐゴシック" pitchFamily="34" charset="-128"/>
              </a:rPr>
              <a:t>Employee Data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81DF266-61BF-478A-9CC6-EB20FB435A21}" type="slidenum">
              <a:rPr lang="en-US" sz="1400" smtClean="0"/>
              <a:pPr/>
              <a:t>3</a:t>
            </a:fld>
            <a:endParaRPr lang="en-US" sz="1400" b="0" smtClean="0">
              <a:latin typeface="Times New Roman" pitchFamily="18" charset="0"/>
            </a:endParaRPr>
          </a:p>
        </p:txBody>
      </p:sp>
      <p:sp>
        <p:nvSpPr>
          <p:cNvPr id="32774" name="Text Box 20"/>
          <p:cNvSpPr txBox="1">
            <a:spLocks noChangeArrowheads="1"/>
          </p:cNvSpPr>
          <p:nvPr/>
        </p:nvSpPr>
        <p:spPr bwMode="auto">
          <a:xfrm>
            <a:off x="2873375" y="5175250"/>
            <a:ext cx="3368675" cy="84137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300" b="1">
                <a:solidFill>
                  <a:srgbClr val="000000"/>
                </a:solidFill>
                <a:latin typeface="Courier New" pitchFamily="49" charset="0"/>
              </a:rPr>
              <a:t>Employee_ID</a:t>
            </a:r>
            <a:r>
              <a:rPr lang="en-US" sz="2000" b="1">
                <a:solidFill>
                  <a:srgbClr val="000000"/>
                </a:solidFill>
              </a:rPr>
              <a:t> is the key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column for HR data.</a:t>
            </a:r>
          </a:p>
        </p:txBody>
      </p:sp>
    </p:spTree>
    <p:extLst>
      <p:ext uri="{BB962C8B-B14F-4D97-AF65-F5344CB8AC3E}">
        <p14:creationId xmlns:p14="http://schemas.microsoft.com/office/powerpoint/2010/main" val="39655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Orion Star Data Relationships</a:t>
            </a:r>
          </a:p>
        </p:txBody>
      </p:sp>
      <p:sp>
        <p:nvSpPr>
          <p:cNvPr id="33795" name="Rectangle 1099"/>
          <p:cNvSpPr>
            <a:spLocks noGrp="1" noChangeArrowheads="1"/>
          </p:cNvSpPr>
          <p:nvPr>
            <p:ph idx="1"/>
          </p:nvPr>
        </p:nvSpPr>
        <p:spPr>
          <a:xfrm>
            <a:off x="690563" y="1060450"/>
            <a:ext cx="7721600" cy="422275"/>
          </a:xfrm>
        </p:spPr>
        <p:txBody>
          <a:bodyPr>
            <a:normAutofit fontScale="85000" lnSpcReduction="20000"/>
          </a:bodyPr>
          <a:lstStyle/>
          <a:p>
            <a:pPr marL="0" indent="0" algn="ctr" eaLnBrk="1" hangingPunct="1"/>
            <a:r>
              <a:rPr lang="en-US" smtClean="0">
                <a:ea typeface="ＭＳ Ｐゴシック" pitchFamily="34" charset="-128"/>
              </a:rPr>
              <a:t>Order Data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3B59AC2-B44F-48E9-B4A0-AC2E297ED834}" type="slidenum">
              <a:rPr lang="en-US" sz="1400" smtClean="0"/>
              <a:pPr/>
              <a:t>4</a:t>
            </a:fld>
            <a:endParaRPr lang="en-US" sz="1400" b="0" smtClean="0">
              <a:latin typeface="Times New Roman" pitchFamily="18" charset="0"/>
            </a:endParaRPr>
          </a:p>
        </p:txBody>
      </p:sp>
      <p:pic>
        <p:nvPicPr>
          <p:cNvPr id="33797" name="Picture 1109" descr="Or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379538"/>
            <a:ext cx="7859712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1110"/>
          <p:cNvSpPr txBox="1">
            <a:spLocks noChangeArrowheads="1"/>
          </p:cNvSpPr>
          <p:nvPr/>
        </p:nvSpPr>
        <p:spPr bwMode="auto">
          <a:xfrm>
            <a:off x="660400" y="5618163"/>
            <a:ext cx="2949575" cy="858837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wrap="none" lIns="88900" tIns="82296" rIns="88900" bIns="8229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300" b="1">
                <a:solidFill>
                  <a:srgbClr val="000000"/>
                </a:solidFill>
                <a:latin typeface="Courier New" pitchFamily="49" charset="0"/>
              </a:rPr>
              <a:t>Order_ID</a:t>
            </a:r>
            <a:r>
              <a:rPr lang="en-US" sz="2000" b="1">
                <a:solidFill>
                  <a:srgbClr val="000000"/>
                </a:solidFill>
              </a:rPr>
              <a:t> is the key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column for Order data.</a:t>
            </a:r>
          </a:p>
        </p:txBody>
      </p:sp>
      <p:sp>
        <p:nvSpPr>
          <p:cNvPr id="33799" name="Text Box 1111"/>
          <p:cNvSpPr txBox="1">
            <a:spLocks noChangeArrowheads="1"/>
          </p:cNvSpPr>
          <p:nvPr/>
        </p:nvSpPr>
        <p:spPr bwMode="auto">
          <a:xfrm>
            <a:off x="5229225" y="5618163"/>
            <a:ext cx="3219450" cy="858837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wrap="none" lIns="88900" tIns="82296" rIns="88900" bIns="8229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300" b="1">
                <a:solidFill>
                  <a:srgbClr val="000000"/>
                </a:solidFill>
                <a:latin typeface="Courier New" pitchFamily="49" charset="0"/>
              </a:rPr>
              <a:t>Product_ID</a:t>
            </a:r>
            <a:r>
              <a:rPr lang="en-US" sz="2000" b="1">
                <a:solidFill>
                  <a:srgbClr val="000000"/>
                </a:solidFill>
              </a:rPr>
              <a:t> is the key</a:t>
            </a:r>
            <a:br>
              <a:rPr lang="en-US" sz="2000" b="1">
                <a:solidFill>
                  <a:srgbClr val="000000"/>
                </a:solidFill>
              </a:rPr>
            </a:br>
            <a:r>
              <a:rPr lang="en-US" sz="2000" b="1">
                <a:solidFill>
                  <a:srgbClr val="000000"/>
                </a:solidFill>
              </a:rPr>
              <a:t>column for Product data.</a:t>
            </a:r>
          </a:p>
        </p:txBody>
      </p:sp>
    </p:spTree>
    <p:extLst>
      <p:ext uri="{BB962C8B-B14F-4D97-AF65-F5344CB8AC3E}">
        <p14:creationId xmlns:p14="http://schemas.microsoft.com/office/powerpoint/2010/main" val="11386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Orion Star Data Relationships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8388"/>
            <a:ext cx="7772400" cy="458787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/>
            <a:r>
              <a:rPr lang="en-US" dirty="0" smtClean="0">
                <a:ea typeface="ＭＳ Ｐゴシック" pitchFamily="34" charset="-128"/>
              </a:rPr>
              <a:t>Customer Data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5739951-71BB-4AC9-B467-62077086F3F8}" type="slidenum">
              <a:rPr lang="en-US" sz="1400" smtClean="0"/>
              <a:pPr/>
              <a:t>5</a:t>
            </a:fld>
            <a:endParaRPr lang="en-US" sz="1400" b="0" smtClean="0">
              <a:latin typeface="Times New Roman" pitchFamily="18" charset="0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833688" y="5608638"/>
            <a:ext cx="3444875" cy="871537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 type="none" w="med" len="lg"/>
            <a:tailEnd type="none" w="med" len="lg"/>
          </a:ln>
        </p:spPr>
        <p:txBody>
          <a:bodyPr wrap="none" lIns="88900" tIns="88900" rIns="88900" bIns="889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</a:rPr>
              <a:t>Customer_ID</a:t>
            </a:r>
            <a:r>
              <a:rPr lang="en-US" sz="2000" b="1" dirty="0">
                <a:solidFill>
                  <a:srgbClr val="000000"/>
                </a:solidFill>
              </a:rPr>
              <a:t> is the key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column for Customer data.</a:t>
            </a:r>
          </a:p>
        </p:txBody>
      </p:sp>
      <p:pic>
        <p:nvPicPr>
          <p:cNvPr id="34822" name="Picture 7" descr="Customer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92238"/>
            <a:ext cx="25844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7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43038"/>
            <a:ext cx="6840537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Orion Star Data Relationships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066800"/>
            <a:ext cx="7767637" cy="458788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/>
            <a:r>
              <a:rPr lang="en-US" smtClean="0">
                <a:ea typeface="ＭＳ Ｐゴシック" pitchFamily="34" charset="-128"/>
              </a:rPr>
              <a:t>Relationships between Types of Data</a:t>
            </a:r>
          </a:p>
        </p:txBody>
      </p:sp>
      <p:sp>
        <p:nvSpPr>
          <p:cNvPr id="358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1916BBC-BA1B-47F8-85CC-0D5BD4E26B62}" type="slidenum">
              <a:rPr lang="en-US" sz="1400" smtClean="0"/>
              <a:pPr/>
              <a:t>6</a:t>
            </a:fld>
            <a:endParaRPr lang="en-US" sz="1400" b="0" smtClean="0">
              <a:latin typeface="Times New Roman" pitchFamily="18" charset="0"/>
            </a:endParaRPr>
          </a:p>
        </p:txBody>
      </p:sp>
      <p:sp>
        <p:nvSpPr>
          <p:cNvPr id="35846" name="AutoShape 10"/>
          <p:cNvSpPr>
            <a:spLocks noChangeArrowheads="1"/>
          </p:cNvSpPr>
          <p:nvPr/>
        </p:nvSpPr>
        <p:spPr bwMode="auto">
          <a:xfrm>
            <a:off x="1246188" y="1871663"/>
            <a:ext cx="1744662" cy="16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5847" name="AutoShape 12"/>
          <p:cNvSpPr>
            <a:spLocks noChangeArrowheads="1"/>
          </p:cNvSpPr>
          <p:nvPr/>
        </p:nvSpPr>
        <p:spPr bwMode="auto">
          <a:xfrm>
            <a:off x="3733800" y="2665413"/>
            <a:ext cx="1744663" cy="16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35848" name="AutoShape 13"/>
          <p:cNvCxnSpPr>
            <a:cxnSpLocks noChangeShapeType="1"/>
            <a:stCxn id="35846" idx="3"/>
            <a:endCxn id="35847" idx="1"/>
          </p:cNvCxnSpPr>
          <p:nvPr/>
        </p:nvCxnSpPr>
        <p:spPr bwMode="auto">
          <a:xfrm>
            <a:off x="2990850" y="1954213"/>
            <a:ext cx="742950" cy="7937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0000"/>
            </a:solidFill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AutoShape 14"/>
          <p:cNvSpPr>
            <a:spLocks noChangeArrowheads="1"/>
          </p:cNvSpPr>
          <p:nvPr/>
        </p:nvSpPr>
        <p:spPr bwMode="auto">
          <a:xfrm>
            <a:off x="1203325" y="4441825"/>
            <a:ext cx="1744663" cy="16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5850" name="AutoShape 15"/>
          <p:cNvSpPr>
            <a:spLocks noChangeArrowheads="1"/>
          </p:cNvSpPr>
          <p:nvPr/>
        </p:nvSpPr>
        <p:spPr bwMode="auto">
          <a:xfrm>
            <a:off x="3740150" y="2824163"/>
            <a:ext cx="1744663" cy="16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35851" name="AutoShape 16"/>
          <p:cNvCxnSpPr>
            <a:cxnSpLocks noChangeShapeType="1"/>
            <a:stCxn id="35849" idx="3"/>
            <a:endCxn id="35850" idx="1"/>
          </p:cNvCxnSpPr>
          <p:nvPr/>
        </p:nvCxnSpPr>
        <p:spPr bwMode="auto">
          <a:xfrm flipV="1">
            <a:off x="2947988" y="2906713"/>
            <a:ext cx="792162" cy="1617662"/>
          </a:xfrm>
          <a:prstGeom prst="bentConnector3">
            <a:avLst>
              <a:gd name="adj1" fmla="val 49898"/>
            </a:avLst>
          </a:prstGeom>
          <a:noFill/>
          <a:ln w="38100">
            <a:solidFill>
              <a:srgbClr val="000000"/>
            </a:solidFill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AutoShape 17"/>
          <p:cNvSpPr>
            <a:spLocks noChangeArrowheads="1"/>
          </p:cNvSpPr>
          <p:nvPr/>
        </p:nvSpPr>
        <p:spPr bwMode="auto">
          <a:xfrm>
            <a:off x="6118225" y="2222500"/>
            <a:ext cx="1744663" cy="16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5853" name="AutoShape 18"/>
          <p:cNvSpPr>
            <a:spLocks noChangeArrowheads="1"/>
          </p:cNvSpPr>
          <p:nvPr/>
        </p:nvSpPr>
        <p:spPr bwMode="auto">
          <a:xfrm>
            <a:off x="3741738" y="3460750"/>
            <a:ext cx="804862" cy="16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35854" name="AutoShape 19"/>
          <p:cNvCxnSpPr>
            <a:cxnSpLocks noChangeShapeType="1"/>
            <a:stCxn id="35852" idx="1"/>
            <a:endCxn id="35853" idx="3"/>
          </p:cNvCxnSpPr>
          <p:nvPr/>
        </p:nvCxnSpPr>
        <p:spPr bwMode="auto">
          <a:xfrm rot="10800000" flipV="1">
            <a:off x="4546600" y="2305050"/>
            <a:ext cx="1571625" cy="1238250"/>
          </a:xfrm>
          <a:prstGeom prst="bentConnector3">
            <a:avLst>
              <a:gd name="adj1" fmla="val 20097"/>
            </a:avLst>
          </a:prstGeom>
          <a:noFill/>
          <a:ln w="38100">
            <a:solidFill>
              <a:srgbClr val="000000"/>
            </a:solidFill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AutoShape 20"/>
          <p:cNvSpPr>
            <a:spLocks noChangeArrowheads="1"/>
          </p:cNvSpPr>
          <p:nvPr/>
        </p:nvSpPr>
        <p:spPr bwMode="auto">
          <a:xfrm>
            <a:off x="6127750" y="4491038"/>
            <a:ext cx="1744663" cy="165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35856" name="AutoShape 21"/>
          <p:cNvSpPr>
            <a:spLocks noChangeArrowheads="1"/>
          </p:cNvSpPr>
          <p:nvPr/>
        </p:nvSpPr>
        <p:spPr bwMode="auto">
          <a:xfrm>
            <a:off x="3743325" y="3797300"/>
            <a:ext cx="795338" cy="147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med" len="lg"/>
                <a:tailEnd type="none" w="med" len="lg"/>
              </a14:hiddenLine>
            </a:ext>
          </a:extLst>
        </p:spPr>
        <p:txBody>
          <a:bodyPr wrap="none" lIns="88900" tIns="88900" rIns="88900" bIns="88900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  <p:cxnSp>
        <p:nvCxnSpPr>
          <p:cNvPr id="35857" name="AutoShape 22"/>
          <p:cNvCxnSpPr>
            <a:cxnSpLocks noChangeShapeType="1"/>
            <a:stCxn id="35855" idx="1"/>
            <a:endCxn id="35856" idx="3"/>
          </p:cNvCxnSpPr>
          <p:nvPr/>
        </p:nvCxnSpPr>
        <p:spPr bwMode="auto">
          <a:xfrm rot="10800000">
            <a:off x="4538663" y="3871913"/>
            <a:ext cx="1589087" cy="701675"/>
          </a:xfrm>
          <a:prstGeom prst="bentConnector3">
            <a:avLst>
              <a:gd name="adj1" fmla="val 18880"/>
            </a:avLst>
          </a:prstGeom>
          <a:noFill/>
          <a:ln w="38100">
            <a:solidFill>
              <a:srgbClr val="000000"/>
            </a:solidFill>
            <a:miter lim="800000"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78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(4:3)</PresentationFormat>
  <Paragraphs>27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Business Case – Data Used</vt:lpstr>
      <vt:lpstr>Orion Star Data</vt:lpstr>
      <vt:lpstr>Orion Star Data Relationships</vt:lpstr>
      <vt:lpstr>Orion Star Data Relationships</vt:lpstr>
      <vt:lpstr>Orion Star Data Relationships</vt:lpstr>
      <vt:lpstr>Orion Star Data 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– Data Used</dc:title>
  <dc:creator>SONY</dc:creator>
  <cp:lastModifiedBy>SONY</cp:lastModifiedBy>
  <cp:revision>1</cp:revision>
  <dcterms:created xsi:type="dcterms:W3CDTF">2018-03-25T06:51:02Z</dcterms:created>
  <dcterms:modified xsi:type="dcterms:W3CDTF">2018-03-25T06:51:42Z</dcterms:modified>
</cp:coreProperties>
</file>