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Now Bold" charset="1" panose="00000800000000000000"/>
      <p:regular r:id="rId30"/>
    </p:embeddedFont>
    <p:embeddedFont>
      <p:font typeface="Now" charset="1" panose="000005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4176321" y="1098809"/>
            <a:ext cx="9058105" cy="1185908"/>
          </a:xfrm>
          <a:prstGeom prst="rect">
            <a:avLst/>
          </a:prstGeom>
        </p:spPr>
        <p:txBody>
          <a:bodyPr anchor="t" rtlCol="false" tIns="0" lIns="0" bIns="0" rIns="0">
            <a:spAutoFit/>
          </a:bodyPr>
          <a:lstStyle/>
          <a:p>
            <a:pPr algn="ctr">
              <a:lnSpc>
                <a:spcPts val="4759"/>
              </a:lnSpc>
              <a:spcBef>
                <a:spcPct val="0"/>
              </a:spcBef>
            </a:pPr>
            <a:r>
              <a:rPr lang="en-US" b="true" sz="3399">
                <a:solidFill>
                  <a:srgbClr val="2F3B70"/>
                </a:solidFill>
                <a:latin typeface="Now Bold"/>
                <a:ea typeface="Now Bold"/>
                <a:cs typeface="Now Bold"/>
                <a:sym typeface="Now Bold"/>
              </a:rPr>
              <a:t>UE21CS320A – Capstone Project Phase-2 </a:t>
            </a:r>
          </a:p>
          <a:p>
            <a:pPr algn="ctr">
              <a:lnSpc>
                <a:spcPts val="4759"/>
              </a:lnSpc>
              <a:spcBef>
                <a:spcPct val="0"/>
              </a:spcBef>
            </a:pPr>
          </a:p>
        </p:txBody>
      </p:sp>
      <p:sp>
        <p:nvSpPr>
          <p:cNvPr name="TextBox 3" id="3"/>
          <p:cNvSpPr txBox="true"/>
          <p:nvPr/>
        </p:nvSpPr>
        <p:spPr>
          <a:xfrm rot="0">
            <a:off x="777638" y="2586501"/>
            <a:ext cx="16481662" cy="8836025"/>
          </a:xfrm>
          <a:prstGeom prst="rect">
            <a:avLst/>
          </a:prstGeom>
        </p:spPr>
        <p:txBody>
          <a:bodyPr anchor="t" rtlCol="false" tIns="0" lIns="0" bIns="0" rIns="0">
            <a:spAutoFit/>
          </a:bodyPr>
          <a:lstStyle/>
          <a:p>
            <a:pPr algn="ctr">
              <a:lnSpc>
                <a:spcPts val="4374"/>
              </a:lnSpc>
            </a:pPr>
            <a:r>
              <a:rPr lang="en-US" sz="3499" b="true">
                <a:solidFill>
                  <a:srgbClr val="2F3B70"/>
                </a:solidFill>
                <a:latin typeface="Now Bold"/>
                <a:ea typeface="Now Bold"/>
                <a:cs typeface="Now Bold"/>
                <a:sym typeface="Now Bold"/>
              </a:rPr>
              <a:t>Project Title   : Towards Safer Social Media: Real-Time Euphemism and            Toxicity Detection in User Interactions</a:t>
            </a:r>
          </a:p>
          <a:p>
            <a:pPr algn="just">
              <a:lnSpc>
                <a:spcPts val="4374"/>
              </a:lnSpc>
            </a:pPr>
          </a:p>
          <a:p>
            <a:pPr algn="just">
              <a:lnSpc>
                <a:spcPts val="4374"/>
              </a:lnSpc>
            </a:pPr>
            <a:r>
              <a:rPr lang="en-US" sz="3499" b="true">
                <a:solidFill>
                  <a:srgbClr val="2F3B70"/>
                </a:solidFill>
                <a:latin typeface="Now Bold"/>
                <a:ea typeface="Now Bold"/>
                <a:cs typeface="Now Bold"/>
                <a:sym typeface="Now Bold"/>
              </a:rPr>
              <a:t>Project ID       : 66 </a:t>
            </a:r>
          </a:p>
          <a:p>
            <a:pPr algn="just">
              <a:lnSpc>
                <a:spcPts val="4374"/>
              </a:lnSpc>
            </a:pPr>
          </a:p>
          <a:p>
            <a:pPr algn="just">
              <a:lnSpc>
                <a:spcPts val="4374"/>
              </a:lnSpc>
            </a:pPr>
            <a:r>
              <a:rPr lang="en-US" sz="3499" b="true">
                <a:solidFill>
                  <a:srgbClr val="2F3B70"/>
                </a:solidFill>
                <a:latin typeface="Now Bold"/>
                <a:ea typeface="Now Bold"/>
                <a:cs typeface="Now Bold"/>
                <a:sym typeface="Now Bold"/>
              </a:rPr>
              <a:t>Project Guide : Dr. Kamatchi Priya L</a:t>
            </a:r>
          </a:p>
          <a:p>
            <a:pPr algn="just">
              <a:lnSpc>
                <a:spcPts val="4374"/>
              </a:lnSpc>
            </a:pPr>
            <a:r>
              <a:rPr lang="en-US" sz="3499" b="true">
                <a:solidFill>
                  <a:srgbClr val="2F3B70"/>
                </a:solidFill>
                <a:latin typeface="Now Bold"/>
                <a:ea typeface="Now Bold"/>
                <a:cs typeface="Now Bold"/>
                <a:sym typeface="Now Bold"/>
              </a:rPr>
              <a:t>               </a:t>
            </a:r>
          </a:p>
          <a:p>
            <a:pPr algn="just">
              <a:lnSpc>
                <a:spcPts val="4374"/>
              </a:lnSpc>
            </a:pPr>
            <a:r>
              <a:rPr lang="en-US" sz="3499" b="true">
                <a:solidFill>
                  <a:srgbClr val="2F3B70"/>
                </a:solidFill>
                <a:latin typeface="Now Bold"/>
                <a:ea typeface="Now Bold"/>
                <a:cs typeface="Now Bold"/>
                <a:sym typeface="Now Bold"/>
              </a:rPr>
              <a:t>Project Team  : </a:t>
            </a:r>
          </a:p>
          <a:p>
            <a:pPr algn="just">
              <a:lnSpc>
                <a:spcPts val="4374"/>
              </a:lnSpc>
            </a:pPr>
            <a:r>
              <a:rPr lang="en-US" b="true" sz="3499" spc="-129">
                <a:solidFill>
                  <a:srgbClr val="2F3B70"/>
                </a:solidFill>
                <a:latin typeface="Now Bold"/>
                <a:ea typeface="Now Bold"/>
                <a:cs typeface="Now Bold"/>
                <a:sym typeface="Now Bold"/>
              </a:rPr>
              <a:t>Chethan V                    PES2UG21CS143</a:t>
            </a:r>
          </a:p>
          <a:p>
            <a:pPr algn="just">
              <a:lnSpc>
                <a:spcPts val="4374"/>
              </a:lnSpc>
            </a:pPr>
            <a:r>
              <a:rPr lang="en-US" b="true" sz="3499" spc="-129">
                <a:solidFill>
                  <a:srgbClr val="2F3B70"/>
                </a:solidFill>
                <a:latin typeface="Now Bold"/>
                <a:ea typeface="Now Bold"/>
                <a:cs typeface="Now Bold"/>
                <a:sym typeface="Now Bold"/>
              </a:rPr>
              <a:t>Darshan GN                 PES2UG21CS151</a:t>
            </a:r>
          </a:p>
          <a:p>
            <a:pPr algn="just">
              <a:lnSpc>
                <a:spcPts val="4374"/>
              </a:lnSpc>
            </a:pPr>
            <a:r>
              <a:rPr lang="en-US" b="true" sz="3499" spc="-129">
                <a:solidFill>
                  <a:srgbClr val="2F3B70"/>
                </a:solidFill>
                <a:latin typeface="Now Bold"/>
                <a:ea typeface="Now Bold"/>
                <a:cs typeface="Now Bold"/>
                <a:sym typeface="Now Bold"/>
              </a:rPr>
              <a:t>Harshini Murugan       PES2UG21CS193</a:t>
            </a:r>
          </a:p>
          <a:p>
            <a:pPr algn="just">
              <a:lnSpc>
                <a:spcPts val="4374"/>
              </a:lnSpc>
            </a:pPr>
            <a:r>
              <a:rPr lang="en-US" b="true" sz="3499" spc="-129">
                <a:solidFill>
                  <a:srgbClr val="2F3B70"/>
                </a:solidFill>
                <a:latin typeface="Now Bold"/>
                <a:ea typeface="Now Bold"/>
                <a:cs typeface="Now Bold"/>
                <a:sym typeface="Now Bold"/>
              </a:rPr>
              <a:t>Janav Shetty                PES2UG21CS210</a:t>
            </a:r>
          </a:p>
          <a:p>
            <a:pPr algn="just">
              <a:lnSpc>
                <a:spcPts val="4374"/>
              </a:lnSpc>
            </a:pPr>
          </a:p>
          <a:p>
            <a:pPr algn="just">
              <a:lnSpc>
                <a:spcPts val="4374"/>
              </a:lnSpc>
            </a:pPr>
          </a:p>
          <a:p>
            <a:pPr algn="just">
              <a:lnSpc>
                <a:spcPts val="4374"/>
              </a:lnSpc>
            </a:pPr>
          </a:p>
          <a:p>
            <a:pPr algn="just">
              <a:lnSpc>
                <a:spcPts val="4374"/>
              </a:lnSpc>
            </a:pPr>
          </a:p>
        </p:txBody>
      </p:sp>
      <p:sp>
        <p:nvSpPr>
          <p:cNvPr name="Freeform 4" id="4"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Modules and Implementation Details</a:t>
            </a:r>
          </a:p>
          <a:p>
            <a:pPr algn="ctr">
              <a:lnSpc>
                <a:spcPts val="5639"/>
              </a:lnSpc>
            </a:pPr>
          </a:p>
        </p:txBody>
      </p:sp>
      <p:sp>
        <p:nvSpPr>
          <p:cNvPr name="TextBox 3" id="3"/>
          <p:cNvSpPr txBox="true"/>
          <p:nvPr/>
        </p:nvSpPr>
        <p:spPr>
          <a:xfrm rot="0">
            <a:off x="1101923" y="1906542"/>
            <a:ext cx="8324374" cy="636270"/>
          </a:xfrm>
          <a:prstGeom prst="rect">
            <a:avLst/>
          </a:prstGeom>
        </p:spPr>
        <p:txBody>
          <a:bodyPr anchor="t" rtlCol="false" tIns="0" lIns="0" bIns="0" rIns="0">
            <a:spAutoFit/>
          </a:bodyPr>
          <a:lstStyle/>
          <a:p>
            <a:pPr algn="ctr">
              <a:lnSpc>
                <a:spcPts val="4919"/>
              </a:lnSpc>
              <a:spcBef>
                <a:spcPct val="0"/>
              </a:spcBef>
            </a:pPr>
            <a:r>
              <a:rPr lang="en-US" b="true" sz="4099">
                <a:solidFill>
                  <a:srgbClr val="4F5986"/>
                </a:solidFill>
                <a:latin typeface="Now Bold"/>
                <a:ea typeface="Now Bold"/>
                <a:cs typeface="Now Bold"/>
                <a:sym typeface="Now Bold"/>
              </a:rPr>
              <a:t>4.Euphemism Detection Module</a:t>
            </a:r>
          </a:p>
        </p:txBody>
      </p:sp>
      <p:sp>
        <p:nvSpPr>
          <p:cNvPr name="TextBox 4" id="4"/>
          <p:cNvSpPr txBox="true"/>
          <p:nvPr/>
        </p:nvSpPr>
        <p:spPr>
          <a:xfrm rot="0">
            <a:off x="1232843" y="2828562"/>
            <a:ext cx="17055157" cy="5869305"/>
          </a:xfrm>
          <a:prstGeom prst="rect">
            <a:avLst/>
          </a:prstGeom>
        </p:spPr>
        <p:txBody>
          <a:bodyPr anchor="t" rtlCol="false" tIns="0" lIns="0" bIns="0" rIns="0">
            <a:spAutoFit/>
          </a:bodyPr>
          <a:lstStyle/>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Purpose:</a:t>
            </a:r>
            <a:r>
              <a:rPr lang="en-US" sz="3200">
                <a:solidFill>
                  <a:srgbClr val="4F5986"/>
                </a:solidFill>
                <a:latin typeface="Now"/>
                <a:ea typeface="Now"/>
                <a:cs typeface="Now"/>
                <a:sym typeface="Now"/>
              </a:rPr>
              <a:t> Identifies and replaces euphemistic variations of toxic words</a:t>
            </a:r>
          </a:p>
          <a:p>
            <a:pPr algn="l">
              <a:lnSpc>
                <a:spcPts val="3840"/>
              </a:lnSpc>
            </a:pP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Components:</a:t>
            </a:r>
          </a:p>
          <a:p>
            <a:pPr algn="l">
              <a:lnSpc>
                <a:spcPts val="3840"/>
              </a:lnSpc>
            </a:pPr>
            <a:r>
              <a:rPr lang="en-US" sz="3200">
                <a:solidFill>
                  <a:srgbClr val="4F5986"/>
                </a:solidFill>
                <a:latin typeface="Now"/>
                <a:ea typeface="Now"/>
                <a:cs typeface="Now"/>
                <a:sym typeface="Now"/>
              </a:rPr>
              <a:t>       1. CSV File: </a:t>
            </a:r>
            <a:r>
              <a:rPr lang="en-US" sz="3200" b="true">
                <a:solidFill>
                  <a:srgbClr val="4F5986"/>
                </a:solidFill>
                <a:latin typeface="Now Bold"/>
                <a:ea typeface="Now Bold"/>
                <a:cs typeface="Now Bold"/>
                <a:sym typeface="Now Bold"/>
              </a:rPr>
              <a:t>toxic_words_with_variations.csv</a:t>
            </a:r>
            <a:r>
              <a:rPr lang="en-US" sz="3200">
                <a:solidFill>
                  <a:srgbClr val="4F5986"/>
                </a:solidFill>
                <a:latin typeface="Now"/>
                <a:ea typeface="Now"/>
                <a:cs typeface="Now"/>
                <a:sym typeface="Now"/>
              </a:rPr>
              <a:t> maps euphemisms to original words</a:t>
            </a:r>
          </a:p>
          <a:p>
            <a:pPr algn="l">
              <a:lnSpc>
                <a:spcPts val="3840"/>
              </a:lnSpc>
            </a:pPr>
            <a:r>
              <a:rPr lang="en-US" sz="3200">
                <a:solidFill>
                  <a:srgbClr val="4F5986"/>
                </a:solidFill>
                <a:latin typeface="Now"/>
                <a:ea typeface="Now"/>
                <a:cs typeface="Now"/>
                <a:sym typeface="Now"/>
              </a:rPr>
              <a:t>       2. Model: Custom BiLSTM with Attention for detecting euphemisms</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Workflow:</a:t>
            </a:r>
          </a:p>
          <a:p>
            <a:pPr algn="l">
              <a:lnSpc>
                <a:spcPts val="3840"/>
              </a:lnSpc>
            </a:pPr>
            <a:r>
              <a:rPr lang="en-US" sz="3200">
                <a:solidFill>
                  <a:srgbClr val="4F5986"/>
                </a:solidFill>
                <a:latin typeface="Now"/>
                <a:ea typeface="Now"/>
                <a:cs typeface="Now"/>
                <a:sym typeface="Now"/>
              </a:rPr>
              <a:t>            1. Preprocess incoming messages</a:t>
            </a:r>
          </a:p>
          <a:p>
            <a:pPr algn="l">
              <a:lnSpc>
                <a:spcPts val="3840"/>
              </a:lnSpc>
            </a:pPr>
            <a:r>
              <a:rPr lang="en-US" sz="3200">
                <a:solidFill>
                  <a:srgbClr val="4F5986"/>
                </a:solidFill>
                <a:latin typeface="Now"/>
                <a:ea typeface="Now"/>
                <a:cs typeface="Now"/>
                <a:sym typeface="Now"/>
              </a:rPr>
              <a:t>            2. Detect euphemisms using the model</a:t>
            </a:r>
          </a:p>
          <a:p>
            <a:pPr algn="l">
              <a:lnSpc>
                <a:spcPts val="3840"/>
              </a:lnSpc>
            </a:pPr>
            <a:r>
              <a:rPr lang="en-US" sz="3200">
                <a:solidFill>
                  <a:srgbClr val="4F5986"/>
                </a:solidFill>
                <a:latin typeface="Now"/>
                <a:ea typeface="Now"/>
                <a:cs typeface="Now"/>
                <a:sym typeface="Now"/>
              </a:rPr>
              <a:t>            3. Replace euphemisms with original toxic words for accurate toxicity analysis</a:t>
            </a:r>
          </a:p>
          <a:p>
            <a:pPr algn="l">
              <a:lnSpc>
                <a:spcPts val="384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Modules and Implementation Details</a:t>
            </a:r>
          </a:p>
          <a:p>
            <a:pPr algn="ctr">
              <a:lnSpc>
                <a:spcPts val="5639"/>
              </a:lnSpc>
            </a:pPr>
          </a:p>
        </p:txBody>
      </p:sp>
      <p:sp>
        <p:nvSpPr>
          <p:cNvPr name="TextBox 3" id="3"/>
          <p:cNvSpPr txBox="true"/>
          <p:nvPr/>
        </p:nvSpPr>
        <p:spPr>
          <a:xfrm rot="0">
            <a:off x="1166168" y="1906542"/>
            <a:ext cx="5101352" cy="636270"/>
          </a:xfrm>
          <a:prstGeom prst="rect">
            <a:avLst/>
          </a:prstGeom>
        </p:spPr>
        <p:txBody>
          <a:bodyPr anchor="t" rtlCol="false" tIns="0" lIns="0" bIns="0" rIns="0">
            <a:spAutoFit/>
          </a:bodyPr>
          <a:lstStyle/>
          <a:p>
            <a:pPr algn="ctr">
              <a:lnSpc>
                <a:spcPts val="4919"/>
              </a:lnSpc>
              <a:spcBef>
                <a:spcPct val="0"/>
              </a:spcBef>
            </a:pPr>
            <a:r>
              <a:rPr lang="en-US" b="true" sz="4099">
                <a:solidFill>
                  <a:srgbClr val="4F5986"/>
                </a:solidFill>
                <a:latin typeface="Now Bold"/>
                <a:ea typeface="Now Bold"/>
                <a:cs typeface="Now Bold"/>
                <a:sym typeface="Now Bold"/>
              </a:rPr>
              <a:t>5. Frontend Design </a:t>
            </a:r>
          </a:p>
        </p:txBody>
      </p:sp>
      <p:sp>
        <p:nvSpPr>
          <p:cNvPr name="TextBox 4" id="4"/>
          <p:cNvSpPr txBox="true"/>
          <p:nvPr/>
        </p:nvSpPr>
        <p:spPr>
          <a:xfrm rot="0">
            <a:off x="1232843" y="2828562"/>
            <a:ext cx="17055157" cy="6871335"/>
          </a:xfrm>
          <a:prstGeom prst="rect">
            <a:avLst/>
          </a:prstGeom>
        </p:spPr>
        <p:txBody>
          <a:bodyPr anchor="t" rtlCol="false" tIns="0" lIns="0" bIns="0" rIns="0">
            <a:spAutoFit/>
          </a:bodyPr>
          <a:lstStyle/>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Layout: </a:t>
            </a:r>
          </a:p>
          <a:p>
            <a:pPr algn="l">
              <a:lnSpc>
                <a:spcPts val="3840"/>
              </a:lnSpc>
            </a:pPr>
            <a:r>
              <a:rPr lang="en-US" sz="3200">
                <a:solidFill>
                  <a:srgbClr val="4F5986"/>
                </a:solidFill>
                <a:latin typeface="Now"/>
                <a:ea typeface="Now"/>
                <a:cs typeface="Now"/>
                <a:sym typeface="Now"/>
              </a:rPr>
              <a:t>        1. </a:t>
            </a:r>
            <a:r>
              <a:rPr lang="en-US" sz="3200" b="true">
                <a:solidFill>
                  <a:srgbClr val="4F5986"/>
                </a:solidFill>
                <a:latin typeface="Now Bold"/>
                <a:ea typeface="Now Bold"/>
                <a:cs typeface="Now Bold"/>
                <a:sym typeface="Now Bold"/>
              </a:rPr>
              <a:t>Sidebar:</a:t>
            </a:r>
            <a:r>
              <a:rPr lang="en-US" sz="3200">
                <a:solidFill>
                  <a:srgbClr val="4F5986"/>
                </a:solidFill>
                <a:latin typeface="Now"/>
                <a:ea typeface="Now"/>
                <a:cs typeface="Now"/>
                <a:sym typeface="Now"/>
              </a:rPr>
              <a:t> Displays online and blocked users</a:t>
            </a:r>
          </a:p>
          <a:p>
            <a:pPr algn="l">
              <a:lnSpc>
                <a:spcPts val="3840"/>
              </a:lnSpc>
            </a:pPr>
            <a:r>
              <a:rPr lang="en-US" sz="3200">
                <a:solidFill>
                  <a:srgbClr val="4F5986"/>
                </a:solidFill>
                <a:latin typeface="Now"/>
                <a:ea typeface="Now"/>
                <a:cs typeface="Now"/>
                <a:sym typeface="Now"/>
              </a:rPr>
              <a:t>        2. </a:t>
            </a:r>
            <a:r>
              <a:rPr lang="en-US" sz="3200" b="true">
                <a:solidFill>
                  <a:srgbClr val="4F5986"/>
                </a:solidFill>
                <a:latin typeface="Now Bold"/>
                <a:ea typeface="Now Bold"/>
                <a:cs typeface="Now Bold"/>
                <a:sym typeface="Now Bold"/>
              </a:rPr>
              <a:t>Main Chat Area</a:t>
            </a:r>
            <a:r>
              <a:rPr lang="en-US" sz="3200">
                <a:solidFill>
                  <a:srgbClr val="4F5986"/>
                </a:solidFill>
                <a:latin typeface="Now"/>
                <a:ea typeface="Now"/>
                <a:cs typeface="Now"/>
                <a:sym typeface="Now"/>
              </a:rPr>
              <a:t>: Shows messages and input controls</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Features:</a:t>
            </a:r>
          </a:p>
          <a:p>
            <a:pPr algn="l">
              <a:lnSpc>
                <a:spcPts val="3840"/>
              </a:lnSpc>
            </a:pPr>
            <a:r>
              <a:rPr lang="en-US" sz="3200">
                <a:solidFill>
                  <a:srgbClr val="4F5986"/>
                </a:solidFill>
                <a:latin typeface="Now"/>
                <a:ea typeface="Now"/>
                <a:cs typeface="Now"/>
                <a:sym typeface="Now"/>
              </a:rPr>
              <a:t>       1. </a:t>
            </a:r>
            <a:r>
              <a:rPr lang="en-US" sz="3200" b="true">
                <a:solidFill>
                  <a:srgbClr val="4F5986"/>
                </a:solidFill>
                <a:latin typeface="Now Bold"/>
                <a:ea typeface="Now Bold"/>
                <a:cs typeface="Now Bold"/>
                <a:sym typeface="Now Bold"/>
              </a:rPr>
              <a:t>User Authentication</a:t>
            </a:r>
            <a:r>
              <a:rPr lang="en-US" sz="3200">
                <a:solidFill>
                  <a:srgbClr val="4F5986"/>
                </a:solidFill>
                <a:latin typeface="Now"/>
                <a:ea typeface="Now"/>
                <a:cs typeface="Now"/>
                <a:sym typeface="Now"/>
              </a:rPr>
              <a:t>: Model prompts for username entry</a:t>
            </a:r>
          </a:p>
          <a:p>
            <a:pPr algn="l">
              <a:lnSpc>
                <a:spcPts val="3840"/>
              </a:lnSpc>
            </a:pPr>
            <a:r>
              <a:rPr lang="en-US" sz="3200">
                <a:solidFill>
                  <a:srgbClr val="4F5986"/>
                </a:solidFill>
                <a:latin typeface="Now"/>
                <a:ea typeface="Now"/>
                <a:cs typeface="Now"/>
                <a:sym typeface="Now"/>
              </a:rPr>
              <a:t>       2. </a:t>
            </a:r>
            <a:r>
              <a:rPr lang="en-US" sz="3200" b="true">
                <a:solidFill>
                  <a:srgbClr val="4F5986"/>
                </a:solidFill>
                <a:latin typeface="Now Bold"/>
                <a:ea typeface="Now Bold"/>
                <a:cs typeface="Now Bold"/>
                <a:sym typeface="Now Bold"/>
              </a:rPr>
              <a:t>Real-Time Messaging</a:t>
            </a:r>
            <a:r>
              <a:rPr lang="en-US" sz="3200">
                <a:solidFill>
                  <a:srgbClr val="4F5986"/>
                </a:solidFill>
                <a:latin typeface="Now"/>
                <a:ea typeface="Now"/>
                <a:cs typeface="Now"/>
                <a:sym typeface="Now"/>
              </a:rPr>
              <a:t>: Instant display of sent and received messages</a:t>
            </a:r>
          </a:p>
          <a:p>
            <a:pPr algn="l">
              <a:lnSpc>
                <a:spcPts val="3840"/>
              </a:lnSpc>
            </a:pPr>
            <a:r>
              <a:rPr lang="en-US" sz="3200">
                <a:solidFill>
                  <a:srgbClr val="4F5986"/>
                </a:solidFill>
                <a:latin typeface="Now"/>
                <a:ea typeface="Now"/>
                <a:cs typeface="Now"/>
                <a:sym typeface="Now"/>
              </a:rPr>
              <a:t>       3. </a:t>
            </a:r>
            <a:r>
              <a:rPr lang="en-US" sz="3200" b="true">
                <a:solidFill>
                  <a:srgbClr val="4F5986"/>
                </a:solidFill>
                <a:latin typeface="Now Bold"/>
                <a:ea typeface="Now Bold"/>
                <a:cs typeface="Now Bold"/>
                <a:sym typeface="Now Bold"/>
              </a:rPr>
              <a:t>Audio Messaging</a:t>
            </a:r>
            <a:r>
              <a:rPr lang="en-US" sz="3200">
                <a:solidFill>
                  <a:srgbClr val="4F5986"/>
                </a:solidFill>
                <a:latin typeface="Now"/>
                <a:ea typeface="Now"/>
                <a:cs typeface="Now"/>
                <a:sym typeface="Now"/>
              </a:rPr>
              <a:t>: Allows recording and sending voice messages</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Styling:</a:t>
            </a:r>
          </a:p>
          <a:p>
            <a:pPr algn="l">
              <a:lnSpc>
                <a:spcPts val="3840"/>
              </a:lnSpc>
            </a:pPr>
            <a:r>
              <a:rPr lang="en-US" sz="3200">
                <a:solidFill>
                  <a:srgbClr val="4F5986"/>
                </a:solidFill>
                <a:latin typeface="Now"/>
                <a:ea typeface="Now"/>
                <a:cs typeface="Now"/>
                <a:sym typeface="Now"/>
              </a:rPr>
              <a:t>        1. Uses Bootstrap for responsive design</a:t>
            </a:r>
          </a:p>
          <a:p>
            <a:pPr algn="l">
              <a:lnSpc>
                <a:spcPts val="3840"/>
              </a:lnSpc>
            </a:pPr>
            <a:r>
              <a:rPr lang="en-US" sz="3200">
                <a:solidFill>
                  <a:srgbClr val="4F5986"/>
                </a:solidFill>
                <a:latin typeface="Now"/>
                <a:ea typeface="Now"/>
                <a:cs typeface="Now"/>
                <a:sym typeface="Now"/>
              </a:rPr>
              <a:t>        2. Custom CSS for chat aesthetics and user experience</a:t>
            </a:r>
          </a:p>
          <a:p>
            <a:pPr algn="l">
              <a:lnSpc>
                <a:spcPts val="3840"/>
              </a:lnSpc>
            </a:pPr>
            <a:r>
              <a:rPr lang="en-US" sz="3200">
                <a:solidFill>
                  <a:srgbClr val="4F5986"/>
                </a:solidFill>
                <a:latin typeface="Now"/>
                <a:ea typeface="Now"/>
                <a:cs typeface="Now"/>
                <a:sym typeface="Now"/>
              </a:rPr>
              <a:t>            </a:t>
            </a:r>
          </a:p>
          <a:p>
            <a:pPr algn="l">
              <a:lnSpc>
                <a:spcPts val="384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Modules and Implementation Details</a:t>
            </a:r>
          </a:p>
          <a:p>
            <a:pPr algn="ctr">
              <a:lnSpc>
                <a:spcPts val="5639"/>
              </a:lnSpc>
            </a:pPr>
          </a:p>
        </p:txBody>
      </p:sp>
      <p:sp>
        <p:nvSpPr>
          <p:cNvPr name="TextBox 3" id="3"/>
          <p:cNvSpPr txBox="true"/>
          <p:nvPr/>
        </p:nvSpPr>
        <p:spPr>
          <a:xfrm rot="0">
            <a:off x="1028700" y="1906542"/>
            <a:ext cx="12178085" cy="636270"/>
          </a:xfrm>
          <a:prstGeom prst="rect">
            <a:avLst/>
          </a:prstGeom>
        </p:spPr>
        <p:txBody>
          <a:bodyPr anchor="t" rtlCol="false" tIns="0" lIns="0" bIns="0" rIns="0">
            <a:spAutoFit/>
          </a:bodyPr>
          <a:lstStyle/>
          <a:p>
            <a:pPr algn="ctr">
              <a:lnSpc>
                <a:spcPts val="4919"/>
              </a:lnSpc>
              <a:spcBef>
                <a:spcPct val="0"/>
              </a:spcBef>
            </a:pPr>
            <a:r>
              <a:rPr lang="en-US" b="true" sz="4099">
                <a:solidFill>
                  <a:srgbClr val="4F5986"/>
                </a:solidFill>
                <a:latin typeface="Now Bold"/>
                <a:ea typeface="Now Bold"/>
                <a:cs typeface="Now Bold"/>
                <a:sym typeface="Now Bold"/>
              </a:rPr>
              <a:t>6. Real-Time Messaging and User Interaction</a:t>
            </a:r>
          </a:p>
        </p:txBody>
      </p:sp>
      <p:sp>
        <p:nvSpPr>
          <p:cNvPr name="TextBox 4" id="4"/>
          <p:cNvSpPr txBox="true"/>
          <p:nvPr/>
        </p:nvSpPr>
        <p:spPr>
          <a:xfrm rot="0">
            <a:off x="1232843" y="3101029"/>
            <a:ext cx="17055157" cy="6377940"/>
          </a:xfrm>
          <a:prstGeom prst="rect">
            <a:avLst/>
          </a:prstGeom>
        </p:spPr>
        <p:txBody>
          <a:bodyPr anchor="t" rtlCol="false" tIns="0" lIns="0" bIns="0" rIns="0">
            <a:spAutoFit/>
          </a:bodyPr>
          <a:lstStyle/>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Socket.IO Events: </a:t>
            </a:r>
          </a:p>
          <a:p>
            <a:pPr algn="l">
              <a:lnSpc>
                <a:spcPts val="3840"/>
              </a:lnSpc>
            </a:pPr>
            <a:r>
              <a:rPr lang="en-US" sz="3200">
                <a:solidFill>
                  <a:srgbClr val="4F5986"/>
                </a:solidFill>
                <a:latin typeface="Now"/>
                <a:ea typeface="Now"/>
                <a:cs typeface="Now"/>
                <a:sym typeface="Now"/>
              </a:rPr>
              <a:t>          1. </a:t>
            </a:r>
            <a:r>
              <a:rPr lang="en-US" sz="3200" b="true">
                <a:solidFill>
                  <a:srgbClr val="4F5986"/>
                </a:solidFill>
                <a:latin typeface="Now Bold"/>
                <a:ea typeface="Now Bold"/>
                <a:cs typeface="Now Bold"/>
                <a:sym typeface="Now Bold"/>
              </a:rPr>
              <a:t>Sending Messages:</a:t>
            </a:r>
            <a:r>
              <a:rPr lang="en-US" sz="3200">
                <a:solidFill>
                  <a:srgbClr val="4F5986"/>
                </a:solidFill>
                <a:latin typeface="Now"/>
                <a:ea typeface="Now"/>
                <a:cs typeface="Now"/>
                <a:sym typeface="Now"/>
              </a:rPr>
              <a:t> Users send messages that are broadcasted to all.</a:t>
            </a:r>
          </a:p>
          <a:p>
            <a:pPr algn="l">
              <a:lnSpc>
                <a:spcPts val="3840"/>
              </a:lnSpc>
            </a:pPr>
            <a:r>
              <a:rPr lang="en-US" sz="3200">
                <a:solidFill>
                  <a:srgbClr val="4F5986"/>
                </a:solidFill>
                <a:latin typeface="Now"/>
                <a:ea typeface="Now"/>
                <a:cs typeface="Now"/>
                <a:sym typeface="Now"/>
              </a:rPr>
              <a:t>          2.</a:t>
            </a:r>
            <a:r>
              <a:rPr lang="en-US" sz="3200" b="true">
                <a:solidFill>
                  <a:srgbClr val="4F5986"/>
                </a:solidFill>
                <a:latin typeface="Now Bold"/>
                <a:ea typeface="Now Bold"/>
                <a:cs typeface="Now Bold"/>
                <a:sym typeface="Now Bold"/>
              </a:rPr>
              <a:t> Receiving Messages</a:t>
            </a:r>
            <a:r>
              <a:rPr lang="en-US" sz="3200">
                <a:solidFill>
                  <a:srgbClr val="4F5986"/>
                </a:solidFill>
                <a:latin typeface="Now"/>
                <a:ea typeface="Now"/>
                <a:cs typeface="Now"/>
                <a:sym typeface="Now"/>
              </a:rPr>
              <a:t>: Display messages in the chat window instantly.</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User Notifications:</a:t>
            </a:r>
          </a:p>
          <a:p>
            <a:pPr algn="l">
              <a:lnSpc>
                <a:spcPts val="3840"/>
              </a:lnSpc>
            </a:pPr>
            <a:r>
              <a:rPr lang="en-US" sz="3200">
                <a:solidFill>
                  <a:srgbClr val="4F5986"/>
                </a:solidFill>
                <a:latin typeface="Now"/>
                <a:ea typeface="Now"/>
                <a:cs typeface="Now"/>
                <a:sym typeface="Now"/>
              </a:rPr>
              <a:t>       1. </a:t>
            </a:r>
            <a:r>
              <a:rPr lang="en-US" sz="3200" b="true">
                <a:solidFill>
                  <a:srgbClr val="4F5986"/>
                </a:solidFill>
                <a:latin typeface="Now Bold"/>
                <a:ea typeface="Now Bold"/>
                <a:cs typeface="Now Bold"/>
                <a:sym typeface="Now Bold"/>
              </a:rPr>
              <a:t>Join/Leave Alerts:</a:t>
            </a:r>
            <a:r>
              <a:rPr lang="en-US" sz="3200">
                <a:solidFill>
                  <a:srgbClr val="4F5986"/>
                </a:solidFill>
                <a:latin typeface="Now"/>
                <a:ea typeface="Now"/>
                <a:cs typeface="Now"/>
                <a:sym typeface="Now"/>
              </a:rPr>
              <a:t> Inform users when someone joins or leaves.</a:t>
            </a:r>
          </a:p>
          <a:p>
            <a:pPr algn="l">
              <a:lnSpc>
                <a:spcPts val="3840"/>
              </a:lnSpc>
            </a:pPr>
            <a:r>
              <a:rPr lang="en-US" sz="3200">
                <a:solidFill>
                  <a:srgbClr val="4F5986"/>
                </a:solidFill>
                <a:latin typeface="Now"/>
                <a:ea typeface="Now"/>
                <a:cs typeface="Now"/>
                <a:sym typeface="Now"/>
              </a:rPr>
              <a:t>       2. </a:t>
            </a:r>
            <a:r>
              <a:rPr lang="en-US" sz="3200" b="true">
                <a:solidFill>
                  <a:srgbClr val="4F5986"/>
                </a:solidFill>
                <a:latin typeface="Now Bold"/>
                <a:ea typeface="Now Bold"/>
                <a:cs typeface="Now Bold"/>
                <a:sym typeface="Now Bold"/>
              </a:rPr>
              <a:t>Warnings and Blocks:</a:t>
            </a:r>
            <a:r>
              <a:rPr lang="en-US" sz="3200">
                <a:solidFill>
                  <a:srgbClr val="4F5986"/>
                </a:solidFill>
                <a:latin typeface="Now"/>
                <a:ea typeface="Now"/>
                <a:cs typeface="Now"/>
                <a:sym typeface="Now"/>
              </a:rPr>
              <a:t> Notify users about toxicity warnings or being blocked.</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User Interface Updates:</a:t>
            </a:r>
          </a:p>
          <a:p>
            <a:pPr algn="l">
              <a:lnSpc>
                <a:spcPts val="3840"/>
              </a:lnSpc>
            </a:pPr>
            <a:r>
              <a:rPr lang="en-US" sz="3200">
                <a:solidFill>
                  <a:srgbClr val="4F5986"/>
                </a:solidFill>
                <a:latin typeface="Now"/>
                <a:ea typeface="Now"/>
                <a:cs typeface="Now"/>
                <a:sym typeface="Now"/>
              </a:rPr>
              <a:t>            1. Dynamically updates online and blocked users lists.</a:t>
            </a:r>
          </a:p>
          <a:p>
            <a:pPr algn="l">
              <a:lnSpc>
                <a:spcPts val="3840"/>
              </a:lnSpc>
            </a:pPr>
            <a:r>
              <a:rPr lang="en-US" sz="3200">
                <a:solidFill>
                  <a:srgbClr val="4F5986"/>
                </a:solidFill>
                <a:latin typeface="Now"/>
                <a:ea typeface="Now"/>
                <a:cs typeface="Now"/>
                <a:sym typeface="Now"/>
              </a:rPr>
              <a:t>            2. Disables message input for blocked users.</a:t>
            </a:r>
          </a:p>
          <a:p>
            <a:pPr algn="l">
              <a:lnSpc>
                <a:spcPts val="3840"/>
              </a:lnSpc>
            </a:pPr>
            <a:r>
              <a:rPr lang="en-US" sz="3200">
                <a:solidFill>
                  <a:srgbClr val="4F5986"/>
                </a:solidFill>
                <a:latin typeface="Now"/>
                <a:ea typeface="Now"/>
                <a:cs typeface="Now"/>
                <a:sym typeface="Now"/>
              </a:rPr>
              <a:t>           </a:t>
            </a:r>
          </a:p>
          <a:p>
            <a:pPr algn="l">
              <a:lnSpc>
                <a:spcPts val="384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Modules and Implementation Details</a:t>
            </a:r>
          </a:p>
          <a:p>
            <a:pPr algn="ctr">
              <a:lnSpc>
                <a:spcPts val="5639"/>
              </a:lnSpc>
            </a:pPr>
          </a:p>
        </p:txBody>
      </p:sp>
      <p:sp>
        <p:nvSpPr>
          <p:cNvPr name="TextBox 3" id="3"/>
          <p:cNvSpPr txBox="true"/>
          <p:nvPr/>
        </p:nvSpPr>
        <p:spPr>
          <a:xfrm rot="0">
            <a:off x="1190625" y="1906542"/>
            <a:ext cx="12178085" cy="636270"/>
          </a:xfrm>
          <a:prstGeom prst="rect">
            <a:avLst/>
          </a:prstGeom>
        </p:spPr>
        <p:txBody>
          <a:bodyPr anchor="t" rtlCol="false" tIns="0" lIns="0" bIns="0" rIns="0">
            <a:spAutoFit/>
          </a:bodyPr>
          <a:lstStyle/>
          <a:p>
            <a:pPr algn="l">
              <a:lnSpc>
                <a:spcPts val="4919"/>
              </a:lnSpc>
              <a:spcBef>
                <a:spcPct val="0"/>
              </a:spcBef>
            </a:pPr>
            <a:r>
              <a:rPr lang="en-US" b="true" sz="4099">
                <a:solidFill>
                  <a:srgbClr val="4F5986"/>
                </a:solidFill>
                <a:latin typeface="Now Bold"/>
                <a:ea typeface="Now Bold"/>
                <a:cs typeface="Now Bold"/>
                <a:sym typeface="Now Bold"/>
              </a:rPr>
              <a:t>7. Audio Recording and Speech-to-Text</a:t>
            </a:r>
          </a:p>
        </p:txBody>
      </p:sp>
      <p:sp>
        <p:nvSpPr>
          <p:cNvPr name="TextBox 4" id="4"/>
          <p:cNvSpPr txBox="true"/>
          <p:nvPr/>
        </p:nvSpPr>
        <p:spPr>
          <a:xfrm rot="0">
            <a:off x="1232843" y="3101029"/>
            <a:ext cx="17055157" cy="6848475"/>
          </a:xfrm>
          <a:prstGeom prst="rect">
            <a:avLst/>
          </a:prstGeom>
        </p:spPr>
        <p:txBody>
          <a:bodyPr anchor="t" rtlCol="false" tIns="0" lIns="0" bIns="0" rIns="0">
            <a:spAutoFit/>
          </a:bodyPr>
          <a:lstStyle/>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Feature</a:t>
            </a:r>
            <a:r>
              <a:rPr lang="en-US" sz="3200">
                <a:solidFill>
                  <a:srgbClr val="4F5986"/>
                </a:solidFill>
                <a:latin typeface="Now"/>
                <a:ea typeface="Now"/>
                <a:cs typeface="Now"/>
                <a:sym typeface="Now"/>
              </a:rPr>
              <a:t>: Users can record audio messages which are converted to text.</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Implementation:</a:t>
            </a:r>
          </a:p>
          <a:p>
            <a:pPr algn="l">
              <a:lnSpc>
                <a:spcPts val="3840"/>
              </a:lnSpc>
            </a:pPr>
            <a:r>
              <a:rPr lang="en-US" sz="3200">
                <a:solidFill>
                  <a:srgbClr val="4F5986"/>
                </a:solidFill>
                <a:latin typeface="Now"/>
                <a:ea typeface="Now"/>
                <a:cs typeface="Now"/>
                <a:sym typeface="Now"/>
              </a:rPr>
              <a:t>       1. Utilizes </a:t>
            </a:r>
            <a:r>
              <a:rPr lang="en-US" sz="3200" b="true">
                <a:solidFill>
                  <a:srgbClr val="4F5986"/>
                </a:solidFill>
                <a:latin typeface="Now Bold"/>
                <a:ea typeface="Now Bold"/>
                <a:cs typeface="Now Bold"/>
                <a:sym typeface="Now Bold"/>
              </a:rPr>
              <a:t>Web Speech API (SpeechRecognition)</a:t>
            </a:r>
          </a:p>
          <a:p>
            <a:pPr algn="l">
              <a:lnSpc>
                <a:spcPts val="3840"/>
              </a:lnSpc>
            </a:pPr>
            <a:r>
              <a:rPr lang="en-US" sz="3200">
                <a:solidFill>
                  <a:srgbClr val="4F5986"/>
                </a:solidFill>
                <a:latin typeface="Now"/>
                <a:ea typeface="Now"/>
                <a:cs typeface="Now"/>
                <a:sym typeface="Now"/>
              </a:rPr>
              <a:t>       2. </a:t>
            </a:r>
            <a:r>
              <a:rPr lang="en-US" sz="3200" b="true">
                <a:solidFill>
                  <a:srgbClr val="4F5986"/>
                </a:solidFill>
                <a:latin typeface="Now Bold"/>
                <a:ea typeface="Now Bold"/>
                <a:cs typeface="Now Bold"/>
                <a:sym typeface="Now Bold"/>
              </a:rPr>
              <a:t>Process:</a:t>
            </a:r>
          </a:p>
          <a:p>
            <a:pPr algn="l">
              <a:lnSpc>
                <a:spcPts val="3840"/>
              </a:lnSpc>
            </a:pPr>
            <a:r>
              <a:rPr lang="en-US" sz="3200">
                <a:solidFill>
                  <a:srgbClr val="4F5986"/>
                </a:solidFill>
                <a:latin typeface="Now"/>
                <a:ea typeface="Now"/>
                <a:cs typeface="Now"/>
                <a:sym typeface="Now"/>
              </a:rPr>
              <a:t>            i) User clicks the microphone button to start recording.</a:t>
            </a:r>
          </a:p>
          <a:p>
            <a:pPr algn="l">
              <a:lnSpc>
                <a:spcPts val="3840"/>
              </a:lnSpc>
            </a:pPr>
            <a:r>
              <a:rPr lang="en-US" sz="3200">
                <a:solidFill>
                  <a:srgbClr val="4F5986"/>
                </a:solidFill>
                <a:latin typeface="Now"/>
                <a:ea typeface="Now"/>
                <a:cs typeface="Now"/>
                <a:sym typeface="Now"/>
              </a:rPr>
              <a:t>           ii) Audio is transcribed to text.</a:t>
            </a:r>
          </a:p>
          <a:p>
            <a:pPr algn="l">
              <a:lnSpc>
                <a:spcPts val="3840"/>
              </a:lnSpc>
            </a:pPr>
            <a:r>
              <a:rPr lang="en-US" sz="3200">
                <a:solidFill>
                  <a:srgbClr val="4F5986"/>
                </a:solidFill>
                <a:latin typeface="Now"/>
                <a:ea typeface="Now"/>
                <a:cs typeface="Now"/>
                <a:sym typeface="Now"/>
              </a:rPr>
              <a:t>          iii) Transcribed message is auto-sent to the chat.</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User Feedback:</a:t>
            </a:r>
          </a:p>
          <a:p>
            <a:pPr algn="l">
              <a:lnSpc>
                <a:spcPts val="3840"/>
              </a:lnSpc>
            </a:pPr>
            <a:r>
              <a:rPr lang="en-US" sz="3200">
                <a:solidFill>
                  <a:srgbClr val="4F5986"/>
                </a:solidFill>
                <a:latin typeface="Now"/>
                <a:ea typeface="Now"/>
                <a:cs typeface="Now"/>
                <a:sym typeface="Now"/>
              </a:rPr>
              <a:t>            1. Displays a recording indicator during audio capture.</a:t>
            </a:r>
          </a:p>
          <a:p>
            <a:pPr algn="l">
              <a:lnSpc>
                <a:spcPts val="3840"/>
              </a:lnSpc>
            </a:pPr>
            <a:r>
              <a:rPr lang="en-US" sz="3200">
                <a:solidFill>
                  <a:srgbClr val="4F5986"/>
                </a:solidFill>
                <a:latin typeface="Now"/>
                <a:ea typeface="Now"/>
                <a:cs typeface="Now"/>
                <a:sym typeface="Now"/>
              </a:rPr>
              <a:t>            2. Alerts if the browser does not support speech recognition.</a:t>
            </a:r>
          </a:p>
          <a:p>
            <a:pPr algn="l">
              <a:lnSpc>
                <a:spcPts val="3840"/>
              </a:lnSpc>
            </a:pPr>
            <a:r>
              <a:rPr lang="en-US" sz="3200">
                <a:solidFill>
                  <a:srgbClr val="4F5986"/>
                </a:solidFill>
                <a:latin typeface="Now"/>
                <a:ea typeface="Now"/>
                <a:cs typeface="Now"/>
                <a:sym typeface="Now"/>
              </a:rPr>
              <a:t>            </a:t>
            </a:r>
          </a:p>
          <a:p>
            <a:pPr algn="l">
              <a:lnSpc>
                <a:spcPts val="384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Modules and Implementation Details</a:t>
            </a:r>
          </a:p>
          <a:p>
            <a:pPr algn="ctr">
              <a:lnSpc>
                <a:spcPts val="5639"/>
              </a:lnSpc>
            </a:pPr>
          </a:p>
        </p:txBody>
      </p:sp>
      <p:sp>
        <p:nvSpPr>
          <p:cNvPr name="TextBox 3" id="3"/>
          <p:cNvSpPr txBox="true"/>
          <p:nvPr/>
        </p:nvSpPr>
        <p:spPr>
          <a:xfrm rot="0">
            <a:off x="1190625" y="1906542"/>
            <a:ext cx="12178085" cy="636270"/>
          </a:xfrm>
          <a:prstGeom prst="rect">
            <a:avLst/>
          </a:prstGeom>
        </p:spPr>
        <p:txBody>
          <a:bodyPr anchor="t" rtlCol="false" tIns="0" lIns="0" bIns="0" rIns="0">
            <a:spAutoFit/>
          </a:bodyPr>
          <a:lstStyle/>
          <a:p>
            <a:pPr algn="l">
              <a:lnSpc>
                <a:spcPts val="4919"/>
              </a:lnSpc>
              <a:spcBef>
                <a:spcPct val="0"/>
              </a:spcBef>
            </a:pPr>
            <a:r>
              <a:rPr lang="en-US" b="true" sz="4099">
                <a:solidFill>
                  <a:srgbClr val="4F5986"/>
                </a:solidFill>
                <a:latin typeface="Now Bold"/>
                <a:ea typeface="Now Bold"/>
                <a:cs typeface="Now Bold"/>
                <a:sym typeface="Now Bold"/>
              </a:rPr>
              <a:t>8.Model Training and Integration</a:t>
            </a:r>
          </a:p>
        </p:txBody>
      </p:sp>
      <p:sp>
        <p:nvSpPr>
          <p:cNvPr name="TextBox 4" id="4"/>
          <p:cNvSpPr txBox="true"/>
          <p:nvPr/>
        </p:nvSpPr>
        <p:spPr>
          <a:xfrm rot="0">
            <a:off x="1232843" y="3101029"/>
            <a:ext cx="17055157" cy="6393180"/>
          </a:xfrm>
          <a:prstGeom prst="rect">
            <a:avLst/>
          </a:prstGeom>
        </p:spPr>
        <p:txBody>
          <a:bodyPr anchor="t" rtlCol="false" tIns="0" lIns="0" bIns="0" rIns="0">
            <a:spAutoFit/>
          </a:bodyPr>
          <a:lstStyle/>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Toxicity Model: </a:t>
            </a:r>
          </a:p>
          <a:p>
            <a:pPr algn="l">
              <a:lnSpc>
                <a:spcPts val="3840"/>
              </a:lnSpc>
            </a:pPr>
            <a:r>
              <a:rPr lang="en-US" sz="3200">
                <a:solidFill>
                  <a:srgbClr val="4F5986"/>
                </a:solidFill>
                <a:latin typeface="Now"/>
                <a:ea typeface="Now"/>
                <a:cs typeface="Now"/>
                <a:sym typeface="Now"/>
              </a:rPr>
              <a:t>       1. </a:t>
            </a:r>
            <a:r>
              <a:rPr lang="en-US" sz="3200" b="true">
                <a:solidFill>
                  <a:srgbClr val="4F5986"/>
                </a:solidFill>
                <a:latin typeface="Now Bold"/>
                <a:ea typeface="Now Bold"/>
                <a:cs typeface="Now Bold"/>
                <a:sym typeface="Now Bold"/>
              </a:rPr>
              <a:t>Training:</a:t>
            </a:r>
            <a:r>
              <a:rPr lang="en-US" sz="3200">
                <a:solidFill>
                  <a:srgbClr val="4F5986"/>
                </a:solidFill>
                <a:latin typeface="Now"/>
                <a:ea typeface="Now"/>
                <a:cs typeface="Now"/>
                <a:sym typeface="Now"/>
              </a:rPr>
              <a:t> Fine-tuned RoBERTa on labeled toxic and non-toxic data.</a:t>
            </a:r>
          </a:p>
          <a:p>
            <a:pPr algn="l">
              <a:lnSpc>
                <a:spcPts val="3840"/>
              </a:lnSpc>
            </a:pPr>
            <a:r>
              <a:rPr lang="en-US" sz="3200">
                <a:solidFill>
                  <a:srgbClr val="4F5986"/>
                </a:solidFill>
                <a:latin typeface="Now"/>
                <a:ea typeface="Now"/>
                <a:cs typeface="Now"/>
                <a:sym typeface="Now"/>
              </a:rPr>
              <a:t>       2. </a:t>
            </a:r>
            <a:r>
              <a:rPr lang="en-US" sz="3200" b="true">
                <a:solidFill>
                  <a:srgbClr val="4F5986"/>
                </a:solidFill>
                <a:latin typeface="Now Bold"/>
                <a:ea typeface="Now Bold"/>
                <a:cs typeface="Now Bold"/>
                <a:sym typeface="Now Bold"/>
              </a:rPr>
              <a:t>Deployment:</a:t>
            </a:r>
            <a:r>
              <a:rPr lang="en-US" sz="3200">
                <a:solidFill>
                  <a:srgbClr val="4F5986"/>
                </a:solidFill>
                <a:latin typeface="Now"/>
                <a:ea typeface="Now"/>
                <a:cs typeface="Now"/>
                <a:sym typeface="Now"/>
              </a:rPr>
              <a:t> Loaded in Flask backend for real-time inference.</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Euphemism Detector:</a:t>
            </a:r>
          </a:p>
          <a:p>
            <a:pPr algn="l">
              <a:lnSpc>
                <a:spcPts val="3840"/>
              </a:lnSpc>
            </a:pPr>
            <a:r>
              <a:rPr lang="en-US" sz="3200">
                <a:solidFill>
                  <a:srgbClr val="4F5986"/>
                </a:solidFill>
                <a:latin typeface="Now"/>
                <a:ea typeface="Now"/>
                <a:cs typeface="Now"/>
                <a:sym typeface="Now"/>
              </a:rPr>
              <a:t>       1. </a:t>
            </a:r>
            <a:r>
              <a:rPr lang="en-US" sz="3200" b="true">
                <a:solidFill>
                  <a:srgbClr val="4F5986"/>
                </a:solidFill>
                <a:latin typeface="Now Bold"/>
                <a:ea typeface="Now Bold"/>
                <a:cs typeface="Now Bold"/>
                <a:sym typeface="Now Bold"/>
              </a:rPr>
              <a:t>Training:</a:t>
            </a:r>
            <a:r>
              <a:rPr lang="en-US" sz="3200">
                <a:solidFill>
                  <a:srgbClr val="4F5986"/>
                </a:solidFill>
                <a:latin typeface="Now"/>
                <a:ea typeface="Now"/>
                <a:cs typeface="Now"/>
                <a:sym typeface="Now"/>
              </a:rPr>
              <a:t> BiLSTM with Attention trained on euphemism datasets</a:t>
            </a:r>
          </a:p>
          <a:p>
            <a:pPr algn="l">
              <a:lnSpc>
                <a:spcPts val="3840"/>
              </a:lnSpc>
            </a:pPr>
            <a:r>
              <a:rPr lang="en-US" sz="3200">
                <a:solidFill>
                  <a:srgbClr val="4F5986"/>
                </a:solidFill>
                <a:latin typeface="Now"/>
                <a:ea typeface="Now"/>
                <a:cs typeface="Now"/>
                <a:sym typeface="Now"/>
              </a:rPr>
              <a:t>       2. </a:t>
            </a:r>
            <a:r>
              <a:rPr lang="en-US" sz="3200" b="true">
                <a:solidFill>
                  <a:srgbClr val="4F5986"/>
                </a:solidFill>
                <a:latin typeface="Now Bold"/>
                <a:ea typeface="Now Bold"/>
                <a:cs typeface="Now Bold"/>
                <a:sym typeface="Now Bold"/>
              </a:rPr>
              <a:t>Integration:</a:t>
            </a:r>
            <a:r>
              <a:rPr lang="en-US" sz="3200">
                <a:solidFill>
                  <a:srgbClr val="4F5986"/>
                </a:solidFill>
                <a:latin typeface="Now"/>
                <a:ea typeface="Now"/>
                <a:cs typeface="Now"/>
                <a:sym typeface="Now"/>
              </a:rPr>
              <a:t> Processes messages before toxicity classification</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Data Handling:</a:t>
            </a:r>
          </a:p>
          <a:p>
            <a:pPr algn="l">
              <a:lnSpc>
                <a:spcPts val="3840"/>
              </a:lnSpc>
            </a:pPr>
            <a:r>
              <a:rPr lang="en-US" sz="3200">
                <a:solidFill>
                  <a:srgbClr val="4F5986"/>
                </a:solidFill>
                <a:latin typeface="Now"/>
                <a:ea typeface="Now"/>
                <a:cs typeface="Now"/>
                <a:sym typeface="Now"/>
              </a:rPr>
              <a:t>       1. </a:t>
            </a:r>
            <a:r>
              <a:rPr lang="en-US" sz="3200" b="true">
                <a:solidFill>
                  <a:srgbClr val="4F5986"/>
                </a:solidFill>
                <a:latin typeface="Now Bold"/>
                <a:ea typeface="Now Bold"/>
                <a:cs typeface="Now Bold"/>
                <a:sym typeface="Now Bold"/>
              </a:rPr>
              <a:t>Preprocessing:</a:t>
            </a:r>
            <a:r>
              <a:rPr lang="en-US" sz="3200">
                <a:solidFill>
                  <a:srgbClr val="4F5986"/>
                </a:solidFill>
                <a:latin typeface="Now"/>
                <a:ea typeface="Now"/>
                <a:cs typeface="Now"/>
                <a:sym typeface="Now"/>
              </a:rPr>
              <a:t> Lowercasing, tokenization, and padding</a:t>
            </a:r>
          </a:p>
          <a:p>
            <a:pPr algn="l">
              <a:lnSpc>
                <a:spcPts val="3840"/>
              </a:lnSpc>
            </a:pPr>
            <a:r>
              <a:rPr lang="en-US" sz="3200">
                <a:solidFill>
                  <a:srgbClr val="4F5986"/>
                </a:solidFill>
                <a:latin typeface="Now"/>
                <a:ea typeface="Now"/>
                <a:cs typeface="Now"/>
                <a:sym typeface="Now"/>
              </a:rPr>
              <a:t>       2. </a:t>
            </a:r>
            <a:r>
              <a:rPr lang="en-US" sz="3200" b="true">
                <a:solidFill>
                  <a:srgbClr val="4F5986"/>
                </a:solidFill>
                <a:latin typeface="Now Bold"/>
                <a:ea typeface="Now Bold"/>
                <a:cs typeface="Now Bold"/>
                <a:sym typeface="Now Bold"/>
              </a:rPr>
              <a:t>Label Encoding:</a:t>
            </a:r>
            <a:r>
              <a:rPr lang="en-US" sz="3200">
                <a:solidFill>
                  <a:srgbClr val="4F5986"/>
                </a:solidFill>
                <a:latin typeface="Now"/>
                <a:ea typeface="Now"/>
                <a:cs typeface="Now"/>
                <a:sym typeface="Now"/>
              </a:rPr>
              <a:t> Translates labels for model compatibility</a:t>
            </a:r>
          </a:p>
          <a:p>
            <a:pPr algn="l">
              <a:lnSpc>
                <a:spcPts val="3840"/>
              </a:lnSpc>
            </a:pPr>
            <a:r>
              <a:rPr lang="en-US" sz="3200">
                <a:solidFill>
                  <a:srgbClr val="4F5986"/>
                </a:solidFill>
                <a:latin typeface="Now"/>
                <a:ea typeface="Now"/>
                <a:cs typeface="Now"/>
                <a:sym typeface="Now"/>
              </a:rPr>
              <a:t>           </a:t>
            </a:r>
          </a:p>
          <a:p>
            <a:pPr algn="l">
              <a:lnSpc>
                <a:spcPts val="384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Modules and Implementation Details</a:t>
            </a:r>
          </a:p>
          <a:p>
            <a:pPr algn="ctr">
              <a:lnSpc>
                <a:spcPts val="5639"/>
              </a:lnSpc>
            </a:pPr>
          </a:p>
        </p:txBody>
      </p:sp>
      <p:sp>
        <p:nvSpPr>
          <p:cNvPr name="TextBox 3" id="3"/>
          <p:cNvSpPr txBox="true"/>
          <p:nvPr/>
        </p:nvSpPr>
        <p:spPr>
          <a:xfrm rot="0">
            <a:off x="1190625" y="1906542"/>
            <a:ext cx="12178085" cy="636270"/>
          </a:xfrm>
          <a:prstGeom prst="rect">
            <a:avLst/>
          </a:prstGeom>
        </p:spPr>
        <p:txBody>
          <a:bodyPr anchor="t" rtlCol="false" tIns="0" lIns="0" bIns="0" rIns="0">
            <a:spAutoFit/>
          </a:bodyPr>
          <a:lstStyle/>
          <a:p>
            <a:pPr algn="l">
              <a:lnSpc>
                <a:spcPts val="4919"/>
              </a:lnSpc>
              <a:spcBef>
                <a:spcPct val="0"/>
              </a:spcBef>
            </a:pPr>
            <a:r>
              <a:rPr lang="en-US" b="true" sz="4099">
                <a:solidFill>
                  <a:srgbClr val="4F5986"/>
                </a:solidFill>
                <a:latin typeface="Now Bold"/>
                <a:ea typeface="Now Bold"/>
                <a:cs typeface="Now Bold"/>
                <a:sym typeface="Now Bold"/>
              </a:rPr>
              <a:t>9. User Management and Moderation</a:t>
            </a:r>
          </a:p>
        </p:txBody>
      </p:sp>
      <p:sp>
        <p:nvSpPr>
          <p:cNvPr name="TextBox 4" id="4"/>
          <p:cNvSpPr txBox="true"/>
          <p:nvPr/>
        </p:nvSpPr>
        <p:spPr>
          <a:xfrm rot="0">
            <a:off x="1232843" y="3101029"/>
            <a:ext cx="17055157" cy="6347460"/>
          </a:xfrm>
          <a:prstGeom prst="rect">
            <a:avLst/>
          </a:prstGeom>
        </p:spPr>
        <p:txBody>
          <a:bodyPr anchor="t" rtlCol="false" tIns="0" lIns="0" bIns="0" rIns="0">
            <a:spAutoFit/>
          </a:bodyPr>
          <a:lstStyle/>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Tracking Users: </a:t>
            </a:r>
          </a:p>
          <a:p>
            <a:pPr algn="l">
              <a:lnSpc>
                <a:spcPts val="3840"/>
              </a:lnSpc>
            </a:pPr>
            <a:r>
              <a:rPr lang="en-US" sz="3200">
                <a:solidFill>
                  <a:srgbClr val="4F5986"/>
                </a:solidFill>
                <a:latin typeface="Now"/>
                <a:ea typeface="Now"/>
                <a:cs typeface="Now"/>
                <a:sym typeface="Now"/>
              </a:rPr>
              <a:t>        1. Maintains lists of active and blocked users.</a:t>
            </a:r>
          </a:p>
          <a:p>
            <a:pPr algn="l">
              <a:lnSpc>
                <a:spcPts val="3840"/>
              </a:lnSpc>
            </a:pPr>
            <a:r>
              <a:rPr lang="en-US" sz="3200">
                <a:solidFill>
                  <a:srgbClr val="4F5986"/>
                </a:solidFill>
                <a:latin typeface="Now"/>
                <a:ea typeface="Now"/>
                <a:cs typeface="Now"/>
                <a:sym typeface="Now"/>
              </a:rPr>
              <a:t>        2. Monitors the number of toxic messages per user.</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Moderation Actions:</a:t>
            </a:r>
          </a:p>
          <a:p>
            <a:pPr algn="l">
              <a:lnSpc>
                <a:spcPts val="3840"/>
              </a:lnSpc>
            </a:pPr>
            <a:r>
              <a:rPr lang="en-US" sz="3200">
                <a:solidFill>
                  <a:srgbClr val="4F5986"/>
                </a:solidFill>
                <a:latin typeface="Now"/>
                <a:ea typeface="Now"/>
                <a:cs typeface="Now"/>
                <a:sym typeface="Now"/>
              </a:rPr>
              <a:t>        1. Warnings: After 3 toxic messages, users receive warnings.</a:t>
            </a:r>
          </a:p>
          <a:p>
            <a:pPr algn="l">
              <a:lnSpc>
                <a:spcPts val="3840"/>
              </a:lnSpc>
            </a:pPr>
            <a:r>
              <a:rPr lang="en-US" sz="3200">
                <a:solidFill>
                  <a:srgbClr val="4F5986"/>
                </a:solidFill>
                <a:latin typeface="Now"/>
                <a:ea typeface="Now"/>
                <a:cs typeface="Now"/>
                <a:sym typeface="Now"/>
              </a:rPr>
              <a:t>        2. Blocking: Users are blocked after 5 toxic messages.</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Feedback to Users:</a:t>
            </a:r>
          </a:p>
          <a:p>
            <a:pPr algn="l">
              <a:lnSpc>
                <a:spcPts val="3840"/>
              </a:lnSpc>
            </a:pPr>
            <a:r>
              <a:rPr lang="en-US" sz="3200">
                <a:solidFill>
                  <a:srgbClr val="4F5986"/>
                </a:solidFill>
                <a:latin typeface="Now"/>
                <a:ea typeface="Now"/>
                <a:cs typeface="Now"/>
                <a:sym typeface="Now"/>
              </a:rPr>
              <a:t>        1. Pop-up notifications for warnings and blocks.</a:t>
            </a:r>
          </a:p>
          <a:p>
            <a:pPr algn="l">
              <a:lnSpc>
                <a:spcPts val="3840"/>
              </a:lnSpc>
            </a:pPr>
            <a:r>
              <a:rPr lang="en-US" sz="3200">
                <a:solidFill>
                  <a:srgbClr val="4F5986"/>
                </a:solidFill>
                <a:latin typeface="Now"/>
                <a:ea typeface="Now"/>
                <a:cs typeface="Now"/>
                <a:sym typeface="Now"/>
              </a:rPr>
              <a:t>       2. Updates the UI to reflect user status changes.</a:t>
            </a:r>
          </a:p>
          <a:p>
            <a:pPr algn="l">
              <a:lnSpc>
                <a:spcPts val="3840"/>
              </a:lnSpc>
            </a:pPr>
            <a:r>
              <a:rPr lang="en-US" sz="3200">
                <a:solidFill>
                  <a:srgbClr val="4F5986"/>
                </a:solidFill>
                <a:latin typeface="Now"/>
                <a:ea typeface="Now"/>
                <a:cs typeface="Now"/>
                <a:sym typeface="Now"/>
              </a:rPr>
              <a:t>            </a:t>
            </a:r>
          </a:p>
          <a:p>
            <a:pPr algn="l">
              <a:lnSpc>
                <a:spcPts val="384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3512"/>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Test Plan and Strategy</a:t>
            </a:r>
          </a:p>
          <a:p>
            <a:pPr algn="ctr">
              <a:lnSpc>
                <a:spcPts val="5639"/>
              </a:lnSpc>
            </a:pPr>
          </a:p>
        </p:txBody>
      </p:sp>
      <p:sp>
        <p:nvSpPr>
          <p:cNvPr name="TextBox 3" id="3"/>
          <p:cNvSpPr txBox="true"/>
          <p:nvPr/>
        </p:nvSpPr>
        <p:spPr>
          <a:xfrm rot="0">
            <a:off x="1028700" y="1844117"/>
            <a:ext cx="16230600" cy="7639050"/>
          </a:xfrm>
          <a:prstGeom prst="rect">
            <a:avLst/>
          </a:prstGeom>
        </p:spPr>
        <p:txBody>
          <a:bodyPr anchor="t" rtlCol="false" tIns="0" lIns="0" bIns="0" rIns="0">
            <a:spAutoFit/>
          </a:bodyPr>
          <a:lstStyle/>
          <a:p>
            <a:pPr algn="l">
              <a:lnSpc>
                <a:spcPts val="4080"/>
              </a:lnSpc>
              <a:spcBef>
                <a:spcPct val="0"/>
              </a:spcBef>
            </a:pPr>
            <a:r>
              <a:rPr lang="en-US" b="true" sz="3400">
                <a:solidFill>
                  <a:srgbClr val="4F5986"/>
                </a:solidFill>
                <a:latin typeface="Now Bold"/>
                <a:ea typeface="Now Bold"/>
                <a:cs typeface="Now Bold"/>
                <a:sym typeface="Now Bold"/>
              </a:rPr>
              <a:t>Unit Tests:</a:t>
            </a:r>
          </a:p>
          <a:p>
            <a:pPr algn="l">
              <a:lnSpc>
                <a:spcPts val="1199"/>
              </a:lnSpc>
              <a:spcBef>
                <a:spcPct val="0"/>
              </a:spcBef>
            </a:pPr>
          </a:p>
          <a:p>
            <a:pPr algn="l" marL="690882" indent="-345441" lvl="1">
              <a:lnSpc>
                <a:spcPts val="3840"/>
              </a:lnSpc>
              <a:buFont typeface="Arial"/>
              <a:buChar char="•"/>
            </a:pPr>
            <a:r>
              <a:rPr lang="en-US" sz="3200">
                <a:solidFill>
                  <a:srgbClr val="4F5986"/>
                </a:solidFill>
                <a:latin typeface="Now"/>
                <a:ea typeface="Now"/>
                <a:cs typeface="Now"/>
                <a:sym typeface="Now"/>
              </a:rPr>
              <a:t>Toxicity Detection: Test the predict_toxicity function to ensure it identifies toxic and non-toxic messages correctly. Also, check the replace_euphemisms function to ensure euphemisms are replaced accurately. Test edge cases like empty or long messages.</a:t>
            </a:r>
          </a:p>
          <a:p>
            <a:pPr algn="l" marL="690882" indent="-345441" lvl="1">
              <a:lnSpc>
                <a:spcPts val="3840"/>
              </a:lnSpc>
              <a:buFont typeface="Arial"/>
              <a:buChar char="•"/>
            </a:pPr>
            <a:r>
              <a:rPr lang="en-US" sz="3200">
                <a:solidFill>
                  <a:srgbClr val="4F5986"/>
                </a:solidFill>
                <a:latin typeface="Now"/>
                <a:ea typeface="Now"/>
                <a:cs typeface="Now"/>
                <a:sym typeface="Now"/>
              </a:rPr>
              <a:t>Message Handling: Verify that messages are broadcast correctly to all users except the sender and that blocked users cannot send messages, with appropriate notifications.</a:t>
            </a:r>
          </a:p>
          <a:p>
            <a:pPr algn="l">
              <a:lnSpc>
                <a:spcPts val="3840"/>
              </a:lnSpc>
            </a:pPr>
          </a:p>
          <a:p>
            <a:pPr algn="l">
              <a:lnSpc>
                <a:spcPts val="4080"/>
              </a:lnSpc>
              <a:spcBef>
                <a:spcPct val="0"/>
              </a:spcBef>
            </a:pPr>
            <a:r>
              <a:rPr lang="en-US" b="true" sz="3400">
                <a:solidFill>
                  <a:srgbClr val="4F5986"/>
                </a:solidFill>
                <a:latin typeface="Now Bold"/>
                <a:ea typeface="Now Bold"/>
                <a:cs typeface="Now Bold"/>
                <a:sym typeface="Now Bold"/>
              </a:rPr>
              <a:t>Integration Tests:</a:t>
            </a:r>
          </a:p>
          <a:p>
            <a:pPr algn="l">
              <a:lnSpc>
                <a:spcPts val="1199"/>
              </a:lnSpc>
              <a:spcBef>
                <a:spcPct val="0"/>
              </a:spcBef>
            </a:pPr>
          </a:p>
          <a:p>
            <a:pPr algn="l" marL="690882" indent="-345441" lvl="1">
              <a:lnSpc>
                <a:spcPts val="3840"/>
              </a:lnSpc>
              <a:buFont typeface="Arial"/>
              <a:buChar char="•"/>
            </a:pPr>
            <a:r>
              <a:rPr lang="en-US" sz="3200">
                <a:solidFill>
                  <a:srgbClr val="4F5986"/>
                </a:solidFill>
                <a:latin typeface="Now"/>
                <a:ea typeface="Now"/>
                <a:cs typeface="Now"/>
                <a:sym typeface="Now"/>
              </a:rPr>
              <a:t>Message Flow: Simulate a user sending a message to ensure it goes through toxicity detection, euphemism replacement, and the appropriate response (warning/block).</a:t>
            </a:r>
          </a:p>
          <a:p>
            <a:pPr algn="l" marL="690882" indent="-345441" lvl="1">
              <a:lnSpc>
                <a:spcPts val="3840"/>
              </a:lnSpc>
              <a:buFont typeface="Arial"/>
              <a:buChar char="•"/>
            </a:pPr>
            <a:r>
              <a:rPr lang="en-US" sz="3200">
                <a:solidFill>
                  <a:srgbClr val="4F5986"/>
                </a:solidFill>
                <a:latin typeface="Now"/>
                <a:ea typeface="Now"/>
                <a:cs typeface="Now"/>
                <a:sym typeface="Now"/>
              </a:rPr>
              <a:t>User Management: Ensure users can join/leave and that the online and blocked user lists are updated across all clients.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Test Plan and Strategy</a:t>
            </a:r>
          </a:p>
          <a:p>
            <a:pPr algn="ctr">
              <a:lnSpc>
                <a:spcPts val="5639"/>
              </a:lnSpc>
            </a:pPr>
          </a:p>
        </p:txBody>
      </p:sp>
      <p:sp>
        <p:nvSpPr>
          <p:cNvPr name="TextBox 3" id="3"/>
          <p:cNvSpPr txBox="true"/>
          <p:nvPr/>
        </p:nvSpPr>
        <p:spPr>
          <a:xfrm rot="0">
            <a:off x="1028700" y="1982036"/>
            <a:ext cx="16230600" cy="6958965"/>
          </a:xfrm>
          <a:prstGeom prst="rect">
            <a:avLst/>
          </a:prstGeom>
        </p:spPr>
        <p:txBody>
          <a:bodyPr anchor="t" rtlCol="false" tIns="0" lIns="0" bIns="0" rIns="0">
            <a:spAutoFit/>
          </a:bodyPr>
          <a:lstStyle/>
          <a:p>
            <a:pPr algn="l">
              <a:lnSpc>
                <a:spcPts val="4080"/>
              </a:lnSpc>
            </a:pPr>
            <a:r>
              <a:rPr lang="en-US" sz="3400" b="true">
                <a:solidFill>
                  <a:srgbClr val="4F5986"/>
                </a:solidFill>
                <a:latin typeface="Now Bold"/>
                <a:ea typeface="Now Bold"/>
                <a:cs typeface="Now Bold"/>
                <a:sym typeface="Now Bold"/>
              </a:rPr>
              <a:t>End-to-End Tests:</a:t>
            </a:r>
          </a:p>
          <a:p>
            <a:pPr algn="l">
              <a:lnSpc>
                <a:spcPts val="1199"/>
              </a:lnSpc>
            </a:pPr>
          </a:p>
          <a:p>
            <a:pPr algn="l" marL="734061" indent="-367031" lvl="1">
              <a:lnSpc>
                <a:spcPts val="4080"/>
              </a:lnSpc>
              <a:buFont typeface="Arial"/>
              <a:buChar char="•"/>
            </a:pPr>
            <a:r>
              <a:rPr lang="en-US" sz="3400">
                <a:solidFill>
                  <a:srgbClr val="4F5986"/>
                </a:solidFill>
                <a:latin typeface="Now"/>
                <a:ea typeface="Now"/>
                <a:cs typeface="Now"/>
                <a:sym typeface="Now"/>
              </a:rPr>
              <a:t>Simulate User Interaction: Test the full flow of user actions: join → send toxic message → warning → repeat → block after 5 toxic messages.</a:t>
            </a:r>
          </a:p>
          <a:p>
            <a:pPr algn="l" marL="734061" indent="-367031" lvl="1">
              <a:lnSpc>
                <a:spcPts val="4080"/>
              </a:lnSpc>
              <a:buFont typeface="Arial"/>
              <a:buChar char="•"/>
            </a:pPr>
            <a:r>
              <a:rPr lang="en-US" sz="3400">
                <a:solidFill>
                  <a:srgbClr val="4F5986"/>
                </a:solidFill>
                <a:latin typeface="Now"/>
                <a:ea typeface="Now"/>
                <a:cs typeface="Now"/>
                <a:sym typeface="Now"/>
              </a:rPr>
              <a:t>Real-Time Interaction: Test simultaneous user interactions, ensuring messages are broadcast correctly and blocked users cannot send messages.</a:t>
            </a:r>
          </a:p>
          <a:p>
            <a:pPr algn="l">
              <a:lnSpc>
                <a:spcPts val="4080"/>
              </a:lnSpc>
            </a:pPr>
          </a:p>
          <a:p>
            <a:pPr algn="l">
              <a:lnSpc>
                <a:spcPts val="4080"/>
              </a:lnSpc>
            </a:pPr>
            <a:r>
              <a:rPr lang="en-US" sz="3400" b="true">
                <a:solidFill>
                  <a:srgbClr val="4F5986"/>
                </a:solidFill>
                <a:latin typeface="Now Bold"/>
                <a:ea typeface="Now Bold"/>
                <a:cs typeface="Now Bold"/>
                <a:sym typeface="Now Bold"/>
              </a:rPr>
              <a:t>Load Testing:</a:t>
            </a:r>
          </a:p>
          <a:p>
            <a:pPr algn="l">
              <a:lnSpc>
                <a:spcPts val="1199"/>
              </a:lnSpc>
            </a:pPr>
          </a:p>
          <a:p>
            <a:pPr algn="l" marL="734061" indent="-367031" lvl="1">
              <a:lnSpc>
                <a:spcPts val="4080"/>
              </a:lnSpc>
              <a:buFont typeface="Arial"/>
              <a:buChar char="•"/>
            </a:pPr>
            <a:r>
              <a:rPr lang="en-US" sz="3400">
                <a:solidFill>
                  <a:srgbClr val="4F5986"/>
                </a:solidFill>
                <a:latin typeface="Now"/>
                <a:ea typeface="Now"/>
                <a:cs typeface="Now"/>
                <a:sym typeface="Now"/>
              </a:rPr>
              <a:t>Concurrency: Test the system under heavy load (many users sending messages) to ensure smooth operation.</a:t>
            </a:r>
          </a:p>
          <a:p>
            <a:pPr algn="l" marL="734061" indent="-367031" lvl="1">
              <a:lnSpc>
                <a:spcPts val="4080"/>
              </a:lnSpc>
              <a:buFont typeface="Arial"/>
              <a:buChar char="•"/>
            </a:pPr>
            <a:r>
              <a:rPr lang="en-US" sz="3400">
                <a:solidFill>
                  <a:srgbClr val="4F5986"/>
                </a:solidFill>
                <a:latin typeface="Now"/>
                <a:ea typeface="Now"/>
                <a:cs typeface="Now"/>
                <a:sym typeface="Now"/>
              </a:rPr>
              <a:t>Scalability: Simulate sending a large number of messages rapidly and verify that the system maintains performance and stability.</a:t>
            </a:r>
          </a:p>
          <a:p>
            <a:pPr algn="l">
              <a:lnSpc>
                <a:spcPts val="3840"/>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Test Plan and Strategy</a:t>
            </a:r>
          </a:p>
          <a:p>
            <a:pPr algn="ctr">
              <a:lnSpc>
                <a:spcPts val="5639"/>
              </a:lnSpc>
            </a:pPr>
          </a:p>
        </p:txBody>
      </p:sp>
      <p:sp>
        <p:nvSpPr>
          <p:cNvPr name="TextBox 3" id="3"/>
          <p:cNvSpPr txBox="true"/>
          <p:nvPr/>
        </p:nvSpPr>
        <p:spPr>
          <a:xfrm rot="0">
            <a:off x="1028700" y="2624004"/>
            <a:ext cx="16230600" cy="4125087"/>
          </a:xfrm>
          <a:prstGeom prst="rect">
            <a:avLst/>
          </a:prstGeom>
        </p:spPr>
        <p:txBody>
          <a:bodyPr anchor="t" rtlCol="false" tIns="0" lIns="0" bIns="0" rIns="0">
            <a:spAutoFit/>
          </a:bodyPr>
          <a:lstStyle/>
          <a:p>
            <a:pPr algn="l">
              <a:lnSpc>
                <a:spcPts val="4522"/>
              </a:lnSpc>
            </a:pPr>
            <a:r>
              <a:rPr lang="en-US" sz="3400" b="true">
                <a:solidFill>
                  <a:srgbClr val="4F5986"/>
                </a:solidFill>
                <a:latin typeface="Now Bold"/>
                <a:ea typeface="Now Bold"/>
                <a:cs typeface="Now Bold"/>
                <a:sym typeface="Now Bold"/>
              </a:rPr>
              <a:t>Usability Testing:</a:t>
            </a:r>
          </a:p>
          <a:p>
            <a:pPr algn="l">
              <a:lnSpc>
                <a:spcPts val="1329"/>
              </a:lnSpc>
            </a:pPr>
          </a:p>
          <a:p>
            <a:pPr algn="l" marL="734061" indent="-367031" lvl="1">
              <a:lnSpc>
                <a:spcPts val="4522"/>
              </a:lnSpc>
              <a:buFont typeface="Arial"/>
              <a:buChar char="•"/>
            </a:pPr>
            <a:r>
              <a:rPr lang="en-US" sz="3400">
                <a:solidFill>
                  <a:srgbClr val="4F5986"/>
                </a:solidFill>
                <a:latin typeface="Now"/>
                <a:ea typeface="Now"/>
                <a:cs typeface="Now"/>
                <a:sym typeface="Now"/>
              </a:rPr>
              <a:t>UI/UX: Test the user interface for proper handling of messages, user names, and real-time updates of the user and blocked lists. Ensure notifications (e.g., for warnings/blocks) are displayed clearly.</a:t>
            </a:r>
          </a:p>
          <a:p>
            <a:pPr algn="l" marL="734061" indent="-367031" lvl="1">
              <a:lnSpc>
                <a:spcPts val="4522"/>
              </a:lnSpc>
              <a:buFont typeface="Arial"/>
              <a:buChar char="•"/>
            </a:pPr>
            <a:r>
              <a:rPr lang="en-US" sz="3400">
                <a:solidFill>
                  <a:srgbClr val="4F5986"/>
                </a:solidFill>
                <a:latin typeface="Now"/>
                <a:ea typeface="Now"/>
                <a:cs typeface="Now"/>
                <a:sym typeface="Now"/>
              </a:rPr>
              <a:t>Real-Time Notifications: Ensure all notifications (joining, leaving, warnings, and blocks) are correctly displayed in the UI.</a:t>
            </a:r>
          </a:p>
          <a:p>
            <a:pPr algn="l">
              <a:lnSpc>
                <a:spcPts val="4256"/>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Results and Discussion</a:t>
            </a:r>
          </a:p>
          <a:p>
            <a:pPr algn="ctr">
              <a:lnSpc>
                <a:spcPts val="5639"/>
              </a:lnSpc>
            </a:pPr>
          </a:p>
        </p:txBody>
      </p:sp>
      <p:sp>
        <p:nvSpPr>
          <p:cNvPr name="Freeform 3" id="3"/>
          <p:cNvSpPr/>
          <p:nvPr/>
        </p:nvSpPr>
        <p:spPr>
          <a:xfrm flipH="false" flipV="false" rot="0">
            <a:off x="1243464" y="2229439"/>
            <a:ext cx="15801073" cy="6735207"/>
          </a:xfrm>
          <a:custGeom>
            <a:avLst/>
            <a:gdLst/>
            <a:ahLst/>
            <a:cxnLst/>
            <a:rect r="r" b="b" t="t" l="l"/>
            <a:pathLst>
              <a:path h="6735207" w="15801073">
                <a:moveTo>
                  <a:pt x="0" y="0"/>
                </a:moveTo>
                <a:lnTo>
                  <a:pt x="15801072" y="0"/>
                </a:lnTo>
                <a:lnTo>
                  <a:pt x="15801072" y="6735208"/>
                </a:lnTo>
                <a:lnTo>
                  <a:pt x="0" y="6735208"/>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654385" y="1964028"/>
            <a:ext cx="15704440" cy="8322972"/>
          </a:xfrm>
          <a:prstGeom prst="rect">
            <a:avLst/>
          </a:prstGeom>
        </p:spPr>
        <p:txBody>
          <a:bodyPr anchor="t" rtlCol="false" tIns="0" lIns="0" bIns="0" rIns="0">
            <a:spAutoFit/>
          </a:bodyPr>
          <a:lstStyle/>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Abstract</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Summary of Requirements and Design ( Phase - 1)</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Summary of Methodology / Approach (Phase - 1)</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Design Description</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Modules and Implementation Details</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Project Demonstration and Walkthrough</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Test Plan and Strategy</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Results and Discussion</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Lessons Learnt</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Conclusion and Future Work</a:t>
            </a:r>
          </a:p>
          <a:p>
            <a:pPr algn="l" marL="851356" indent="-425678" lvl="1">
              <a:lnSpc>
                <a:spcPts val="5520"/>
              </a:lnSpc>
              <a:buFont typeface="Arial"/>
              <a:buChar char="•"/>
            </a:pPr>
            <a:r>
              <a:rPr lang="en-US" b="true" sz="3943">
                <a:solidFill>
                  <a:srgbClr val="2F3B70"/>
                </a:solidFill>
                <a:latin typeface="Now Bold"/>
                <a:ea typeface="Now Bold"/>
                <a:cs typeface="Now Bold"/>
                <a:sym typeface="Now Bold"/>
              </a:rPr>
              <a:t>References</a:t>
            </a:r>
          </a:p>
          <a:p>
            <a:pPr algn="l">
              <a:lnSpc>
                <a:spcPts val="5520"/>
              </a:lnSpc>
            </a:pPr>
          </a:p>
        </p:txBody>
      </p:sp>
      <p:sp>
        <p:nvSpPr>
          <p:cNvPr name="TextBox 4" id="4"/>
          <p:cNvSpPr txBox="true"/>
          <p:nvPr/>
        </p:nvSpPr>
        <p:spPr>
          <a:xfrm rot="0">
            <a:off x="4377675" y="755909"/>
            <a:ext cx="9532650" cy="788670"/>
          </a:xfrm>
          <a:prstGeom prst="rect">
            <a:avLst/>
          </a:prstGeom>
        </p:spPr>
        <p:txBody>
          <a:bodyPr anchor="t" rtlCol="false" tIns="0" lIns="0" bIns="0" rIns="0">
            <a:spAutoFit/>
          </a:bodyPr>
          <a:lstStyle/>
          <a:p>
            <a:pPr algn="ctr">
              <a:lnSpc>
                <a:spcPts val="6119"/>
              </a:lnSpc>
            </a:pPr>
            <a:r>
              <a:rPr lang="en-US" b="true" sz="5099" u="sng">
                <a:solidFill>
                  <a:srgbClr val="2F3B70"/>
                </a:solidFill>
                <a:latin typeface="Now Bold"/>
                <a:ea typeface="Now Bold"/>
                <a:cs typeface="Now Bold"/>
                <a:sym typeface="Now Bold"/>
              </a:rPr>
              <a:t>Outline</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3512"/>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Lessons Learnt</a:t>
            </a:r>
          </a:p>
          <a:p>
            <a:pPr algn="ctr">
              <a:lnSpc>
                <a:spcPts val="5639"/>
              </a:lnSpc>
            </a:pPr>
          </a:p>
        </p:txBody>
      </p:sp>
      <p:sp>
        <p:nvSpPr>
          <p:cNvPr name="TextBox 3" id="3"/>
          <p:cNvSpPr txBox="true"/>
          <p:nvPr/>
        </p:nvSpPr>
        <p:spPr>
          <a:xfrm rot="0">
            <a:off x="1277073" y="3103008"/>
            <a:ext cx="16230600" cy="4123690"/>
          </a:xfrm>
          <a:prstGeom prst="rect">
            <a:avLst/>
          </a:prstGeom>
        </p:spPr>
        <p:txBody>
          <a:bodyPr anchor="t" rtlCol="false" tIns="0" lIns="0" bIns="0" rIns="0">
            <a:spAutoFit/>
          </a:bodyPr>
          <a:lstStyle/>
          <a:p>
            <a:pPr algn="l" marL="755651" indent="-377825" lvl="1">
              <a:lnSpc>
                <a:spcPts val="4655"/>
              </a:lnSpc>
              <a:buFont typeface="Arial"/>
              <a:buChar char="•"/>
            </a:pPr>
            <a:r>
              <a:rPr lang="en-US" sz="3500">
                <a:solidFill>
                  <a:srgbClr val="4F5986"/>
                </a:solidFill>
                <a:latin typeface="Now"/>
                <a:ea typeface="Now"/>
                <a:cs typeface="Now"/>
                <a:sym typeface="Now"/>
              </a:rPr>
              <a:t>Learnt in-depth about transformer architecture and various model built around it ( BERT, RoBerta)</a:t>
            </a:r>
          </a:p>
          <a:p>
            <a:pPr algn="l" marL="755651" indent="-377825" lvl="1">
              <a:lnSpc>
                <a:spcPts val="4655"/>
              </a:lnSpc>
              <a:buFont typeface="Arial"/>
              <a:buChar char="•"/>
            </a:pPr>
            <a:r>
              <a:rPr lang="en-US" sz="3500">
                <a:solidFill>
                  <a:srgbClr val="4F5986"/>
                </a:solidFill>
                <a:latin typeface="Now"/>
                <a:ea typeface="Now"/>
                <a:cs typeface="Now"/>
                <a:sym typeface="Now"/>
              </a:rPr>
              <a:t>Acquired knowledge around research papers that are trying to solve the same problem </a:t>
            </a:r>
          </a:p>
          <a:p>
            <a:pPr algn="l" marL="755651" indent="-377825" lvl="1">
              <a:lnSpc>
                <a:spcPts val="4655"/>
              </a:lnSpc>
              <a:buFont typeface="Arial"/>
              <a:buChar char="•"/>
            </a:pPr>
            <a:r>
              <a:rPr lang="en-US" sz="3500">
                <a:solidFill>
                  <a:srgbClr val="4F5986"/>
                </a:solidFill>
                <a:latin typeface="Now"/>
                <a:ea typeface="Now"/>
                <a:cs typeface="Now"/>
                <a:sym typeface="Now"/>
              </a:rPr>
              <a:t>Robustness about the various classification of toxicity   </a:t>
            </a:r>
          </a:p>
          <a:p>
            <a:pPr algn="l" marL="755651" indent="-377825" lvl="1">
              <a:lnSpc>
                <a:spcPts val="4655"/>
              </a:lnSpc>
              <a:buFont typeface="Arial"/>
              <a:buChar char="•"/>
            </a:pPr>
            <a:r>
              <a:rPr lang="en-US" sz="3500">
                <a:solidFill>
                  <a:srgbClr val="4F5986"/>
                </a:solidFill>
                <a:latin typeface="Now"/>
                <a:ea typeface="Now"/>
                <a:cs typeface="Now"/>
                <a:sym typeface="Now"/>
              </a:rPr>
              <a:t>Learnt on how to handle cases of context and sentiment-analysis </a:t>
            </a:r>
          </a:p>
          <a:p>
            <a:pPr algn="l" marL="755651" indent="-377825" lvl="1">
              <a:lnSpc>
                <a:spcPts val="4655"/>
              </a:lnSpc>
              <a:buFont typeface="Arial"/>
              <a:buChar char="•"/>
            </a:pPr>
            <a:r>
              <a:rPr lang="en-US" sz="3500">
                <a:solidFill>
                  <a:srgbClr val="4F5986"/>
                </a:solidFill>
                <a:latin typeface="Now"/>
                <a:ea typeface="Now"/>
                <a:cs typeface="Now"/>
                <a:sym typeface="Now"/>
              </a:rPr>
              <a:t>Importance of iterative development  </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6370"/>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Conclusion</a:t>
            </a:r>
          </a:p>
          <a:p>
            <a:pPr algn="ctr">
              <a:lnSpc>
                <a:spcPts val="5639"/>
              </a:lnSpc>
            </a:pPr>
          </a:p>
        </p:txBody>
      </p:sp>
      <p:sp>
        <p:nvSpPr>
          <p:cNvPr name="TextBox 3" id="3"/>
          <p:cNvSpPr txBox="true"/>
          <p:nvPr/>
        </p:nvSpPr>
        <p:spPr>
          <a:xfrm rot="0">
            <a:off x="1028700" y="2152142"/>
            <a:ext cx="16230600" cy="6277991"/>
          </a:xfrm>
          <a:prstGeom prst="rect">
            <a:avLst/>
          </a:prstGeom>
        </p:spPr>
        <p:txBody>
          <a:bodyPr anchor="t" rtlCol="false" tIns="0" lIns="0" bIns="0" rIns="0">
            <a:spAutoFit/>
          </a:bodyPr>
          <a:lstStyle/>
          <a:p>
            <a:pPr algn="l">
              <a:lnSpc>
                <a:spcPts val="4522"/>
              </a:lnSpc>
            </a:pPr>
            <a:r>
              <a:rPr lang="en-US" sz="3400">
                <a:solidFill>
                  <a:srgbClr val="4F5986"/>
                </a:solidFill>
                <a:latin typeface="Now"/>
                <a:ea typeface="Now"/>
                <a:cs typeface="Now"/>
                <a:sym typeface="Now"/>
              </a:rPr>
              <a:t>Our project provides an effective approach to detect toxicity and handle euphemisms, by combining a BILSTM model with attention mechanism for euphemism detection and replacement, DistilBERT model for sentiment analysis and a fine-tuned RoBERTa model for multi-label classification of toxicity.</a:t>
            </a:r>
          </a:p>
          <a:p>
            <a:pPr algn="l" marL="734061" indent="-367031" lvl="1">
              <a:lnSpc>
                <a:spcPts val="4522"/>
              </a:lnSpc>
              <a:buFont typeface="Arial"/>
              <a:buChar char="•"/>
            </a:pPr>
            <a:r>
              <a:rPr lang="en-US" sz="3400">
                <a:solidFill>
                  <a:srgbClr val="4F5986"/>
                </a:solidFill>
                <a:latin typeface="Now"/>
                <a:ea typeface="Now"/>
                <a:cs typeface="Now"/>
                <a:sym typeface="Now"/>
              </a:rPr>
              <a:t>The RoBERTa model accurately classifies toxic categories such as threat and identity hate, etc.</a:t>
            </a:r>
          </a:p>
          <a:p>
            <a:pPr algn="l" marL="734061" indent="-367031" lvl="1">
              <a:lnSpc>
                <a:spcPts val="4522"/>
              </a:lnSpc>
              <a:buFont typeface="Arial"/>
              <a:buChar char="•"/>
            </a:pPr>
            <a:r>
              <a:rPr lang="en-US" sz="3400">
                <a:solidFill>
                  <a:srgbClr val="4F5986"/>
                </a:solidFill>
                <a:latin typeface="Now"/>
                <a:ea typeface="Now"/>
                <a:cs typeface="Now"/>
                <a:sym typeface="Now"/>
              </a:rPr>
              <a:t>The BiLSTM model effectively identifies and replaces euphemisms, enhancing detection reliability.</a:t>
            </a:r>
          </a:p>
          <a:p>
            <a:pPr algn="l" marL="734061" indent="-367031" lvl="1">
              <a:lnSpc>
                <a:spcPts val="4522"/>
              </a:lnSpc>
              <a:buFont typeface="Arial"/>
              <a:buChar char="•"/>
            </a:pPr>
            <a:r>
              <a:rPr lang="en-US" sz="3400">
                <a:solidFill>
                  <a:srgbClr val="4F5986"/>
                </a:solidFill>
                <a:latin typeface="Now"/>
                <a:ea typeface="Now"/>
                <a:cs typeface="Now"/>
                <a:sym typeface="Now"/>
              </a:rPr>
              <a:t>DistilBERT is used to integrate sentiment analysis, which further enriches the model’s understanding by capturing the tone of messages.</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721995"/>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Future work</a:t>
            </a:r>
          </a:p>
        </p:txBody>
      </p:sp>
      <p:sp>
        <p:nvSpPr>
          <p:cNvPr name="TextBox 3" id="3"/>
          <p:cNvSpPr txBox="true"/>
          <p:nvPr/>
        </p:nvSpPr>
        <p:spPr>
          <a:xfrm rot="0">
            <a:off x="1028700" y="2326178"/>
            <a:ext cx="16230600" cy="5985383"/>
          </a:xfrm>
          <a:prstGeom prst="rect">
            <a:avLst/>
          </a:prstGeom>
        </p:spPr>
        <p:txBody>
          <a:bodyPr anchor="t" rtlCol="false" tIns="0" lIns="0" bIns="0" rIns="0">
            <a:spAutoFit/>
          </a:bodyPr>
          <a:lstStyle/>
          <a:p>
            <a:pPr algn="l" marL="734061" indent="-367031" lvl="1">
              <a:lnSpc>
                <a:spcPts val="4726"/>
              </a:lnSpc>
              <a:buFont typeface="Arial"/>
              <a:buChar char="•"/>
            </a:pPr>
            <a:r>
              <a:rPr lang="en-US" sz="3400">
                <a:solidFill>
                  <a:srgbClr val="4F5986"/>
                </a:solidFill>
                <a:latin typeface="Now"/>
                <a:ea typeface="Now"/>
                <a:cs typeface="Now"/>
                <a:sym typeface="Now"/>
              </a:rPr>
              <a:t>Future work could focus on enhancing the project by enabling cross-language and cross-dialect toxicity detection, allowing for effective moderation in diverse linguistic contexts.</a:t>
            </a:r>
          </a:p>
          <a:p>
            <a:pPr algn="l" marL="734061" indent="-367031" lvl="1">
              <a:lnSpc>
                <a:spcPts val="4726"/>
              </a:lnSpc>
              <a:buFont typeface="Arial"/>
              <a:buChar char="•"/>
            </a:pPr>
            <a:r>
              <a:rPr lang="en-US" sz="3400">
                <a:solidFill>
                  <a:srgbClr val="4F5986"/>
                </a:solidFill>
                <a:latin typeface="Now"/>
                <a:ea typeface="Now"/>
                <a:cs typeface="Now"/>
                <a:sym typeface="Now"/>
              </a:rPr>
              <a:t>Expanding the euphemism detection model to suggest polite or neutral language replacements could help users reformulate messages in real-time, encouraging more respectful communication. </a:t>
            </a:r>
          </a:p>
          <a:p>
            <a:pPr algn="l" marL="734061" indent="-367031" lvl="1">
              <a:lnSpc>
                <a:spcPts val="4726"/>
              </a:lnSpc>
              <a:buFont typeface="Arial"/>
              <a:buChar char="•"/>
            </a:pPr>
            <a:r>
              <a:rPr lang="en-US" sz="3400">
                <a:solidFill>
                  <a:srgbClr val="4F5986"/>
                </a:solidFill>
                <a:latin typeface="Now"/>
                <a:ea typeface="Now"/>
                <a:cs typeface="Now"/>
                <a:sym typeface="Now"/>
              </a:rPr>
              <a:t>Analyzing user behavior trends over time could facilitate the development of profiles to identify recurring toxic patterns, enabling targeted interventions to promote healthier communication.</a:t>
            </a:r>
          </a:p>
          <a:p>
            <a:pPr algn="l">
              <a:lnSpc>
                <a:spcPts val="4726"/>
              </a:lnSpc>
            </a:pP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722842"/>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References</a:t>
            </a:r>
          </a:p>
        </p:txBody>
      </p:sp>
      <p:sp>
        <p:nvSpPr>
          <p:cNvPr name="TextBox 3" id="3"/>
          <p:cNvSpPr txBox="true"/>
          <p:nvPr/>
        </p:nvSpPr>
        <p:spPr>
          <a:xfrm rot="0">
            <a:off x="1580374" y="1976437"/>
            <a:ext cx="15678926" cy="6324600"/>
          </a:xfrm>
          <a:prstGeom prst="rect">
            <a:avLst/>
          </a:prstGeom>
        </p:spPr>
        <p:txBody>
          <a:bodyPr anchor="t" rtlCol="false" tIns="0" lIns="0" bIns="0" rIns="0">
            <a:spAutoFit/>
          </a:bodyPr>
          <a:lstStyle/>
          <a:p>
            <a:pPr algn="l">
              <a:lnSpc>
                <a:spcPts val="3840"/>
              </a:lnSpc>
              <a:spcBef>
                <a:spcPct val="0"/>
              </a:spcBef>
            </a:pPr>
            <a:r>
              <a:rPr lang="en-US" sz="3200">
                <a:solidFill>
                  <a:srgbClr val="4F5986"/>
                </a:solidFill>
                <a:latin typeface="Now"/>
                <a:ea typeface="Now"/>
                <a:cs typeface="Now"/>
                <a:sym typeface="Now"/>
              </a:rPr>
              <a:t>[1] Zhu, Wanzheng, and Suma Bhat. "Euphemistic phrase detection by masked language model." arXiv preprint arXiv:2109.04666 (2021).</a:t>
            </a:r>
          </a:p>
          <a:p>
            <a:pPr algn="l">
              <a:lnSpc>
                <a:spcPts val="3840"/>
              </a:lnSpc>
              <a:spcBef>
                <a:spcPct val="0"/>
              </a:spcBef>
            </a:pPr>
          </a:p>
          <a:p>
            <a:pPr algn="l">
              <a:lnSpc>
                <a:spcPts val="3840"/>
              </a:lnSpc>
              <a:spcBef>
                <a:spcPct val="0"/>
              </a:spcBef>
            </a:pPr>
            <a:r>
              <a:rPr lang="en-US" sz="3200">
                <a:solidFill>
                  <a:srgbClr val="4F5986"/>
                </a:solidFill>
                <a:latin typeface="Now"/>
                <a:ea typeface="Now"/>
                <a:cs typeface="Now"/>
                <a:sym typeface="Now"/>
              </a:rPr>
              <a:t>[2] Kurita, Keita, Anna Belova, and Antonios Anastasopoulos. "Towards robust toxic content classification." arXiv preprint arXiv:1912.06872 (2019).</a:t>
            </a:r>
          </a:p>
          <a:p>
            <a:pPr algn="l">
              <a:lnSpc>
                <a:spcPts val="3840"/>
              </a:lnSpc>
              <a:spcBef>
                <a:spcPct val="0"/>
              </a:spcBef>
            </a:pPr>
          </a:p>
          <a:p>
            <a:pPr algn="l">
              <a:lnSpc>
                <a:spcPts val="3840"/>
              </a:lnSpc>
              <a:spcBef>
                <a:spcPct val="0"/>
              </a:spcBef>
            </a:pPr>
            <a:r>
              <a:rPr lang="en-US" sz="3200">
                <a:solidFill>
                  <a:srgbClr val="4F5986"/>
                </a:solidFill>
                <a:latin typeface="Now"/>
                <a:ea typeface="Now"/>
                <a:cs typeface="Now"/>
                <a:sym typeface="Now"/>
              </a:rPr>
              <a:t>[3] Pavlopoulos, J., Sorensen, J., Dixon, L., Thain, N., &amp; Androutsopoulos, I. (2020). “Toxicity detection: Does context really matter?”. arXiv preprint arXiv:2006.00998. </a:t>
            </a:r>
          </a:p>
          <a:p>
            <a:pPr algn="l">
              <a:lnSpc>
                <a:spcPts val="3840"/>
              </a:lnSpc>
              <a:spcBef>
                <a:spcPct val="0"/>
              </a:spcBef>
            </a:pPr>
          </a:p>
          <a:p>
            <a:pPr algn="l">
              <a:lnSpc>
                <a:spcPts val="3840"/>
              </a:lnSpc>
              <a:spcBef>
                <a:spcPct val="0"/>
              </a:spcBef>
            </a:pPr>
            <a:r>
              <a:rPr lang="en-US" sz="3200">
                <a:solidFill>
                  <a:srgbClr val="4F5986"/>
                </a:solidFill>
                <a:latin typeface="Now"/>
                <a:ea typeface="Now"/>
                <a:cs typeface="Now"/>
                <a:sym typeface="Now"/>
              </a:rPr>
              <a:t>[4] Zhu, Wanzheng, et al. "Self-supervised euphemism detection and identification for content moderation." 2021 IEEE Symposium on Security and Privacy (SP). IEEE, 2021. </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1028700" y="4608368"/>
            <a:ext cx="16044500" cy="1856317"/>
          </a:xfrm>
          <a:prstGeom prst="rect">
            <a:avLst/>
          </a:prstGeom>
        </p:spPr>
        <p:txBody>
          <a:bodyPr anchor="t" rtlCol="false" tIns="0" lIns="0" bIns="0" rIns="0">
            <a:spAutoFit/>
          </a:bodyPr>
          <a:lstStyle/>
          <a:p>
            <a:pPr algn="ctr">
              <a:lnSpc>
                <a:spcPts val="8999"/>
              </a:lnSpc>
            </a:pPr>
            <a:r>
              <a:rPr lang="en-US" sz="7499" b="true">
                <a:solidFill>
                  <a:srgbClr val="4F5986"/>
                </a:solidFill>
                <a:latin typeface="Now Bold"/>
                <a:ea typeface="Now Bold"/>
                <a:cs typeface="Now Bold"/>
                <a:sym typeface="Now Bold"/>
              </a:rPr>
              <a:t>Thank You</a:t>
            </a:r>
          </a:p>
          <a:p>
            <a:pPr algn="ctr">
              <a:lnSpc>
                <a:spcPts val="563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121750" y="667702"/>
            <a:ext cx="16044500" cy="720725"/>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Abstract</a:t>
            </a:r>
          </a:p>
        </p:txBody>
      </p:sp>
      <p:sp>
        <p:nvSpPr>
          <p:cNvPr name="TextBox 4" id="4"/>
          <p:cNvSpPr txBox="true"/>
          <p:nvPr/>
        </p:nvSpPr>
        <p:spPr>
          <a:xfrm rot="0">
            <a:off x="639049" y="2051838"/>
            <a:ext cx="17508432" cy="8075679"/>
          </a:xfrm>
          <a:prstGeom prst="rect">
            <a:avLst/>
          </a:prstGeom>
        </p:spPr>
        <p:txBody>
          <a:bodyPr anchor="t" rtlCol="false" tIns="0" lIns="0" bIns="0" rIns="0">
            <a:spAutoFit/>
          </a:bodyPr>
          <a:lstStyle/>
          <a:p>
            <a:pPr algn="l">
              <a:lnSpc>
                <a:spcPts val="3758"/>
              </a:lnSpc>
            </a:pPr>
            <a:r>
              <a:rPr lang="en-US" sz="2684" b="true">
                <a:solidFill>
                  <a:srgbClr val="2F3B70"/>
                </a:solidFill>
                <a:latin typeface="Now Bold"/>
                <a:ea typeface="Now Bold"/>
                <a:cs typeface="Now Bold"/>
                <a:sym typeface="Now Bold"/>
              </a:rPr>
              <a:t>This project presents a toxicity detection system designed to spot both direct and indirect harmful language in online messages. Unlike traditional approaches, our system can recognize euphemisms—words or phrases used to hide toxic intent—as well as sentiment to help identify truly harmful messages more accurately.</a:t>
            </a:r>
          </a:p>
          <a:p>
            <a:pPr algn="l">
              <a:lnSpc>
                <a:spcPts val="3758"/>
              </a:lnSpc>
            </a:pPr>
            <a:r>
              <a:rPr lang="en-US" sz="2684" b="true">
                <a:solidFill>
                  <a:srgbClr val="2F3B70"/>
                </a:solidFill>
                <a:latin typeface="Now Bold"/>
                <a:ea typeface="Now Bold"/>
                <a:cs typeface="Now Bold"/>
                <a:sym typeface="Now Bold"/>
              </a:rPr>
              <a:t>The system uses a client-server setup, where the server hosts models that analyze messages for toxicity. The main interface is a real-time chatroom, where user messages are checked for toxic content before they are shown.</a:t>
            </a:r>
          </a:p>
          <a:p>
            <a:pPr algn="l">
              <a:lnSpc>
                <a:spcPts val="3758"/>
              </a:lnSpc>
            </a:pPr>
            <a:r>
              <a:rPr lang="en-US" sz="2684" b="true">
                <a:solidFill>
                  <a:srgbClr val="2F3B70"/>
                </a:solidFill>
                <a:latin typeface="Now Bold"/>
                <a:ea typeface="Now Bold"/>
                <a:cs typeface="Now Bold"/>
                <a:sym typeface="Now Bold"/>
              </a:rPr>
              <a:t>Key features include:</a:t>
            </a:r>
          </a:p>
          <a:p>
            <a:pPr algn="l" marL="579664" indent="-289832" lvl="1">
              <a:lnSpc>
                <a:spcPts val="3758"/>
              </a:lnSpc>
              <a:buFont typeface="Arial"/>
              <a:buChar char="•"/>
            </a:pPr>
            <a:r>
              <a:rPr lang="en-US" b="true" sz="2684">
                <a:solidFill>
                  <a:srgbClr val="2F3B70"/>
                </a:solidFill>
                <a:latin typeface="Now Bold"/>
                <a:ea typeface="Now Bold"/>
                <a:cs typeface="Now Bold"/>
                <a:sym typeface="Now Bold"/>
              </a:rPr>
              <a:t>Euphemism Detection: Finds indirect toxic language by identifying hidden or softened toxic words.</a:t>
            </a:r>
          </a:p>
          <a:p>
            <a:pPr algn="l" marL="579664" indent="-289832" lvl="1">
              <a:lnSpc>
                <a:spcPts val="3758"/>
              </a:lnSpc>
              <a:buFont typeface="Arial"/>
              <a:buChar char="•"/>
            </a:pPr>
            <a:r>
              <a:rPr lang="en-US" b="true" sz="2684">
                <a:solidFill>
                  <a:srgbClr val="2F3B70"/>
                </a:solidFill>
                <a:latin typeface="Now Bold"/>
                <a:ea typeface="Now Bold"/>
                <a:cs typeface="Now Bold"/>
                <a:sym typeface="Now Bold"/>
              </a:rPr>
              <a:t>Sentiment Filtering: Uses sentiment analysis to avoid flagging positive messages as toxic.</a:t>
            </a:r>
          </a:p>
          <a:p>
            <a:pPr algn="l" marL="579664" indent="-289832" lvl="1">
              <a:lnSpc>
                <a:spcPts val="3758"/>
              </a:lnSpc>
              <a:buFont typeface="Arial"/>
              <a:buChar char="•"/>
            </a:pPr>
            <a:r>
              <a:rPr lang="en-US" b="true" sz="2684">
                <a:solidFill>
                  <a:srgbClr val="2F3B70"/>
                </a:solidFill>
                <a:latin typeface="Now Bold"/>
                <a:ea typeface="Now Bold"/>
                <a:cs typeface="Now Bold"/>
                <a:sym typeface="Now Bold"/>
              </a:rPr>
              <a:t>Real-Time Feedback: Notifies users immediately if their message is flagged for toxicity, including warnings for repeated offenses.</a:t>
            </a:r>
          </a:p>
          <a:p>
            <a:pPr algn="l">
              <a:lnSpc>
                <a:spcPts val="3758"/>
              </a:lnSpc>
            </a:pPr>
            <a:r>
              <a:rPr lang="en-US" sz="2684" b="true">
                <a:solidFill>
                  <a:srgbClr val="2F3B70"/>
                </a:solidFill>
                <a:latin typeface="Now Bold"/>
                <a:ea typeface="Now Bold"/>
                <a:cs typeface="Now Bold"/>
                <a:sym typeface="Now Bold"/>
              </a:rPr>
              <a:t>This system aims to create safer online spaces by catching hidden toxic language and providing accurate, immediate feedback to users. The results show that this approach has potential for use in online platforms where respectful communication is important.</a:t>
            </a:r>
          </a:p>
          <a:p>
            <a:pPr algn="l">
              <a:lnSpc>
                <a:spcPts val="375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Freeform 3" id="3"/>
          <p:cNvSpPr/>
          <p:nvPr/>
        </p:nvSpPr>
        <p:spPr>
          <a:xfrm flipH="false" flipV="false" rot="0">
            <a:off x="5846416" y="1715224"/>
            <a:ext cx="6595168" cy="8321979"/>
          </a:xfrm>
          <a:custGeom>
            <a:avLst/>
            <a:gdLst/>
            <a:ahLst/>
            <a:cxnLst/>
            <a:rect r="r" b="b" t="t" l="l"/>
            <a:pathLst>
              <a:path h="8321979" w="6595168">
                <a:moveTo>
                  <a:pt x="0" y="0"/>
                </a:moveTo>
                <a:lnTo>
                  <a:pt x="6595168" y="0"/>
                </a:lnTo>
                <a:lnTo>
                  <a:pt x="6595168" y="8321979"/>
                </a:lnTo>
                <a:lnTo>
                  <a:pt x="0" y="8321979"/>
                </a:lnTo>
                <a:lnTo>
                  <a:pt x="0" y="0"/>
                </a:lnTo>
                <a:close/>
              </a:path>
            </a:pathLst>
          </a:custGeom>
          <a:blipFill>
            <a:blip r:embed="rId3"/>
            <a:stretch>
              <a:fillRect l="0" t="0" r="0" b="0"/>
            </a:stretch>
          </a:blipFill>
        </p:spPr>
      </p:sp>
      <p:sp>
        <p:nvSpPr>
          <p:cNvPr name="TextBox 4" id="4"/>
          <p:cNvSpPr txBox="true"/>
          <p:nvPr/>
        </p:nvSpPr>
        <p:spPr>
          <a:xfrm rot="0">
            <a:off x="579040" y="792223"/>
            <a:ext cx="16044500" cy="722842"/>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Summary of Requirements and Design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Freeform 3" id="3"/>
          <p:cNvSpPr/>
          <p:nvPr/>
        </p:nvSpPr>
        <p:spPr>
          <a:xfrm flipH="false" flipV="false" rot="0">
            <a:off x="3688375" y="2605383"/>
            <a:ext cx="10911250" cy="6860448"/>
          </a:xfrm>
          <a:custGeom>
            <a:avLst/>
            <a:gdLst/>
            <a:ahLst/>
            <a:cxnLst/>
            <a:rect r="r" b="b" t="t" l="l"/>
            <a:pathLst>
              <a:path h="6860448" w="10911250">
                <a:moveTo>
                  <a:pt x="0" y="0"/>
                </a:moveTo>
                <a:lnTo>
                  <a:pt x="10911250" y="0"/>
                </a:lnTo>
                <a:lnTo>
                  <a:pt x="10911250" y="6860448"/>
                </a:lnTo>
                <a:lnTo>
                  <a:pt x="0" y="6860448"/>
                </a:lnTo>
                <a:lnTo>
                  <a:pt x="0" y="0"/>
                </a:lnTo>
                <a:close/>
              </a:path>
            </a:pathLst>
          </a:custGeom>
          <a:blipFill>
            <a:blip r:embed="rId3"/>
            <a:stretch>
              <a:fillRect l="0" t="0" r="0" b="0"/>
            </a:stretch>
          </a:blipFill>
        </p:spPr>
      </p:sp>
      <p:sp>
        <p:nvSpPr>
          <p:cNvPr name="TextBox 4" id="4"/>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Summary of Methodology / Approach</a:t>
            </a:r>
          </a:p>
          <a:p>
            <a:pPr algn="ctr">
              <a:lnSpc>
                <a:spcPts val="563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1028700" y="4259917"/>
            <a:ext cx="16044500" cy="1712595"/>
          </a:xfrm>
          <a:prstGeom prst="rect">
            <a:avLst/>
          </a:prstGeom>
        </p:spPr>
        <p:txBody>
          <a:bodyPr anchor="t" rtlCol="false" tIns="0" lIns="0" bIns="0" rIns="0">
            <a:spAutoFit/>
          </a:bodyPr>
          <a:lstStyle/>
          <a:p>
            <a:pPr algn="ctr">
              <a:lnSpc>
                <a:spcPts val="6719"/>
              </a:lnSpc>
            </a:pPr>
            <a:r>
              <a:rPr lang="en-US" b="true" sz="5599" u="sng">
                <a:solidFill>
                  <a:srgbClr val="4F5986"/>
                </a:solidFill>
                <a:latin typeface="Now Bold"/>
                <a:ea typeface="Now Bold"/>
                <a:cs typeface="Now Bold"/>
                <a:sym typeface="Now Bold"/>
              </a:rPr>
              <a:t>Project Demonstration</a:t>
            </a:r>
          </a:p>
          <a:p>
            <a:pPr algn="ctr">
              <a:lnSpc>
                <a:spcPts val="671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9809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Modules and Implementation Details</a:t>
            </a:r>
          </a:p>
          <a:p>
            <a:pPr algn="ctr">
              <a:lnSpc>
                <a:spcPts val="5639"/>
              </a:lnSpc>
            </a:pPr>
          </a:p>
        </p:txBody>
      </p:sp>
      <p:sp>
        <p:nvSpPr>
          <p:cNvPr name="TextBox 3" id="3"/>
          <p:cNvSpPr txBox="true"/>
          <p:nvPr/>
        </p:nvSpPr>
        <p:spPr>
          <a:xfrm rot="0">
            <a:off x="1028700" y="1906542"/>
            <a:ext cx="8470821" cy="636270"/>
          </a:xfrm>
          <a:prstGeom prst="rect">
            <a:avLst/>
          </a:prstGeom>
        </p:spPr>
        <p:txBody>
          <a:bodyPr anchor="t" rtlCol="false" tIns="0" lIns="0" bIns="0" rIns="0">
            <a:spAutoFit/>
          </a:bodyPr>
          <a:lstStyle/>
          <a:p>
            <a:pPr algn="ctr">
              <a:lnSpc>
                <a:spcPts val="4919"/>
              </a:lnSpc>
              <a:spcBef>
                <a:spcPct val="0"/>
              </a:spcBef>
            </a:pPr>
            <a:r>
              <a:rPr lang="en-US" b="true" sz="4099">
                <a:solidFill>
                  <a:srgbClr val="4F5986"/>
                </a:solidFill>
                <a:latin typeface="Now Bold"/>
                <a:ea typeface="Now Bold"/>
                <a:cs typeface="Now Bold"/>
                <a:sym typeface="Now Bold"/>
              </a:rPr>
              <a:t>1. System Architecture Overview</a:t>
            </a:r>
          </a:p>
        </p:txBody>
      </p:sp>
      <p:sp>
        <p:nvSpPr>
          <p:cNvPr name="TextBox 4" id="4"/>
          <p:cNvSpPr txBox="true"/>
          <p:nvPr/>
        </p:nvSpPr>
        <p:spPr>
          <a:xfrm rot="0">
            <a:off x="1756933" y="2698387"/>
            <a:ext cx="13567410" cy="7029450"/>
          </a:xfrm>
          <a:prstGeom prst="rect">
            <a:avLst/>
          </a:prstGeom>
        </p:spPr>
        <p:txBody>
          <a:bodyPr anchor="t" rtlCol="false" tIns="0" lIns="0" bIns="0" rIns="0">
            <a:spAutoFit/>
          </a:bodyPr>
          <a:lstStyle/>
          <a:p>
            <a:pPr algn="l">
              <a:lnSpc>
                <a:spcPts val="3840"/>
              </a:lnSpc>
              <a:spcBef>
                <a:spcPct val="0"/>
              </a:spcBef>
            </a:pPr>
            <a:r>
              <a:rPr lang="en-US" sz="3200">
                <a:solidFill>
                  <a:srgbClr val="4F5986"/>
                </a:solidFill>
                <a:latin typeface="Now"/>
                <a:ea typeface="Now"/>
                <a:cs typeface="Now"/>
                <a:sym typeface="Now"/>
              </a:rPr>
              <a:t>•</a:t>
            </a:r>
            <a:r>
              <a:rPr lang="en-US" b="true" sz="3200">
                <a:solidFill>
                  <a:srgbClr val="4F5986"/>
                </a:solidFill>
                <a:latin typeface="Now Bold"/>
                <a:ea typeface="Now Bold"/>
                <a:cs typeface="Now Bold"/>
                <a:sym typeface="Now Bold"/>
              </a:rPr>
              <a:t> Components:</a:t>
            </a:r>
          </a:p>
          <a:p>
            <a:pPr algn="l">
              <a:lnSpc>
                <a:spcPts val="3840"/>
              </a:lnSpc>
              <a:spcBef>
                <a:spcPct val="0"/>
              </a:spcBef>
            </a:pPr>
            <a:r>
              <a:rPr lang="en-US" b="true" sz="3200">
                <a:solidFill>
                  <a:srgbClr val="4F5986"/>
                </a:solidFill>
                <a:latin typeface="Now Bold"/>
                <a:ea typeface="Now Bold"/>
                <a:cs typeface="Now Bold"/>
                <a:sym typeface="Now Bold"/>
              </a:rPr>
              <a:t>        1. Frontend: </a:t>
            </a:r>
            <a:r>
              <a:rPr lang="en-US" sz="3200">
                <a:solidFill>
                  <a:srgbClr val="4F5986"/>
                </a:solidFill>
                <a:latin typeface="Now"/>
                <a:ea typeface="Now"/>
                <a:cs typeface="Now"/>
                <a:sym typeface="Now"/>
              </a:rPr>
              <a:t>HTML, CSS (Bootstrap), JavaScript</a:t>
            </a:r>
          </a:p>
          <a:p>
            <a:pPr algn="l">
              <a:lnSpc>
                <a:spcPts val="3840"/>
              </a:lnSpc>
              <a:spcBef>
                <a:spcPct val="0"/>
              </a:spcBef>
            </a:pPr>
            <a:r>
              <a:rPr lang="en-US" b="true" sz="3200">
                <a:solidFill>
                  <a:srgbClr val="4F5986"/>
                </a:solidFill>
                <a:latin typeface="Now Bold"/>
                <a:ea typeface="Now Bold"/>
                <a:cs typeface="Now Bold"/>
                <a:sym typeface="Now Bold"/>
              </a:rPr>
              <a:t>        2. Backend: </a:t>
            </a:r>
            <a:r>
              <a:rPr lang="en-US" sz="3200">
                <a:solidFill>
                  <a:srgbClr val="4F5986"/>
                </a:solidFill>
                <a:latin typeface="Now"/>
                <a:ea typeface="Now"/>
                <a:cs typeface="Now"/>
                <a:sym typeface="Now"/>
              </a:rPr>
              <a:t>Flask with Flask-SocketIO</a:t>
            </a:r>
          </a:p>
          <a:p>
            <a:pPr algn="l">
              <a:lnSpc>
                <a:spcPts val="3840"/>
              </a:lnSpc>
              <a:spcBef>
                <a:spcPct val="0"/>
              </a:spcBef>
            </a:pPr>
            <a:r>
              <a:rPr lang="en-US" b="true" sz="3200">
                <a:solidFill>
                  <a:srgbClr val="4F5986"/>
                </a:solidFill>
                <a:latin typeface="Now Bold"/>
                <a:ea typeface="Now Bold"/>
                <a:cs typeface="Now Bold"/>
                <a:sym typeface="Now Bold"/>
              </a:rPr>
              <a:t>        3. Machine Learning Models:</a:t>
            </a:r>
          </a:p>
          <a:p>
            <a:pPr algn="l">
              <a:lnSpc>
                <a:spcPts val="3840"/>
              </a:lnSpc>
              <a:spcBef>
                <a:spcPct val="0"/>
              </a:spcBef>
            </a:pPr>
            <a:r>
              <a:rPr lang="en-US" b="true" sz="3200">
                <a:solidFill>
                  <a:srgbClr val="4F5986"/>
                </a:solidFill>
                <a:latin typeface="Now Bold"/>
                <a:ea typeface="Now Bold"/>
                <a:cs typeface="Now Bold"/>
                <a:sym typeface="Now Bold"/>
              </a:rPr>
              <a:t>                </a:t>
            </a:r>
            <a:r>
              <a:rPr lang="en-US" sz="3200">
                <a:solidFill>
                  <a:srgbClr val="4F5986"/>
                </a:solidFill>
                <a:latin typeface="Now"/>
                <a:ea typeface="Now"/>
                <a:cs typeface="Now"/>
                <a:sym typeface="Now"/>
              </a:rPr>
              <a:t> i) Toxicity Detection: RoBERTa-based classifier</a:t>
            </a:r>
          </a:p>
          <a:p>
            <a:pPr algn="l">
              <a:lnSpc>
                <a:spcPts val="3840"/>
              </a:lnSpc>
              <a:spcBef>
                <a:spcPct val="0"/>
              </a:spcBef>
            </a:pPr>
            <a:r>
              <a:rPr lang="en-US" sz="3200">
                <a:solidFill>
                  <a:srgbClr val="4F5986"/>
                </a:solidFill>
                <a:latin typeface="Now"/>
                <a:ea typeface="Now"/>
                <a:cs typeface="Now"/>
                <a:sym typeface="Now"/>
              </a:rPr>
              <a:t>                 ii) Euphemism Detection: Custom BiLSTM model</a:t>
            </a:r>
          </a:p>
          <a:p>
            <a:pPr algn="l">
              <a:lnSpc>
                <a:spcPts val="2520"/>
              </a:lnSpc>
              <a:spcBef>
                <a:spcPct val="0"/>
              </a:spcBef>
            </a:pPr>
          </a:p>
          <a:p>
            <a:pPr algn="l">
              <a:lnSpc>
                <a:spcPts val="3840"/>
              </a:lnSpc>
              <a:spcBef>
                <a:spcPct val="0"/>
              </a:spcBef>
            </a:pPr>
            <a:r>
              <a:rPr lang="en-US" sz="3200">
                <a:solidFill>
                  <a:srgbClr val="4F5986"/>
                </a:solidFill>
                <a:latin typeface="Now"/>
                <a:ea typeface="Now"/>
                <a:cs typeface="Now"/>
                <a:sym typeface="Now"/>
              </a:rPr>
              <a:t>•</a:t>
            </a:r>
            <a:r>
              <a:rPr lang="en-US" b="true" sz="3200">
                <a:solidFill>
                  <a:srgbClr val="4F5986"/>
                </a:solidFill>
                <a:latin typeface="Now Bold"/>
                <a:ea typeface="Now Bold"/>
                <a:cs typeface="Now Bold"/>
                <a:sym typeface="Now Bold"/>
              </a:rPr>
              <a:t> Data Flow:</a:t>
            </a:r>
          </a:p>
          <a:p>
            <a:pPr algn="l">
              <a:lnSpc>
                <a:spcPts val="3840"/>
              </a:lnSpc>
              <a:spcBef>
                <a:spcPct val="0"/>
              </a:spcBef>
            </a:pPr>
            <a:r>
              <a:rPr lang="en-US" b="true" sz="3200">
                <a:solidFill>
                  <a:srgbClr val="4F5986"/>
                </a:solidFill>
                <a:latin typeface="Now Bold"/>
                <a:ea typeface="Now Bold"/>
                <a:cs typeface="Now Bold"/>
                <a:sym typeface="Now Bold"/>
              </a:rPr>
              <a:t>        </a:t>
            </a:r>
            <a:r>
              <a:rPr lang="en-US" sz="3200">
                <a:solidFill>
                  <a:srgbClr val="4F5986"/>
                </a:solidFill>
                <a:latin typeface="Now"/>
                <a:ea typeface="Now"/>
                <a:cs typeface="Now"/>
                <a:sym typeface="Now"/>
              </a:rPr>
              <a:t>1. User sends a message via frontend</a:t>
            </a:r>
          </a:p>
          <a:p>
            <a:pPr algn="l">
              <a:lnSpc>
                <a:spcPts val="3840"/>
              </a:lnSpc>
              <a:spcBef>
                <a:spcPct val="0"/>
              </a:spcBef>
            </a:pPr>
            <a:r>
              <a:rPr lang="en-US" sz="3200">
                <a:solidFill>
                  <a:srgbClr val="4F5986"/>
                </a:solidFill>
                <a:latin typeface="Now"/>
                <a:ea typeface="Now"/>
                <a:cs typeface="Now"/>
                <a:sym typeface="Now"/>
              </a:rPr>
              <a:t>        2. Backend processes the message for toxicity and euphemisms.</a:t>
            </a:r>
          </a:p>
          <a:p>
            <a:pPr algn="l">
              <a:lnSpc>
                <a:spcPts val="3840"/>
              </a:lnSpc>
              <a:spcBef>
                <a:spcPct val="0"/>
              </a:spcBef>
            </a:pPr>
            <a:r>
              <a:rPr lang="en-US" sz="3200">
                <a:solidFill>
                  <a:srgbClr val="4F5986"/>
                </a:solidFill>
                <a:latin typeface="Now"/>
                <a:ea typeface="Now"/>
                <a:cs typeface="Now"/>
                <a:sym typeface="Now"/>
              </a:rPr>
              <a:t>        3. Responses or warnings are sent back to the user in real-time.</a:t>
            </a:r>
          </a:p>
          <a:p>
            <a:pPr algn="l">
              <a:lnSpc>
                <a:spcPts val="2520"/>
              </a:lnSpc>
              <a:spcBef>
                <a:spcPct val="0"/>
              </a:spcBef>
            </a:pPr>
          </a:p>
          <a:p>
            <a:pPr algn="l">
              <a:lnSpc>
                <a:spcPts val="3840"/>
              </a:lnSpc>
              <a:spcBef>
                <a:spcPct val="0"/>
              </a:spcBef>
            </a:pPr>
            <a:r>
              <a:rPr lang="en-US" sz="3200">
                <a:solidFill>
                  <a:srgbClr val="4F5986"/>
                </a:solidFill>
                <a:latin typeface="Now"/>
                <a:ea typeface="Now"/>
                <a:cs typeface="Now"/>
                <a:sym typeface="Now"/>
              </a:rPr>
              <a:t>•</a:t>
            </a:r>
            <a:r>
              <a:rPr lang="en-US" b="true" sz="3200">
                <a:solidFill>
                  <a:srgbClr val="4F5986"/>
                </a:solidFill>
                <a:latin typeface="Now Bold"/>
                <a:ea typeface="Now Bold"/>
                <a:cs typeface="Now Bold"/>
                <a:sym typeface="Now Bold"/>
              </a:rPr>
              <a:t> Technologies Used:</a:t>
            </a:r>
          </a:p>
          <a:p>
            <a:pPr algn="l">
              <a:lnSpc>
                <a:spcPts val="3840"/>
              </a:lnSpc>
              <a:spcBef>
                <a:spcPct val="0"/>
              </a:spcBef>
            </a:pPr>
            <a:r>
              <a:rPr lang="en-US" b="true" sz="3200">
                <a:solidFill>
                  <a:srgbClr val="4F5986"/>
                </a:solidFill>
                <a:latin typeface="Now Bold"/>
                <a:ea typeface="Now Bold"/>
                <a:cs typeface="Now Bold"/>
                <a:sym typeface="Now Bold"/>
              </a:rPr>
              <a:t>        1. Frontend: </a:t>
            </a:r>
            <a:r>
              <a:rPr lang="en-US" sz="3200">
                <a:solidFill>
                  <a:srgbClr val="4F5986"/>
                </a:solidFill>
                <a:latin typeface="Now"/>
                <a:ea typeface="Now"/>
                <a:cs typeface="Now"/>
                <a:sym typeface="Now"/>
              </a:rPr>
              <a:t>Bootstrap, Font Awesome, jQuery, Socket.IO</a:t>
            </a:r>
          </a:p>
          <a:p>
            <a:pPr algn="l">
              <a:lnSpc>
                <a:spcPts val="3840"/>
              </a:lnSpc>
              <a:spcBef>
                <a:spcPct val="0"/>
              </a:spcBef>
            </a:pPr>
            <a:r>
              <a:rPr lang="en-US" sz="3200">
                <a:solidFill>
                  <a:srgbClr val="4F5986"/>
                </a:solidFill>
                <a:latin typeface="Now"/>
                <a:ea typeface="Now"/>
                <a:cs typeface="Now"/>
                <a:sym typeface="Now"/>
              </a:rPr>
              <a:t>        </a:t>
            </a:r>
            <a:r>
              <a:rPr lang="en-US" b="true" sz="3200">
                <a:solidFill>
                  <a:srgbClr val="4F5986"/>
                </a:solidFill>
                <a:latin typeface="Now Bold"/>
                <a:ea typeface="Now Bold"/>
                <a:cs typeface="Now Bold"/>
                <a:sym typeface="Now Bold"/>
              </a:rPr>
              <a:t>2. Backend:</a:t>
            </a:r>
            <a:r>
              <a:rPr lang="en-US" sz="3200">
                <a:solidFill>
                  <a:srgbClr val="4F5986"/>
                </a:solidFill>
                <a:latin typeface="Now"/>
                <a:ea typeface="Now"/>
                <a:cs typeface="Now"/>
                <a:sym typeface="Now"/>
              </a:rPr>
              <a:t> Flask, Flask-SocketIO, Transformers, PyTorch</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Modules and Implementation Details</a:t>
            </a:r>
          </a:p>
          <a:p>
            <a:pPr algn="ctr">
              <a:lnSpc>
                <a:spcPts val="5639"/>
              </a:lnSpc>
            </a:pPr>
          </a:p>
        </p:txBody>
      </p:sp>
      <p:sp>
        <p:nvSpPr>
          <p:cNvPr name="TextBox 3" id="3"/>
          <p:cNvSpPr txBox="true"/>
          <p:nvPr/>
        </p:nvSpPr>
        <p:spPr>
          <a:xfrm rot="0">
            <a:off x="504765" y="1906542"/>
            <a:ext cx="9518690" cy="636270"/>
          </a:xfrm>
          <a:prstGeom prst="rect">
            <a:avLst/>
          </a:prstGeom>
        </p:spPr>
        <p:txBody>
          <a:bodyPr anchor="t" rtlCol="false" tIns="0" lIns="0" bIns="0" rIns="0">
            <a:spAutoFit/>
          </a:bodyPr>
          <a:lstStyle/>
          <a:p>
            <a:pPr algn="ctr">
              <a:lnSpc>
                <a:spcPts val="4919"/>
              </a:lnSpc>
              <a:spcBef>
                <a:spcPct val="0"/>
              </a:spcBef>
            </a:pPr>
            <a:r>
              <a:rPr lang="en-US" b="true" sz="4099">
                <a:solidFill>
                  <a:srgbClr val="4F5986"/>
                </a:solidFill>
                <a:latin typeface="Now Bold"/>
                <a:ea typeface="Now Bold"/>
                <a:cs typeface="Now Bold"/>
                <a:sym typeface="Now Bold"/>
              </a:rPr>
              <a:t>2.Backend with Flask and Socket.IO</a:t>
            </a:r>
          </a:p>
        </p:txBody>
      </p:sp>
      <p:sp>
        <p:nvSpPr>
          <p:cNvPr name="TextBox 4" id="4"/>
          <p:cNvSpPr txBox="true"/>
          <p:nvPr/>
        </p:nvSpPr>
        <p:spPr>
          <a:xfrm rot="0">
            <a:off x="1232843" y="2698387"/>
            <a:ext cx="17055157" cy="6840855"/>
          </a:xfrm>
          <a:prstGeom prst="rect">
            <a:avLst/>
          </a:prstGeom>
        </p:spPr>
        <p:txBody>
          <a:bodyPr anchor="t" rtlCol="false" tIns="0" lIns="0" bIns="0" rIns="0">
            <a:spAutoFit/>
          </a:bodyPr>
          <a:lstStyle/>
          <a:p>
            <a:pPr algn="l">
              <a:lnSpc>
                <a:spcPts val="3840"/>
              </a:lnSpc>
            </a:pPr>
            <a:r>
              <a:rPr lang="en-US" sz="3200">
                <a:solidFill>
                  <a:srgbClr val="4F5986"/>
                </a:solidFill>
                <a:latin typeface="Now"/>
                <a:ea typeface="Now"/>
                <a:cs typeface="Now"/>
                <a:sym typeface="Now"/>
              </a:rPr>
              <a:t>•</a:t>
            </a:r>
            <a:r>
              <a:rPr lang="en-US" sz="3200" b="true">
                <a:solidFill>
                  <a:srgbClr val="4F5986"/>
                </a:solidFill>
                <a:latin typeface="Now Bold"/>
                <a:ea typeface="Now Bold"/>
                <a:cs typeface="Now Bold"/>
                <a:sym typeface="Now Bold"/>
              </a:rPr>
              <a:t> Flask Setup:</a:t>
            </a:r>
          </a:p>
          <a:p>
            <a:pPr algn="l">
              <a:lnSpc>
                <a:spcPts val="3840"/>
              </a:lnSpc>
            </a:pPr>
            <a:r>
              <a:rPr lang="en-US" sz="3200" b="true">
                <a:solidFill>
                  <a:srgbClr val="4F5986"/>
                </a:solidFill>
                <a:latin typeface="Now Bold"/>
                <a:ea typeface="Now Bold"/>
                <a:cs typeface="Now Bold"/>
                <a:sym typeface="Now Bold"/>
              </a:rPr>
              <a:t>            </a:t>
            </a:r>
            <a:r>
              <a:rPr lang="en-US" sz="3200">
                <a:solidFill>
                  <a:srgbClr val="4F5986"/>
                </a:solidFill>
                <a:latin typeface="Now"/>
                <a:ea typeface="Now"/>
                <a:cs typeface="Now"/>
                <a:sym typeface="Now"/>
              </a:rPr>
              <a:t>1. Initializes Flask app and integrates Socket.IO for real-time communication</a:t>
            </a:r>
          </a:p>
          <a:p>
            <a:pPr algn="l">
              <a:lnSpc>
                <a:spcPts val="3840"/>
              </a:lnSpc>
            </a:pPr>
            <a:r>
              <a:rPr lang="en-US" sz="3200">
                <a:solidFill>
                  <a:srgbClr val="4F5986"/>
                </a:solidFill>
                <a:latin typeface="Now"/>
                <a:ea typeface="Now"/>
                <a:cs typeface="Now"/>
                <a:sym typeface="Now"/>
              </a:rPr>
              <a:t>            2. Route / serves the main chat interface</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Real-Time Communication:</a:t>
            </a:r>
          </a:p>
          <a:p>
            <a:pPr algn="l">
              <a:lnSpc>
                <a:spcPts val="3840"/>
              </a:lnSpc>
            </a:pPr>
            <a:r>
              <a:rPr lang="en-US" sz="3200">
                <a:solidFill>
                  <a:srgbClr val="4F5986"/>
                </a:solidFill>
                <a:latin typeface="Now"/>
                <a:ea typeface="Now"/>
                <a:cs typeface="Now"/>
                <a:sym typeface="Now"/>
              </a:rPr>
              <a:t>           1. Events Handled:</a:t>
            </a:r>
          </a:p>
          <a:p>
            <a:pPr algn="l">
              <a:lnSpc>
                <a:spcPts val="3840"/>
              </a:lnSpc>
            </a:pPr>
            <a:r>
              <a:rPr lang="en-US" sz="3200">
                <a:solidFill>
                  <a:srgbClr val="4F5986"/>
                </a:solidFill>
                <a:latin typeface="Now"/>
                <a:ea typeface="Now"/>
                <a:cs typeface="Now"/>
                <a:sym typeface="Now"/>
              </a:rPr>
              <a:t>                     join: User joins the chat</a:t>
            </a:r>
          </a:p>
          <a:p>
            <a:pPr algn="l">
              <a:lnSpc>
                <a:spcPts val="3840"/>
              </a:lnSpc>
            </a:pPr>
            <a:r>
              <a:rPr lang="en-US" sz="3200">
                <a:solidFill>
                  <a:srgbClr val="4F5986"/>
                </a:solidFill>
                <a:latin typeface="Now"/>
                <a:ea typeface="Now"/>
                <a:cs typeface="Now"/>
                <a:sym typeface="Now"/>
              </a:rPr>
              <a:t>                     send_message: User sends a message</a:t>
            </a:r>
          </a:p>
          <a:p>
            <a:pPr algn="l">
              <a:lnSpc>
                <a:spcPts val="3840"/>
              </a:lnSpc>
            </a:pPr>
            <a:r>
              <a:rPr lang="en-US" sz="3200">
                <a:solidFill>
                  <a:srgbClr val="4F5986"/>
                </a:solidFill>
                <a:latin typeface="Now"/>
                <a:ea typeface="Now"/>
                <a:cs typeface="Now"/>
                <a:sym typeface="Now"/>
              </a:rPr>
              <a:t>                     disconnect: User leaves the chat</a:t>
            </a:r>
          </a:p>
          <a:p>
            <a:pPr algn="l">
              <a:lnSpc>
                <a:spcPts val="384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User Management:</a:t>
            </a:r>
          </a:p>
          <a:p>
            <a:pPr algn="l">
              <a:lnSpc>
                <a:spcPts val="3840"/>
              </a:lnSpc>
            </a:pPr>
            <a:r>
              <a:rPr lang="en-US" sz="3200">
                <a:solidFill>
                  <a:srgbClr val="4F5986"/>
                </a:solidFill>
                <a:latin typeface="Now"/>
                <a:ea typeface="Now"/>
                <a:cs typeface="Now"/>
                <a:sym typeface="Now"/>
              </a:rPr>
              <a:t>            1. Tracks online users and blocked users</a:t>
            </a:r>
          </a:p>
          <a:p>
            <a:pPr algn="l">
              <a:lnSpc>
                <a:spcPts val="3840"/>
              </a:lnSpc>
            </a:pPr>
            <a:r>
              <a:rPr lang="en-US" sz="3200">
                <a:solidFill>
                  <a:srgbClr val="4F5986"/>
                </a:solidFill>
                <a:latin typeface="Now"/>
                <a:ea typeface="Now"/>
                <a:cs typeface="Now"/>
                <a:sym typeface="Now"/>
              </a:rPr>
              <a:t>            2. Monitors user message toxicity counts to issue warnings or bans</a:t>
            </a:r>
          </a:p>
          <a:p>
            <a:pPr algn="l">
              <a:lnSpc>
                <a:spcPts val="384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79040" y="792223"/>
            <a:ext cx="16044500" cy="1437217"/>
          </a:xfrm>
          <a:prstGeom prst="rect">
            <a:avLst/>
          </a:prstGeom>
        </p:spPr>
        <p:txBody>
          <a:bodyPr anchor="t" rtlCol="false" tIns="0" lIns="0" bIns="0" rIns="0">
            <a:spAutoFit/>
          </a:bodyPr>
          <a:lstStyle/>
          <a:p>
            <a:pPr algn="ctr">
              <a:lnSpc>
                <a:spcPts val="5639"/>
              </a:lnSpc>
            </a:pPr>
            <a:r>
              <a:rPr lang="en-US" b="true" sz="4699" u="sng">
                <a:solidFill>
                  <a:srgbClr val="4F5986"/>
                </a:solidFill>
                <a:latin typeface="Now Bold"/>
                <a:ea typeface="Now Bold"/>
                <a:cs typeface="Now Bold"/>
                <a:sym typeface="Now Bold"/>
              </a:rPr>
              <a:t>Modules and Implementation Details</a:t>
            </a:r>
          </a:p>
          <a:p>
            <a:pPr algn="ctr">
              <a:lnSpc>
                <a:spcPts val="5639"/>
              </a:lnSpc>
            </a:pPr>
          </a:p>
        </p:txBody>
      </p:sp>
      <p:sp>
        <p:nvSpPr>
          <p:cNvPr name="TextBox 3" id="3"/>
          <p:cNvSpPr txBox="true"/>
          <p:nvPr/>
        </p:nvSpPr>
        <p:spPr>
          <a:xfrm rot="0">
            <a:off x="728365" y="1906542"/>
            <a:ext cx="9071491" cy="636270"/>
          </a:xfrm>
          <a:prstGeom prst="rect">
            <a:avLst/>
          </a:prstGeom>
        </p:spPr>
        <p:txBody>
          <a:bodyPr anchor="t" rtlCol="false" tIns="0" lIns="0" bIns="0" rIns="0">
            <a:spAutoFit/>
          </a:bodyPr>
          <a:lstStyle/>
          <a:p>
            <a:pPr algn="ctr">
              <a:lnSpc>
                <a:spcPts val="4919"/>
              </a:lnSpc>
              <a:spcBef>
                <a:spcPct val="0"/>
              </a:spcBef>
            </a:pPr>
            <a:r>
              <a:rPr lang="en-US" b="true" sz="4099">
                <a:solidFill>
                  <a:srgbClr val="4F5986"/>
                </a:solidFill>
                <a:latin typeface="Now Bold"/>
                <a:ea typeface="Now Bold"/>
                <a:cs typeface="Now Bold"/>
                <a:sym typeface="Now Bold"/>
              </a:rPr>
              <a:t>3.Toxicity Detection with RoBERTa</a:t>
            </a:r>
          </a:p>
        </p:txBody>
      </p:sp>
      <p:sp>
        <p:nvSpPr>
          <p:cNvPr name="TextBox 4" id="4"/>
          <p:cNvSpPr txBox="true"/>
          <p:nvPr/>
        </p:nvSpPr>
        <p:spPr>
          <a:xfrm rot="0">
            <a:off x="1232843" y="2561862"/>
            <a:ext cx="17055157" cy="8734425"/>
          </a:xfrm>
          <a:prstGeom prst="rect">
            <a:avLst/>
          </a:prstGeom>
        </p:spPr>
        <p:txBody>
          <a:bodyPr anchor="t" rtlCol="false" tIns="0" lIns="0" bIns="0" rIns="0">
            <a:spAutoFit/>
          </a:bodyPr>
          <a:lstStyle/>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Model Used:</a:t>
            </a:r>
          </a:p>
          <a:p>
            <a:pPr algn="l">
              <a:lnSpc>
                <a:spcPts val="3840"/>
              </a:lnSpc>
            </a:pPr>
            <a:r>
              <a:rPr lang="en-US" sz="3200">
                <a:solidFill>
                  <a:srgbClr val="4F5986"/>
                </a:solidFill>
                <a:latin typeface="Now"/>
                <a:ea typeface="Now"/>
                <a:cs typeface="Now"/>
                <a:sym typeface="Now"/>
              </a:rPr>
              <a:t>            1. RoBERTaForSequenceClassification: Pre-trained model from Hugging Face</a:t>
            </a:r>
          </a:p>
          <a:p>
            <a:pPr algn="l">
              <a:lnSpc>
                <a:spcPts val="2400"/>
              </a:lnSpc>
            </a:pPr>
          </a:p>
          <a:p>
            <a:pPr algn="l">
              <a:lnSpc>
                <a:spcPts val="3840"/>
              </a:lnSpc>
            </a:pPr>
            <a:r>
              <a:rPr lang="en-US" sz="3200">
                <a:solidFill>
                  <a:srgbClr val="4F5986"/>
                </a:solidFill>
                <a:latin typeface="Now"/>
                <a:ea typeface="Now"/>
                <a:cs typeface="Now"/>
                <a:sym typeface="Now"/>
              </a:rPr>
              <a:t>•</a:t>
            </a:r>
            <a:r>
              <a:rPr lang="en-US" sz="3200" b="true">
                <a:solidFill>
                  <a:srgbClr val="4F5986"/>
                </a:solidFill>
                <a:latin typeface="Now Bold"/>
                <a:ea typeface="Now Bold"/>
                <a:cs typeface="Now Bold"/>
                <a:sym typeface="Now Bold"/>
              </a:rPr>
              <a:t> Setup:</a:t>
            </a:r>
          </a:p>
          <a:p>
            <a:pPr algn="l">
              <a:lnSpc>
                <a:spcPts val="3840"/>
              </a:lnSpc>
            </a:pPr>
            <a:r>
              <a:rPr lang="en-US" sz="3200">
                <a:solidFill>
                  <a:srgbClr val="4F5986"/>
                </a:solidFill>
                <a:latin typeface="Now"/>
                <a:ea typeface="Now"/>
                <a:cs typeface="Now"/>
                <a:sym typeface="Now"/>
              </a:rPr>
              <a:t>           1. Loads tokenizer and model, moves to GPU if available.</a:t>
            </a:r>
          </a:p>
          <a:p>
            <a:pPr algn="l">
              <a:lnSpc>
                <a:spcPts val="3840"/>
              </a:lnSpc>
            </a:pPr>
            <a:r>
              <a:rPr lang="en-US" sz="3200">
                <a:solidFill>
                  <a:srgbClr val="4F5986"/>
                </a:solidFill>
                <a:latin typeface="Now"/>
                <a:ea typeface="Now"/>
                <a:cs typeface="Now"/>
                <a:sym typeface="Now"/>
              </a:rPr>
              <a:t>           2. Loads trained weights from toxic_model.pth </a:t>
            </a:r>
          </a:p>
          <a:p>
            <a:pPr algn="l">
              <a:lnSpc>
                <a:spcPts val="240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Processing Messages:</a:t>
            </a: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1. Steps:</a:t>
            </a:r>
          </a:p>
          <a:p>
            <a:pPr algn="l">
              <a:lnSpc>
                <a:spcPts val="3840"/>
              </a:lnSpc>
            </a:pPr>
            <a:r>
              <a:rPr lang="en-US" sz="3200">
                <a:solidFill>
                  <a:srgbClr val="4F5986"/>
                </a:solidFill>
                <a:latin typeface="Now"/>
                <a:ea typeface="Now"/>
                <a:cs typeface="Now"/>
                <a:sym typeface="Now"/>
              </a:rPr>
              <a:t>                   i) Perform NLI to check message context</a:t>
            </a:r>
          </a:p>
          <a:p>
            <a:pPr algn="l">
              <a:lnSpc>
                <a:spcPts val="3840"/>
              </a:lnSpc>
            </a:pPr>
            <a:r>
              <a:rPr lang="en-US" sz="3200">
                <a:solidFill>
                  <a:srgbClr val="4F5986"/>
                </a:solidFill>
                <a:latin typeface="Now"/>
                <a:ea typeface="Now"/>
                <a:cs typeface="Now"/>
                <a:sym typeface="Now"/>
              </a:rPr>
              <a:t>                  ii) Conduct sentiment analysis</a:t>
            </a:r>
          </a:p>
          <a:p>
            <a:pPr algn="l">
              <a:lnSpc>
                <a:spcPts val="3840"/>
              </a:lnSpc>
            </a:pPr>
            <a:r>
              <a:rPr lang="en-US" sz="3200">
                <a:solidFill>
                  <a:srgbClr val="4F5986"/>
                </a:solidFill>
                <a:latin typeface="Now"/>
                <a:ea typeface="Now"/>
                <a:cs typeface="Now"/>
                <a:sym typeface="Now"/>
              </a:rPr>
              <a:t>                 iii) If necessary, classify message toxicity</a:t>
            </a:r>
          </a:p>
          <a:p>
            <a:pPr algn="l">
              <a:lnSpc>
                <a:spcPts val="2400"/>
              </a:lnSpc>
            </a:pPr>
          </a:p>
          <a:p>
            <a:pPr algn="l">
              <a:lnSpc>
                <a:spcPts val="3840"/>
              </a:lnSpc>
            </a:pPr>
            <a:r>
              <a:rPr lang="en-US" sz="3200">
                <a:solidFill>
                  <a:srgbClr val="4F5986"/>
                </a:solidFill>
                <a:latin typeface="Now"/>
                <a:ea typeface="Now"/>
                <a:cs typeface="Now"/>
                <a:sym typeface="Now"/>
              </a:rPr>
              <a:t>            </a:t>
            </a:r>
            <a:r>
              <a:rPr lang="en-US" sz="3200" b="true">
                <a:solidFill>
                  <a:srgbClr val="4F5986"/>
                </a:solidFill>
                <a:latin typeface="Now Bold"/>
                <a:ea typeface="Now Bold"/>
                <a:cs typeface="Now Bold"/>
                <a:sym typeface="Now Bold"/>
              </a:rPr>
              <a:t>2. Outcome:</a:t>
            </a:r>
          </a:p>
          <a:p>
            <a:pPr algn="l">
              <a:lnSpc>
                <a:spcPts val="3840"/>
              </a:lnSpc>
            </a:pPr>
            <a:r>
              <a:rPr lang="en-US" sz="3200">
                <a:solidFill>
                  <a:srgbClr val="4F5986"/>
                </a:solidFill>
                <a:latin typeface="Now"/>
                <a:ea typeface="Now"/>
                <a:cs typeface="Now"/>
                <a:sym typeface="Now"/>
              </a:rPr>
              <a:t>                   i) Labels messages as toxic or non-toxic</a:t>
            </a:r>
          </a:p>
          <a:p>
            <a:pPr algn="l">
              <a:lnSpc>
                <a:spcPts val="3840"/>
              </a:lnSpc>
            </a:pPr>
            <a:r>
              <a:rPr lang="en-US" sz="3200">
                <a:solidFill>
                  <a:srgbClr val="4F5986"/>
                </a:solidFill>
                <a:latin typeface="Now"/>
                <a:ea typeface="Now"/>
                <a:cs typeface="Now"/>
                <a:sym typeface="Now"/>
              </a:rPr>
              <a:t>                  ii) Triggers user warnings or blocks based on toxicity</a:t>
            </a:r>
          </a:p>
          <a:p>
            <a:pPr algn="l">
              <a:lnSpc>
                <a:spcPts val="3840"/>
              </a:lnSpc>
            </a:pPr>
          </a:p>
          <a:p>
            <a:pPr algn="l">
              <a:lnSpc>
                <a:spcPts val="3840"/>
              </a:lnSpc>
            </a:pPr>
          </a:p>
          <a:p>
            <a:pPr algn="l">
              <a:lnSpc>
                <a:spcPts val="384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DAGXZXFDE1I</dc:identifier>
  <dcterms:modified xsi:type="dcterms:W3CDTF">2011-08-01T06:04:30Z</dcterms:modified>
  <cp:revision>1</cp:revision>
  <dc:title>Team 66 _Phase 2  ESA PPT</dc:title>
</cp:coreProperties>
</file>