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Now Bold" charset="1" panose="00000800000000000000"/>
      <p:regular r:id="rId35"/>
    </p:embeddedFont>
    <p:embeddedFont>
      <p:font typeface="Canva Sans Bold" charset="1" panose="020B0803030501040103"/>
      <p:regular r:id="rId36"/>
    </p:embeddedFont>
    <p:embeddedFont>
      <p:font typeface="Now" charset="1" panose="00000500000000000000"/>
      <p:regular r:id="rId37"/>
    </p:embeddedFont>
    <p:embeddedFont>
      <p:font typeface="Canva Sans" charset="1" panose="020B0503030501040103"/>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4209990" y="1108334"/>
            <a:ext cx="8990767" cy="1170940"/>
          </a:xfrm>
          <a:prstGeom prst="rect">
            <a:avLst/>
          </a:prstGeom>
        </p:spPr>
        <p:txBody>
          <a:bodyPr anchor="t" rtlCol="false" tIns="0" lIns="0" bIns="0" rIns="0">
            <a:spAutoFit/>
          </a:bodyPr>
          <a:lstStyle/>
          <a:p>
            <a:pPr algn="ctr">
              <a:lnSpc>
                <a:spcPts val="4759"/>
              </a:lnSpc>
              <a:spcBef>
                <a:spcPct val="0"/>
              </a:spcBef>
            </a:pPr>
            <a:r>
              <a:rPr lang="en-US" sz="3399">
                <a:solidFill>
                  <a:srgbClr val="2F3B70"/>
                </a:solidFill>
                <a:latin typeface="Now Bold"/>
              </a:rPr>
              <a:t>UE21CS320A – Capstone Project Phase-1 </a:t>
            </a:r>
          </a:p>
          <a:p>
            <a:pPr algn="ctr">
              <a:lnSpc>
                <a:spcPts val="4759"/>
              </a:lnSpc>
              <a:spcBef>
                <a:spcPct val="0"/>
              </a:spcBef>
            </a:pPr>
            <a:r>
              <a:rPr lang="en-US" sz="3399">
                <a:solidFill>
                  <a:srgbClr val="2F3B70"/>
                </a:solidFill>
                <a:latin typeface="Now Bold"/>
              </a:rPr>
              <a:t>End Semester Assessment</a:t>
            </a:r>
          </a:p>
        </p:txBody>
      </p:sp>
      <p:sp>
        <p:nvSpPr>
          <p:cNvPr name="TextBox 3" id="3"/>
          <p:cNvSpPr txBox="true"/>
          <p:nvPr/>
        </p:nvSpPr>
        <p:spPr>
          <a:xfrm rot="0">
            <a:off x="903169" y="2879512"/>
            <a:ext cx="16481662" cy="8274050"/>
          </a:xfrm>
          <a:prstGeom prst="rect">
            <a:avLst/>
          </a:prstGeom>
        </p:spPr>
        <p:txBody>
          <a:bodyPr anchor="t" rtlCol="false" tIns="0" lIns="0" bIns="0" rIns="0">
            <a:spAutoFit/>
          </a:bodyPr>
          <a:lstStyle/>
          <a:p>
            <a:pPr algn="just">
              <a:lnSpc>
                <a:spcPts val="4374"/>
              </a:lnSpc>
            </a:pPr>
            <a:r>
              <a:rPr lang="en-US" sz="3499">
                <a:solidFill>
                  <a:srgbClr val="2F3B70"/>
                </a:solidFill>
                <a:latin typeface="Now Bold"/>
              </a:rPr>
              <a:t>Project Title   : Detection of Euphemism using BERT Model</a:t>
            </a:r>
          </a:p>
          <a:p>
            <a:pPr algn="just">
              <a:lnSpc>
                <a:spcPts val="4374"/>
              </a:lnSpc>
            </a:pPr>
          </a:p>
          <a:p>
            <a:pPr algn="just">
              <a:lnSpc>
                <a:spcPts val="4374"/>
              </a:lnSpc>
            </a:pPr>
            <a:r>
              <a:rPr lang="en-US" sz="3499">
                <a:solidFill>
                  <a:srgbClr val="2F3B70"/>
                </a:solidFill>
                <a:latin typeface="Now Bold"/>
              </a:rPr>
              <a:t>Project ID       : 66 </a:t>
            </a:r>
          </a:p>
          <a:p>
            <a:pPr algn="just">
              <a:lnSpc>
                <a:spcPts val="4374"/>
              </a:lnSpc>
            </a:pPr>
          </a:p>
          <a:p>
            <a:pPr algn="just">
              <a:lnSpc>
                <a:spcPts val="4374"/>
              </a:lnSpc>
            </a:pPr>
            <a:r>
              <a:rPr lang="en-US" sz="3499">
                <a:solidFill>
                  <a:srgbClr val="2F3B70"/>
                </a:solidFill>
                <a:latin typeface="Now Bold"/>
              </a:rPr>
              <a:t>Project Guide : Dr. Kamatchi Priya L</a:t>
            </a:r>
          </a:p>
          <a:p>
            <a:pPr algn="just">
              <a:lnSpc>
                <a:spcPts val="4374"/>
              </a:lnSpc>
            </a:pPr>
            <a:r>
              <a:rPr lang="en-US" sz="3499">
                <a:solidFill>
                  <a:srgbClr val="2F3B70"/>
                </a:solidFill>
                <a:latin typeface="Now Bold"/>
              </a:rPr>
              <a:t>               </a:t>
            </a:r>
          </a:p>
          <a:p>
            <a:pPr algn="just">
              <a:lnSpc>
                <a:spcPts val="4374"/>
              </a:lnSpc>
            </a:pPr>
            <a:r>
              <a:rPr lang="en-US" sz="3499">
                <a:solidFill>
                  <a:srgbClr val="2F3B70"/>
                </a:solidFill>
                <a:latin typeface="Now Bold"/>
              </a:rPr>
              <a:t>Project Team  : </a:t>
            </a:r>
          </a:p>
          <a:p>
            <a:pPr algn="just">
              <a:lnSpc>
                <a:spcPts val="4374"/>
              </a:lnSpc>
            </a:pPr>
            <a:r>
              <a:rPr lang="en-US" sz="3499" spc="-129">
                <a:solidFill>
                  <a:srgbClr val="2F3B70"/>
                </a:solidFill>
                <a:latin typeface="Now Bold"/>
              </a:rPr>
              <a:t>Chethan V                    PES2UG21CS143</a:t>
            </a:r>
          </a:p>
          <a:p>
            <a:pPr algn="just">
              <a:lnSpc>
                <a:spcPts val="4374"/>
              </a:lnSpc>
            </a:pPr>
            <a:r>
              <a:rPr lang="en-US" sz="3499" spc="-129">
                <a:solidFill>
                  <a:srgbClr val="2F3B70"/>
                </a:solidFill>
                <a:latin typeface="Now Bold"/>
              </a:rPr>
              <a:t>Darshan GN                 PES2UG21CS151</a:t>
            </a:r>
          </a:p>
          <a:p>
            <a:pPr algn="just">
              <a:lnSpc>
                <a:spcPts val="4374"/>
              </a:lnSpc>
            </a:pPr>
            <a:r>
              <a:rPr lang="en-US" sz="3499" spc="-129">
                <a:solidFill>
                  <a:srgbClr val="2F3B70"/>
                </a:solidFill>
                <a:latin typeface="Now Bold"/>
              </a:rPr>
              <a:t>Harshini Murugan       PES2UG21CS193</a:t>
            </a:r>
          </a:p>
          <a:p>
            <a:pPr algn="just">
              <a:lnSpc>
                <a:spcPts val="4374"/>
              </a:lnSpc>
            </a:pPr>
            <a:r>
              <a:rPr lang="en-US" sz="3499" spc="-129">
                <a:solidFill>
                  <a:srgbClr val="2F3B70"/>
                </a:solidFill>
                <a:latin typeface="Now Bold"/>
              </a:rPr>
              <a:t>Janav Shetty                PES2UG21CS210</a:t>
            </a:r>
          </a:p>
          <a:p>
            <a:pPr algn="just">
              <a:lnSpc>
                <a:spcPts val="4374"/>
              </a:lnSpc>
            </a:pPr>
          </a:p>
          <a:p>
            <a:pPr algn="just">
              <a:lnSpc>
                <a:spcPts val="4374"/>
              </a:lnSpc>
            </a:pPr>
          </a:p>
          <a:p>
            <a:pPr algn="just">
              <a:lnSpc>
                <a:spcPts val="4374"/>
              </a:lnSpc>
            </a:pPr>
          </a:p>
          <a:p>
            <a:pPr algn="just">
              <a:lnSpc>
                <a:spcPts val="4374"/>
              </a:lnSpc>
            </a:pPr>
          </a:p>
        </p:txBody>
      </p:sp>
      <p:sp>
        <p:nvSpPr>
          <p:cNvPr name="Freeform 4" id="4"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455677" y="491114"/>
            <a:ext cx="15662044" cy="626745"/>
          </a:xfrm>
          <a:prstGeom prst="rect">
            <a:avLst/>
          </a:prstGeom>
        </p:spPr>
        <p:txBody>
          <a:bodyPr anchor="t" rtlCol="false" tIns="0" lIns="0" bIns="0" rIns="0">
            <a:spAutoFit/>
          </a:bodyPr>
          <a:lstStyle/>
          <a:p>
            <a:pPr algn="ctr">
              <a:lnSpc>
                <a:spcPts val="4919"/>
              </a:lnSpc>
            </a:pPr>
            <a:r>
              <a:rPr lang="en-US" sz="4099" u="sng">
                <a:solidFill>
                  <a:srgbClr val="4F5986"/>
                </a:solidFill>
                <a:latin typeface="Now Bold"/>
              </a:rPr>
              <a:t>PAPER 3: Toxicity detection: Does context really matter?</a:t>
            </a:r>
          </a:p>
        </p:txBody>
      </p:sp>
      <p:sp>
        <p:nvSpPr>
          <p:cNvPr name="TextBox 4" id="4"/>
          <p:cNvSpPr txBox="true"/>
          <p:nvPr/>
        </p:nvSpPr>
        <p:spPr>
          <a:xfrm rot="0">
            <a:off x="455677" y="1397197"/>
            <a:ext cx="17428254" cy="8143875"/>
          </a:xfrm>
          <a:prstGeom prst="rect">
            <a:avLst/>
          </a:prstGeom>
        </p:spPr>
        <p:txBody>
          <a:bodyPr anchor="t" rtlCol="false" tIns="0" lIns="0" bIns="0" rIns="0">
            <a:spAutoFit/>
          </a:bodyPr>
          <a:lstStyle/>
          <a:p>
            <a:pPr algn="just" marL="668924" indent="-334462" lvl="1">
              <a:lnSpc>
                <a:spcPts val="3376"/>
              </a:lnSpc>
              <a:buFont typeface="Arial"/>
              <a:buChar char="•"/>
            </a:pPr>
            <a:r>
              <a:rPr lang="en-US" sz="2813">
                <a:solidFill>
                  <a:srgbClr val="2F3B70"/>
                </a:solidFill>
                <a:latin typeface="Now"/>
              </a:rPr>
              <a:t>The paper investigates the impact of context on human judgment and the performance of toxicity detection systems, posing questions about context's influence on perceived toxicity and classifier efficacy.</a:t>
            </a:r>
          </a:p>
          <a:p>
            <a:pPr algn="just">
              <a:lnSpc>
                <a:spcPts val="3376"/>
              </a:lnSpc>
            </a:pPr>
          </a:p>
          <a:p>
            <a:pPr algn="just" marL="668924" indent="-334462" lvl="1">
              <a:lnSpc>
                <a:spcPts val="3376"/>
              </a:lnSpc>
              <a:buFont typeface="Arial"/>
              <a:buChar char="•"/>
            </a:pPr>
            <a:r>
              <a:rPr lang="en-US" sz="2813">
                <a:solidFill>
                  <a:srgbClr val="2F3B70"/>
                </a:solidFill>
                <a:latin typeface="Now"/>
              </a:rPr>
              <a:t>Two datasets, CAT-SMALL and CAT-LARGE, were created with and without context annotations to analyze context's effect on toxicity assessment across different comment volumes.</a:t>
            </a:r>
          </a:p>
          <a:p>
            <a:pPr algn="just">
              <a:lnSpc>
                <a:spcPts val="3376"/>
              </a:lnSpc>
            </a:pPr>
          </a:p>
          <a:p>
            <a:pPr algn="just" marL="668924" indent="-334462" lvl="1">
              <a:lnSpc>
                <a:spcPts val="3376"/>
              </a:lnSpc>
              <a:buFont typeface="Arial"/>
              <a:buChar char="•"/>
            </a:pPr>
            <a:r>
              <a:rPr lang="en-US" sz="2813">
                <a:solidFill>
                  <a:srgbClr val="2F3B70"/>
                </a:solidFill>
                <a:latin typeface="Now"/>
              </a:rPr>
              <a:t>Various techniques were explored, including RNN language models, contextual features for sentiment classification, and combining consecutive comments to assess context's influence on toxicity labels and classifier performance.</a:t>
            </a:r>
          </a:p>
          <a:p>
            <a:pPr algn="just">
              <a:lnSpc>
                <a:spcPts val="3376"/>
              </a:lnSpc>
            </a:pPr>
          </a:p>
          <a:p>
            <a:pPr algn="just" marL="668924" indent="-334462" lvl="1">
              <a:lnSpc>
                <a:spcPts val="3376"/>
              </a:lnSpc>
              <a:buFont typeface="Arial"/>
              <a:buChar char="•"/>
            </a:pPr>
            <a:r>
              <a:rPr lang="en-US" sz="2813">
                <a:solidFill>
                  <a:srgbClr val="2F3B70"/>
                </a:solidFill>
                <a:latin typeface="Now"/>
              </a:rPr>
              <a:t>Results indicated a statistically significant effect of context on perceived toxicity, with approximately 5.2% of comments showing toxicity label changes. However, context did not lead to improved toxicity classifier performance.</a:t>
            </a:r>
          </a:p>
          <a:p>
            <a:pPr algn="just">
              <a:lnSpc>
                <a:spcPts val="3376"/>
              </a:lnSpc>
            </a:pPr>
          </a:p>
          <a:p>
            <a:pPr algn="just" marL="668924" indent="-334462" lvl="1">
              <a:lnSpc>
                <a:spcPts val="3376"/>
              </a:lnSpc>
              <a:buFont typeface="Arial"/>
              <a:buChar char="•"/>
            </a:pPr>
            <a:r>
              <a:rPr lang="en-US" sz="2813">
                <a:solidFill>
                  <a:srgbClr val="2F3B70"/>
                </a:solidFill>
                <a:latin typeface="Now"/>
              </a:rPr>
              <a:t>The study concluded that while context can influence perceived toxicity, its impact on toxicity analysis requires larger datasets for better understanding, highlighting challenges in accurately assessing and automating toxicity detection in online comments.</a:t>
            </a:r>
          </a:p>
          <a:p>
            <a:pPr algn="just">
              <a:lnSpc>
                <a:spcPts val="337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857516" y="373380"/>
            <a:ext cx="14456529" cy="1253490"/>
          </a:xfrm>
          <a:prstGeom prst="rect">
            <a:avLst/>
          </a:prstGeom>
        </p:spPr>
        <p:txBody>
          <a:bodyPr anchor="t" rtlCol="false" tIns="0" lIns="0" bIns="0" rIns="0">
            <a:spAutoFit/>
          </a:bodyPr>
          <a:lstStyle/>
          <a:p>
            <a:pPr algn="ctr">
              <a:lnSpc>
                <a:spcPts val="4919"/>
              </a:lnSpc>
            </a:pPr>
            <a:r>
              <a:rPr lang="en-US" sz="4099" u="sng">
                <a:solidFill>
                  <a:srgbClr val="4F5986"/>
                </a:solidFill>
                <a:latin typeface="Now Bold"/>
              </a:rPr>
              <a:t>PAPER 4: Self-supervised euphemism detection and identification for content moderation</a:t>
            </a:r>
          </a:p>
        </p:txBody>
      </p:sp>
      <p:sp>
        <p:nvSpPr>
          <p:cNvPr name="TextBox 4" id="4"/>
          <p:cNvSpPr txBox="true"/>
          <p:nvPr/>
        </p:nvSpPr>
        <p:spPr>
          <a:xfrm rot="0">
            <a:off x="429873" y="1910355"/>
            <a:ext cx="17428254" cy="8172450"/>
          </a:xfrm>
          <a:prstGeom prst="rect">
            <a:avLst/>
          </a:prstGeom>
        </p:spPr>
        <p:txBody>
          <a:bodyPr anchor="t" rtlCol="false" tIns="0" lIns="0" bIns="0" rIns="0">
            <a:spAutoFit/>
          </a:bodyPr>
          <a:lstStyle/>
          <a:p>
            <a:pPr algn="just" marL="645150" indent="-322575" lvl="1">
              <a:lnSpc>
                <a:spcPts val="3256"/>
              </a:lnSpc>
              <a:buFont typeface="Arial"/>
              <a:buChar char="•"/>
            </a:pPr>
            <a:r>
              <a:rPr lang="en-US" sz="2713">
                <a:solidFill>
                  <a:srgbClr val="2F3B70"/>
                </a:solidFill>
                <a:latin typeface="Now"/>
              </a:rPr>
              <a:t>The paper introduces a Masked Language Model (MLM) approach for Euphemism Detection, integrating self-supervision to reduce manual effort and address subjectivity in euphemism identification</a:t>
            </a:r>
          </a:p>
          <a:p>
            <a:pPr algn="just">
              <a:lnSpc>
                <a:spcPts val="3256"/>
              </a:lnSpc>
            </a:pPr>
          </a:p>
          <a:p>
            <a:pPr algn="just" marL="645150" indent="-322575" lvl="1">
              <a:lnSpc>
                <a:spcPts val="3256"/>
              </a:lnSpc>
              <a:buFont typeface="Arial"/>
              <a:buChar char="•"/>
            </a:pPr>
            <a:r>
              <a:rPr lang="en-US" sz="2713">
                <a:solidFill>
                  <a:srgbClr val="2F3B70"/>
                </a:solidFill>
                <a:latin typeface="Now"/>
              </a:rPr>
              <a:t>It focuses on two main tasks: euphemism detection, where a set of forbidden words are used to generate euphemistic variations (Candidate set), and euphemism identification, determining the meaning of single euphemistic terms.</a:t>
            </a:r>
          </a:p>
          <a:p>
            <a:pPr algn="just">
              <a:lnSpc>
                <a:spcPts val="3256"/>
              </a:lnSpc>
            </a:pPr>
          </a:p>
          <a:p>
            <a:pPr algn="just" marL="645150" indent="-322575" lvl="1">
              <a:lnSpc>
                <a:spcPts val="3256"/>
              </a:lnSpc>
              <a:buFont typeface="Arial"/>
              <a:buChar char="•"/>
            </a:pPr>
            <a:r>
              <a:rPr lang="en-US" sz="2713">
                <a:solidFill>
                  <a:srgbClr val="2F3B70"/>
                </a:solidFill>
                <a:latin typeface="Now"/>
              </a:rPr>
              <a:t>The MLM-based approach masks potential euphemisms in sentences and predicts their meanings based on context, using self-supervised techniques to filter and identify hidden meanings.</a:t>
            </a:r>
          </a:p>
          <a:p>
            <a:pPr algn="just">
              <a:lnSpc>
                <a:spcPts val="3256"/>
              </a:lnSpc>
            </a:pPr>
          </a:p>
          <a:p>
            <a:pPr algn="just" marL="645150" indent="-322575" lvl="1">
              <a:lnSpc>
                <a:spcPts val="3256"/>
              </a:lnSpc>
              <a:buFont typeface="Arial"/>
              <a:buChar char="•"/>
            </a:pPr>
            <a:r>
              <a:rPr lang="en-US" sz="2713">
                <a:solidFill>
                  <a:srgbClr val="2F3B70"/>
                </a:solidFill>
                <a:latin typeface="Now"/>
              </a:rPr>
              <a:t>The model operates as a pipeline, first filtering masked sentences with a coarse classifier, then identifying euphemistic meanings with a multi-class classifier.</a:t>
            </a:r>
          </a:p>
          <a:p>
            <a:pPr algn="just">
              <a:lnSpc>
                <a:spcPts val="3136"/>
              </a:lnSpc>
            </a:pPr>
          </a:p>
          <a:p>
            <a:pPr algn="just" marL="645150" indent="-322575" lvl="1">
              <a:lnSpc>
                <a:spcPts val="3256"/>
              </a:lnSpc>
              <a:buFont typeface="Arial"/>
              <a:buChar char="•"/>
            </a:pPr>
            <a:r>
              <a:rPr lang="en-US" sz="2713">
                <a:solidFill>
                  <a:srgbClr val="2F3B70"/>
                </a:solidFill>
                <a:latin typeface="Now"/>
              </a:rPr>
              <a:t>It can detect previously unknown euphemisms, aiding content moderation with less manual intervention, although domain-specific training is necessary for optimal performance.</a:t>
            </a:r>
          </a:p>
          <a:p>
            <a:pPr algn="just">
              <a:lnSpc>
                <a:spcPts val="3256"/>
              </a:lnSpc>
            </a:pPr>
          </a:p>
          <a:p>
            <a:pPr algn="just" marL="645150" indent="-322575" lvl="1">
              <a:lnSpc>
                <a:spcPts val="3256"/>
              </a:lnSpc>
              <a:buFont typeface="Arial"/>
              <a:buChar char="•"/>
            </a:pPr>
            <a:r>
              <a:rPr lang="en-US" sz="2713">
                <a:solidFill>
                  <a:srgbClr val="2F3B70"/>
                </a:solidFill>
                <a:latin typeface="Now"/>
              </a:rPr>
              <a:t>Evaluation is based on precision at k, assessing the model's accuracy in identifying euphemisms and their meanings within a given context.</a:t>
            </a:r>
          </a:p>
          <a:p>
            <a:pPr algn="just">
              <a:lnSpc>
                <a:spcPts val="325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381092"/>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Requirements Specification</a:t>
            </a:r>
          </a:p>
        </p:txBody>
      </p:sp>
      <p:grpSp>
        <p:nvGrpSpPr>
          <p:cNvPr name="Group 4" id="4"/>
          <p:cNvGrpSpPr/>
          <p:nvPr/>
        </p:nvGrpSpPr>
        <p:grpSpPr>
          <a:xfrm rot="0">
            <a:off x="662659" y="2781196"/>
            <a:ext cx="4918702" cy="5789920"/>
            <a:chOff x="0" y="0"/>
            <a:chExt cx="1297082" cy="1526825"/>
          </a:xfrm>
        </p:grpSpPr>
        <p:sp>
          <p:nvSpPr>
            <p:cNvPr name="Freeform 5" id="5"/>
            <p:cNvSpPr/>
            <p:nvPr/>
          </p:nvSpPr>
          <p:spPr>
            <a:xfrm flipH="false" flipV="false" rot="0">
              <a:off x="0" y="0"/>
              <a:ext cx="1297082" cy="1526825"/>
            </a:xfrm>
            <a:custGeom>
              <a:avLst/>
              <a:gdLst/>
              <a:ahLst/>
              <a:cxnLst/>
              <a:rect r="r" b="b" t="t" l="l"/>
              <a:pathLst>
                <a:path h="1526825" w="1297082">
                  <a:moveTo>
                    <a:pt x="0" y="0"/>
                  </a:moveTo>
                  <a:lnTo>
                    <a:pt x="1297082" y="0"/>
                  </a:lnTo>
                  <a:lnTo>
                    <a:pt x="1297082" y="1526825"/>
                  </a:lnTo>
                  <a:lnTo>
                    <a:pt x="0" y="1526825"/>
                  </a:lnTo>
                  <a:close/>
                </a:path>
              </a:pathLst>
            </a:custGeom>
            <a:solidFill>
              <a:srgbClr val="2F3B70"/>
            </a:solidFill>
          </p:spPr>
        </p:sp>
        <p:sp>
          <p:nvSpPr>
            <p:cNvPr name="TextBox 6" id="6"/>
            <p:cNvSpPr txBox="true"/>
            <p:nvPr/>
          </p:nvSpPr>
          <p:spPr>
            <a:xfrm>
              <a:off x="0" y="-47625"/>
              <a:ext cx="1297082" cy="1574450"/>
            </a:xfrm>
            <a:prstGeom prst="rect">
              <a:avLst/>
            </a:prstGeom>
          </p:spPr>
          <p:txBody>
            <a:bodyPr anchor="ctr" rtlCol="false" tIns="50122" lIns="50122" bIns="50122" rIns="50122"/>
            <a:lstStyle/>
            <a:p>
              <a:pPr algn="ctr">
                <a:lnSpc>
                  <a:spcPts val="2520"/>
                </a:lnSpc>
              </a:pPr>
            </a:p>
          </p:txBody>
        </p:sp>
      </p:grpSp>
      <p:sp>
        <p:nvSpPr>
          <p:cNvPr name="TextBox 7" id="7"/>
          <p:cNvSpPr txBox="true"/>
          <p:nvPr/>
        </p:nvSpPr>
        <p:spPr>
          <a:xfrm rot="0">
            <a:off x="791939" y="3058024"/>
            <a:ext cx="4526195" cy="5341620"/>
          </a:xfrm>
          <a:prstGeom prst="rect">
            <a:avLst/>
          </a:prstGeom>
        </p:spPr>
        <p:txBody>
          <a:bodyPr anchor="t" rtlCol="false" tIns="0" lIns="0" bIns="0" rIns="0">
            <a:spAutoFit/>
          </a:bodyPr>
          <a:lstStyle/>
          <a:p>
            <a:pPr algn="l">
              <a:lnSpc>
                <a:spcPts val="3021"/>
              </a:lnSpc>
            </a:pPr>
            <a:r>
              <a:rPr lang="en-US" sz="2517" u="sng">
                <a:solidFill>
                  <a:srgbClr val="FF3131"/>
                </a:solidFill>
                <a:latin typeface="Now Bold"/>
              </a:rPr>
              <a:t>SOFTWARE REQUIREMENTS</a:t>
            </a:r>
          </a:p>
          <a:p>
            <a:pPr algn="l">
              <a:lnSpc>
                <a:spcPts val="3021"/>
              </a:lnSpc>
            </a:pPr>
          </a:p>
          <a:p>
            <a:pPr algn="l" marL="543577" indent="-271789" lvl="1">
              <a:lnSpc>
                <a:spcPts val="3021"/>
              </a:lnSpc>
              <a:buFont typeface="Arial"/>
              <a:buChar char="•"/>
            </a:pPr>
            <a:r>
              <a:rPr lang="en-US" sz="2517">
                <a:solidFill>
                  <a:srgbClr val="FBFBFC"/>
                </a:solidFill>
                <a:latin typeface="Now"/>
              </a:rPr>
              <a:t> Deployment </a:t>
            </a:r>
          </a:p>
          <a:p>
            <a:pPr algn="l" marL="1087155" indent="-362385" lvl="2">
              <a:lnSpc>
                <a:spcPts val="3021"/>
              </a:lnSpc>
              <a:buFont typeface="Arial"/>
              <a:buChar char="⚬"/>
            </a:pPr>
            <a:r>
              <a:rPr lang="en-US" sz="2517">
                <a:solidFill>
                  <a:srgbClr val="FBFBFC"/>
                </a:solidFill>
                <a:latin typeface="Now"/>
              </a:rPr>
              <a:t>Streamlit </a:t>
            </a:r>
          </a:p>
          <a:p>
            <a:pPr algn="l">
              <a:lnSpc>
                <a:spcPts val="3021"/>
              </a:lnSpc>
            </a:pPr>
          </a:p>
          <a:p>
            <a:pPr algn="l" marL="543577" indent="-271789" lvl="1">
              <a:lnSpc>
                <a:spcPts val="3021"/>
              </a:lnSpc>
              <a:buFont typeface="Arial"/>
              <a:buChar char="•"/>
            </a:pPr>
            <a:r>
              <a:rPr lang="en-US" sz="2517">
                <a:solidFill>
                  <a:srgbClr val="FBFBFC"/>
                </a:solidFill>
                <a:latin typeface="Now"/>
              </a:rPr>
              <a:t>Large Language Model</a:t>
            </a:r>
          </a:p>
          <a:p>
            <a:pPr algn="l" marL="1087155" indent="-362385" lvl="2">
              <a:lnSpc>
                <a:spcPts val="3021"/>
              </a:lnSpc>
              <a:buFont typeface="Arial"/>
              <a:buChar char="⚬"/>
            </a:pPr>
            <a:r>
              <a:rPr lang="en-US" sz="2517">
                <a:solidFill>
                  <a:srgbClr val="FBFBFC"/>
                </a:solidFill>
                <a:latin typeface="Now"/>
              </a:rPr>
              <a:t> BERT Large(LARGE , L-24,H-1024,16-LAYER,340M parameters)</a:t>
            </a:r>
          </a:p>
          <a:p>
            <a:pPr algn="l">
              <a:lnSpc>
                <a:spcPts val="3021"/>
              </a:lnSpc>
            </a:pPr>
          </a:p>
          <a:p>
            <a:pPr algn="l" marL="543577" indent="-271789" lvl="1">
              <a:lnSpc>
                <a:spcPts val="3021"/>
              </a:lnSpc>
              <a:buFont typeface="Arial"/>
              <a:buChar char="•"/>
            </a:pPr>
            <a:r>
              <a:rPr lang="en-US" sz="2517">
                <a:solidFill>
                  <a:srgbClr val="FBFBFC"/>
                </a:solidFill>
                <a:latin typeface="Now"/>
              </a:rPr>
              <a:t>Version Control </a:t>
            </a:r>
          </a:p>
          <a:p>
            <a:pPr algn="l" marL="1087155" indent="-362385" lvl="2">
              <a:lnSpc>
                <a:spcPts val="3021"/>
              </a:lnSpc>
              <a:buFont typeface="Arial"/>
              <a:buChar char="⚬"/>
            </a:pPr>
            <a:r>
              <a:rPr lang="en-US" sz="2517">
                <a:solidFill>
                  <a:srgbClr val="FBFBFC"/>
                </a:solidFill>
                <a:latin typeface="Now"/>
              </a:rPr>
              <a:t>Git and Github </a:t>
            </a:r>
          </a:p>
          <a:p>
            <a:pPr algn="l">
              <a:lnSpc>
                <a:spcPts val="3021"/>
              </a:lnSpc>
            </a:pPr>
          </a:p>
        </p:txBody>
      </p:sp>
      <p:grpSp>
        <p:nvGrpSpPr>
          <p:cNvPr name="Group 8" id="8"/>
          <p:cNvGrpSpPr/>
          <p:nvPr/>
        </p:nvGrpSpPr>
        <p:grpSpPr>
          <a:xfrm rot="0">
            <a:off x="6414007" y="2781196"/>
            <a:ext cx="4918702" cy="5789920"/>
            <a:chOff x="0" y="0"/>
            <a:chExt cx="1297082" cy="1526825"/>
          </a:xfrm>
        </p:grpSpPr>
        <p:sp>
          <p:nvSpPr>
            <p:cNvPr name="Freeform 9" id="9"/>
            <p:cNvSpPr/>
            <p:nvPr/>
          </p:nvSpPr>
          <p:spPr>
            <a:xfrm flipH="false" flipV="false" rot="0">
              <a:off x="0" y="0"/>
              <a:ext cx="1297082" cy="1526825"/>
            </a:xfrm>
            <a:custGeom>
              <a:avLst/>
              <a:gdLst/>
              <a:ahLst/>
              <a:cxnLst/>
              <a:rect r="r" b="b" t="t" l="l"/>
              <a:pathLst>
                <a:path h="1526825" w="1297082">
                  <a:moveTo>
                    <a:pt x="0" y="0"/>
                  </a:moveTo>
                  <a:lnTo>
                    <a:pt x="1297082" y="0"/>
                  </a:lnTo>
                  <a:lnTo>
                    <a:pt x="1297082" y="1526825"/>
                  </a:lnTo>
                  <a:lnTo>
                    <a:pt x="0" y="1526825"/>
                  </a:lnTo>
                  <a:close/>
                </a:path>
              </a:pathLst>
            </a:custGeom>
            <a:solidFill>
              <a:srgbClr val="2F3B70"/>
            </a:solidFill>
          </p:spPr>
        </p:sp>
        <p:sp>
          <p:nvSpPr>
            <p:cNvPr name="TextBox 10" id="10"/>
            <p:cNvSpPr txBox="true"/>
            <p:nvPr/>
          </p:nvSpPr>
          <p:spPr>
            <a:xfrm>
              <a:off x="0" y="-47625"/>
              <a:ext cx="1297082" cy="1574450"/>
            </a:xfrm>
            <a:prstGeom prst="rect">
              <a:avLst/>
            </a:prstGeom>
          </p:spPr>
          <p:txBody>
            <a:bodyPr anchor="ctr" rtlCol="false" tIns="50122" lIns="50122" bIns="50122" rIns="50122"/>
            <a:lstStyle/>
            <a:p>
              <a:pPr algn="ctr">
                <a:lnSpc>
                  <a:spcPts val="2520"/>
                </a:lnSpc>
              </a:pPr>
            </a:p>
          </p:txBody>
        </p:sp>
      </p:grpSp>
      <p:sp>
        <p:nvSpPr>
          <p:cNvPr name="TextBox 11" id="11"/>
          <p:cNvSpPr txBox="true"/>
          <p:nvPr/>
        </p:nvSpPr>
        <p:spPr>
          <a:xfrm rot="0">
            <a:off x="6543287" y="3058024"/>
            <a:ext cx="4526195" cy="5694045"/>
          </a:xfrm>
          <a:prstGeom prst="rect">
            <a:avLst/>
          </a:prstGeom>
        </p:spPr>
        <p:txBody>
          <a:bodyPr anchor="t" rtlCol="false" tIns="0" lIns="0" bIns="0" rIns="0">
            <a:spAutoFit/>
          </a:bodyPr>
          <a:lstStyle/>
          <a:p>
            <a:pPr algn="l">
              <a:lnSpc>
                <a:spcPts val="2781"/>
              </a:lnSpc>
            </a:pPr>
            <a:r>
              <a:rPr lang="en-US" sz="2317" u="sng">
                <a:solidFill>
                  <a:srgbClr val="FF3131"/>
                </a:solidFill>
                <a:latin typeface="Now Bold"/>
              </a:rPr>
              <a:t>FUNCTIONAL REQUIREMENTS</a:t>
            </a:r>
            <a:r>
              <a:rPr lang="en-US" sz="2317">
                <a:solidFill>
                  <a:srgbClr val="FF3131"/>
                </a:solidFill>
                <a:latin typeface="Now Bold"/>
              </a:rPr>
              <a:t> </a:t>
            </a:r>
          </a:p>
          <a:p>
            <a:pPr algn="l">
              <a:lnSpc>
                <a:spcPts val="3021"/>
              </a:lnSpc>
            </a:pPr>
          </a:p>
          <a:p>
            <a:pPr algn="l" marL="543577" indent="-271789" lvl="1">
              <a:lnSpc>
                <a:spcPts val="3021"/>
              </a:lnSpc>
              <a:buFont typeface="Arial"/>
              <a:buChar char="•"/>
            </a:pPr>
            <a:r>
              <a:rPr lang="en-US" sz="2517">
                <a:solidFill>
                  <a:srgbClr val="FBFBFC"/>
                </a:solidFill>
                <a:latin typeface="Now"/>
              </a:rPr>
              <a:t> Validity test on input</a:t>
            </a:r>
          </a:p>
          <a:p>
            <a:pPr algn="l" marL="1087155" indent="-362385" lvl="2">
              <a:lnSpc>
                <a:spcPts val="3021"/>
              </a:lnSpc>
              <a:buFont typeface="Arial"/>
              <a:buChar char="⚬"/>
            </a:pPr>
            <a:r>
              <a:rPr lang="en-US" sz="2517">
                <a:solidFill>
                  <a:srgbClr val="FBFBFC"/>
                </a:solidFill>
                <a:latin typeface="Now"/>
              </a:rPr>
              <a:t>Validity check </a:t>
            </a:r>
          </a:p>
          <a:p>
            <a:pPr algn="l" marL="1087155" indent="-362385" lvl="2">
              <a:lnSpc>
                <a:spcPts val="3021"/>
              </a:lnSpc>
              <a:buFont typeface="Arial"/>
              <a:buChar char="⚬"/>
            </a:pPr>
            <a:r>
              <a:rPr lang="en-US" sz="2517">
                <a:solidFill>
                  <a:srgbClr val="FBFBFC"/>
                </a:solidFill>
                <a:latin typeface="Now"/>
              </a:rPr>
              <a:t>user guidance</a:t>
            </a:r>
            <a:r>
              <a:rPr lang="en-US" sz="2517">
                <a:solidFill>
                  <a:srgbClr val="FBFBFC"/>
                </a:solidFill>
                <a:latin typeface="Now"/>
              </a:rPr>
              <a:t> </a:t>
            </a:r>
          </a:p>
          <a:p>
            <a:pPr algn="l" marL="543577" indent="-271789" lvl="1">
              <a:lnSpc>
                <a:spcPts val="3021"/>
              </a:lnSpc>
              <a:buFont typeface="Arial"/>
              <a:buChar char="•"/>
            </a:pPr>
            <a:r>
              <a:rPr lang="en-US" sz="2517">
                <a:solidFill>
                  <a:srgbClr val="FBFBFC"/>
                </a:solidFill>
                <a:latin typeface="Now"/>
              </a:rPr>
              <a:t>Sequence of operation</a:t>
            </a:r>
          </a:p>
          <a:p>
            <a:pPr algn="l" marL="1087155" indent="-362385" lvl="2">
              <a:lnSpc>
                <a:spcPts val="3021"/>
              </a:lnSpc>
              <a:buFont typeface="Arial"/>
              <a:buChar char="⚬"/>
            </a:pPr>
            <a:r>
              <a:rPr lang="en-US" sz="2517">
                <a:solidFill>
                  <a:srgbClr val="FBFBFC"/>
                </a:solidFill>
                <a:latin typeface="Now"/>
              </a:rPr>
              <a:t>LLM</a:t>
            </a:r>
          </a:p>
          <a:p>
            <a:pPr algn="l" marL="1087155" indent="-362385" lvl="2">
              <a:lnSpc>
                <a:spcPts val="3021"/>
              </a:lnSpc>
              <a:buFont typeface="Arial"/>
              <a:buChar char="⚬"/>
            </a:pPr>
            <a:r>
              <a:rPr lang="en-US" sz="2517">
                <a:solidFill>
                  <a:srgbClr val="FBFBFC"/>
                </a:solidFill>
                <a:latin typeface="Now"/>
              </a:rPr>
              <a:t>Classification algorithum</a:t>
            </a:r>
            <a:r>
              <a:rPr lang="en-US" sz="2517">
                <a:solidFill>
                  <a:srgbClr val="FBFBFC"/>
                </a:solidFill>
                <a:latin typeface="Now"/>
              </a:rPr>
              <a:t> </a:t>
            </a:r>
          </a:p>
          <a:p>
            <a:pPr algn="l" marL="543577" indent="-271789" lvl="1">
              <a:lnSpc>
                <a:spcPts val="3021"/>
              </a:lnSpc>
              <a:buFont typeface="Arial"/>
              <a:buChar char="•"/>
            </a:pPr>
            <a:r>
              <a:rPr lang="en-US" sz="2517">
                <a:solidFill>
                  <a:srgbClr val="FBFBFC"/>
                </a:solidFill>
                <a:latin typeface="Now"/>
              </a:rPr>
              <a:t>Error Handling and Recovery </a:t>
            </a:r>
          </a:p>
          <a:p>
            <a:pPr algn="l" marL="1087155" indent="-362385" lvl="2">
              <a:lnSpc>
                <a:spcPts val="3021"/>
              </a:lnSpc>
              <a:buFont typeface="Arial"/>
              <a:buChar char="⚬"/>
            </a:pPr>
            <a:r>
              <a:rPr lang="en-US" sz="2517">
                <a:solidFill>
                  <a:srgbClr val="FBFBFC"/>
                </a:solidFill>
                <a:latin typeface="Now"/>
              </a:rPr>
              <a:t>Detection</a:t>
            </a:r>
          </a:p>
          <a:p>
            <a:pPr algn="l" marL="1087155" indent="-362385" lvl="2">
              <a:lnSpc>
                <a:spcPts val="3021"/>
              </a:lnSpc>
              <a:buFont typeface="Arial"/>
              <a:buChar char="⚬"/>
            </a:pPr>
            <a:r>
              <a:rPr lang="en-US" sz="2517">
                <a:solidFill>
                  <a:srgbClr val="FBFBFC"/>
                </a:solidFill>
                <a:latin typeface="Now"/>
              </a:rPr>
              <a:t>Information</a:t>
            </a:r>
          </a:p>
          <a:p>
            <a:pPr algn="l" marL="1087155" indent="-362385" lvl="2">
              <a:lnSpc>
                <a:spcPts val="3021"/>
              </a:lnSpc>
              <a:buFont typeface="Arial"/>
              <a:buChar char="⚬"/>
            </a:pPr>
            <a:r>
              <a:rPr lang="en-US" sz="2517">
                <a:solidFill>
                  <a:srgbClr val="FBFBFC"/>
                </a:solidFill>
                <a:latin typeface="Now"/>
              </a:rPr>
              <a:t>Detection </a:t>
            </a:r>
          </a:p>
          <a:p>
            <a:pPr algn="l">
              <a:lnSpc>
                <a:spcPts val="3021"/>
              </a:lnSpc>
            </a:pPr>
          </a:p>
        </p:txBody>
      </p:sp>
      <p:grpSp>
        <p:nvGrpSpPr>
          <p:cNvPr name="Group 12" id="12"/>
          <p:cNvGrpSpPr/>
          <p:nvPr/>
        </p:nvGrpSpPr>
        <p:grpSpPr>
          <a:xfrm rot="0">
            <a:off x="12161384" y="2781196"/>
            <a:ext cx="4918702" cy="5789920"/>
            <a:chOff x="0" y="0"/>
            <a:chExt cx="1297082" cy="1526825"/>
          </a:xfrm>
        </p:grpSpPr>
        <p:sp>
          <p:nvSpPr>
            <p:cNvPr name="Freeform 13" id="13"/>
            <p:cNvSpPr/>
            <p:nvPr/>
          </p:nvSpPr>
          <p:spPr>
            <a:xfrm flipH="false" flipV="false" rot="0">
              <a:off x="0" y="0"/>
              <a:ext cx="1297082" cy="1526825"/>
            </a:xfrm>
            <a:custGeom>
              <a:avLst/>
              <a:gdLst/>
              <a:ahLst/>
              <a:cxnLst/>
              <a:rect r="r" b="b" t="t" l="l"/>
              <a:pathLst>
                <a:path h="1526825" w="1297082">
                  <a:moveTo>
                    <a:pt x="0" y="0"/>
                  </a:moveTo>
                  <a:lnTo>
                    <a:pt x="1297082" y="0"/>
                  </a:lnTo>
                  <a:lnTo>
                    <a:pt x="1297082" y="1526825"/>
                  </a:lnTo>
                  <a:lnTo>
                    <a:pt x="0" y="1526825"/>
                  </a:lnTo>
                  <a:close/>
                </a:path>
              </a:pathLst>
            </a:custGeom>
            <a:solidFill>
              <a:srgbClr val="2F3B70"/>
            </a:solidFill>
          </p:spPr>
        </p:sp>
        <p:sp>
          <p:nvSpPr>
            <p:cNvPr name="TextBox 14" id="14"/>
            <p:cNvSpPr txBox="true"/>
            <p:nvPr/>
          </p:nvSpPr>
          <p:spPr>
            <a:xfrm>
              <a:off x="0" y="-47625"/>
              <a:ext cx="1297082" cy="1574450"/>
            </a:xfrm>
            <a:prstGeom prst="rect">
              <a:avLst/>
            </a:prstGeom>
          </p:spPr>
          <p:txBody>
            <a:bodyPr anchor="ctr" rtlCol="false" tIns="50122" lIns="50122" bIns="50122" rIns="50122"/>
            <a:lstStyle/>
            <a:p>
              <a:pPr algn="ctr">
                <a:lnSpc>
                  <a:spcPts val="2520"/>
                </a:lnSpc>
              </a:pPr>
            </a:p>
          </p:txBody>
        </p:sp>
      </p:grpSp>
      <p:sp>
        <p:nvSpPr>
          <p:cNvPr name="TextBox 15" id="15"/>
          <p:cNvSpPr txBox="true"/>
          <p:nvPr/>
        </p:nvSpPr>
        <p:spPr>
          <a:xfrm rot="0">
            <a:off x="12290665" y="3058024"/>
            <a:ext cx="4526195" cy="4958715"/>
          </a:xfrm>
          <a:prstGeom prst="rect">
            <a:avLst/>
          </a:prstGeom>
        </p:spPr>
        <p:txBody>
          <a:bodyPr anchor="t" rtlCol="false" tIns="0" lIns="0" bIns="0" rIns="0">
            <a:spAutoFit/>
          </a:bodyPr>
          <a:lstStyle/>
          <a:p>
            <a:pPr algn="l">
              <a:lnSpc>
                <a:spcPts val="2781"/>
              </a:lnSpc>
            </a:pPr>
            <a:r>
              <a:rPr lang="en-US" sz="2317" u="sng">
                <a:solidFill>
                  <a:srgbClr val="FF3131"/>
                </a:solidFill>
                <a:latin typeface="Now Bold"/>
              </a:rPr>
              <a:t>NON - FUNCTIONAL REQUIREMENTS</a:t>
            </a:r>
          </a:p>
          <a:p>
            <a:pPr algn="l">
              <a:lnSpc>
                <a:spcPts val="2781"/>
              </a:lnSpc>
            </a:pPr>
          </a:p>
          <a:p>
            <a:pPr algn="l">
              <a:lnSpc>
                <a:spcPts val="3021"/>
              </a:lnSpc>
            </a:pPr>
          </a:p>
          <a:p>
            <a:pPr algn="l" marL="629935" indent="-314968" lvl="1">
              <a:lnSpc>
                <a:spcPts val="3501"/>
              </a:lnSpc>
              <a:buFont typeface="Arial"/>
              <a:buChar char="•"/>
            </a:pPr>
            <a:r>
              <a:rPr lang="en-US" sz="2917">
                <a:solidFill>
                  <a:srgbClr val="FBFBFC"/>
                </a:solidFill>
                <a:latin typeface="Now"/>
              </a:rPr>
              <a:t>Performance requirement </a:t>
            </a:r>
          </a:p>
          <a:p>
            <a:pPr algn="l" marL="629935" indent="-314968" lvl="1">
              <a:lnSpc>
                <a:spcPts val="3501"/>
              </a:lnSpc>
              <a:buFont typeface="Arial"/>
              <a:buChar char="•"/>
            </a:pPr>
            <a:r>
              <a:rPr lang="en-US" sz="2917">
                <a:solidFill>
                  <a:srgbClr val="FBFBFC"/>
                </a:solidFill>
                <a:latin typeface="Now"/>
              </a:rPr>
              <a:t>Scalability </a:t>
            </a:r>
          </a:p>
          <a:p>
            <a:pPr algn="l" marL="629935" indent="-314968" lvl="1">
              <a:lnSpc>
                <a:spcPts val="3501"/>
              </a:lnSpc>
              <a:buFont typeface="Arial"/>
              <a:buChar char="•"/>
            </a:pPr>
            <a:r>
              <a:rPr lang="en-US" sz="2917">
                <a:solidFill>
                  <a:srgbClr val="FBFBFC"/>
                </a:solidFill>
                <a:latin typeface="Now"/>
              </a:rPr>
              <a:t>Reliability </a:t>
            </a:r>
          </a:p>
          <a:p>
            <a:pPr algn="l" marL="629935" indent="-314968" lvl="1">
              <a:lnSpc>
                <a:spcPts val="3501"/>
              </a:lnSpc>
              <a:buFont typeface="Arial"/>
              <a:buChar char="•"/>
            </a:pPr>
            <a:r>
              <a:rPr lang="en-US" sz="2917">
                <a:solidFill>
                  <a:srgbClr val="FBFBFC"/>
                </a:solidFill>
                <a:latin typeface="Now"/>
              </a:rPr>
              <a:t>Resource Utilization </a:t>
            </a:r>
          </a:p>
          <a:p>
            <a:pPr algn="l" marL="629935" indent="-314968" lvl="1">
              <a:lnSpc>
                <a:spcPts val="3501"/>
              </a:lnSpc>
              <a:buFont typeface="Arial"/>
              <a:buChar char="•"/>
            </a:pPr>
            <a:r>
              <a:rPr lang="en-US" sz="2917">
                <a:solidFill>
                  <a:srgbClr val="FBFBFC"/>
                </a:solidFill>
                <a:latin typeface="Now"/>
              </a:rPr>
              <a:t>Safety attributes </a:t>
            </a:r>
          </a:p>
          <a:p>
            <a:pPr algn="l" marL="629935" indent="-314968" lvl="1">
              <a:lnSpc>
                <a:spcPts val="3501"/>
              </a:lnSpc>
              <a:buFont typeface="Arial"/>
              <a:buChar char="•"/>
            </a:pPr>
            <a:r>
              <a:rPr lang="en-US" sz="2917">
                <a:solidFill>
                  <a:srgbClr val="FBFBFC"/>
                </a:solidFill>
                <a:latin typeface="Now"/>
              </a:rPr>
              <a:t>Availability</a:t>
            </a:r>
          </a:p>
          <a:p>
            <a:pPr algn="l">
              <a:lnSpc>
                <a:spcPts val="350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121750" y="677227"/>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Constraints</a:t>
            </a:r>
          </a:p>
        </p:txBody>
      </p:sp>
      <p:sp>
        <p:nvSpPr>
          <p:cNvPr name="TextBox 4" id="4"/>
          <p:cNvSpPr txBox="true"/>
          <p:nvPr/>
        </p:nvSpPr>
        <p:spPr>
          <a:xfrm rot="0">
            <a:off x="426220" y="1389698"/>
            <a:ext cx="16990243" cy="6963228"/>
          </a:xfrm>
          <a:prstGeom prst="rect">
            <a:avLst/>
          </a:prstGeom>
        </p:spPr>
        <p:txBody>
          <a:bodyPr anchor="t" rtlCol="false" tIns="0" lIns="0" bIns="0" rIns="0">
            <a:spAutoFit/>
          </a:bodyPr>
          <a:lstStyle/>
          <a:p>
            <a:pPr algn="l">
              <a:lnSpc>
                <a:spcPts val="4212"/>
              </a:lnSpc>
            </a:pPr>
          </a:p>
          <a:p>
            <a:pPr algn="l">
              <a:lnSpc>
                <a:spcPts val="4212"/>
              </a:lnSpc>
            </a:pPr>
          </a:p>
          <a:p>
            <a:pPr algn="l" marL="757977" indent="-378989" lvl="1">
              <a:lnSpc>
                <a:spcPts val="4212"/>
              </a:lnSpc>
              <a:buFont typeface="Arial"/>
              <a:buChar char="•"/>
            </a:pPr>
            <a:r>
              <a:rPr lang="en-US" sz="3510">
                <a:solidFill>
                  <a:srgbClr val="FF3131"/>
                </a:solidFill>
                <a:latin typeface="Now Bold"/>
              </a:rPr>
              <a:t>Contextual Understanding</a:t>
            </a:r>
            <a:r>
              <a:rPr lang="en-US" sz="3510">
                <a:solidFill>
                  <a:srgbClr val="2F3B70"/>
                </a:solidFill>
                <a:latin typeface="Now Bold"/>
              </a:rPr>
              <a:t>: Nuanced context makes accurate detection challenging.</a:t>
            </a:r>
          </a:p>
          <a:p>
            <a:pPr algn="l">
              <a:lnSpc>
                <a:spcPts val="4212"/>
              </a:lnSpc>
            </a:pPr>
          </a:p>
          <a:p>
            <a:pPr algn="l" marL="757977" indent="-378989" lvl="1">
              <a:lnSpc>
                <a:spcPts val="4212"/>
              </a:lnSpc>
              <a:buFont typeface="Arial"/>
              <a:buChar char="•"/>
            </a:pPr>
            <a:r>
              <a:rPr lang="en-US" sz="3510">
                <a:solidFill>
                  <a:srgbClr val="FF3131"/>
                </a:solidFill>
                <a:latin typeface="Now Bold"/>
              </a:rPr>
              <a:t>Algorithm Biases</a:t>
            </a:r>
            <a:r>
              <a:rPr lang="en-US" sz="3510">
                <a:solidFill>
                  <a:srgbClr val="2F3B70"/>
                </a:solidFill>
                <a:latin typeface="Now Bold"/>
              </a:rPr>
              <a:t>: Biases in models necessitate careful preprocessing and evaluation.</a:t>
            </a:r>
          </a:p>
          <a:p>
            <a:pPr algn="l">
              <a:lnSpc>
                <a:spcPts val="4212"/>
              </a:lnSpc>
            </a:pPr>
          </a:p>
          <a:p>
            <a:pPr algn="l" marL="757977" indent="-378989" lvl="1">
              <a:lnSpc>
                <a:spcPts val="4212"/>
              </a:lnSpc>
              <a:buFont typeface="Arial"/>
              <a:buChar char="•"/>
            </a:pPr>
            <a:r>
              <a:rPr lang="en-US" sz="3510">
                <a:solidFill>
                  <a:srgbClr val="FF3131"/>
                </a:solidFill>
                <a:latin typeface="Now Bold"/>
              </a:rPr>
              <a:t>Privacy Concerns</a:t>
            </a:r>
            <a:r>
              <a:rPr lang="en-US" sz="3510">
                <a:solidFill>
                  <a:srgbClr val="2F3B70"/>
                </a:solidFill>
                <a:latin typeface="Now Bold"/>
              </a:rPr>
              <a:t>: Analyzing user data raises privacy issues, demanding stringent privacy measures.</a:t>
            </a:r>
          </a:p>
          <a:p>
            <a:pPr algn="l">
              <a:lnSpc>
                <a:spcPts val="4212"/>
              </a:lnSpc>
            </a:pPr>
          </a:p>
          <a:p>
            <a:pPr algn="l" marL="757977" indent="-378989" lvl="1">
              <a:lnSpc>
                <a:spcPts val="4212"/>
              </a:lnSpc>
              <a:buFont typeface="Arial"/>
              <a:buChar char="•"/>
            </a:pPr>
            <a:r>
              <a:rPr lang="en-US" sz="3510">
                <a:solidFill>
                  <a:srgbClr val="FF3131"/>
                </a:solidFill>
                <a:latin typeface="Now Bold"/>
              </a:rPr>
              <a:t>Resource Limitations:</a:t>
            </a:r>
            <a:r>
              <a:rPr lang="en-US" sz="3510">
                <a:solidFill>
                  <a:srgbClr val="2F3B70"/>
                </a:solidFill>
                <a:latin typeface="Now Bold"/>
              </a:rPr>
              <a:t> Detection needs efficient algorithms to conserve resources.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381092"/>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 Dependencies</a:t>
            </a:r>
          </a:p>
        </p:txBody>
      </p:sp>
      <p:sp>
        <p:nvSpPr>
          <p:cNvPr name="TextBox 4" id="4"/>
          <p:cNvSpPr txBox="true"/>
          <p:nvPr/>
        </p:nvSpPr>
        <p:spPr>
          <a:xfrm rot="0">
            <a:off x="1028700" y="2574964"/>
            <a:ext cx="16990243" cy="6469380"/>
          </a:xfrm>
          <a:prstGeom prst="rect">
            <a:avLst/>
          </a:prstGeom>
        </p:spPr>
        <p:txBody>
          <a:bodyPr anchor="t" rtlCol="false" tIns="0" lIns="0" bIns="0" rIns="0">
            <a:spAutoFit/>
          </a:bodyPr>
          <a:lstStyle/>
          <a:p>
            <a:pPr algn="l">
              <a:lnSpc>
                <a:spcPts val="4212"/>
              </a:lnSpc>
            </a:pPr>
            <a:r>
              <a:rPr lang="en-US" sz="3510">
                <a:solidFill>
                  <a:srgbClr val="2F3B70"/>
                </a:solidFill>
                <a:latin typeface="Now Bold"/>
              </a:rPr>
              <a:t>•</a:t>
            </a:r>
            <a:r>
              <a:rPr lang="en-US" sz="3510">
                <a:solidFill>
                  <a:srgbClr val="FF3131"/>
                </a:solidFill>
                <a:latin typeface="Now Bold"/>
              </a:rPr>
              <a:t>Standardized Data Format</a:t>
            </a:r>
            <a:r>
              <a:rPr lang="en-US" sz="3510">
                <a:solidFill>
                  <a:srgbClr val="2F3B70"/>
                </a:solidFill>
                <a:latin typeface="Now Bold"/>
              </a:rPr>
              <a:t>: Input data will be consistently formatted for analysis.</a:t>
            </a:r>
          </a:p>
          <a:p>
            <a:pPr algn="l">
              <a:lnSpc>
                <a:spcPts val="4212"/>
              </a:lnSpc>
            </a:pPr>
          </a:p>
          <a:p>
            <a:pPr algn="l">
              <a:lnSpc>
                <a:spcPts val="4212"/>
              </a:lnSpc>
            </a:pPr>
            <a:r>
              <a:rPr lang="en-US" sz="3510">
                <a:solidFill>
                  <a:srgbClr val="2F3B70"/>
                </a:solidFill>
                <a:latin typeface="Now Bold"/>
              </a:rPr>
              <a:t>•</a:t>
            </a:r>
            <a:r>
              <a:rPr lang="en-US" sz="3510">
                <a:solidFill>
                  <a:srgbClr val="FF3131"/>
                </a:solidFill>
                <a:latin typeface="Now Bold"/>
              </a:rPr>
              <a:t>Access to Training Data:</a:t>
            </a:r>
            <a:r>
              <a:rPr lang="en-US" sz="3510">
                <a:solidFill>
                  <a:srgbClr val="2F3B70"/>
                </a:solidFill>
                <a:latin typeface="Now Bold"/>
              </a:rPr>
              <a:t> Availability of diverse, labeled datasets for model training.</a:t>
            </a:r>
          </a:p>
          <a:p>
            <a:pPr algn="l">
              <a:lnSpc>
                <a:spcPts val="4212"/>
              </a:lnSpc>
            </a:pPr>
          </a:p>
          <a:p>
            <a:pPr algn="l">
              <a:lnSpc>
                <a:spcPts val="4212"/>
              </a:lnSpc>
            </a:pPr>
            <a:r>
              <a:rPr lang="en-US" sz="3510">
                <a:solidFill>
                  <a:srgbClr val="2F3B70"/>
                </a:solidFill>
                <a:latin typeface="Now Bold"/>
              </a:rPr>
              <a:t>•</a:t>
            </a:r>
            <a:r>
              <a:rPr lang="en-US" sz="3510">
                <a:solidFill>
                  <a:srgbClr val="FF3131"/>
                </a:solidFill>
                <a:latin typeface="Now Bold"/>
              </a:rPr>
              <a:t>Internet Connectivity</a:t>
            </a:r>
            <a:r>
              <a:rPr lang="en-US" sz="3510">
                <a:solidFill>
                  <a:srgbClr val="2F3B70"/>
                </a:solidFill>
                <a:latin typeface="Now Bold"/>
              </a:rPr>
              <a:t>: Users have reliable internet access for using the web application.</a:t>
            </a:r>
          </a:p>
          <a:p>
            <a:pPr algn="l">
              <a:lnSpc>
                <a:spcPts val="4212"/>
              </a:lnSpc>
            </a:pPr>
          </a:p>
          <a:p>
            <a:pPr algn="l">
              <a:lnSpc>
                <a:spcPts val="4212"/>
              </a:lnSpc>
            </a:pPr>
            <a:r>
              <a:rPr lang="en-US" sz="3510">
                <a:solidFill>
                  <a:srgbClr val="2F3B70"/>
                </a:solidFill>
                <a:latin typeface="Now Bold"/>
              </a:rPr>
              <a:t>•</a:t>
            </a:r>
            <a:r>
              <a:rPr lang="en-US" sz="3510">
                <a:solidFill>
                  <a:srgbClr val="FF3131"/>
                </a:solidFill>
                <a:latin typeface="Now Bold"/>
              </a:rPr>
              <a:t>User Engagement</a:t>
            </a:r>
            <a:r>
              <a:rPr lang="en-US" sz="3510">
                <a:solidFill>
                  <a:srgbClr val="2F3B70"/>
                </a:solidFill>
                <a:latin typeface="Now Bold"/>
              </a:rPr>
              <a:t>: Users will actively use the tool and provide feedback.</a:t>
            </a:r>
          </a:p>
          <a:p>
            <a:pPr algn="l">
              <a:lnSpc>
                <a:spcPts val="4212"/>
              </a:lnSpc>
            </a:pPr>
            <a:r>
              <a:rPr lang="en-US" sz="3510">
                <a:solidFill>
                  <a:srgbClr val="2F3B70"/>
                </a:solidFill>
                <a:latin typeface="Now Bold"/>
              </a:rPr>
              <a:t>Regulatory Compliance: Adherence to legal regulations regarding data privacy and protection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Details</a:t>
            </a:r>
          </a:p>
        </p:txBody>
      </p:sp>
      <p:sp>
        <p:nvSpPr>
          <p:cNvPr name="TextBox 4" id="4"/>
          <p:cNvSpPr txBox="true"/>
          <p:nvPr/>
        </p:nvSpPr>
        <p:spPr>
          <a:xfrm rot="0">
            <a:off x="252106" y="2024120"/>
            <a:ext cx="11368921" cy="550545"/>
          </a:xfrm>
          <a:prstGeom prst="rect">
            <a:avLst/>
          </a:prstGeom>
        </p:spPr>
        <p:txBody>
          <a:bodyPr anchor="t" rtlCol="false" tIns="0" lIns="0" bIns="0" rIns="0">
            <a:spAutoFit/>
          </a:bodyPr>
          <a:lstStyle/>
          <a:p>
            <a:pPr algn="ctr">
              <a:lnSpc>
                <a:spcPts val="4320"/>
              </a:lnSpc>
              <a:spcBef>
                <a:spcPct val="0"/>
              </a:spcBef>
            </a:pPr>
            <a:r>
              <a:rPr lang="en-US" sz="3600">
                <a:solidFill>
                  <a:srgbClr val="2F3B70"/>
                </a:solidFill>
                <a:latin typeface="Now Bold"/>
              </a:rPr>
              <a:t>Platforms, Systems, and Processes Dependencies:</a:t>
            </a:r>
          </a:p>
        </p:txBody>
      </p:sp>
      <p:sp>
        <p:nvSpPr>
          <p:cNvPr name="TextBox 5" id="5"/>
          <p:cNvSpPr txBox="true"/>
          <p:nvPr/>
        </p:nvSpPr>
        <p:spPr>
          <a:xfrm rot="0">
            <a:off x="629829" y="2575511"/>
            <a:ext cx="16990243" cy="8854440"/>
          </a:xfrm>
          <a:prstGeom prst="rect">
            <a:avLst/>
          </a:prstGeom>
        </p:spPr>
        <p:txBody>
          <a:bodyPr anchor="t" rtlCol="false" tIns="0" lIns="0" bIns="0" rIns="0">
            <a:spAutoFit/>
          </a:bodyPr>
          <a:lstStyle/>
          <a:p>
            <a:pPr algn="l">
              <a:lnSpc>
                <a:spcPts val="3372"/>
              </a:lnSpc>
              <a:spcBef>
                <a:spcPct val="0"/>
              </a:spcBef>
            </a:pPr>
          </a:p>
          <a:p>
            <a:pPr algn="l">
              <a:lnSpc>
                <a:spcPts val="3372"/>
              </a:lnSpc>
            </a:pPr>
            <a:r>
              <a:rPr lang="en-US" sz="2810">
                <a:solidFill>
                  <a:srgbClr val="2F3B70"/>
                </a:solidFill>
                <a:latin typeface="Now Bold"/>
              </a:rPr>
              <a:t>1.Novelty and Innovativeness:</a:t>
            </a:r>
          </a:p>
          <a:p>
            <a:pPr algn="l">
              <a:lnSpc>
                <a:spcPts val="3372"/>
              </a:lnSpc>
            </a:pPr>
          </a:p>
          <a:p>
            <a:pPr algn="l" marL="606851" indent="-303426" lvl="1">
              <a:lnSpc>
                <a:spcPts val="3372"/>
              </a:lnSpc>
              <a:buFont typeface="Arial"/>
              <a:buChar char="•"/>
            </a:pPr>
            <a:r>
              <a:rPr lang="en-US" sz="2810">
                <a:solidFill>
                  <a:srgbClr val="2F3B70"/>
                </a:solidFill>
                <a:latin typeface="Now Bold"/>
              </a:rPr>
              <a:t>Input format:</a:t>
            </a:r>
            <a:r>
              <a:rPr lang="en-US" sz="2810">
                <a:solidFill>
                  <a:srgbClr val="2F3B70"/>
                </a:solidFill>
                <a:latin typeface="Now"/>
              </a:rPr>
              <a:t> The inclusion of audio data in addition to textual data</a:t>
            </a:r>
          </a:p>
          <a:p>
            <a:pPr algn="l" marL="606851" indent="-303426" lvl="1">
              <a:lnSpc>
                <a:spcPts val="3372"/>
              </a:lnSpc>
              <a:buFont typeface="Arial"/>
              <a:buChar char="•"/>
            </a:pPr>
            <a:r>
              <a:rPr lang="en-US" sz="2810">
                <a:solidFill>
                  <a:srgbClr val="2F3B70"/>
                </a:solidFill>
                <a:latin typeface="Now Bold"/>
              </a:rPr>
              <a:t>Handling euphemism</a:t>
            </a:r>
            <a:r>
              <a:rPr lang="en-US" sz="2810">
                <a:solidFill>
                  <a:srgbClr val="2F3B70"/>
                </a:solidFill>
                <a:latin typeface="Now"/>
              </a:rPr>
              <a:t>: Our model focuses on detecting euphemistic language, which is a unique and challenging aspect of toxicity detection. This includes considering symbols (e.g., *, #, !), alternate words, and other subtle expressions that users may employ to convey toxicity indirectly.</a:t>
            </a:r>
          </a:p>
          <a:p>
            <a:pPr algn="l" marL="606851" indent="-303426" lvl="1">
              <a:lnSpc>
                <a:spcPts val="3372"/>
              </a:lnSpc>
              <a:buFont typeface="Arial"/>
              <a:buChar char="•"/>
            </a:pPr>
            <a:r>
              <a:rPr lang="en-US" sz="2810">
                <a:solidFill>
                  <a:srgbClr val="2F3B70"/>
                </a:solidFill>
                <a:latin typeface="Now Bold"/>
              </a:rPr>
              <a:t>Context of the conversation</a:t>
            </a:r>
            <a:r>
              <a:rPr lang="en-US" sz="2810">
                <a:solidFill>
                  <a:srgbClr val="2F3B70"/>
                </a:solidFill>
                <a:latin typeface="Now"/>
              </a:rPr>
              <a:t>: Understanding the broader context of a conversation for accurately interpreting language and detecting toxicity.</a:t>
            </a:r>
          </a:p>
          <a:p>
            <a:pPr algn="l">
              <a:lnSpc>
                <a:spcPts val="3372"/>
              </a:lnSpc>
            </a:pPr>
          </a:p>
          <a:p>
            <a:pPr algn="l">
              <a:lnSpc>
                <a:spcPts val="3372"/>
              </a:lnSpc>
            </a:pPr>
            <a:r>
              <a:rPr lang="en-US" sz="2810">
                <a:solidFill>
                  <a:srgbClr val="2F3B70"/>
                </a:solidFill>
                <a:latin typeface="Now Bold"/>
              </a:rPr>
              <a:t>2. Interoperability:</a:t>
            </a:r>
          </a:p>
          <a:p>
            <a:pPr algn="just" marL="606851" indent="-303426" lvl="1">
              <a:lnSpc>
                <a:spcPts val="3372"/>
              </a:lnSpc>
              <a:buFont typeface="Arial"/>
              <a:buChar char="•"/>
            </a:pPr>
            <a:r>
              <a:rPr lang="en-US" sz="2810">
                <a:solidFill>
                  <a:srgbClr val="2F3B70"/>
                </a:solidFill>
                <a:latin typeface="Now Bold"/>
              </a:rPr>
              <a:t> </a:t>
            </a:r>
            <a:r>
              <a:rPr lang="en-US" sz="2810">
                <a:solidFill>
                  <a:srgbClr val="2F3B70"/>
                </a:solidFill>
                <a:latin typeface="Now"/>
              </a:rPr>
              <a:t>Ensures that our </a:t>
            </a:r>
            <a:r>
              <a:rPr lang="en-US" sz="2810">
                <a:solidFill>
                  <a:srgbClr val="2F3B70"/>
                </a:solidFill>
                <a:latin typeface="Now Bold"/>
              </a:rPr>
              <a:t>system can integrate with current moderation tools or content management systems </a:t>
            </a:r>
            <a:r>
              <a:rPr lang="en-US" sz="2810">
                <a:solidFill>
                  <a:srgbClr val="2F3B70"/>
                </a:solidFill>
                <a:latin typeface="Now"/>
              </a:rPr>
              <a:t>which are used across different online platforms, like social media networks or forums.</a:t>
            </a:r>
          </a:p>
          <a:p>
            <a:pPr algn="just">
              <a:lnSpc>
                <a:spcPts val="3372"/>
              </a:lnSpc>
            </a:pPr>
          </a:p>
          <a:p>
            <a:pPr algn="just">
              <a:lnSpc>
                <a:spcPts val="3372"/>
              </a:lnSpc>
            </a:pPr>
          </a:p>
          <a:p>
            <a:pPr algn="just">
              <a:lnSpc>
                <a:spcPts val="3372"/>
              </a:lnSpc>
            </a:pPr>
          </a:p>
          <a:p>
            <a:pPr algn="l">
              <a:lnSpc>
                <a:spcPts val="3372"/>
              </a:lnSpc>
            </a:pPr>
          </a:p>
          <a:p>
            <a:pPr algn="l">
              <a:lnSpc>
                <a:spcPts val="3372"/>
              </a:lnSpc>
            </a:pPr>
          </a:p>
          <a:p>
            <a:pPr algn="l">
              <a:lnSpc>
                <a:spcPts val="337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Details</a:t>
            </a:r>
          </a:p>
        </p:txBody>
      </p:sp>
      <p:sp>
        <p:nvSpPr>
          <p:cNvPr name="TextBox 4" id="4"/>
          <p:cNvSpPr txBox="true"/>
          <p:nvPr/>
        </p:nvSpPr>
        <p:spPr>
          <a:xfrm rot="0">
            <a:off x="857405" y="2059675"/>
            <a:ext cx="15910354" cy="1854602"/>
          </a:xfrm>
          <a:prstGeom prst="rect">
            <a:avLst/>
          </a:prstGeom>
        </p:spPr>
        <p:txBody>
          <a:bodyPr anchor="t" rtlCol="false" tIns="0" lIns="0" bIns="0" rIns="0">
            <a:spAutoFit/>
          </a:bodyPr>
          <a:lstStyle/>
          <a:p>
            <a:pPr algn="l">
              <a:lnSpc>
                <a:spcPts val="4085"/>
              </a:lnSpc>
            </a:pPr>
            <a:r>
              <a:rPr lang="en-US" sz="3404">
                <a:solidFill>
                  <a:srgbClr val="2F3B70"/>
                </a:solidFill>
                <a:latin typeface="Now Bold"/>
              </a:rPr>
              <a:t>  3. Performance:</a:t>
            </a:r>
          </a:p>
          <a:p>
            <a:pPr algn="l" marL="572134" indent="-286067" lvl="1">
              <a:lnSpc>
                <a:spcPts val="3656"/>
              </a:lnSpc>
              <a:buFont typeface="Arial"/>
              <a:buChar char="•"/>
            </a:pPr>
            <a:r>
              <a:rPr lang="en-US" sz="2649">
                <a:solidFill>
                  <a:srgbClr val="2F3B70"/>
                </a:solidFill>
                <a:latin typeface="Now Bold"/>
              </a:rPr>
              <a:t>Response Time:</a:t>
            </a:r>
            <a:r>
              <a:rPr lang="en-US" sz="2649">
                <a:solidFill>
                  <a:srgbClr val="2F3B70"/>
                </a:solidFill>
                <a:latin typeface="Now"/>
              </a:rPr>
              <a:t> Generation of system output </a:t>
            </a:r>
            <a:r>
              <a:rPr lang="en-US" sz="2649">
                <a:solidFill>
                  <a:srgbClr val="2F3B70"/>
                </a:solidFill>
                <a:latin typeface="Now"/>
              </a:rPr>
              <a:t>within a reasonable time frame</a:t>
            </a:r>
          </a:p>
          <a:p>
            <a:pPr algn="l" marL="572134" indent="-286067" lvl="1">
              <a:lnSpc>
                <a:spcPts val="3656"/>
              </a:lnSpc>
              <a:buFont typeface="Arial"/>
              <a:buChar char="•"/>
            </a:pPr>
            <a:r>
              <a:rPr lang="en-US" sz="2649">
                <a:solidFill>
                  <a:srgbClr val="2F3B70"/>
                </a:solidFill>
                <a:latin typeface="Now Bold"/>
              </a:rPr>
              <a:t>Scalability: </a:t>
            </a:r>
            <a:r>
              <a:rPr lang="en-US" sz="2649">
                <a:solidFill>
                  <a:srgbClr val="2F3B70"/>
                </a:solidFill>
                <a:latin typeface="Now"/>
              </a:rPr>
              <a:t>Scaling effectively to accommodate increasing user demand without sacrificing performance or responsiveness</a:t>
            </a:r>
          </a:p>
        </p:txBody>
      </p:sp>
      <p:sp>
        <p:nvSpPr>
          <p:cNvPr name="TextBox 5" id="5"/>
          <p:cNvSpPr txBox="true"/>
          <p:nvPr/>
        </p:nvSpPr>
        <p:spPr>
          <a:xfrm rot="0">
            <a:off x="1028700" y="4365286"/>
            <a:ext cx="17073200" cy="3339042"/>
          </a:xfrm>
          <a:prstGeom prst="rect">
            <a:avLst/>
          </a:prstGeom>
        </p:spPr>
        <p:txBody>
          <a:bodyPr anchor="t" rtlCol="false" tIns="0" lIns="0" bIns="0" rIns="0">
            <a:spAutoFit/>
          </a:bodyPr>
          <a:lstStyle/>
          <a:p>
            <a:pPr algn="just">
              <a:lnSpc>
                <a:spcPts val="4014"/>
              </a:lnSpc>
              <a:spcBef>
                <a:spcPct val="0"/>
              </a:spcBef>
            </a:pPr>
            <a:r>
              <a:rPr lang="en-US" sz="3345">
                <a:solidFill>
                  <a:srgbClr val="2F3B70"/>
                </a:solidFill>
                <a:latin typeface="Now Bold"/>
              </a:rPr>
              <a:t>4. Maintainability:</a:t>
            </a:r>
          </a:p>
          <a:p>
            <a:pPr algn="just" marL="572899" indent="-286449" lvl="1">
              <a:lnSpc>
                <a:spcPts val="3184"/>
              </a:lnSpc>
              <a:spcBef>
                <a:spcPct val="0"/>
              </a:spcBef>
              <a:buFont typeface="Arial"/>
              <a:buChar char="•"/>
            </a:pPr>
            <a:r>
              <a:rPr lang="en-US" sz="2653">
                <a:solidFill>
                  <a:srgbClr val="2F3B70"/>
                </a:solidFill>
                <a:latin typeface="Now Bold"/>
              </a:rPr>
              <a:t>Code Quality:</a:t>
            </a:r>
            <a:r>
              <a:rPr lang="en-US" sz="2653">
                <a:solidFill>
                  <a:srgbClr val="2F3B70"/>
                </a:solidFill>
                <a:latin typeface="Now"/>
              </a:rPr>
              <a:t> Ensuring that our codebase is well-organized and is documented making it easier for us to understand and modify the code when needed.</a:t>
            </a:r>
          </a:p>
          <a:p>
            <a:pPr algn="just" marL="572899" indent="-286449" lvl="1">
              <a:lnSpc>
                <a:spcPts val="3184"/>
              </a:lnSpc>
              <a:spcBef>
                <a:spcPct val="0"/>
              </a:spcBef>
              <a:buFont typeface="Arial"/>
              <a:buChar char="•"/>
            </a:pPr>
            <a:r>
              <a:rPr lang="en-US" sz="2653">
                <a:solidFill>
                  <a:srgbClr val="2F3B70"/>
                </a:solidFill>
                <a:latin typeface="Now Semi-Bold"/>
              </a:rPr>
              <a:t>Documentation:</a:t>
            </a:r>
            <a:r>
              <a:rPr lang="en-US" sz="2653">
                <a:solidFill>
                  <a:srgbClr val="2F3B70"/>
                </a:solidFill>
                <a:latin typeface="Now"/>
              </a:rPr>
              <a:t> Providing comprehensive documentation that explains the project architecture, functionality, and usage instructions. </a:t>
            </a:r>
          </a:p>
          <a:p>
            <a:pPr algn="just" marL="572899" indent="-286449" lvl="1">
              <a:lnSpc>
                <a:spcPts val="3184"/>
              </a:lnSpc>
              <a:spcBef>
                <a:spcPct val="0"/>
              </a:spcBef>
              <a:buFont typeface="Arial"/>
              <a:buChar char="•"/>
            </a:pPr>
            <a:r>
              <a:rPr lang="en-US" sz="2653">
                <a:solidFill>
                  <a:srgbClr val="2F3B70"/>
                </a:solidFill>
                <a:latin typeface="Now Semi-Bold"/>
              </a:rPr>
              <a:t>Modularity:</a:t>
            </a:r>
            <a:r>
              <a:rPr lang="en-US" sz="2653">
                <a:solidFill>
                  <a:srgbClr val="2F3B70"/>
                </a:solidFill>
                <a:latin typeface="Now"/>
              </a:rPr>
              <a:t> Designing the model with modular components that can be easily modified or replaced without affecting other parts of the system.</a:t>
            </a:r>
          </a:p>
          <a:p>
            <a:pPr algn="just">
              <a:lnSpc>
                <a:spcPts val="3184"/>
              </a:lnSpc>
              <a:spcBef>
                <a:spcPct val="0"/>
              </a:spcBef>
            </a:pPr>
          </a:p>
        </p:txBody>
      </p:sp>
      <p:sp>
        <p:nvSpPr>
          <p:cNvPr name="TextBox 6" id="6"/>
          <p:cNvSpPr txBox="true"/>
          <p:nvPr/>
        </p:nvSpPr>
        <p:spPr>
          <a:xfrm rot="0">
            <a:off x="991875" y="7888605"/>
            <a:ext cx="16641619" cy="1350645"/>
          </a:xfrm>
          <a:prstGeom prst="rect">
            <a:avLst/>
          </a:prstGeom>
        </p:spPr>
        <p:txBody>
          <a:bodyPr anchor="t" rtlCol="false" tIns="0" lIns="0" bIns="0" rIns="0">
            <a:spAutoFit/>
          </a:bodyPr>
          <a:lstStyle/>
          <a:p>
            <a:pPr algn="l">
              <a:lnSpc>
                <a:spcPts val="4320"/>
              </a:lnSpc>
              <a:spcBef>
                <a:spcPct val="0"/>
              </a:spcBef>
            </a:pPr>
            <a:r>
              <a:rPr lang="en-US" sz="3600">
                <a:solidFill>
                  <a:srgbClr val="2F3B70"/>
                </a:solidFill>
                <a:latin typeface="Now Bold"/>
              </a:rPr>
              <a:t>5.Security:</a:t>
            </a:r>
          </a:p>
          <a:p>
            <a:pPr algn="l" marL="572134" indent="-286067" lvl="1">
              <a:lnSpc>
                <a:spcPts val="3179"/>
              </a:lnSpc>
              <a:buFont typeface="Arial"/>
              <a:buChar char="•"/>
            </a:pPr>
            <a:r>
              <a:rPr lang="en-US" sz="2649">
                <a:solidFill>
                  <a:srgbClr val="2F3B70"/>
                </a:solidFill>
                <a:latin typeface="Now"/>
              </a:rPr>
              <a:t>Prioritizing data security and privacy, implementing robust measures to protect user inputs, analysis results, and any sensitive information.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Details</a:t>
            </a:r>
          </a:p>
        </p:txBody>
      </p:sp>
      <p:sp>
        <p:nvSpPr>
          <p:cNvPr name="TextBox 4" id="4"/>
          <p:cNvSpPr txBox="true"/>
          <p:nvPr/>
        </p:nvSpPr>
        <p:spPr>
          <a:xfrm rot="0">
            <a:off x="780122" y="2093395"/>
            <a:ext cx="16822247" cy="1350645"/>
          </a:xfrm>
          <a:prstGeom prst="rect">
            <a:avLst/>
          </a:prstGeom>
        </p:spPr>
        <p:txBody>
          <a:bodyPr anchor="t" rtlCol="false" tIns="0" lIns="0" bIns="0" rIns="0">
            <a:spAutoFit/>
          </a:bodyPr>
          <a:lstStyle/>
          <a:p>
            <a:pPr algn="l">
              <a:lnSpc>
                <a:spcPts val="4320"/>
              </a:lnSpc>
              <a:spcBef>
                <a:spcPct val="0"/>
              </a:spcBef>
            </a:pPr>
            <a:r>
              <a:rPr lang="en-US" sz="3600">
                <a:solidFill>
                  <a:srgbClr val="2F3B70"/>
                </a:solidFill>
                <a:latin typeface="Now Bold"/>
              </a:rPr>
              <a:t>6</a:t>
            </a:r>
            <a:r>
              <a:rPr lang="en-US" sz="3600">
                <a:solidFill>
                  <a:srgbClr val="2F3B70"/>
                </a:solidFill>
                <a:latin typeface="Now Bold"/>
              </a:rPr>
              <a:t>.Portability:</a:t>
            </a:r>
          </a:p>
          <a:p>
            <a:pPr algn="l" marL="572134" indent="-286067" lvl="1">
              <a:lnSpc>
                <a:spcPts val="3179"/>
              </a:lnSpc>
              <a:buFont typeface="Arial"/>
              <a:buChar char="•"/>
            </a:pPr>
            <a:r>
              <a:rPr lang="en-US" sz="2649">
                <a:solidFill>
                  <a:srgbClr val="2F3B70"/>
                </a:solidFill>
                <a:latin typeface="Now"/>
              </a:rPr>
              <a:t>Platform-independent application that is compatible with different operating systems and web browsers.</a:t>
            </a:r>
          </a:p>
        </p:txBody>
      </p:sp>
      <p:sp>
        <p:nvSpPr>
          <p:cNvPr name="TextBox 5" id="5"/>
          <p:cNvSpPr txBox="true"/>
          <p:nvPr/>
        </p:nvSpPr>
        <p:spPr>
          <a:xfrm rot="0">
            <a:off x="721932" y="4367965"/>
            <a:ext cx="16450241" cy="2923117"/>
          </a:xfrm>
          <a:prstGeom prst="rect">
            <a:avLst/>
          </a:prstGeom>
        </p:spPr>
        <p:txBody>
          <a:bodyPr anchor="t" rtlCol="false" tIns="0" lIns="0" bIns="0" rIns="0">
            <a:spAutoFit/>
          </a:bodyPr>
          <a:lstStyle/>
          <a:p>
            <a:pPr algn="l">
              <a:lnSpc>
                <a:spcPts val="4320"/>
              </a:lnSpc>
              <a:spcBef>
                <a:spcPct val="0"/>
              </a:spcBef>
            </a:pPr>
            <a:r>
              <a:rPr lang="en-US" sz="3600">
                <a:solidFill>
                  <a:srgbClr val="2F3B70"/>
                </a:solidFill>
                <a:latin typeface="Now Bold"/>
              </a:rPr>
              <a:t>7</a:t>
            </a:r>
            <a:r>
              <a:rPr lang="en-US" sz="3600">
                <a:solidFill>
                  <a:srgbClr val="2F3B70"/>
                </a:solidFill>
                <a:latin typeface="Now Bold"/>
              </a:rPr>
              <a:t>.Reusability:</a:t>
            </a:r>
          </a:p>
          <a:p>
            <a:pPr algn="l" marL="647703" indent="-323852" lvl="1">
              <a:lnSpc>
                <a:spcPts val="3600"/>
              </a:lnSpc>
              <a:buFont typeface="Arial"/>
              <a:buChar char="•"/>
            </a:pPr>
            <a:r>
              <a:rPr lang="en-US" sz="3000">
                <a:solidFill>
                  <a:srgbClr val="2F3B70"/>
                </a:solidFill>
                <a:latin typeface="Now"/>
              </a:rPr>
              <a:t>Components and protocols within the architecture are designed for reusability, allowing for flexible deployment in different network environments and scenarios.</a:t>
            </a:r>
          </a:p>
          <a:p>
            <a:pPr algn="l" marL="647703" indent="-323852" lvl="1">
              <a:lnSpc>
                <a:spcPts val="3600"/>
              </a:lnSpc>
              <a:buFont typeface="Arial"/>
              <a:buChar char="•"/>
            </a:pPr>
            <a:r>
              <a:rPr lang="en-US" sz="3000">
                <a:solidFill>
                  <a:srgbClr val="2F3B70"/>
                </a:solidFill>
                <a:latin typeface="Now"/>
              </a:rPr>
              <a:t>The architecture can be adapted and scaled for use in various organizational settings.</a:t>
            </a:r>
          </a:p>
          <a:p>
            <a:pPr algn="ctr">
              <a:lnSpc>
                <a:spcPts val="4320"/>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201798"/>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Proposed System / Approach</a:t>
            </a:r>
          </a:p>
        </p:txBody>
      </p:sp>
      <p:sp>
        <p:nvSpPr>
          <p:cNvPr name="TextBox 4" id="4"/>
          <p:cNvSpPr txBox="true"/>
          <p:nvPr/>
        </p:nvSpPr>
        <p:spPr>
          <a:xfrm rot="0">
            <a:off x="1214800" y="2745358"/>
            <a:ext cx="16465152" cy="6972300"/>
          </a:xfrm>
          <a:prstGeom prst="rect">
            <a:avLst/>
          </a:prstGeom>
        </p:spPr>
        <p:txBody>
          <a:bodyPr anchor="t" rtlCol="false" tIns="0" lIns="0" bIns="0" rIns="0">
            <a:spAutoFit/>
          </a:bodyPr>
          <a:lstStyle/>
          <a:p>
            <a:pPr algn="l">
              <a:lnSpc>
                <a:spcPts val="3691"/>
              </a:lnSpc>
            </a:pPr>
            <a:r>
              <a:rPr lang="en-US" sz="3076">
                <a:solidFill>
                  <a:srgbClr val="2F3B70"/>
                </a:solidFill>
                <a:latin typeface="Now Bold"/>
              </a:rPr>
              <a:t>Approach and Results:</a:t>
            </a:r>
          </a:p>
          <a:p>
            <a:pPr algn="l" marL="664135" indent="-332068" lvl="1">
              <a:lnSpc>
                <a:spcPts val="3691"/>
              </a:lnSpc>
              <a:buFont typeface="Arial"/>
              <a:buChar char="•"/>
            </a:pPr>
            <a:r>
              <a:rPr lang="en-US" sz="3076">
                <a:solidFill>
                  <a:srgbClr val="2F3B70"/>
                </a:solidFill>
                <a:latin typeface="Now Bold"/>
              </a:rPr>
              <a:t>Utilizing BERT and ELMO(embedding from model language)for toxicity analysis with high accuracy.</a:t>
            </a:r>
          </a:p>
          <a:p>
            <a:pPr algn="l" marL="664135" indent="-332068" lvl="1">
              <a:lnSpc>
                <a:spcPts val="3691"/>
              </a:lnSpc>
              <a:buFont typeface="Arial"/>
              <a:buChar char="•"/>
            </a:pPr>
            <a:r>
              <a:rPr lang="en-US" sz="3076">
                <a:solidFill>
                  <a:srgbClr val="2F3B70"/>
                </a:solidFill>
                <a:latin typeface="Now Bold"/>
              </a:rPr>
              <a:t>Achieved results showcase effectiveness across diverse datasets.</a:t>
            </a:r>
          </a:p>
          <a:p>
            <a:pPr algn="l">
              <a:lnSpc>
                <a:spcPts val="3691"/>
              </a:lnSpc>
            </a:pPr>
          </a:p>
          <a:p>
            <a:pPr algn="l">
              <a:lnSpc>
                <a:spcPts val="3691"/>
              </a:lnSpc>
            </a:pPr>
            <a:r>
              <a:rPr lang="en-US" sz="3076">
                <a:solidFill>
                  <a:srgbClr val="2F3B70"/>
                </a:solidFill>
                <a:latin typeface="Now Bold"/>
              </a:rPr>
              <a:t>Need for Change:</a:t>
            </a:r>
          </a:p>
          <a:p>
            <a:pPr algn="l" marL="664135" indent="-332068" lvl="1">
              <a:lnSpc>
                <a:spcPts val="3691"/>
              </a:lnSpc>
              <a:buFont typeface="Arial"/>
              <a:buChar char="•"/>
            </a:pPr>
            <a:r>
              <a:rPr lang="en-US" sz="3076">
                <a:solidFill>
                  <a:srgbClr val="2F3B70"/>
                </a:solidFill>
                <a:latin typeface="Now Bold"/>
              </a:rPr>
              <a:t>Improve handling of hate speech.</a:t>
            </a:r>
          </a:p>
          <a:p>
            <a:pPr algn="l" marL="664135" indent="-332068" lvl="1">
              <a:lnSpc>
                <a:spcPts val="3691"/>
              </a:lnSpc>
              <a:buFont typeface="Arial"/>
              <a:buChar char="•"/>
            </a:pPr>
            <a:r>
              <a:rPr lang="en-US" sz="3076">
                <a:solidFill>
                  <a:srgbClr val="2F3B70"/>
                </a:solidFill>
                <a:latin typeface="Now Bold"/>
              </a:rPr>
              <a:t>Enhance detection of subtle toxicity cues for better performance.</a:t>
            </a:r>
          </a:p>
          <a:p>
            <a:pPr algn="l">
              <a:lnSpc>
                <a:spcPts val="3691"/>
              </a:lnSpc>
            </a:pPr>
          </a:p>
          <a:p>
            <a:pPr algn="l">
              <a:lnSpc>
                <a:spcPts val="3691"/>
              </a:lnSpc>
            </a:pPr>
            <a:r>
              <a:rPr lang="en-US" sz="3076">
                <a:solidFill>
                  <a:srgbClr val="2F3B70"/>
                </a:solidFill>
                <a:latin typeface="Now Bold"/>
              </a:rPr>
              <a:t>New Benefits:</a:t>
            </a:r>
          </a:p>
          <a:p>
            <a:pPr algn="l" marL="664135" indent="-332068" lvl="1">
              <a:lnSpc>
                <a:spcPts val="3691"/>
              </a:lnSpc>
              <a:buFont typeface="Arial"/>
              <a:buChar char="•"/>
            </a:pPr>
            <a:r>
              <a:rPr lang="en-US" sz="3076">
                <a:solidFill>
                  <a:srgbClr val="2F3B70"/>
                </a:solidFill>
                <a:latin typeface="Now Bold"/>
              </a:rPr>
              <a:t>Enhanced Detection: Focus on subtleties in toxic content.</a:t>
            </a:r>
          </a:p>
          <a:p>
            <a:pPr algn="l" marL="664135" indent="-332068" lvl="1">
              <a:lnSpc>
                <a:spcPts val="3691"/>
              </a:lnSpc>
              <a:buFont typeface="Arial"/>
              <a:buChar char="•"/>
            </a:pPr>
            <a:r>
              <a:rPr lang="en-US" sz="3076">
                <a:solidFill>
                  <a:srgbClr val="2F3B70"/>
                </a:solidFill>
                <a:latin typeface="Now Bold"/>
              </a:rPr>
              <a:t>Advanced Context Awareness: Deeper text understanding for accuracy.</a:t>
            </a:r>
          </a:p>
          <a:p>
            <a:pPr algn="l" marL="664135" indent="-332068" lvl="1">
              <a:lnSpc>
                <a:spcPts val="3691"/>
              </a:lnSpc>
              <a:buFont typeface="Arial"/>
              <a:buChar char="•"/>
            </a:pPr>
            <a:r>
              <a:rPr lang="en-US" sz="3076">
                <a:solidFill>
                  <a:srgbClr val="2F3B70"/>
                </a:solidFill>
                <a:latin typeface="Now Bold"/>
              </a:rPr>
              <a:t>Targeted Model Fine-Tuning: Addressing gaps for nuanced detection.</a:t>
            </a:r>
          </a:p>
          <a:p>
            <a:pPr algn="l">
              <a:lnSpc>
                <a:spcPts val="3576"/>
              </a:lnSpc>
            </a:pPr>
          </a:p>
          <a:p>
            <a:pPr algn="l">
              <a:lnSpc>
                <a:spcPts val="369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201798"/>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Proposed System / Approach</a:t>
            </a:r>
          </a:p>
        </p:txBody>
      </p:sp>
      <p:sp>
        <p:nvSpPr>
          <p:cNvPr name="TextBox 4" id="4"/>
          <p:cNvSpPr txBox="true"/>
          <p:nvPr/>
        </p:nvSpPr>
        <p:spPr>
          <a:xfrm rot="0">
            <a:off x="1214800" y="2745358"/>
            <a:ext cx="16465152" cy="2790825"/>
          </a:xfrm>
          <a:prstGeom prst="rect">
            <a:avLst/>
          </a:prstGeom>
        </p:spPr>
        <p:txBody>
          <a:bodyPr anchor="t" rtlCol="false" tIns="0" lIns="0" bIns="0" rIns="0">
            <a:spAutoFit/>
          </a:bodyPr>
          <a:lstStyle/>
          <a:p>
            <a:pPr algn="l">
              <a:lnSpc>
                <a:spcPts val="3691"/>
              </a:lnSpc>
            </a:pPr>
          </a:p>
          <a:p>
            <a:pPr algn="l">
              <a:lnSpc>
                <a:spcPts val="3691"/>
              </a:lnSpc>
            </a:pPr>
            <a:r>
              <a:rPr lang="en-US" sz="3076">
                <a:solidFill>
                  <a:srgbClr val="2F3B70"/>
                </a:solidFill>
                <a:latin typeface="Now Bold"/>
              </a:rPr>
              <a:t>Drawbacks of New </a:t>
            </a:r>
            <a:r>
              <a:rPr lang="en-US" sz="3076">
                <a:solidFill>
                  <a:srgbClr val="2F3B70"/>
                </a:solidFill>
                <a:latin typeface="Now Bold"/>
              </a:rPr>
              <a:t>Approach:</a:t>
            </a:r>
          </a:p>
          <a:p>
            <a:pPr algn="l" marL="664135" indent="-332068" lvl="1">
              <a:lnSpc>
                <a:spcPts val="3691"/>
              </a:lnSpc>
              <a:buFont typeface="Arial"/>
              <a:buChar char="•"/>
            </a:pPr>
            <a:r>
              <a:rPr lang="en-US" sz="3076">
                <a:solidFill>
                  <a:srgbClr val="2F3B70"/>
                </a:solidFill>
                <a:latin typeface="Now Bold"/>
              </a:rPr>
              <a:t>I</a:t>
            </a:r>
            <a:r>
              <a:rPr lang="en-US" sz="3076">
                <a:solidFill>
                  <a:srgbClr val="2F3B70"/>
                </a:solidFill>
                <a:latin typeface="Now Bold"/>
              </a:rPr>
              <a:t>ncreased Complexity: Advanced techniques may add complexity.</a:t>
            </a:r>
          </a:p>
          <a:p>
            <a:pPr algn="l" marL="664135" indent="-332068" lvl="1">
              <a:lnSpc>
                <a:spcPts val="3691"/>
              </a:lnSpc>
              <a:buFont typeface="Arial"/>
              <a:buChar char="•"/>
            </a:pPr>
            <a:r>
              <a:rPr lang="en-US" sz="3076">
                <a:solidFill>
                  <a:srgbClr val="2F3B70"/>
                </a:solidFill>
                <a:latin typeface="Now Bold"/>
              </a:rPr>
              <a:t>Da</a:t>
            </a:r>
            <a:r>
              <a:rPr lang="en-US" sz="3076">
                <a:solidFill>
                  <a:srgbClr val="2F3B70"/>
                </a:solidFill>
                <a:latin typeface="Now Bold"/>
              </a:rPr>
              <a:t>ta Requirements: Larger, diverse datasets for effective training.</a:t>
            </a:r>
          </a:p>
          <a:p>
            <a:pPr algn="l" marL="664135" indent="-332068" lvl="1">
              <a:lnSpc>
                <a:spcPts val="3691"/>
              </a:lnSpc>
              <a:buFont typeface="Arial"/>
              <a:buChar char="•"/>
            </a:pPr>
            <a:r>
              <a:rPr lang="en-US" sz="3076">
                <a:solidFill>
                  <a:srgbClr val="2F3B70"/>
                </a:solidFill>
                <a:latin typeface="Now Bold"/>
              </a:rPr>
              <a:t>Evaluation Challenges: Specialized metrics and validation needed.</a:t>
            </a:r>
          </a:p>
          <a:p>
            <a:pPr algn="l">
              <a:lnSpc>
                <a:spcPts val="3691"/>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877636" y="1741170"/>
            <a:ext cx="11209259" cy="77812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2F3B70"/>
                </a:solidFill>
                <a:latin typeface="Canva Sans Bold"/>
              </a:rPr>
              <a:t>Introduction and Motivation</a:t>
            </a:r>
          </a:p>
          <a:p>
            <a:pPr algn="l" marL="734059" indent="-367030" lvl="1">
              <a:lnSpc>
                <a:spcPts val="4759"/>
              </a:lnSpc>
              <a:buFont typeface="Arial"/>
              <a:buChar char="•"/>
            </a:pPr>
            <a:r>
              <a:rPr lang="en-US" sz="3399">
                <a:solidFill>
                  <a:srgbClr val="2F3B70"/>
                </a:solidFill>
                <a:latin typeface="Canva Sans Bold"/>
              </a:rPr>
              <a:t>Problem Statement</a:t>
            </a:r>
          </a:p>
          <a:p>
            <a:pPr algn="l" marL="734059" indent="-367030" lvl="1">
              <a:lnSpc>
                <a:spcPts val="4759"/>
              </a:lnSpc>
              <a:buFont typeface="Arial"/>
              <a:buChar char="•"/>
            </a:pPr>
            <a:r>
              <a:rPr lang="en-US" sz="3399">
                <a:solidFill>
                  <a:srgbClr val="2F3B70"/>
                </a:solidFill>
                <a:latin typeface="Canva Sans Bold"/>
              </a:rPr>
              <a:t>Abstract and Scope</a:t>
            </a:r>
          </a:p>
          <a:p>
            <a:pPr algn="l" marL="734059" indent="-367030" lvl="1">
              <a:lnSpc>
                <a:spcPts val="4759"/>
              </a:lnSpc>
              <a:buFont typeface="Arial"/>
              <a:buChar char="•"/>
            </a:pPr>
            <a:r>
              <a:rPr lang="en-US" sz="3399">
                <a:solidFill>
                  <a:srgbClr val="2F3B70"/>
                </a:solidFill>
                <a:latin typeface="Canva Sans Bold"/>
              </a:rPr>
              <a:t>Literature Survey / Existing System</a:t>
            </a:r>
          </a:p>
          <a:p>
            <a:pPr algn="l" marL="734059" indent="-367030" lvl="1">
              <a:lnSpc>
                <a:spcPts val="4759"/>
              </a:lnSpc>
              <a:buFont typeface="Arial"/>
              <a:buChar char="•"/>
            </a:pPr>
            <a:r>
              <a:rPr lang="en-US" sz="3399">
                <a:solidFill>
                  <a:srgbClr val="2F3B70"/>
                </a:solidFill>
                <a:latin typeface="Canva Sans Bold"/>
              </a:rPr>
              <a:t>Suggestions from Review – 3</a:t>
            </a:r>
          </a:p>
          <a:p>
            <a:pPr algn="l" marL="734059" indent="-367030" lvl="1">
              <a:lnSpc>
                <a:spcPts val="4759"/>
              </a:lnSpc>
              <a:buFont typeface="Arial"/>
              <a:buChar char="•"/>
            </a:pPr>
            <a:r>
              <a:rPr lang="en-US" sz="3399">
                <a:solidFill>
                  <a:srgbClr val="2F3B70"/>
                </a:solidFill>
                <a:latin typeface="Canva Sans Bold"/>
              </a:rPr>
              <a:t>Requirements Specification</a:t>
            </a:r>
          </a:p>
          <a:p>
            <a:pPr algn="l" marL="734059" indent="-367030" lvl="1">
              <a:lnSpc>
                <a:spcPts val="4759"/>
              </a:lnSpc>
              <a:buFont typeface="Arial"/>
              <a:buChar char="•"/>
            </a:pPr>
            <a:r>
              <a:rPr lang="en-US" sz="3399">
                <a:solidFill>
                  <a:srgbClr val="2F3B70"/>
                </a:solidFill>
                <a:latin typeface="Canva Sans Bold"/>
              </a:rPr>
              <a:t>Design Approach </a:t>
            </a:r>
          </a:p>
          <a:p>
            <a:pPr algn="l" marL="734059" indent="-367030" lvl="1">
              <a:lnSpc>
                <a:spcPts val="4759"/>
              </a:lnSpc>
              <a:buFont typeface="Arial"/>
              <a:buChar char="•"/>
            </a:pPr>
            <a:r>
              <a:rPr lang="en-US" sz="3399">
                <a:solidFill>
                  <a:srgbClr val="2F3B70"/>
                </a:solidFill>
                <a:latin typeface="Canva Sans Bold"/>
              </a:rPr>
              <a:t>Design Constraints, Assumptions &amp; Dependencies</a:t>
            </a:r>
          </a:p>
          <a:p>
            <a:pPr algn="l" marL="734059" indent="-367030" lvl="1">
              <a:lnSpc>
                <a:spcPts val="4759"/>
              </a:lnSpc>
              <a:buFont typeface="Arial"/>
              <a:buChar char="•"/>
            </a:pPr>
            <a:r>
              <a:rPr lang="en-US" sz="3399">
                <a:solidFill>
                  <a:srgbClr val="2F3B70"/>
                </a:solidFill>
                <a:latin typeface="Canva Sans Bold"/>
              </a:rPr>
              <a:t>Proposed System / Approach</a:t>
            </a:r>
          </a:p>
          <a:p>
            <a:pPr algn="l" marL="734059" indent="-367030" lvl="1">
              <a:lnSpc>
                <a:spcPts val="4759"/>
              </a:lnSpc>
              <a:buFont typeface="Arial"/>
              <a:buChar char="•"/>
            </a:pPr>
            <a:r>
              <a:rPr lang="en-US" sz="3399">
                <a:solidFill>
                  <a:srgbClr val="2F3B70"/>
                </a:solidFill>
                <a:latin typeface="Canva Sans Bold"/>
              </a:rPr>
              <a:t>Architecture</a:t>
            </a:r>
          </a:p>
          <a:p>
            <a:pPr algn="l" marL="734059" indent="-367030" lvl="1">
              <a:lnSpc>
                <a:spcPts val="4759"/>
              </a:lnSpc>
              <a:buFont typeface="Arial"/>
              <a:buChar char="•"/>
            </a:pPr>
            <a:r>
              <a:rPr lang="en-US" sz="3399">
                <a:solidFill>
                  <a:srgbClr val="2F3B70"/>
                </a:solidFill>
                <a:latin typeface="Canva Sans Bold"/>
              </a:rPr>
              <a:t>Design Description</a:t>
            </a:r>
          </a:p>
          <a:p>
            <a:pPr algn="l" marL="734059" indent="-367030" lvl="1">
              <a:lnSpc>
                <a:spcPts val="4759"/>
              </a:lnSpc>
              <a:buFont typeface="Arial"/>
              <a:buChar char="•"/>
            </a:pPr>
            <a:r>
              <a:rPr lang="en-US" sz="3399">
                <a:solidFill>
                  <a:srgbClr val="2F3B70"/>
                </a:solidFill>
                <a:latin typeface="Canva Sans Bold"/>
              </a:rPr>
              <a:t>Project Report and Progress</a:t>
            </a:r>
          </a:p>
          <a:p>
            <a:pPr algn="l" marL="734059" indent="-367030" lvl="1">
              <a:lnSpc>
                <a:spcPts val="4759"/>
              </a:lnSpc>
              <a:buFont typeface="Arial"/>
              <a:buChar char="•"/>
            </a:pPr>
            <a:r>
              <a:rPr lang="en-US" sz="3399">
                <a:solidFill>
                  <a:srgbClr val="2F3B70"/>
                </a:solidFill>
                <a:latin typeface="Canva Sans Bold"/>
              </a:rPr>
              <a:t>References</a:t>
            </a:r>
          </a:p>
        </p:txBody>
      </p:sp>
      <p:sp>
        <p:nvSpPr>
          <p:cNvPr name="TextBox 4" id="4"/>
          <p:cNvSpPr txBox="true"/>
          <p:nvPr/>
        </p:nvSpPr>
        <p:spPr>
          <a:xfrm rot="0">
            <a:off x="4377675" y="1019175"/>
            <a:ext cx="9532650" cy="788670"/>
          </a:xfrm>
          <a:prstGeom prst="rect">
            <a:avLst/>
          </a:prstGeom>
        </p:spPr>
        <p:txBody>
          <a:bodyPr anchor="t" rtlCol="false" tIns="0" lIns="0" bIns="0" rIns="0">
            <a:spAutoFit/>
          </a:bodyPr>
          <a:lstStyle/>
          <a:p>
            <a:pPr algn="ctr">
              <a:lnSpc>
                <a:spcPts val="6119"/>
              </a:lnSpc>
            </a:pPr>
            <a:r>
              <a:rPr lang="en-US" sz="5099" u="sng">
                <a:solidFill>
                  <a:srgbClr val="2F3B70"/>
                </a:solidFill>
                <a:latin typeface="Now Bold"/>
              </a:rPr>
              <a:t>Outline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grpSp>
        <p:nvGrpSpPr>
          <p:cNvPr name="Group 3" id="3"/>
          <p:cNvGrpSpPr/>
          <p:nvPr/>
        </p:nvGrpSpPr>
        <p:grpSpPr>
          <a:xfrm rot="0">
            <a:off x="5811782" y="881748"/>
            <a:ext cx="10301730" cy="8523505"/>
            <a:chOff x="0" y="0"/>
            <a:chExt cx="2713213" cy="2244874"/>
          </a:xfrm>
        </p:grpSpPr>
        <p:sp>
          <p:nvSpPr>
            <p:cNvPr name="Freeform 4" id="4"/>
            <p:cNvSpPr/>
            <p:nvPr/>
          </p:nvSpPr>
          <p:spPr>
            <a:xfrm flipH="false" flipV="false" rot="0">
              <a:off x="0" y="0"/>
              <a:ext cx="2713213" cy="2244874"/>
            </a:xfrm>
            <a:custGeom>
              <a:avLst/>
              <a:gdLst/>
              <a:ahLst/>
              <a:cxnLst/>
              <a:rect r="r" b="b" t="t" l="l"/>
              <a:pathLst>
                <a:path h="2244874" w="2713213">
                  <a:moveTo>
                    <a:pt x="0" y="0"/>
                  </a:moveTo>
                  <a:lnTo>
                    <a:pt x="2713213" y="0"/>
                  </a:lnTo>
                  <a:lnTo>
                    <a:pt x="2713213" y="2244874"/>
                  </a:lnTo>
                  <a:lnTo>
                    <a:pt x="0" y="2244874"/>
                  </a:lnTo>
                  <a:close/>
                </a:path>
              </a:pathLst>
            </a:custGeom>
            <a:solidFill>
              <a:srgbClr val="2E3A6F"/>
            </a:solidFill>
          </p:spPr>
        </p:sp>
        <p:sp>
          <p:nvSpPr>
            <p:cNvPr name="TextBox 5" id="5"/>
            <p:cNvSpPr txBox="true"/>
            <p:nvPr/>
          </p:nvSpPr>
          <p:spPr>
            <a:xfrm>
              <a:off x="0" y="-47625"/>
              <a:ext cx="2713213" cy="2292499"/>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6013289" y="1076027"/>
            <a:ext cx="9898718" cy="8134946"/>
          </a:xfrm>
          <a:custGeom>
            <a:avLst/>
            <a:gdLst/>
            <a:ahLst/>
            <a:cxnLst/>
            <a:rect r="r" b="b" t="t" l="l"/>
            <a:pathLst>
              <a:path h="8134946" w="9898718">
                <a:moveTo>
                  <a:pt x="0" y="0"/>
                </a:moveTo>
                <a:lnTo>
                  <a:pt x="9898717" y="0"/>
                </a:lnTo>
                <a:lnTo>
                  <a:pt x="9898717" y="8134946"/>
                </a:lnTo>
                <a:lnTo>
                  <a:pt x="0" y="8134946"/>
                </a:lnTo>
                <a:lnTo>
                  <a:pt x="0" y="0"/>
                </a:lnTo>
                <a:close/>
              </a:path>
            </a:pathLst>
          </a:custGeom>
          <a:blipFill>
            <a:blip r:embed="rId3"/>
            <a:stretch>
              <a:fillRect l="0" t="0" r="0" b="0"/>
            </a:stretch>
          </a:blipFill>
        </p:spPr>
      </p:sp>
      <p:sp>
        <p:nvSpPr>
          <p:cNvPr name="TextBox 7" id="7"/>
          <p:cNvSpPr txBox="true"/>
          <p:nvPr/>
        </p:nvSpPr>
        <p:spPr>
          <a:xfrm rot="0">
            <a:off x="1097254" y="4314775"/>
            <a:ext cx="2891314" cy="550545"/>
          </a:xfrm>
          <a:prstGeom prst="rect">
            <a:avLst/>
          </a:prstGeom>
        </p:spPr>
        <p:txBody>
          <a:bodyPr anchor="t" rtlCol="false" tIns="0" lIns="0" bIns="0" rIns="0">
            <a:spAutoFit/>
          </a:bodyPr>
          <a:lstStyle/>
          <a:p>
            <a:pPr algn="ctr">
              <a:lnSpc>
                <a:spcPts val="4320"/>
              </a:lnSpc>
              <a:spcBef>
                <a:spcPct val="0"/>
              </a:spcBef>
            </a:pPr>
            <a:r>
              <a:rPr lang="en-US" sz="3600" u="sng">
                <a:solidFill>
                  <a:srgbClr val="2F3B70"/>
                </a:solidFill>
                <a:latin typeface="Now Bold"/>
              </a:rPr>
              <a:t>Architecture</a:t>
            </a:r>
          </a:p>
        </p:txBody>
      </p:sp>
      <p:sp>
        <p:nvSpPr>
          <p:cNvPr name="TextBox 8" id="8"/>
          <p:cNvSpPr txBox="true"/>
          <p:nvPr/>
        </p:nvSpPr>
        <p:spPr>
          <a:xfrm rot="0">
            <a:off x="12092073" y="3551773"/>
            <a:ext cx="2456849" cy="323214"/>
          </a:xfrm>
          <a:prstGeom prst="rect">
            <a:avLst/>
          </a:prstGeom>
        </p:spPr>
        <p:txBody>
          <a:bodyPr anchor="t" rtlCol="false" tIns="0" lIns="0" bIns="0" rIns="0">
            <a:spAutoFit/>
          </a:bodyPr>
          <a:lstStyle/>
          <a:p>
            <a:pPr algn="ctr">
              <a:lnSpc>
                <a:spcPts val="2660"/>
              </a:lnSpc>
            </a:pPr>
            <a:r>
              <a:rPr lang="en-US" sz="1900">
                <a:solidFill>
                  <a:srgbClr val="2F3B70"/>
                </a:solidFill>
                <a:latin typeface="Canva Sans"/>
              </a:rPr>
              <a:t>12 layers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grpSp>
        <p:nvGrpSpPr>
          <p:cNvPr name="Group 3" id="3"/>
          <p:cNvGrpSpPr/>
          <p:nvPr/>
        </p:nvGrpSpPr>
        <p:grpSpPr>
          <a:xfrm rot="0">
            <a:off x="8415328" y="792223"/>
            <a:ext cx="7003600" cy="8932958"/>
            <a:chOff x="0" y="0"/>
            <a:chExt cx="1844570" cy="2352713"/>
          </a:xfrm>
        </p:grpSpPr>
        <p:sp>
          <p:nvSpPr>
            <p:cNvPr name="Freeform 4" id="4"/>
            <p:cNvSpPr/>
            <p:nvPr/>
          </p:nvSpPr>
          <p:spPr>
            <a:xfrm flipH="false" flipV="false" rot="0">
              <a:off x="0" y="0"/>
              <a:ext cx="1844570" cy="2352713"/>
            </a:xfrm>
            <a:custGeom>
              <a:avLst/>
              <a:gdLst/>
              <a:ahLst/>
              <a:cxnLst/>
              <a:rect r="r" b="b" t="t" l="l"/>
              <a:pathLst>
                <a:path h="2352713" w="1844570">
                  <a:moveTo>
                    <a:pt x="0" y="0"/>
                  </a:moveTo>
                  <a:lnTo>
                    <a:pt x="1844570" y="0"/>
                  </a:lnTo>
                  <a:lnTo>
                    <a:pt x="1844570" y="2352713"/>
                  </a:lnTo>
                  <a:lnTo>
                    <a:pt x="0" y="2352713"/>
                  </a:lnTo>
                  <a:close/>
                </a:path>
              </a:pathLst>
            </a:custGeom>
            <a:solidFill>
              <a:srgbClr val="2E3A6F"/>
            </a:solidFill>
          </p:spPr>
        </p:sp>
        <p:sp>
          <p:nvSpPr>
            <p:cNvPr name="TextBox 5" id="5"/>
            <p:cNvSpPr txBox="true"/>
            <p:nvPr/>
          </p:nvSpPr>
          <p:spPr>
            <a:xfrm>
              <a:off x="0" y="-47625"/>
              <a:ext cx="1844570" cy="2400338"/>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0">
            <a:off x="8613089" y="999873"/>
            <a:ext cx="6620453" cy="8517658"/>
          </a:xfrm>
          <a:custGeom>
            <a:avLst/>
            <a:gdLst/>
            <a:ahLst/>
            <a:cxnLst/>
            <a:rect r="r" b="b" t="t" l="l"/>
            <a:pathLst>
              <a:path h="8517658" w="6620453">
                <a:moveTo>
                  <a:pt x="0" y="0"/>
                </a:moveTo>
                <a:lnTo>
                  <a:pt x="6620453" y="0"/>
                </a:lnTo>
                <a:lnTo>
                  <a:pt x="6620453" y="8517658"/>
                </a:lnTo>
                <a:lnTo>
                  <a:pt x="0" y="8517658"/>
                </a:lnTo>
                <a:lnTo>
                  <a:pt x="0" y="0"/>
                </a:lnTo>
                <a:close/>
              </a:path>
            </a:pathLst>
          </a:custGeom>
          <a:blipFill>
            <a:blip r:embed="rId3"/>
            <a:stretch>
              <a:fillRect l="0" t="0" r="0" b="0"/>
            </a:stretch>
          </a:blipFill>
        </p:spPr>
      </p:sp>
      <p:sp>
        <p:nvSpPr>
          <p:cNvPr name="TextBox 7" id="7"/>
          <p:cNvSpPr txBox="true"/>
          <p:nvPr/>
        </p:nvSpPr>
        <p:spPr>
          <a:xfrm rot="0">
            <a:off x="1437672" y="4868228"/>
            <a:ext cx="5875950" cy="550545"/>
          </a:xfrm>
          <a:prstGeom prst="rect">
            <a:avLst/>
          </a:prstGeom>
        </p:spPr>
        <p:txBody>
          <a:bodyPr anchor="t" rtlCol="false" tIns="0" lIns="0" bIns="0" rIns="0">
            <a:spAutoFit/>
          </a:bodyPr>
          <a:lstStyle/>
          <a:p>
            <a:pPr algn="l">
              <a:lnSpc>
                <a:spcPts val="4320"/>
              </a:lnSpc>
            </a:pPr>
            <a:r>
              <a:rPr lang="en-US" sz="3600" u="sng">
                <a:solidFill>
                  <a:srgbClr val="2F3B70"/>
                </a:solidFill>
                <a:latin typeface="Now Bold"/>
              </a:rPr>
              <a:t>High Level System Design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Description</a:t>
            </a:r>
          </a:p>
        </p:txBody>
      </p:sp>
      <p:sp>
        <p:nvSpPr>
          <p:cNvPr name="Freeform 4" id="4"/>
          <p:cNvSpPr/>
          <p:nvPr/>
        </p:nvSpPr>
        <p:spPr>
          <a:xfrm flipH="false" flipV="false" rot="0">
            <a:off x="2799649" y="2667247"/>
            <a:ext cx="13392169" cy="6889823"/>
          </a:xfrm>
          <a:custGeom>
            <a:avLst/>
            <a:gdLst/>
            <a:ahLst/>
            <a:cxnLst/>
            <a:rect r="r" b="b" t="t" l="l"/>
            <a:pathLst>
              <a:path h="6889823" w="13392169">
                <a:moveTo>
                  <a:pt x="0" y="0"/>
                </a:moveTo>
                <a:lnTo>
                  <a:pt x="13392170" y="0"/>
                </a:lnTo>
                <a:lnTo>
                  <a:pt x="13392170" y="6889823"/>
                </a:lnTo>
                <a:lnTo>
                  <a:pt x="0" y="6889823"/>
                </a:lnTo>
                <a:lnTo>
                  <a:pt x="0" y="0"/>
                </a:lnTo>
                <a:close/>
              </a:path>
            </a:pathLst>
          </a:custGeom>
          <a:blipFill>
            <a:blip r:embed="rId3"/>
            <a:stretch>
              <a:fillRect l="0" t="0" r="0" b="0"/>
            </a:stretch>
          </a:blipFill>
        </p:spPr>
      </p:sp>
      <p:sp>
        <p:nvSpPr>
          <p:cNvPr name="TextBox 5" id="5"/>
          <p:cNvSpPr txBox="true"/>
          <p:nvPr/>
        </p:nvSpPr>
        <p:spPr>
          <a:xfrm rot="0">
            <a:off x="1028700" y="2116702"/>
            <a:ext cx="13953450" cy="550545"/>
          </a:xfrm>
          <a:prstGeom prst="rect">
            <a:avLst/>
          </a:prstGeom>
        </p:spPr>
        <p:txBody>
          <a:bodyPr anchor="t" rtlCol="false" tIns="0" lIns="0" bIns="0" rIns="0">
            <a:spAutoFit/>
          </a:bodyPr>
          <a:lstStyle/>
          <a:p>
            <a:pPr algn="just">
              <a:lnSpc>
                <a:spcPts val="4320"/>
              </a:lnSpc>
            </a:pPr>
            <a:r>
              <a:rPr lang="en-US" sz="3600">
                <a:solidFill>
                  <a:srgbClr val="2F3B70"/>
                </a:solidFill>
                <a:latin typeface="Now Bold"/>
              </a:rPr>
              <a:t>Master class diagram</a:t>
            </a:r>
            <a:r>
              <a:rPr lang="en-US" sz="3600">
                <a:solidFill>
                  <a:srgbClr val="2F3B70"/>
                </a:solidFill>
                <a:latin typeface="Now Bold"/>
              </a:rPr>
              <a:t>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Description</a:t>
            </a:r>
          </a:p>
        </p:txBody>
      </p:sp>
      <p:sp>
        <p:nvSpPr>
          <p:cNvPr name="TextBox 4" id="4"/>
          <p:cNvSpPr txBox="true"/>
          <p:nvPr/>
        </p:nvSpPr>
        <p:spPr>
          <a:xfrm rot="0">
            <a:off x="479898" y="2203367"/>
            <a:ext cx="13982700" cy="1180042"/>
          </a:xfrm>
          <a:prstGeom prst="rect">
            <a:avLst/>
          </a:prstGeom>
        </p:spPr>
        <p:txBody>
          <a:bodyPr anchor="t" rtlCol="false" tIns="0" lIns="0" bIns="0" rIns="0">
            <a:spAutoFit/>
          </a:bodyPr>
          <a:lstStyle/>
          <a:p>
            <a:pPr algn="just">
              <a:lnSpc>
                <a:spcPts val="4320"/>
              </a:lnSpc>
            </a:pPr>
            <a:r>
              <a:rPr lang="en-US" sz="3600">
                <a:solidFill>
                  <a:srgbClr val="2F3B70"/>
                </a:solidFill>
                <a:latin typeface="Now Bold"/>
              </a:rPr>
              <a:t>User Interface</a:t>
            </a:r>
          </a:p>
          <a:p>
            <a:pPr algn="just">
              <a:lnSpc>
                <a:spcPts val="2520"/>
              </a:lnSpc>
            </a:pPr>
          </a:p>
          <a:p>
            <a:pPr algn="just">
              <a:lnSpc>
                <a:spcPts val="2520"/>
              </a:lnSpc>
            </a:pPr>
          </a:p>
        </p:txBody>
      </p:sp>
      <p:sp>
        <p:nvSpPr>
          <p:cNvPr name="Freeform 5" id="5"/>
          <p:cNvSpPr/>
          <p:nvPr/>
        </p:nvSpPr>
        <p:spPr>
          <a:xfrm flipH="false" flipV="false" rot="0">
            <a:off x="479898" y="3160351"/>
            <a:ext cx="7449319" cy="5086346"/>
          </a:xfrm>
          <a:custGeom>
            <a:avLst/>
            <a:gdLst/>
            <a:ahLst/>
            <a:cxnLst/>
            <a:rect r="r" b="b" t="t" l="l"/>
            <a:pathLst>
              <a:path h="5086346" w="7449319">
                <a:moveTo>
                  <a:pt x="0" y="0"/>
                </a:moveTo>
                <a:lnTo>
                  <a:pt x="7449319" y="0"/>
                </a:lnTo>
                <a:lnTo>
                  <a:pt x="7449319" y="5086346"/>
                </a:lnTo>
                <a:lnTo>
                  <a:pt x="0" y="5086346"/>
                </a:lnTo>
                <a:lnTo>
                  <a:pt x="0" y="0"/>
                </a:lnTo>
                <a:close/>
              </a:path>
            </a:pathLst>
          </a:custGeom>
          <a:blipFill>
            <a:blip r:embed="rId3"/>
            <a:stretch>
              <a:fillRect l="-26730" t="0" r="-23187" b="0"/>
            </a:stretch>
          </a:blipFill>
        </p:spPr>
      </p:sp>
      <p:sp>
        <p:nvSpPr>
          <p:cNvPr name="Freeform 6" id="6"/>
          <p:cNvSpPr/>
          <p:nvPr/>
        </p:nvSpPr>
        <p:spPr>
          <a:xfrm flipH="false" flipV="false" rot="0">
            <a:off x="8939969" y="3160351"/>
            <a:ext cx="8111628" cy="5221015"/>
          </a:xfrm>
          <a:custGeom>
            <a:avLst/>
            <a:gdLst/>
            <a:ahLst/>
            <a:cxnLst/>
            <a:rect r="r" b="b" t="t" l="l"/>
            <a:pathLst>
              <a:path h="5221015" w="8111628">
                <a:moveTo>
                  <a:pt x="0" y="0"/>
                </a:moveTo>
                <a:lnTo>
                  <a:pt x="8111628" y="0"/>
                </a:lnTo>
                <a:lnTo>
                  <a:pt x="8111628" y="5221015"/>
                </a:lnTo>
                <a:lnTo>
                  <a:pt x="0" y="5221015"/>
                </a:lnTo>
                <a:lnTo>
                  <a:pt x="0" y="0"/>
                </a:lnTo>
                <a:close/>
              </a:path>
            </a:pathLst>
          </a:custGeom>
          <a:blipFill>
            <a:blip r:embed="rId4"/>
            <a:stretch>
              <a:fillRect l="0" t="-3140" r="-56184" b="-3140"/>
            </a:stretch>
          </a:blipFill>
        </p:spPr>
      </p:sp>
      <p:sp>
        <p:nvSpPr>
          <p:cNvPr name="TextBox 7" id="7"/>
          <p:cNvSpPr txBox="true"/>
          <p:nvPr/>
        </p:nvSpPr>
        <p:spPr>
          <a:xfrm rot="0">
            <a:off x="2945666" y="8584248"/>
            <a:ext cx="1891109" cy="409575"/>
          </a:xfrm>
          <a:prstGeom prst="rect">
            <a:avLst/>
          </a:prstGeom>
        </p:spPr>
        <p:txBody>
          <a:bodyPr anchor="t" rtlCol="false" tIns="0" lIns="0" bIns="0" rIns="0">
            <a:spAutoFit/>
          </a:bodyPr>
          <a:lstStyle/>
          <a:p>
            <a:pPr algn="ctr">
              <a:lnSpc>
                <a:spcPts val="3240"/>
              </a:lnSpc>
              <a:spcBef>
                <a:spcPct val="0"/>
              </a:spcBef>
            </a:pPr>
            <a:r>
              <a:rPr lang="en-US" sz="2700">
                <a:solidFill>
                  <a:srgbClr val="2F3B70"/>
                </a:solidFill>
                <a:latin typeface="Now Bold"/>
              </a:rPr>
              <a:t>Main page</a:t>
            </a:r>
          </a:p>
        </p:txBody>
      </p:sp>
      <p:sp>
        <p:nvSpPr>
          <p:cNvPr name="TextBox 8" id="8"/>
          <p:cNvSpPr txBox="true"/>
          <p:nvPr/>
        </p:nvSpPr>
        <p:spPr>
          <a:xfrm rot="0">
            <a:off x="8781651" y="8529003"/>
            <a:ext cx="8269946" cy="464820"/>
          </a:xfrm>
          <a:prstGeom prst="rect">
            <a:avLst/>
          </a:prstGeom>
        </p:spPr>
        <p:txBody>
          <a:bodyPr anchor="t" rtlCol="false" tIns="0" lIns="0" bIns="0" rIns="0">
            <a:spAutoFit/>
          </a:bodyPr>
          <a:lstStyle/>
          <a:p>
            <a:pPr algn="ctr">
              <a:lnSpc>
                <a:spcPts val="3779"/>
              </a:lnSpc>
            </a:pPr>
            <a:r>
              <a:rPr lang="en-US" sz="2700">
                <a:solidFill>
                  <a:srgbClr val="2F3B70"/>
                </a:solidFill>
                <a:latin typeface="Canva Sans Bold"/>
              </a:rPr>
              <a:t>Selecting number of users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84080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Design Description</a:t>
            </a:r>
          </a:p>
        </p:txBody>
      </p:sp>
      <p:sp>
        <p:nvSpPr>
          <p:cNvPr name="TextBox 4" id="4"/>
          <p:cNvSpPr txBox="true"/>
          <p:nvPr/>
        </p:nvSpPr>
        <p:spPr>
          <a:xfrm rot="0">
            <a:off x="822501" y="1947959"/>
            <a:ext cx="13982700" cy="1180042"/>
          </a:xfrm>
          <a:prstGeom prst="rect">
            <a:avLst/>
          </a:prstGeom>
        </p:spPr>
        <p:txBody>
          <a:bodyPr anchor="t" rtlCol="false" tIns="0" lIns="0" bIns="0" rIns="0">
            <a:spAutoFit/>
          </a:bodyPr>
          <a:lstStyle/>
          <a:p>
            <a:pPr algn="just">
              <a:lnSpc>
                <a:spcPts val="4320"/>
              </a:lnSpc>
            </a:pPr>
            <a:r>
              <a:rPr lang="en-US" sz="3600">
                <a:solidFill>
                  <a:srgbClr val="2F3B70"/>
                </a:solidFill>
                <a:latin typeface="Now Bold"/>
              </a:rPr>
              <a:t>User Interface</a:t>
            </a:r>
          </a:p>
          <a:p>
            <a:pPr algn="just">
              <a:lnSpc>
                <a:spcPts val="2520"/>
              </a:lnSpc>
            </a:pPr>
          </a:p>
          <a:p>
            <a:pPr algn="just">
              <a:lnSpc>
                <a:spcPts val="2520"/>
              </a:lnSpc>
            </a:pPr>
          </a:p>
        </p:txBody>
      </p:sp>
      <p:sp>
        <p:nvSpPr>
          <p:cNvPr name="Freeform 5" id="5"/>
          <p:cNvSpPr/>
          <p:nvPr/>
        </p:nvSpPr>
        <p:spPr>
          <a:xfrm flipH="false" flipV="false" rot="0">
            <a:off x="1018075" y="2765532"/>
            <a:ext cx="6426254" cy="6371059"/>
          </a:xfrm>
          <a:custGeom>
            <a:avLst/>
            <a:gdLst/>
            <a:ahLst/>
            <a:cxnLst/>
            <a:rect r="r" b="b" t="t" l="l"/>
            <a:pathLst>
              <a:path h="6371059" w="6426254">
                <a:moveTo>
                  <a:pt x="0" y="0"/>
                </a:moveTo>
                <a:lnTo>
                  <a:pt x="6426254" y="0"/>
                </a:lnTo>
                <a:lnTo>
                  <a:pt x="6426254" y="6371059"/>
                </a:lnTo>
                <a:lnTo>
                  <a:pt x="0" y="6371059"/>
                </a:lnTo>
                <a:lnTo>
                  <a:pt x="0" y="0"/>
                </a:lnTo>
                <a:close/>
              </a:path>
            </a:pathLst>
          </a:custGeom>
          <a:blipFill>
            <a:blip r:embed="rId3"/>
            <a:stretch>
              <a:fillRect l="0" t="0" r="0" b="0"/>
            </a:stretch>
          </a:blipFill>
        </p:spPr>
      </p:sp>
      <p:sp>
        <p:nvSpPr>
          <p:cNvPr name="Freeform 6" id="6"/>
          <p:cNvSpPr/>
          <p:nvPr/>
        </p:nvSpPr>
        <p:spPr>
          <a:xfrm flipH="false" flipV="false" rot="0">
            <a:off x="9803788" y="3518526"/>
            <a:ext cx="7612674" cy="4171651"/>
          </a:xfrm>
          <a:custGeom>
            <a:avLst/>
            <a:gdLst/>
            <a:ahLst/>
            <a:cxnLst/>
            <a:rect r="r" b="b" t="t" l="l"/>
            <a:pathLst>
              <a:path h="4171651" w="7612674">
                <a:moveTo>
                  <a:pt x="0" y="0"/>
                </a:moveTo>
                <a:lnTo>
                  <a:pt x="7612674" y="0"/>
                </a:lnTo>
                <a:lnTo>
                  <a:pt x="7612674" y="4171650"/>
                </a:lnTo>
                <a:lnTo>
                  <a:pt x="0" y="4171650"/>
                </a:lnTo>
                <a:lnTo>
                  <a:pt x="0" y="0"/>
                </a:lnTo>
                <a:close/>
              </a:path>
            </a:pathLst>
          </a:custGeom>
          <a:blipFill>
            <a:blip r:embed="rId4"/>
            <a:stretch>
              <a:fillRect l="0" t="-1054" r="-105723" b="0"/>
            </a:stretch>
          </a:blipFill>
        </p:spPr>
      </p:sp>
      <p:sp>
        <p:nvSpPr>
          <p:cNvPr name="TextBox 7" id="7"/>
          <p:cNvSpPr txBox="true"/>
          <p:nvPr/>
        </p:nvSpPr>
        <p:spPr>
          <a:xfrm rot="0">
            <a:off x="3178554" y="9388126"/>
            <a:ext cx="1720189" cy="409575"/>
          </a:xfrm>
          <a:prstGeom prst="rect">
            <a:avLst/>
          </a:prstGeom>
        </p:spPr>
        <p:txBody>
          <a:bodyPr anchor="t" rtlCol="false" tIns="0" lIns="0" bIns="0" rIns="0">
            <a:spAutoFit/>
          </a:bodyPr>
          <a:lstStyle/>
          <a:p>
            <a:pPr algn="ctr">
              <a:lnSpc>
                <a:spcPts val="3240"/>
              </a:lnSpc>
              <a:spcBef>
                <a:spcPct val="0"/>
              </a:spcBef>
            </a:pPr>
            <a:r>
              <a:rPr lang="en-US" sz="2700">
                <a:solidFill>
                  <a:srgbClr val="2F3B70"/>
                </a:solidFill>
                <a:latin typeface="Now Bold"/>
              </a:rPr>
              <a:t>User View</a:t>
            </a:r>
          </a:p>
        </p:txBody>
      </p:sp>
      <p:sp>
        <p:nvSpPr>
          <p:cNvPr name="TextBox 8" id="8"/>
          <p:cNvSpPr txBox="true"/>
          <p:nvPr/>
        </p:nvSpPr>
        <p:spPr>
          <a:xfrm rot="0">
            <a:off x="12854957" y="8080701"/>
            <a:ext cx="1950244" cy="409575"/>
          </a:xfrm>
          <a:prstGeom prst="rect">
            <a:avLst/>
          </a:prstGeom>
        </p:spPr>
        <p:txBody>
          <a:bodyPr anchor="t" rtlCol="false" tIns="0" lIns="0" bIns="0" rIns="0">
            <a:spAutoFit/>
          </a:bodyPr>
          <a:lstStyle/>
          <a:p>
            <a:pPr algn="ctr">
              <a:lnSpc>
                <a:spcPts val="3240"/>
              </a:lnSpc>
              <a:spcBef>
                <a:spcPct val="0"/>
              </a:spcBef>
            </a:pPr>
            <a:r>
              <a:rPr lang="en-US" sz="2700">
                <a:solidFill>
                  <a:srgbClr val="2F3B70"/>
                </a:solidFill>
                <a:latin typeface="Now Bold"/>
              </a:rPr>
              <a:t>Test Report</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381092"/>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Project Progress</a:t>
            </a:r>
          </a:p>
        </p:txBody>
      </p:sp>
      <p:grpSp>
        <p:nvGrpSpPr>
          <p:cNvPr name="Group 4" id="4"/>
          <p:cNvGrpSpPr/>
          <p:nvPr/>
        </p:nvGrpSpPr>
        <p:grpSpPr>
          <a:xfrm rot="0">
            <a:off x="769816" y="3933132"/>
            <a:ext cx="17063661" cy="3811037"/>
            <a:chOff x="0" y="0"/>
            <a:chExt cx="22751548" cy="5081382"/>
          </a:xfrm>
        </p:grpSpPr>
        <p:grpSp>
          <p:nvGrpSpPr>
            <p:cNvPr name="Group 5" id="5"/>
            <p:cNvGrpSpPr/>
            <p:nvPr/>
          </p:nvGrpSpPr>
          <p:grpSpPr>
            <a:xfrm rot="0">
              <a:off x="0" y="0"/>
              <a:ext cx="6159493" cy="5081382"/>
              <a:chOff x="0" y="0"/>
              <a:chExt cx="1216690" cy="1003730"/>
            </a:xfrm>
          </p:grpSpPr>
          <p:sp>
            <p:nvSpPr>
              <p:cNvPr name="Freeform 6" id="6"/>
              <p:cNvSpPr/>
              <p:nvPr/>
            </p:nvSpPr>
            <p:spPr>
              <a:xfrm flipH="false" flipV="false" rot="0">
                <a:off x="0" y="0"/>
                <a:ext cx="1216690" cy="1003730"/>
              </a:xfrm>
              <a:custGeom>
                <a:avLst/>
                <a:gdLst/>
                <a:ahLst/>
                <a:cxnLst/>
                <a:rect r="r" b="b" t="t" l="l"/>
                <a:pathLst>
                  <a:path h="1003730" w="1216690">
                    <a:moveTo>
                      <a:pt x="0" y="0"/>
                    </a:moveTo>
                    <a:lnTo>
                      <a:pt x="1216690" y="0"/>
                    </a:lnTo>
                    <a:lnTo>
                      <a:pt x="1216690" y="1003730"/>
                    </a:lnTo>
                    <a:lnTo>
                      <a:pt x="0" y="1003730"/>
                    </a:lnTo>
                    <a:close/>
                  </a:path>
                </a:pathLst>
              </a:custGeom>
              <a:solidFill>
                <a:srgbClr val="2F3B70"/>
              </a:solidFill>
            </p:spPr>
          </p:sp>
          <p:sp>
            <p:nvSpPr>
              <p:cNvPr name="TextBox 7" id="7"/>
              <p:cNvSpPr txBox="true"/>
              <p:nvPr/>
            </p:nvSpPr>
            <p:spPr>
              <a:xfrm>
                <a:off x="0" y="-47625"/>
                <a:ext cx="1216690" cy="1051355"/>
              </a:xfrm>
              <a:prstGeom prst="rect">
                <a:avLst/>
              </a:prstGeom>
            </p:spPr>
            <p:txBody>
              <a:bodyPr anchor="ctr" rtlCol="false" tIns="50800" lIns="50800" bIns="50800" rIns="50800"/>
              <a:lstStyle/>
              <a:p>
                <a:pPr algn="ctr">
                  <a:lnSpc>
                    <a:spcPts val="2520"/>
                  </a:lnSpc>
                </a:pPr>
              </a:p>
            </p:txBody>
          </p:sp>
        </p:grpSp>
        <p:sp>
          <p:nvSpPr>
            <p:cNvPr name="AutoShape 8" id="8"/>
            <p:cNvSpPr/>
            <p:nvPr/>
          </p:nvSpPr>
          <p:spPr>
            <a:xfrm>
              <a:off x="6159493" y="2540691"/>
              <a:ext cx="2139468" cy="0"/>
            </a:xfrm>
            <a:prstGeom prst="line">
              <a:avLst/>
            </a:prstGeom>
            <a:ln cap="flat" w="139700">
              <a:solidFill>
                <a:srgbClr val="EF7F1C"/>
              </a:solidFill>
              <a:prstDash val="solid"/>
              <a:headEnd type="none" len="sm" w="sm"/>
              <a:tailEnd type="arrow" len="sm" w="med"/>
            </a:ln>
          </p:spPr>
        </p:sp>
        <p:sp>
          <p:nvSpPr>
            <p:cNvPr name="TextBox 9" id="9"/>
            <p:cNvSpPr txBox="true"/>
            <p:nvPr/>
          </p:nvSpPr>
          <p:spPr>
            <a:xfrm rot="0">
              <a:off x="345179" y="579990"/>
              <a:ext cx="5426099" cy="3971143"/>
            </a:xfrm>
            <a:prstGeom prst="rect">
              <a:avLst/>
            </a:prstGeom>
          </p:spPr>
          <p:txBody>
            <a:bodyPr anchor="t" rtlCol="false" tIns="0" lIns="0" bIns="0" rIns="0">
              <a:spAutoFit/>
            </a:bodyPr>
            <a:lstStyle/>
            <a:p>
              <a:pPr algn="l" marL="609108" indent="-304554" lvl="1">
                <a:lnSpc>
                  <a:spcPts val="3385"/>
                </a:lnSpc>
                <a:buFont typeface="Arial"/>
                <a:buChar char="•"/>
              </a:pPr>
              <a:r>
                <a:rPr lang="en-US" sz="2821">
                  <a:solidFill>
                    <a:srgbClr val="FBFBFC"/>
                  </a:solidFill>
                  <a:latin typeface="Now"/>
                </a:rPr>
                <a:t>Exploration regarding various problem. statements.</a:t>
              </a:r>
            </a:p>
            <a:p>
              <a:pPr algn="l">
                <a:lnSpc>
                  <a:spcPts val="3385"/>
                </a:lnSpc>
              </a:pPr>
            </a:p>
            <a:p>
              <a:pPr algn="l" marL="609108" indent="-304554" lvl="1">
                <a:lnSpc>
                  <a:spcPts val="3385"/>
                </a:lnSpc>
                <a:buFont typeface="Arial"/>
                <a:buChar char="•"/>
              </a:pPr>
              <a:r>
                <a:rPr lang="en-US" sz="2821">
                  <a:solidFill>
                    <a:srgbClr val="FBFBFC"/>
                  </a:solidFill>
                  <a:latin typeface="Now"/>
                </a:rPr>
                <a:t>Deciding of final problem statement.</a:t>
              </a:r>
            </a:p>
          </p:txBody>
        </p:sp>
        <p:grpSp>
          <p:nvGrpSpPr>
            <p:cNvPr name="Group 10" id="10"/>
            <p:cNvGrpSpPr/>
            <p:nvPr/>
          </p:nvGrpSpPr>
          <p:grpSpPr>
            <a:xfrm rot="0">
              <a:off x="16592055" y="0"/>
              <a:ext cx="6159493" cy="5081382"/>
              <a:chOff x="0" y="0"/>
              <a:chExt cx="1216690" cy="1003730"/>
            </a:xfrm>
          </p:grpSpPr>
          <p:sp>
            <p:nvSpPr>
              <p:cNvPr name="Freeform 11" id="11"/>
              <p:cNvSpPr/>
              <p:nvPr/>
            </p:nvSpPr>
            <p:spPr>
              <a:xfrm flipH="false" flipV="false" rot="0">
                <a:off x="0" y="0"/>
                <a:ext cx="1216690" cy="1003730"/>
              </a:xfrm>
              <a:custGeom>
                <a:avLst/>
                <a:gdLst/>
                <a:ahLst/>
                <a:cxnLst/>
                <a:rect r="r" b="b" t="t" l="l"/>
                <a:pathLst>
                  <a:path h="1003730" w="1216690">
                    <a:moveTo>
                      <a:pt x="0" y="0"/>
                    </a:moveTo>
                    <a:lnTo>
                      <a:pt x="1216690" y="0"/>
                    </a:lnTo>
                    <a:lnTo>
                      <a:pt x="1216690" y="1003730"/>
                    </a:lnTo>
                    <a:lnTo>
                      <a:pt x="0" y="1003730"/>
                    </a:lnTo>
                    <a:close/>
                  </a:path>
                </a:pathLst>
              </a:custGeom>
              <a:solidFill>
                <a:srgbClr val="2F3B70"/>
              </a:solidFill>
            </p:spPr>
          </p:sp>
          <p:sp>
            <p:nvSpPr>
              <p:cNvPr name="TextBox 12" id="12"/>
              <p:cNvSpPr txBox="true"/>
              <p:nvPr/>
            </p:nvSpPr>
            <p:spPr>
              <a:xfrm>
                <a:off x="0" y="-47625"/>
                <a:ext cx="1216690" cy="1051355"/>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8298961" y="0"/>
              <a:ext cx="6159493" cy="5081382"/>
              <a:chOff x="0" y="0"/>
              <a:chExt cx="1216690" cy="1003730"/>
            </a:xfrm>
          </p:grpSpPr>
          <p:sp>
            <p:nvSpPr>
              <p:cNvPr name="Freeform 14" id="14"/>
              <p:cNvSpPr/>
              <p:nvPr/>
            </p:nvSpPr>
            <p:spPr>
              <a:xfrm flipH="false" flipV="false" rot="0">
                <a:off x="0" y="0"/>
                <a:ext cx="1216690" cy="1003730"/>
              </a:xfrm>
              <a:custGeom>
                <a:avLst/>
                <a:gdLst/>
                <a:ahLst/>
                <a:cxnLst/>
                <a:rect r="r" b="b" t="t" l="l"/>
                <a:pathLst>
                  <a:path h="1003730" w="1216690">
                    <a:moveTo>
                      <a:pt x="0" y="0"/>
                    </a:moveTo>
                    <a:lnTo>
                      <a:pt x="1216690" y="0"/>
                    </a:lnTo>
                    <a:lnTo>
                      <a:pt x="1216690" y="1003730"/>
                    </a:lnTo>
                    <a:lnTo>
                      <a:pt x="0" y="1003730"/>
                    </a:lnTo>
                    <a:close/>
                  </a:path>
                </a:pathLst>
              </a:custGeom>
              <a:solidFill>
                <a:srgbClr val="2F3B70"/>
              </a:solidFill>
            </p:spPr>
          </p:sp>
          <p:sp>
            <p:nvSpPr>
              <p:cNvPr name="TextBox 15" id="15"/>
              <p:cNvSpPr txBox="true"/>
              <p:nvPr/>
            </p:nvSpPr>
            <p:spPr>
              <a:xfrm>
                <a:off x="0" y="-47625"/>
                <a:ext cx="1216690" cy="1051355"/>
              </a:xfrm>
              <a:prstGeom prst="rect">
                <a:avLst/>
              </a:prstGeom>
            </p:spPr>
            <p:txBody>
              <a:bodyPr anchor="ctr" rtlCol="false" tIns="50800" lIns="50800" bIns="50800" rIns="50800"/>
              <a:lstStyle/>
              <a:p>
                <a:pPr algn="ctr">
                  <a:lnSpc>
                    <a:spcPts val="2520"/>
                  </a:lnSpc>
                </a:pPr>
              </a:p>
            </p:txBody>
          </p:sp>
        </p:grpSp>
        <p:sp>
          <p:nvSpPr>
            <p:cNvPr name="TextBox 16" id="16"/>
            <p:cNvSpPr txBox="true"/>
            <p:nvPr/>
          </p:nvSpPr>
          <p:spPr>
            <a:xfrm rot="0">
              <a:off x="8461016" y="826191"/>
              <a:ext cx="5426099" cy="3429000"/>
            </a:xfrm>
            <a:prstGeom prst="rect">
              <a:avLst/>
            </a:prstGeom>
          </p:spPr>
          <p:txBody>
            <a:bodyPr anchor="t" rtlCol="false" tIns="0" lIns="0" bIns="0" rIns="0">
              <a:spAutoFit/>
            </a:bodyPr>
            <a:lstStyle/>
            <a:p>
              <a:pPr algn="l" marL="609108" indent="-304554" lvl="1">
                <a:lnSpc>
                  <a:spcPts val="3385"/>
                </a:lnSpc>
                <a:buFont typeface="Arial"/>
                <a:buChar char="•"/>
              </a:pPr>
              <a:r>
                <a:rPr lang="en-US" sz="2821">
                  <a:solidFill>
                    <a:srgbClr val="FBFBFC"/>
                  </a:solidFill>
                  <a:latin typeface="Now"/>
                </a:rPr>
                <a:t>Performed Feasibility Study.</a:t>
              </a:r>
            </a:p>
            <a:p>
              <a:pPr algn="l">
                <a:lnSpc>
                  <a:spcPts val="3385"/>
                </a:lnSpc>
              </a:pPr>
            </a:p>
            <a:p>
              <a:pPr algn="l" marL="609108" indent="-304554" lvl="1">
                <a:lnSpc>
                  <a:spcPts val="3385"/>
                </a:lnSpc>
                <a:buFont typeface="Arial"/>
                <a:buChar char="•"/>
              </a:pPr>
              <a:r>
                <a:rPr lang="en-US" sz="2821">
                  <a:solidFill>
                    <a:srgbClr val="FBFBFC"/>
                  </a:solidFill>
                  <a:latin typeface="Now"/>
                </a:rPr>
                <a:t>Improvement and understanding of problem statement.</a:t>
              </a:r>
            </a:p>
          </p:txBody>
        </p:sp>
        <p:sp>
          <p:nvSpPr>
            <p:cNvPr name="TextBox 17" id="17"/>
            <p:cNvSpPr txBox="true"/>
            <p:nvPr/>
          </p:nvSpPr>
          <p:spPr>
            <a:xfrm rot="0">
              <a:off x="16592055" y="580520"/>
              <a:ext cx="5969579" cy="3971143"/>
            </a:xfrm>
            <a:prstGeom prst="rect">
              <a:avLst/>
            </a:prstGeom>
          </p:spPr>
          <p:txBody>
            <a:bodyPr anchor="t" rtlCol="false" tIns="0" lIns="0" bIns="0" rIns="0">
              <a:spAutoFit/>
            </a:bodyPr>
            <a:lstStyle/>
            <a:p>
              <a:pPr algn="l" marL="604639" indent="-302319" lvl="1">
                <a:lnSpc>
                  <a:spcPts val="3360"/>
                </a:lnSpc>
                <a:buFont typeface="Arial"/>
                <a:buChar char="•"/>
              </a:pPr>
              <a:r>
                <a:rPr lang="en-US" sz="2800">
                  <a:solidFill>
                    <a:srgbClr val="FBFBFC"/>
                  </a:solidFill>
                  <a:latin typeface="Now"/>
                </a:rPr>
                <a:t>Started Literature Survey.</a:t>
              </a:r>
            </a:p>
            <a:p>
              <a:pPr algn="l">
                <a:lnSpc>
                  <a:spcPts val="3360"/>
                </a:lnSpc>
              </a:pPr>
            </a:p>
            <a:p>
              <a:pPr algn="l" marL="604639" indent="-302319" lvl="1">
                <a:lnSpc>
                  <a:spcPts val="3360"/>
                </a:lnSpc>
                <a:buFont typeface="Arial"/>
                <a:buChar char="•"/>
              </a:pPr>
              <a:r>
                <a:rPr lang="en-US" sz="2800">
                  <a:solidFill>
                    <a:srgbClr val="FBFBFC"/>
                  </a:solidFill>
                  <a:latin typeface="Now"/>
                </a:rPr>
                <a:t>Deciding on architecture of the project and specifics of the model used</a:t>
              </a:r>
            </a:p>
          </p:txBody>
        </p:sp>
        <p:sp>
          <p:nvSpPr>
            <p:cNvPr name="AutoShape 18" id="18"/>
            <p:cNvSpPr/>
            <p:nvPr/>
          </p:nvSpPr>
          <p:spPr>
            <a:xfrm>
              <a:off x="14458455" y="2635941"/>
              <a:ext cx="2139468" cy="0"/>
            </a:xfrm>
            <a:prstGeom prst="line">
              <a:avLst/>
            </a:prstGeom>
            <a:ln cap="flat" w="139700">
              <a:solidFill>
                <a:srgbClr val="EF7F1C"/>
              </a:solidFill>
              <a:prstDash val="solid"/>
              <a:headEnd type="none" len="sm" w="sm"/>
              <a:tailEnd type="arrow" len="sm" w="med"/>
            </a:ln>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038225"/>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Capstone (Phase-I &amp; Phase-II) Project Timeline</a:t>
            </a:r>
          </a:p>
        </p:txBody>
      </p:sp>
      <p:sp>
        <p:nvSpPr>
          <p:cNvPr name="Freeform 4" id="4"/>
          <p:cNvSpPr/>
          <p:nvPr/>
        </p:nvSpPr>
        <p:spPr>
          <a:xfrm flipH="false" flipV="false" rot="0">
            <a:off x="2261597" y="2244855"/>
            <a:ext cx="14283328" cy="3987429"/>
          </a:xfrm>
          <a:custGeom>
            <a:avLst/>
            <a:gdLst/>
            <a:ahLst/>
            <a:cxnLst/>
            <a:rect r="r" b="b" t="t" l="l"/>
            <a:pathLst>
              <a:path h="3987429" w="14283328">
                <a:moveTo>
                  <a:pt x="0" y="0"/>
                </a:moveTo>
                <a:lnTo>
                  <a:pt x="14283328" y="0"/>
                </a:lnTo>
                <a:lnTo>
                  <a:pt x="14283328" y="3987429"/>
                </a:lnTo>
                <a:lnTo>
                  <a:pt x="0" y="3987429"/>
                </a:lnTo>
                <a:lnTo>
                  <a:pt x="0" y="0"/>
                </a:lnTo>
                <a:close/>
              </a:path>
            </a:pathLst>
          </a:custGeom>
          <a:blipFill>
            <a:blip r:embed="rId3"/>
            <a:stretch>
              <a:fillRect l="0" t="0" r="0" b="0"/>
            </a:stretch>
          </a:blipFill>
        </p:spPr>
      </p:sp>
      <p:sp>
        <p:nvSpPr>
          <p:cNvPr name="Freeform 5" id="5"/>
          <p:cNvSpPr/>
          <p:nvPr/>
        </p:nvSpPr>
        <p:spPr>
          <a:xfrm flipH="false" flipV="false" rot="0">
            <a:off x="2261597" y="6586127"/>
            <a:ext cx="14283328" cy="2672173"/>
          </a:xfrm>
          <a:custGeom>
            <a:avLst/>
            <a:gdLst/>
            <a:ahLst/>
            <a:cxnLst/>
            <a:rect r="r" b="b" t="t" l="l"/>
            <a:pathLst>
              <a:path h="2672173" w="14283328">
                <a:moveTo>
                  <a:pt x="0" y="0"/>
                </a:moveTo>
                <a:lnTo>
                  <a:pt x="14283328" y="0"/>
                </a:lnTo>
                <a:lnTo>
                  <a:pt x="14283328" y="2672173"/>
                </a:lnTo>
                <a:lnTo>
                  <a:pt x="0" y="2672173"/>
                </a:lnTo>
                <a:lnTo>
                  <a:pt x="0" y="0"/>
                </a:lnTo>
                <a:close/>
              </a:path>
            </a:pathLst>
          </a:custGeom>
          <a:blipFill>
            <a:blip r:embed="rId4"/>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732594" y="316230"/>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Conclusion</a:t>
            </a:r>
          </a:p>
        </p:txBody>
      </p:sp>
      <p:sp>
        <p:nvSpPr>
          <p:cNvPr name="TextBox 4" id="4"/>
          <p:cNvSpPr txBox="true"/>
          <p:nvPr/>
        </p:nvSpPr>
        <p:spPr>
          <a:xfrm rot="0">
            <a:off x="794148" y="1638300"/>
            <a:ext cx="16465152" cy="7620000"/>
          </a:xfrm>
          <a:prstGeom prst="rect">
            <a:avLst/>
          </a:prstGeom>
        </p:spPr>
        <p:txBody>
          <a:bodyPr anchor="t" rtlCol="false" tIns="0" lIns="0" bIns="0" rIns="0">
            <a:spAutoFit/>
          </a:bodyPr>
          <a:lstStyle/>
          <a:p>
            <a:pPr algn="l" marL="685725" indent="-342862" lvl="1">
              <a:lnSpc>
                <a:spcPts val="3811"/>
              </a:lnSpc>
              <a:buFont typeface="Arial"/>
              <a:buChar char="•"/>
            </a:pPr>
            <a:r>
              <a:rPr lang="en-US" sz="3176">
                <a:solidFill>
                  <a:srgbClr val="2F3B70"/>
                </a:solidFill>
                <a:latin typeface="Now Bold"/>
              </a:rPr>
              <a:t> Explored models like BERT, SpanBERT, and LSTM for euphemism and toxic content detection, focusing on those best suited to the research goals.</a:t>
            </a:r>
          </a:p>
          <a:p>
            <a:pPr algn="l">
              <a:lnSpc>
                <a:spcPts val="3811"/>
              </a:lnSpc>
            </a:pPr>
          </a:p>
          <a:p>
            <a:pPr algn="l" marL="685725" indent="-342862" lvl="1">
              <a:lnSpc>
                <a:spcPts val="3811"/>
              </a:lnSpc>
              <a:buFont typeface="Arial"/>
              <a:buChar char="•"/>
            </a:pPr>
            <a:r>
              <a:rPr lang="en-US" sz="3176">
                <a:solidFill>
                  <a:srgbClr val="2F3B70"/>
                </a:solidFill>
                <a:latin typeface="Now Bold"/>
              </a:rPr>
              <a:t>Defined all necessary diagrams and system architecture in Phase 1, including a detailed view of BERT architecture.</a:t>
            </a:r>
          </a:p>
          <a:p>
            <a:pPr algn="l">
              <a:lnSpc>
                <a:spcPts val="3811"/>
              </a:lnSpc>
            </a:pPr>
          </a:p>
          <a:p>
            <a:pPr algn="l" marL="685725" indent="-342862" lvl="1">
              <a:lnSpc>
                <a:spcPts val="3811"/>
              </a:lnSpc>
              <a:buFont typeface="Arial"/>
              <a:buChar char="•"/>
            </a:pPr>
            <a:r>
              <a:rPr lang="en-US" sz="3176">
                <a:solidFill>
                  <a:srgbClr val="2F3B70"/>
                </a:solidFill>
                <a:latin typeface="Now Bold"/>
              </a:rPr>
              <a:t>Developed a prototype user interface using Streamlit, featuring input options for numbers, text, and audio, with flagged user outputs based on a threshold percentage.</a:t>
            </a:r>
          </a:p>
          <a:p>
            <a:pPr algn="l">
              <a:lnSpc>
                <a:spcPts val="3811"/>
              </a:lnSpc>
            </a:pPr>
          </a:p>
          <a:p>
            <a:pPr algn="l" marL="685725" indent="-342862" lvl="1">
              <a:lnSpc>
                <a:spcPts val="3811"/>
              </a:lnSpc>
              <a:buFont typeface="Arial"/>
              <a:buChar char="•"/>
            </a:pPr>
            <a:r>
              <a:rPr lang="en-US" sz="3176">
                <a:solidFill>
                  <a:srgbClr val="2F3B70"/>
                </a:solidFill>
                <a:latin typeface="Now Bold"/>
              </a:rPr>
              <a:t>Concluded Phase 1; next challenge is curating a suitable dataset containing euphemistic language from existing datasets for the project.</a:t>
            </a:r>
          </a:p>
          <a:p>
            <a:pPr algn="l">
              <a:lnSpc>
                <a:spcPts val="3811"/>
              </a:lnSpc>
            </a:pPr>
          </a:p>
          <a:p>
            <a:pPr algn="l" marL="685725" indent="-342862" lvl="1">
              <a:lnSpc>
                <a:spcPts val="3811"/>
              </a:lnSpc>
              <a:buFont typeface="Arial"/>
              <a:buChar char="•"/>
            </a:pPr>
            <a:r>
              <a:rPr lang="en-US" sz="3176">
                <a:solidFill>
                  <a:srgbClr val="2F3B70"/>
                </a:solidFill>
                <a:latin typeface="Now Bold"/>
              </a:rPr>
              <a:t>Emphasis on model enhancement, efficiency, and accuracy throughout the research process.</a:t>
            </a:r>
          </a:p>
          <a:p>
            <a:pPr algn="l">
              <a:lnSpc>
                <a:spcPts val="381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381092"/>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References</a:t>
            </a:r>
          </a:p>
        </p:txBody>
      </p:sp>
      <p:sp>
        <p:nvSpPr>
          <p:cNvPr name="TextBox 4" id="4"/>
          <p:cNvSpPr txBox="true"/>
          <p:nvPr/>
        </p:nvSpPr>
        <p:spPr>
          <a:xfrm rot="0">
            <a:off x="1332378" y="2097913"/>
            <a:ext cx="15623244" cy="7712837"/>
          </a:xfrm>
          <a:prstGeom prst="rect">
            <a:avLst/>
          </a:prstGeom>
        </p:spPr>
        <p:txBody>
          <a:bodyPr anchor="t" rtlCol="false" tIns="0" lIns="0" bIns="0" rIns="0">
            <a:spAutoFit/>
          </a:bodyPr>
          <a:lstStyle/>
          <a:p>
            <a:pPr algn="l">
              <a:lnSpc>
                <a:spcPts val="4384"/>
              </a:lnSpc>
            </a:pPr>
            <a:r>
              <a:rPr lang="en-US" sz="3200">
                <a:solidFill>
                  <a:srgbClr val="2F3B70"/>
                </a:solidFill>
                <a:latin typeface="Now"/>
              </a:rPr>
              <a:t>[1] Zhu, Wanzheng, and Suma Bhat. "Euphemistic phrase detection by masked language model." </a:t>
            </a:r>
            <a:r>
              <a:rPr lang="en-US" sz="3200">
                <a:solidFill>
                  <a:srgbClr val="2F3B70"/>
                </a:solidFill>
                <a:latin typeface="Now"/>
              </a:rPr>
              <a:t>arXiv preprint arXiv:2109.04666 (2021).</a:t>
            </a:r>
          </a:p>
          <a:p>
            <a:pPr algn="l">
              <a:lnSpc>
                <a:spcPts val="4384"/>
              </a:lnSpc>
            </a:pPr>
          </a:p>
          <a:p>
            <a:pPr algn="l">
              <a:lnSpc>
                <a:spcPts val="4384"/>
              </a:lnSpc>
            </a:pPr>
            <a:r>
              <a:rPr lang="en-US" sz="3200">
                <a:solidFill>
                  <a:srgbClr val="2F3B70"/>
                </a:solidFill>
                <a:latin typeface="Now"/>
              </a:rPr>
              <a:t>[2] Kurita, Keita, Anna Belova, and Antonios Anastasopoulos. "Towards robust toxic content classification." arXiv preprint arXiv:1912.06872 (2019).</a:t>
            </a:r>
          </a:p>
          <a:p>
            <a:pPr algn="l">
              <a:lnSpc>
                <a:spcPts val="4384"/>
              </a:lnSpc>
            </a:pPr>
          </a:p>
          <a:p>
            <a:pPr algn="l">
              <a:lnSpc>
                <a:spcPts val="4384"/>
              </a:lnSpc>
            </a:pPr>
            <a:r>
              <a:rPr lang="en-US" sz="3200">
                <a:solidFill>
                  <a:srgbClr val="2F3B70"/>
                </a:solidFill>
                <a:latin typeface="Now"/>
              </a:rPr>
              <a:t>[3] Pavlopoulos, J., Sorensen, J., Dixon, L., Thain, N., &amp; Androutsopoulos, I. (2020). “Toxicity detection: Does context really matter?”. arXiv preprint arXiv:2006.00998. </a:t>
            </a:r>
          </a:p>
          <a:p>
            <a:pPr algn="l">
              <a:lnSpc>
                <a:spcPts val="4384"/>
              </a:lnSpc>
            </a:pPr>
          </a:p>
          <a:p>
            <a:pPr algn="l">
              <a:lnSpc>
                <a:spcPts val="4384"/>
              </a:lnSpc>
            </a:pPr>
            <a:r>
              <a:rPr lang="en-US" sz="3200">
                <a:solidFill>
                  <a:srgbClr val="2F3B70"/>
                </a:solidFill>
                <a:latin typeface="Now"/>
              </a:rPr>
              <a:t>[4] Zhu, Wanzheng, et al. "Self-supervised euphemism detection and identification for content moderation." 2021 IEEE Symposium on Security and Privacy (SP). IEEE, 2021. </a:t>
            </a:r>
          </a:p>
          <a:p>
            <a:pPr algn="l">
              <a:lnSpc>
                <a:spcPts val="4384"/>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TextBox 2" id="2"/>
          <p:cNvSpPr txBox="true"/>
          <p:nvPr/>
        </p:nvSpPr>
        <p:spPr>
          <a:xfrm rot="0">
            <a:off x="5364440" y="4682067"/>
            <a:ext cx="5879488" cy="922867"/>
          </a:xfrm>
          <a:prstGeom prst="rect">
            <a:avLst/>
          </a:prstGeom>
        </p:spPr>
        <p:txBody>
          <a:bodyPr anchor="t" rtlCol="false" tIns="0" lIns="0" bIns="0" rIns="0">
            <a:spAutoFit/>
          </a:bodyPr>
          <a:lstStyle/>
          <a:p>
            <a:pPr algn="r">
              <a:lnSpc>
                <a:spcPts val="7200"/>
              </a:lnSpc>
            </a:pPr>
            <a:r>
              <a:rPr lang="en-US" sz="6000">
                <a:solidFill>
                  <a:srgbClr val="2F3B70"/>
                </a:solidFill>
                <a:latin typeface="Now Bold"/>
              </a:rPr>
              <a:t>THANK YOU</a:t>
            </a:r>
          </a:p>
        </p:txBody>
      </p:sp>
      <p:sp>
        <p:nvSpPr>
          <p:cNvPr name="Freeform 3" id="3"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Freeform 3" id="3"/>
          <p:cNvSpPr/>
          <p:nvPr/>
        </p:nvSpPr>
        <p:spPr>
          <a:xfrm flipH="false" flipV="false" rot="0">
            <a:off x="2811910" y="1486374"/>
            <a:ext cx="11817069" cy="3834197"/>
          </a:xfrm>
          <a:custGeom>
            <a:avLst/>
            <a:gdLst/>
            <a:ahLst/>
            <a:cxnLst/>
            <a:rect r="r" b="b" t="t" l="l"/>
            <a:pathLst>
              <a:path h="3834197" w="11817069">
                <a:moveTo>
                  <a:pt x="0" y="0"/>
                </a:moveTo>
                <a:lnTo>
                  <a:pt x="11817069" y="0"/>
                </a:lnTo>
                <a:lnTo>
                  <a:pt x="11817069" y="3834198"/>
                </a:lnTo>
                <a:lnTo>
                  <a:pt x="0" y="3834198"/>
                </a:lnTo>
                <a:lnTo>
                  <a:pt x="0" y="0"/>
                </a:lnTo>
                <a:close/>
              </a:path>
            </a:pathLst>
          </a:custGeom>
          <a:blipFill>
            <a:blip r:embed="rId3"/>
            <a:stretch>
              <a:fillRect l="0" t="0" r="0" b="0"/>
            </a:stretch>
          </a:blipFill>
        </p:spPr>
      </p:sp>
      <p:sp>
        <p:nvSpPr>
          <p:cNvPr name="Freeform 4" id="4"/>
          <p:cNvSpPr/>
          <p:nvPr/>
        </p:nvSpPr>
        <p:spPr>
          <a:xfrm flipH="false" flipV="false" rot="0">
            <a:off x="2811910" y="5913801"/>
            <a:ext cx="12074816" cy="4024939"/>
          </a:xfrm>
          <a:custGeom>
            <a:avLst/>
            <a:gdLst/>
            <a:ahLst/>
            <a:cxnLst/>
            <a:rect r="r" b="b" t="t" l="l"/>
            <a:pathLst>
              <a:path h="4024939" w="12074816">
                <a:moveTo>
                  <a:pt x="0" y="0"/>
                </a:moveTo>
                <a:lnTo>
                  <a:pt x="12074817" y="0"/>
                </a:lnTo>
                <a:lnTo>
                  <a:pt x="12074817" y="4024939"/>
                </a:lnTo>
                <a:lnTo>
                  <a:pt x="0" y="4024939"/>
                </a:lnTo>
                <a:lnTo>
                  <a:pt x="0" y="0"/>
                </a:lnTo>
                <a:close/>
              </a:path>
            </a:pathLst>
          </a:custGeom>
          <a:blipFill>
            <a:blip r:embed="rId4"/>
            <a:stretch>
              <a:fillRect l="0" t="0" r="0" b="0"/>
            </a:stretch>
          </a:blipFill>
        </p:spPr>
      </p:sp>
      <p:sp>
        <p:nvSpPr>
          <p:cNvPr name="TextBox 5" id="5"/>
          <p:cNvSpPr txBox="true"/>
          <p:nvPr/>
        </p:nvSpPr>
        <p:spPr>
          <a:xfrm rot="0">
            <a:off x="4377675" y="376814"/>
            <a:ext cx="9532650" cy="788670"/>
          </a:xfrm>
          <a:prstGeom prst="rect">
            <a:avLst/>
          </a:prstGeom>
        </p:spPr>
        <p:txBody>
          <a:bodyPr anchor="t" rtlCol="false" tIns="0" lIns="0" bIns="0" rIns="0">
            <a:spAutoFit/>
          </a:bodyPr>
          <a:lstStyle/>
          <a:p>
            <a:pPr algn="ctr">
              <a:lnSpc>
                <a:spcPts val="6119"/>
              </a:lnSpc>
            </a:pPr>
            <a:r>
              <a:rPr lang="en-US" sz="5099" u="sng">
                <a:solidFill>
                  <a:srgbClr val="2F3B70"/>
                </a:solidFill>
                <a:latin typeface="Now Bold"/>
              </a:rPr>
              <a:t>REPORT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214800" y="1381092"/>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Introduction and Motivation</a:t>
            </a:r>
          </a:p>
        </p:txBody>
      </p:sp>
      <p:sp>
        <p:nvSpPr>
          <p:cNvPr name="TextBox 4" id="4"/>
          <p:cNvSpPr txBox="true"/>
          <p:nvPr/>
        </p:nvSpPr>
        <p:spPr>
          <a:xfrm rot="0">
            <a:off x="1121750" y="2715203"/>
            <a:ext cx="16044500" cy="6507099"/>
          </a:xfrm>
          <a:prstGeom prst="rect">
            <a:avLst/>
          </a:prstGeom>
        </p:spPr>
        <p:txBody>
          <a:bodyPr anchor="t" rtlCol="false" tIns="0" lIns="0" bIns="0" rIns="0">
            <a:spAutoFit/>
          </a:bodyPr>
          <a:lstStyle/>
          <a:p>
            <a:pPr algn="l">
              <a:lnSpc>
                <a:spcPts val="4323"/>
              </a:lnSpc>
            </a:pPr>
            <a:r>
              <a:rPr lang="en-US" sz="3300">
                <a:solidFill>
                  <a:srgbClr val="4F5986"/>
                </a:solidFill>
                <a:latin typeface="Now"/>
              </a:rPr>
              <a:t>In the expansive landscape of online communication, the issue of toxicity looms large, necessitating effective strategies for detection and mitigation. Within this realm, the identification of euphemistic language poses a significant challenge, as it often disguises harmful content behind seemingly innocuous phrases.</a:t>
            </a:r>
          </a:p>
          <a:p>
            <a:pPr algn="l">
              <a:lnSpc>
                <a:spcPts val="4323"/>
              </a:lnSpc>
            </a:pPr>
            <a:r>
              <a:rPr lang="en-US" sz="3300">
                <a:solidFill>
                  <a:srgbClr val="4F5986"/>
                </a:solidFill>
                <a:latin typeface="Now"/>
              </a:rPr>
              <a:t>Our research "Detection of Euphemism using BERT Model " aims to address this by developing a computational solution for the automated detection of euphemistic language. </a:t>
            </a:r>
          </a:p>
          <a:p>
            <a:pPr algn="l">
              <a:lnSpc>
                <a:spcPts val="4323"/>
              </a:lnSpc>
            </a:pPr>
            <a:r>
              <a:rPr lang="en-US" sz="3300">
                <a:solidFill>
                  <a:srgbClr val="4F5986"/>
                </a:solidFill>
                <a:latin typeface="Now"/>
              </a:rPr>
              <a:t>By harnessing the power of the BERT model, we aim to enhance our ability to identify and categorize euphemisms accurately, thus fostering a safer and more respectful online environment.</a:t>
            </a:r>
          </a:p>
          <a:p>
            <a:pPr algn="l">
              <a:lnSpc>
                <a:spcPts val="432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500425" y="677227"/>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Problem Statement</a:t>
            </a:r>
          </a:p>
        </p:txBody>
      </p:sp>
      <p:sp>
        <p:nvSpPr>
          <p:cNvPr name="TextBox 4" id="4"/>
          <p:cNvSpPr txBox="true"/>
          <p:nvPr/>
        </p:nvSpPr>
        <p:spPr>
          <a:xfrm rot="0">
            <a:off x="1198680" y="2234090"/>
            <a:ext cx="15346245" cy="7695142"/>
          </a:xfrm>
          <a:prstGeom prst="rect">
            <a:avLst/>
          </a:prstGeom>
        </p:spPr>
        <p:txBody>
          <a:bodyPr anchor="t" rtlCol="false" tIns="0" lIns="0" bIns="0" rIns="0">
            <a:spAutoFit/>
          </a:bodyPr>
          <a:lstStyle/>
          <a:p>
            <a:pPr algn="just">
              <a:lnSpc>
                <a:spcPts val="4456"/>
              </a:lnSpc>
            </a:pPr>
            <a:r>
              <a:rPr lang="en-US" sz="3713">
                <a:solidFill>
                  <a:srgbClr val="2F3B70"/>
                </a:solidFill>
                <a:latin typeface="Now Bold"/>
              </a:rPr>
              <a:t>WHY?</a:t>
            </a:r>
          </a:p>
          <a:p>
            <a:pPr algn="just">
              <a:lnSpc>
                <a:spcPts val="4456"/>
              </a:lnSpc>
            </a:pPr>
          </a:p>
          <a:p>
            <a:pPr algn="just">
              <a:lnSpc>
                <a:spcPts val="3496"/>
              </a:lnSpc>
            </a:pPr>
            <a:r>
              <a:rPr lang="en-US" sz="2913" u="sng">
                <a:solidFill>
                  <a:srgbClr val="2F3B70"/>
                </a:solidFill>
                <a:latin typeface="Now"/>
              </a:rPr>
              <a:t>Rise of Hateful Content:</a:t>
            </a:r>
          </a:p>
          <a:p>
            <a:pPr algn="just">
              <a:lnSpc>
                <a:spcPts val="3496"/>
              </a:lnSpc>
            </a:pPr>
            <a:r>
              <a:rPr lang="en-US" sz="2913">
                <a:solidFill>
                  <a:srgbClr val="2F3B70"/>
                </a:solidFill>
                <a:latin typeface="Now"/>
              </a:rPr>
              <a:t>With the increasing popularity of social media, there has been a significant rise in the prevalence of toxic content, including hate speech, harassment, and offensive language.</a:t>
            </a:r>
          </a:p>
          <a:p>
            <a:pPr algn="just">
              <a:lnSpc>
                <a:spcPts val="3496"/>
              </a:lnSpc>
            </a:pPr>
          </a:p>
          <a:p>
            <a:pPr algn="just">
              <a:lnSpc>
                <a:spcPts val="3496"/>
              </a:lnSpc>
            </a:pPr>
            <a:r>
              <a:rPr lang="en-US" sz="2913" u="sng">
                <a:solidFill>
                  <a:srgbClr val="2F3B70"/>
                </a:solidFill>
                <a:latin typeface="Now"/>
              </a:rPr>
              <a:t>Challenges in moderation:</a:t>
            </a:r>
          </a:p>
          <a:p>
            <a:pPr algn="just">
              <a:lnSpc>
                <a:spcPts val="3496"/>
              </a:lnSpc>
            </a:pPr>
            <a:r>
              <a:rPr lang="en-US" sz="2913">
                <a:solidFill>
                  <a:srgbClr val="2F3B70"/>
                </a:solidFill>
                <a:latin typeface="Now"/>
              </a:rPr>
              <a:t>Social media platforms struggle to effectively moderate and filter out toxic content due to the sheer volume of user-generated data and the evolving nature of online language.</a:t>
            </a:r>
          </a:p>
          <a:p>
            <a:pPr algn="just">
              <a:lnSpc>
                <a:spcPts val="3496"/>
              </a:lnSpc>
            </a:pPr>
          </a:p>
          <a:p>
            <a:pPr algn="just">
              <a:lnSpc>
                <a:spcPts val="3496"/>
              </a:lnSpc>
            </a:pPr>
            <a:r>
              <a:rPr lang="en-US" sz="2913" u="sng">
                <a:solidFill>
                  <a:srgbClr val="2F3B70"/>
                </a:solidFill>
                <a:latin typeface="Now"/>
              </a:rPr>
              <a:t>Complexity of Toxicity:</a:t>
            </a:r>
          </a:p>
          <a:p>
            <a:pPr algn="just">
              <a:lnSpc>
                <a:spcPts val="3496"/>
              </a:lnSpc>
            </a:pPr>
            <a:r>
              <a:rPr lang="en-US" sz="2913">
                <a:solidFill>
                  <a:srgbClr val="2F3B70"/>
                </a:solidFill>
                <a:latin typeface="Now"/>
              </a:rPr>
              <a:t>Toxic content can manifest in various forms, including explicit language, subtle sarcasm, and cultural nuances, making it a complex challenge for automated systems to identify and classify accurately.</a:t>
            </a:r>
          </a:p>
          <a:p>
            <a:pPr algn="just">
              <a:lnSpc>
                <a:spcPts val="349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1121750" y="677227"/>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Abstract</a:t>
            </a:r>
          </a:p>
        </p:txBody>
      </p:sp>
      <p:sp>
        <p:nvSpPr>
          <p:cNvPr name="TextBox 4" id="4"/>
          <p:cNvSpPr txBox="true"/>
          <p:nvPr/>
        </p:nvSpPr>
        <p:spPr>
          <a:xfrm rot="0">
            <a:off x="560875" y="1829117"/>
            <a:ext cx="17727125" cy="6778625"/>
          </a:xfrm>
          <a:prstGeom prst="rect">
            <a:avLst/>
          </a:prstGeom>
        </p:spPr>
        <p:txBody>
          <a:bodyPr anchor="t" rtlCol="false" tIns="0" lIns="0" bIns="0" rIns="0">
            <a:spAutoFit/>
          </a:bodyPr>
          <a:lstStyle/>
          <a:p>
            <a:pPr algn="l" marL="755649" indent="-377824" lvl="1">
              <a:lnSpc>
                <a:spcPts val="4899"/>
              </a:lnSpc>
              <a:buFont typeface="Arial"/>
              <a:buChar char="•"/>
            </a:pPr>
            <a:r>
              <a:rPr lang="en-US" sz="3499">
                <a:solidFill>
                  <a:srgbClr val="2F3B70"/>
                </a:solidFill>
                <a:latin typeface="Canva Sans Bold"/>
              </a:rPr>
              <a:t>Project targets automated detection of euphemistic language due to prevalent toxic behavior online, often masked by symbols and euphemisms.</a:t>
            </a:r>
          </a:p>
          <a:p>
            <a:pPr algn="l" marL="755649" indent="-377824" lvl="1">
              <a:lnSpc>
                <a:spcPts val="4899"/>
              </a:lnSpc>
              <a:buFont typeface="Arial"/>
              <a:buChar char="•"/>
            </a:pPr>
            <a:r>
              <a:rPr lang="en-US" sz="3499">
                <a:solidFill>
                  <a:srgbClr val="2F3B70"/>
                </a:solidFill>
                <a:latin typeface="Canva Sans Bold"/>
              </a:rPr>
              <a:t>Utilizes advanced NLP techniques, primarily BERT, for enhanced detection capabilities compared to existing models.</a:t>
            </a:r>
          </a:p>
          <a:p>
            <a:pPr algn="l" marL="755649" indent="-377824" lvl="1">
              <a:lnSpc>
                <a:spcPts val="4899"/>
              </a:lnSpc>
              <a:buFont typeface="Arial"/>
              <a:buChar char="•"/>
            </a:pPr>
            <a:r>
              <a:rPr lang="en-US" sz="3499">
                <a:solidFill>
                  <a:srgbClr val="2F3B70"/>
                </a:solidFill>
                <a:latin typeface="Canva Sans Bold"/>
              </a:rPr>
              <a:t>Project scope involves training the model with diverse datasets, implementing a real-time detection system, and designing a user-friendly interface for evaluation.</a:t>
            </a:r>
          </a:p>
          <a:p>
            <a:pPr algn="l" marL="755649" indent="-377824" lvl="1">
              <a:lnSpc>
                <a:spcPts val="4899"/>
              </a:lnSpc>
              <a:buFont typeface="Arial"/>
              <a:buChar char="•"/>
            </a:pPr>
            <a:r>
              <a:rPr lang="en-US" sz="3499">
                <a:solidFill>
                  <a:srgbClr val="2F3B70"/>
                </a:solidFill>
                <a:latin typeface="Canva Sans Bold"/>
              </a:rPr>
              <a:t>Addresses challenges such as language biases and continuous adaptation during model development.</a:t>
            </a:r>
          </a:p>
          <a:p>
            <a:pPr algn="l" marL="755649" indent="-377824" lvl="1">
              <a:lnSpc>
                <a:spcPts val="4899"/>
              </a:lnSpc>
              <a:buFont typeface="Arial"/>
              <a:buChar char="•"/>
            </a:pPr>
            <a:r>
              <a:rPr lang="en-US" sz="3499">
                <a:solidFill>
                  <a:srgbClr val="2F3B70"/>
                </a:solidFill>
                <a:latin typeface="Canva Sans Bold"/>
              </a:rPr>
              <a:t>Aims to promote respectful online conversations and lay groundwork for advanced toxicity detection methods.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544925" y="392173"/>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0" y="801748"/>
            <a:ext cx="16044500" cy="712470"/>
          </a:xfrm>
          <a:prstGeom prst="rect">
            <a:avLst/>
          </a:prstGeom>
        </p:spPr>
        <p:txBody>
          <a:bodyPr anchor="t" rtlCol="false" tIns="0" lIns="0" bIns="0" rIns="0">
            <a:spAutoFit/>
          </a:bodyPr>
          <a:lstStyle/>
          <a:p>
            <a:pPr algn="ctr">
              <a:lnSpc>
                <a:spcPts val="5639"/>
              </a:lnSpc>
            </a:pPr>
            <a:r>
              <a:rPr lang="en-US" sz="4699" u="sng">
                <a:solidFill>
                  <a:srgbClr val="4F5986"/>
                </a:solidFill>
                <a:latin typeface="Now Bold"/>
              </a:rPr>
              <a:t>Scope</a:t>
            </a:r>
          </a:p>
        </p:txBody>
      </p:sp>
      <p:sp>
        <p:nvSpPr>
          <p:cNvPr name="TextBox 4" id="4"/>
          <p:cNvSpPr txBox="true"/>
          <p:nvPr/>
        </p:nvSpPr>
        <p:spPr>
          <a:xfrm rot="0">
            <a:off x="2197962" y="2794399"/>
            <a:ext cx="17428254" cy="5562600"/>
          </a:xfrm>
          <a:prstGeom prst="rect">
            <a:avLst/>
          </a:prstGeom>
        </p:spPr>
        <p:txBody>
          <a:bodyPr anchor="t" rtlCol="false" tIns="0" lIns="0" bIns="0" rIns="0">
            <a:spAutoFit/>
          </a:bodyPr>
          <a:lstStyle/>
          <a:p>
            <a:pPr algn="just" marL="1096853" indent="-548426" lvl="1">
              <a:lnSpc>
                <a:spcPts val="5536"/>
              </a:lnSpc>
              <a:buFont typeface="Arial"/>
              <a:buChar char="•"/>
            </a:pPr>
            <a:r>
              <a:rPr lang="en-US" sz="4613">
                <a:solidFill>
                  <a:srgbClr val="2F3B70"/>
                </a:solidFill>
                <a:latin typeface="Now"/>
              </a:rPr>
              <a:t>Multimodal Toxicity Detection</a:t>
            </a:r>
            <a:r>
              <a:rPr lang="en-US" sz="4613">
                <a:solidFill>
                  <a:srgbClr val="2F3B70"/>
                </a:solidFill>
                <a:latin typeface="Now"/>
              </a:rPr>
              <a:t>(audio , text)</a:t>
            </a:r>
          </a:p>
          <a:p>
            <a:pPr algn="just">
              <a:lnSpc>
                <a:spcPts val="5536"/>
              </a:lnSpc>
            </a:pPr>
          </a:p>
          <a:p>
            <a:pPr algn="just" marL="1096853" indent="-548426" lvl="1">
              <a:lnSpc>
                <a:spcPts val="5536"/>
              </a:lnSpc>
              <a:buFont typeface="Arial"/>
              <a:buChar char="•"/>
            </a:pPr>
            <a:r>
              <a:rPr lang="en-US" sz="4613">
                <a:solidFill>
                  <a:srgbClr val="2F3B70"/>
                </a:solidFill>
                <a:latin typeface="Now"/>
              </a:rPr>
              <a:t>Handling cases for euphemism</a:t>
            </a:r>
          </a:p>
          <a:p>
            <a:pPr algn="just">
              <a:lnSpc>
                <a:spcPts val="5536"/>
              </a:lnSpc>
            </a:pPr>
          </a:p>
          <a:p>
            <a:pPr algn="just" marL="1096853" indent="-548426" lvl="1">
              <a:lnSpc>
                <a:spcPts val="5536"/>
              </a:lnSpc>
              <a:buFont typeface="Arial"/>
              <a:buChar char="•"/>
            </a:pPr>
            <a:r>
              <a:rPr lang="en-US" sz="4613">
                <a:solidFill>
                  <a:srgbClr val="2F3B70"/>
                </a:solidFill>
                <a:latin typeface="Now"/>
              </a:rPr>
              <a:t>Real time processing </a:t>
            </a:r>
          </a:p>
          <a:p>
            <a:pPr algn="just">
              <a:lnSpc>
                <a:spcPts val="5536"/>
              </a:lnSpc>
            </a:pPr>
          </a:p>
          <a:p>
            <a:pPr algn="just" marL="1096853" indent="-548426" lvl="1">
              <a:lnSpc>
                <a:spcPts val="5536"/>
              </a:lnSpc>
              <a:buFont typeface="Arial"/>
              <a:buChar char="•"/>
            </a:pPr>
            <a:r>
              <a:rPr lang="en-US" sz="4613">
                <a:solidFill>
                  <a:srgbClr val="2F3B70"/>
                </a:solidFill>
                <a:latin typeface="Now"/>
              </a:rPr>
              <a:t>Enhanced User Experience</a:t>
            </a:r>
          </a:p>
          <a:p>
            <a:pPr algn="just">
              <a:lnSpc>
                <a:spcPts val="553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509256" y="774959"/>
            <a:ext cx="15528098" cy="665692"/>
          </a:xfrm>
          <a:prstGeom prst="rect">
            <a:avLst/>
          </a:prstGeom>
        </p:spPr>
        <p:txBody>
          <a:bodyPr anchor="t" rtlCol="false" tIns="0" lIns="0" bIns="0" rIns="0">
            <a:spAutoFit/>
          </a:bodyPr>
          <a:lstStyle/>
          <a:p>
            <a:pPr algn="ctr">
              <a:lnSpc>
                <a:spcPts val="5279"/>
              </a:lnSpc>
            </a:pPr>
            <a:r>
              <a:rPr lang="en-US" sz="4399" u="sng">
                <a:solidFill>
                  <a:srgbClr val="4F5986"/>
                </a:solidFill>
                <a:latin typeface="Now Bold"/>
              </a:rPr>
              <a:t>PAPER 1: Towards robust toxic content classification</a:t>
            </a:r>
          </a:p>
        </p:txBody>
      </p:sp>
      <p:sp>
        <p:nvSpPr>
          <p:cNvPr name="TextBox 4" id="4"/>
          <p:cNvSpPr txBox="true"/>
          <p:nvPr/>
        </p:nvSpPr>
        <p:spPr>
          <a:xfrm rot="0">
            <a:off x="429873" y="1856776"/>
            <a:ext cx="17428254" cy="7886700"/>
          </a:xfrm>
          <a:prstGeom prst="rect">
            <a:avLst/>
          </a:prstGeom>
        </p:spPr>
        <p:txBody>
          <a:bodyPr anchor="t" rtlCol="false" tIns="0" lIns="0" bIns="0" rIns="0">
            <a:spAutoFit/>
          </a:bodyPr>
          <a:lstStyle/>
          <a:p>
            <a:pPr algn="just" marL="692698" indent="-346349" lvl="1">
              <a:lnSpc>
                <a:spcPts val="3496"/>
              </a:lnSpc>
              <a:buFont typeface="Arial"/>
              <a:buChar char="•"/>
            </a:pPr>
            <a:r>
              <a:rPr lang="en-US" sz="2913">
                <a:solidFill>
                  <a:srgbClr val="2F3B70"/>
                </a:solidFill>
                <a:latin typeface="Now"/>
              </a:rPr>
              <a:t>The paper aims to study the impact of adversarial attacks on neural toxicity detectors and proposes methods to enhance model robustness for more accurate toxicity detection.</a:t>
            </a:r>
          </a:p>
          <a:p>
            <a:pPr algn="just">
              <a:lnSpc>
                <a:spcPts val="3496"/>
              </a:lnSpc>
            </a:pPr>
          </a:p>
          <a:p>
            <a:pPr algn="just" marL="692698" indent="-346349" lvl="1">
              <a:lnSpc>
                <a:spcPts val="3496"/>
              </a:lnSpc>
              <a:buFont typeface="Arial"/>
              <a:buChar char="•"/>
            </a:pPr>
            <a:r>
              <a:rPr lang="en-US" sz="2913">
                <a:solidFill>
                  <a:srgbClr val="2F3B70"/>
                </a:solidFill>
                <a:latin typeface="Now"/>
              </a:rPr>
              <a:t>Methodology involves creating a lexicon of toxic tokens for realistic adversarial attacks, including character-level perturbations, injections, and non-toxic distractors to challenge toxicity classifiers.</a:t>
            </a:r>
          </a:p>
          <a:p>
            <a:pPr algn="just">
              <a:lnSpc>
                <a:spcPts val="3496"/>
              </a:lnSpc>
            </a:pPr>
          </a:p>
          <a:p>
            <a:pPr algn="just" marL="692698" indent="-346349" lvl="1">
              <a:lnSpc>
                <a:spcPts val="3496"/>
              </a:lnSpc>
              <a:buFont typeface="Arial"/>
              <a:buChar char="•"/>
            </a:pPr>
            <a:r>
              <a:rPr lang="en-US" sz="2913">
                <a:solidFill>
                  <a:srgbClr val="2F3B70"/>
                </a:solidFill>
                <a:latin typeface="Now"/>
              </a:rPr>
              <a:t>Models such as ELMo and BERT for toxicity detection are utilized, alongside a contextual denoising autoencoder (CADE) to learn robust representations and improve resilience against adversarial attacks.</a:t>
            </a:r>
          </a:p>
          <a:p>
            <a:pPr algn="just">
              <a:lnSpc>
                <a:spcPts val="3496"/>
              </a:lnSpc>
            </a:pPr>
          </a:p>
          <a:p>
            <a:pPr algn="just" marL="692698" indent="-346349" lvl="1">
              <a:lnSpc>
                <a:spcPts val="3496"/>
              </a:lnSpc>
              <a:buFont typeface="Arial"/>
              <a:buChar char="•"/>
            </a:pPr>
            <a:r>
              <a:rPr lang="en-US" sz="2913">
                <a:solidFill>
                  <a:srgbClr val="2F3B70"/>
                </a:solidFill>
                <a:latin typeface="Now"/>
              </a:rPr>
              <a:t>Two approaches are explored: training on synthetically noised data to enhance model ability and using CADE to denoise tokens and improve classification.</a:t>
            </a:r>
          </a:p>
          <a:p>
            <a:pPr algn="just">
              <a:lnSpc>
                <a:spcPts val="3496"/>
              </a:lnSpc>
            </a:pPr>
          </a:p>
          <a:p>
            <a:pPr algn="just" marL="692698" indent="-346349" lvl="1">
              <a:lnSpc>
                <a:spcPts val="3496"/>
              </a:lnSpc>
              <a:buFont typeface="Arial"/>
              <a:buChar char="•"/>
            </a:pPr>
            <a:r>
              <a:rPr lang="en-US" sz="2913">
                <a:solidFill>
                  <a:srgbClr val="2F3B70"/>
                </a:solidFill>
                <a:latin typeface="Now"/>
              </a:rPr>
              <a:t>Results highlight significant reductions in detection performance due to adversarial attacks, with up to a 50% drop in recall performance, emphasizing the need for defenses that can withstand sophisticated attacks and enhance overall reliability in toxicity detection systems.</a:t>
            </a:r>
          </a:p>
          <a:p>
            <a:pPr algn="just">
              <a:lnSpc>
                <a:spcPts val="349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BFC"/>
        </a:solidFill>
      </p:bgPr>
    </p:bg>
    <p:spTree>
      <p:nvGrpSpPr>
        <p:cNvPr id="1" name=""/>
        <p:cNvGrpSpPr/>
        <p:nvPr/>
      </p:nvGrpSpPr>
      <p:grpSpPr>
        <a:xfrm>
          <a:off x="0" y="0"/>
          <a:ext cx="0" cy="0"/>
          <a:chOff x="0" y="0"/>
          <a:chExt cx="0" cy="0"/>
        </a:xfrm>
      </p:grpSpPr>
      <p:sp>
        <p:nvSpPr>
          <p:cNvPr name="Freeform 2" id="2" descr="PESSAT - All India Online Entrance Exam for Admission to PES University"/>
          <p:cNvSpPr/>
          <p:nvPr/>
        </p:nvSpPr>
        <p:spPr>
          <a:xfrm flipH="false" flipV="false" rot="0">
            <a:off x="16358825" y="365384"/>
            <a:ext cx="1743075" cy="800100"/>
          </a:xfrm>
          <a:custGeom>
            <a:avLst/>
            <a:gdLst/>
            <a:ahLst/>
            <a:cxnLst/>
            <a:rect r="r" b="b" t="t" l="l"/>
            <a:pathLst>
              <a:path h="800100" w="1743075">
                <a:moveTo>
                  <a:pt x="0" y="0"/>
                </a:moveTo>
                <a:lnTo>
                  <a:pt x="1743075" y="0"/>
                </a:lnTo>
                <a:lnTo>
                  <a:pt x="1743075" y="800100"/>
                </a:lnTo>
                <a:lnTo>
                  <a:pt x="0" y="800100"/>
                </a:lnTo>
                <a:lnTo>
                  <a:pt x="0" y="0"/>
                </a:lnTo>
                <a:close/>
              </a:path>
            </a:pathLst>
          </a:custGeom>
          <a:blipFill>
            <a:blip r:embed="rId2"/>
            <a:stretch>
              <a:fillRect l="0" t="0" r="0" b="-11703"/>
            </a:stretch>
          </a:blipFill>
        </p:spPr>
      </p:sp>
      <p:sp>
        <p:nvSpPr>
          <p:cNvPr name="TextBox 3" id="3"/>
          <p:cNvSpPr txBox="true"/>
          <p:nvPr/>
        </p:nvSpPr>
        <p:spPr>
          <a:xfrm rot="0">
            <a:off x="545868" y="565409"/>
            <a:ext cx="15812957" cy="1200150"/>
          </a:xfrm>
          <a:prstGeom prst="rect">
            <a:avLst/>
          </a:prstGeom>
        </p:spPr>
        <p:txBody>
          <a:bodyPr anchor="t" rtlCol="false" tIns="0" lIns="0" bIns="0" rIns="0">
            <a:spAutoFit/>
          </a:bodyPr>
          <a:lstStyle/>
          <a:p>
            <a:pPr algn="ctr">
              <a:lnSpc>
                <a:spcPts val="4799"/>
              </a:lnSpc>
            </a:pPr>
            <a:r>
              <a:rPr lang="en-US" sz="3999" u="sng">
                <a:solidFill>
                  <a:srgbClr val="4F5986"/>
                </a:solidFill>
                <a:latin typeface="Now Bold"/>
              </a:rPr>
              <a:t>PAPER 2: Euphemistic phrase detection by masked language model</a:t>
            </a:r>
          </a:p>
        </p:txBody>
      </p:sp>
      <p:sp>
        <p:nvSpPr>
          <p:cNvPr name="TextBox 4" id="4"/>
          <p:cNvSpPr txBox="true"/>
          <p:nvPr/>
        </p:nvSpPr>
        <p:spPr>
          <a:xfrm rot="0">
            <a:off x="429873" y="2097879"/>
            <a:ext cx="17428254" cy="7562850"/>
          </a:xfrm>
          <a:prstGeom prst="rect">
            <a:avLst/>
          </a:prstGeom>
        </p:spPr>
        <p:txBody>
          <a:bodyPr anchor="t" rtlCol="false" tIns="0" lIns="0" bIns="0" rIns="0">
            <a:spAutoFit/>
          </a:bodyPr>
          <a:lstStyle/>
          <a:p>
            <a:pPr algn="just" marL="692698" indent="-346349" lvl="1">
              <a:lnSpc>
                <a:spcPts val="3496"/>
              </a:lnSpc>
              <a:buFont typeface="Arial"/>
              <a:buChar char="•"/>
            </a:pPr>
            <a:r>
              <a:rPr lang="en-US" sz="2913">
                <a:solidFill>
                  <a:srgbClr val="2F3B70"/>
                </a:solidFill>
                <a:latin typeface="Now"/>
              </a:rPr>
              <a:t>The paper introduces a method to automatically identify multiword euphemisms used by fringe groups in online forums, addressing challenges in content moderation on social media.</a:t>
            </a:r>
          </a:p>
          <a:p>
            <a:pPr algn="just">
              <a:lnSpc>
                <a:spcPts val="3496"/>
              </a:lnSpc>
            </a:pPr>
          </a:p>
          <a:p>
            <a:pPr algn="just" marL="692698" indent="-346349" lvl="1">
              <a:lnSpc>
                <a:spcPts val="3496"/>
              </a:lnSpc>
              <a:buFont typeface="Arial"/>
              <a:buChar char="•"/>
            </a:pPr>
            <a:r>
              <a:rPr lang="en-US" sz="2913">
                <a:solidFill>
                  <a:srgbClr val="2F3B70"/>
                </a:solidFill>
                <a:latin typeface="Now"/>
              </a:rPr>
              <a:t>The research is divided into three stages: quality phrase extraction using Autophrase, preselection of euphemistic phrase candidates via cosine similarities with word2vec, and ranking of candidates using SpanBERT.</a:t>
            </a:r>
          </a:p>
          <a:p>
            <a:pPr algn="just">
              <a:lnSpc>
                <a:spcPts val="3496"/>
              </a:lnSpc>
            </a:pPr>
          </a:p>
          <a:p>
            <a:pPr algn="just" marL="692698" indent="-346349" lvl="1">
              <a:lnSpc>
                <a:spcPts val="3496"/>
              </a:lnSpc>
              <a:buFont typeface="Arial"/>
              <a:buChar char="•"/>
            </a:pPr>
            <a:r>
              <a:rPr lang="en-US" sz="2913">
                <a:solidFill>
                  <a:srgbClr val="2F3B70"/>
                </a:solidFill>
                <a:latin typeface="Now"/>
              </a:rPr>
              <a:t>SpanBERT aids in predicting token spans in text, enabling effective analysis of long textual data for automated euphemism detection.</a:t>
            </a:r>
          </a:p>
          <a:p>
            <a:pPr algn="just">
              <a:lnSpc>
                <a:spcPts val="3496"/>
              </a:lnSpc>
            </a:pPr>
          </a:p>
          <a:p>
            <a:pPr algn="just" marL="692698" indent="-346349" lvl="1">
              <a:lnSpc>
                <a:spcPts val="3496"/>
              </a:lnSpc>
              <a:buFont typeface="Arial"/>
              <a:buChar char="•"/>
            </a:pPr>
            <a:r>
              <a:rPr lang="en-US" sz="2913">
                <a:solidFill>
                  <a:srgbClr val="2F3B70"/>
                </a:solidFill>
                <a:latin typeface="Now"/>
              </a:rPr>
              <a:t>The study enables detection of both known and potential new euphemisms online, improving efficiency and accuracy in identifying hidden meanings in content.</a:t>
            </a:r>
          </a:p>
          <a:p>
            <a:pPr algn="just">
              <a:lnSpc>
                <a:spcPts val="3496"/>
              </a:lnSpc>
            </a:pPr>
          </a:p>
          <a:p>
            <a:pPr algn="just" marL="692698" indent="-346349" lvl="1">
              <a:lnSpc>
                <a:spcPts val="3496"/>
              </a:lnSpc>
              <a:buFont typeface="Arial"/>
              <a:buChar char="•"/>
            </a:pPr>
            <a:r>
              <a:rPr lang="en-US" sz="2913">
                <a:solidFill>
                  <a:srgbClr val="2F3B70"/>
                </a:solidFill>
                <a:latin typeface="Now"/>
              </a:rPr>
              <a:t>The paper's methods, including phrase mining and SpanBERT, aim to enhance detection of toxic language phrases in online interactions, contributing to improved content moderation efforts on digital platforms.</a:t>
            </a:r>
          </a:p>
          <a:p>
            <a:pPr algn="l" marL="875160" indent="-437580" lvl="1">
              <a:lnSpc>
                <a:spcPts val="441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DAGEX9Jh4gM</dc:identifier>
  <dcterms:modified xsi:type="dcterms:W3CDTF">2011-08-01T06:04:30Z</dcterms:modified>
  <cp:revision>1</cp:revision>
  <dc:title>capstone esa ppt </dc:title>
</cp:coreProperties>
</file>