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275" r:id="rId45"/>
    <p:sldId id="276" r:id="rId46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Arial" charset="1" panose="020B0502020202020204"/>
      <p:regular r:id="rId10"/>
    </p:embeddedFont>
    <p:embeddedFont>
      <p:font typeface="Arial Bold" charset="1" panose="020B0802020202020204"/>
      <p:regular r:id="rId11"/>
    </p:embeddedFont>
    <p:embeddedFont>
      <p:font typeface="Arial Italics" charset="1" panose="020B0502020202090204"/>
      <p:regular r:id="rId12"/>
    </p:embeddedFont>
    <p:embeddedFont>
      <p:font typeface="Arial Bold Italics" charset="1" panose="020B0802020202090204"/>
      <p:regular r:id="rId13"/>
    </p:embeddedFont>
    <p:embeddedFont>
      <p:font typeface="Canva Sans" charset="1" panose="020B0503030501040103"/>
      <p:regular r:id="rId14"/>
    </p:embeddedFont>
    <p:embeddedFont>
      <p:font typeface="Canva Sans Bold" charset="1" panose="020B0803030501040103"/>
      <p:regular r:id="rId15"/>
    </p:embeddedFont>
    <p:embeddedFont>
      <p:font typeface="Canva Sans Italics" charset="1" panose="020B0503030501040103"/>
      <p:regular r:id="rId16"/>
    </p:embeddedFont>
    <p:embeddedFont>
      <p:font typeface="Canva Sans Bold Italics" charset="1" panose="020B0803030501040103"/>
      <p:regular r:id="rId17"/>
    </p:embeddedFont>
    <p:embeddedFont>
      <p:font typeface="Canva Sans Medium" charset="1" panose="020B0603030501040103"/>
      <p:regular r:id="rId18"/>
    </p:embeddedFont>
    <p:embeddedFont>
      <p:font typeface="Canva Sans Medium Italics" charset="1" panose="020B0603030501040103"/>
      <p:regular r:id="rId19"/>
    </p:embeddedFont>
    <p:embeddedFont>
      <p:font typeface="Now" charset="1" panose="00000500000000000000"/>
      <p:regular r:id="rId20"/>
    </p:embeddedFont>
    <p:embeddedFont>
      <p:font typeface="Now Bold" charset="1" panose="00000800000000000000"/>
      <p:regular r:id="rId21"/>
    </p:embeddedFont>
    <p:embeddedFont>
      <p:font typeface="Now Thin" charset="1" panose="00000300000000000000"/>
      <p:regular r:id="rId22"/>
    </p:embeddedFont>
    <p:embeddedFont>
      <p:font typeface="Now Light" charset="1" panose="00000400000000000000"/>
      <p:regular r:id="rId23"/>
    </p:embeddedFont>
    <p:embeddedFont>
      <p:font typeface="Now Medium" charset="1" panose="00000600000000000000"/>
      <p:regular r:id="rId24"/>
    </p:embeddedFont>
    <p:embeddedFont>
      <p:font typeface="Now Heavy" charset="1" panose="00000A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slides/slide1.xml" Type="http://schemas.openxmlformats.org/officeDocument/2006/relationships/slide"/><Relationship Id="rId27" Target="slides/slide2.xml" Type="http://schemas.openxmlformats.org/officeDocument/2006/relationships/slide"/><Relationship Id="rId28" Target="slides/slide3.xml" Type="http://schemas.openxmlformats.org/officeDocument/2006/relationships/slide"/><Relationship Id="rId29" Target="slides/slide4.xml" Type="http://schemas.openxmlformats.org/officeDocument/2006/relationships/slide"/><Relationship Id="rId3" Target="viewProps.xml" Type="http://schemas.openxmlformats.org/officeDocument/2006/relationships/viewProps"/><Relationship Id="rId30" Target="slides/slide5.xml" Type="http://schemas.openxmlformats.org/officeDocument/2006/relationships/slide"/><Relationship Id="rId31" Target="slides/slide6.xml" Type="http://schemas.openxmlformats.org/officeDocument/2006/relationships/slide"/><Relationship Id="rId32" Target="slides/slide7.xml" Type="http://schemas.openxmlformats.org/officeDocument/2006/relationships/slide"/><Relationship Id="rId33" Target="slides/slide8.xml" Type="http://schemas.openxmlformats.org/officeDocument/2006/relationships/slide"/><Relationship Id="rId34" Target="slides/slide9.xml" Type="http://schemas.openxmlformats.org/officeDocument/2006/relationships/slide"/><Relationship Id="rId35" Target="slides/slide10.xml" Type="http://schemas.openxmlformats.org/officeDocument/2006/relationships/slide"/><Relationship Id="rId36" Target="slides/slide11.xml" Type="http://schemas.openxmlformats.org/officeDocument/2006/relationships/slide"/><Relationship Id="rId37" Target="slides/slide12.xml" Type="http://schemas.openxmlformats.org/officeDocument/2006/relationships/slide"/><Relationship Id="rId38" Target="slides/slide13.xml" Type="http://schemas.openxmlformats.org/officeDocument/2006/relationships/slide"/><Relationship Id="rId39" Target="slides/slide14.xml" Type="http://schemas.openxmlformats.org/officeDocument/2006/relationships/slide"/><Relationship Id="rId4" Target="theme/theme1.xml" Type="http://schemas.openxmlformats.org/officeDocument/2006/relationships/theme"/><Relationship Id="rId40" Target="slides/slide15.xml" Type="http://schemas.openxmlformats.org/officeDocument/2006/relationships/slide"/><Relationship Id="rId41" Target="slides/slide16.xml" Type="http://schemas.openxmlformats.org/officeDocument/2006/relationships/slide"/><Relationship Id="rId42" Target="slides/slide17.xml" Type="http://schemas.openxmlformats.org/officeDocument/2006/relationships/slide"/><Relationship Id="rId43" Target="slides/slide18.xml" Type="http://schemas.openxmlformats.org/officeDocument/2006/relationships/slide"/><Relationship Id="rId44" Target="slides/slide19.xml" Type="http://schemas.openxmlformats.org/officeDocument/2006/relationships/slide"/><Relationship Id="rId45" Target="slides/slide20.xml" Type="http://schemas.openxmlformats.org/officeDocument/2006/relationships/slide"/><Relationship Id="rId46" Target="slides/slide21.xml" Type="http://schemas.openxmlformats.org/officeDocument/2006/relationships/slid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80451" y="1098809"/>
            <a:ext cx="11449844" cy="1197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2F3B70"/>
                </a:solidFill>
                <a:latin typeface="Now Bold"/>
              </a:rPr>
              <a:t>UE21CS320A – Capstone Project Phase-1 Review #3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2F3B70"/>
                </a:solidFill>
                <a:latin typeface="Now Bold"/>
              </a:rPr>
              <a:t>        (High Level Design and Proposed Methodology)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03169" y="2869987"/>
            <a:ext cx="16481662" cy="8283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74"/>
              </a:lnSpc>
            </a:pPr>
            <a:r>
              <a:rPr lang="en-US" sz="3499">
                <a:solidFill>
                  <a:srgbClr val="2F3B70"/>
                </a:solidFill>
                <a:latin typeface="Now Bold"/>
              </a:rPr>
              <a:t>Project Title   : Detection of Euphemism using BERT Model</a:t>
            </a:r>
          </a:p>
          <a:p>
            <a:pPr algn="just">
              <a:lnSpc>
                <a:spcPts val="4374"/>
              </a:lnSpc>
            </a:pPr>
          </a:p>
          <a:p>
            <a:pPr algn="just">
              <a:lnSpc>
                <a:spcPts val="4374"/>
              </a:lnSpc>
            </a:pPr>
            <a:r>
              <a:rPr lang="en-US" sz="3499">
                <a:solidFill>
                  <a:srgbClr val="2F3B70"/>
                </a:solidFill>
                <a:latin typeface="Now Bold"/>
              </a:rPr>
              <a:t>Project ID       : 66 </a:t>
            </a:r>
          </a:p>
          <a:p>
            <a:pPr algn="just">
              <a:lnSpc>
                <a:spcPts val="4374"/>
              </a:lnSpc>
            </a:pPr>
          </a:p>
          <a:p>
            <a:pPr algn="just">
              <a:lnSpc>
                <a:spcPts val="4374"/>
              </a:lnSpc>
            </a:pPr>
            <a:r>
              <a:rPr lang="en-US" sz="3499">
                <a:solidFill>
                  <a:srgbClr val="2F3B70"/>
                </a:solidFill>
                <a:latin typeface="Now Bold"/>
              </a:rPr>
              <a:t>Project Guide : Dr. Kamatchi Priya L</a:t>
            </a:r>
          </a:p>
          <a:p>
            <a:pPr algn="just">
              <a:lnSpc>
                <a:spcPts val="4374"/>
              </a:lnSpc>
            </a:pPr>
            <a:r>
              <a:rPr lang="en-US" sz="3499">
                <a:solidFill>
                  <a:srgbClr val="2F3B70"/>
                </a:solidFill>
                <a:latin typeface="Now Bold"/>
              </a:rPr>
              <a:t>               </a:t>
            </a:r>
          </a:p>
          <a:p>
            <a:pPr algn="just">
              <a:lnSpc>
                <a:spcPts val="4374"/>
              </a:lnSpc>
            </a:pPr>
            <a:r>
              <a:rPr lang="en-US" sz="3499">
                <a:solidFill>
                  <a:srgbClr val="2F3B70"/>
                </a:solidFill>
                <a:latin typeface="Now Bold"/>
              </a:rPr>
              <a:t>Project Team  : </a:t>
            </a:r>
          </a:p>
          <a:p>
            <a:pPr algn="just">
              <a:lnSpc>
                <a:spcPts val="4374"/>
              </a:lnSpc>
            </a:pPr>
            <a:r>
              <a:rPr lang="en-US" sz="3499" spc="-129">
                <a:solidFill>
                  <a:srgbClr val="2F3B70"/>
                </a:solidFill>
                <a:latin typeface="Now Bold"/>
              </a:rPr>
              <a:t>Chethan V                    PES2UG21CS143</a:t>
            </a:r>
          </a:p>
          <a:p>
            <a:pPr algn="just">
              <a:lnSpc>
                <a:spcPts val="4374"/>
              </a:lnSpc>
            </a:pPr>
            <a:r>
              <a:rPr lang="en-US" sz="3499" spc="-129">
                <a:solidFill>
                  <a:srgbClr val="2F3B70"/>
                </a:solidFill>
                <a:latin typeface="Now Bold"/>
              </a:rPr>
              <a:t>Darshan GN                 PES2UG21CS151</a:t>
            </a:r>
          </a:p>
          <a:p>
            <a:pPr algn="just">
              <a:lnSpc>
                <a:spcPts val="4374"/>
              </a:lnSpc>
            </a:pPr>
            <a:r>
              <a:rPr lang="en-US" sz="3499" spc="-129">
                <a:solidFill>
                  <a:srgbClr val="2F3B70"/>
                </a:solidFill>
                <a:latin typeface="Now Bold"/>
              </a:rPr>
              <a:t>Harshini Murugan       PES2UG21CS193</a:t>
            </a:r>
          </a:p>
          <a:p>
            <a:pPr algn="just">
              <a:lnSpc>
                <a:spcPts val="4374"/>
              </a:lnSpc>
            </a:pPr>
            <a:r>
              <a:rPr lang="en-US" sz="3499" spc="-129">
                <a:solidFill>
                  <a:srgbClr val="2F3B70"/>
                </a:solidFill>
                <a:latin typeface="Now Bold"/>
              </a:rPr>
              <a:t>Janav Shetty                PES2UG21CS210</a:t>
            </a:r>
          </a:p>
          <a:p>
            <a:pPr algn="just">
              <a:lnSpc>
                <a:spcPts val="4374"/>
              </a:lnSpc>
            </a:pPr>
          </a:p>
          <a:p>
            <a:pPr algn="just">
              <a:lnSpc>
                <a:spcPts val="4374"/>
              </a:lnSpc>
            </a:pPr>
          </a:p>
          <a:p>
            <a:pPr algn="just">
              <a:lnSpc>
                <a:spcPts val="4374"/>
              </a:lnSpc>
            </a:pPr>
          </a:p>
          <a:p>
            <a:pPr algn="just">
              <a:lnSpc>
                <a:spcPts val="4374"/>
              </a:lnSpc>
            </a:pPr>
          </a:p>
        </p:txBody>
      </p:sp>
      <p:sp>
        <p:nvSpPr>
          <p:cNvPr name="Freeform 4" id="4" descr="PESSAT - All India Online Entrance Exam for Admission to PES University"/>
          <p:cNvSpPr/>
          <p:nvPr/>
        </p:nvSpPr>
        <p:spPr>
          <a:xfrm flipH="false" flipV="false" rot="0">
            <a:off x="16358825" y="365384"/>
            <a:ext cx="1743075" cy="800100"/>
          </a:xfrm>
          <a:custGeom>
            <a:avLst/>
            <a:gdLst/>
            <a:ahLst/>
            <a:cxnLst/>
            <a:rect r="r" b="b" t="t" l="l"/>
            <a:pathLst>
              <a:path h="800100" w="1743075">
                <a:moveTo>
                  <a:pt x="0" y="0"/>
                </a:moveTo>
                <a:lnTo>
                  <a:pt x="1743075" y="0"/>
                </a:lnTo>
                <a:lnTo>
                  <a:pt x="1743075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1703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ESSAT - All India Online Entrance Exam for Admission to PES University"/>
          <p:cNvSpPr/>
          <p:nvPr/>
        </p:nvSpPr>
        <p:spPr>
          <a:xfrm flipH="false" flipV="false" rot="0">
            <a:off x="16358825" y="365384"/>
            <a:ext cx="1743075" cy="800100"/>
          </a:xfrm>
          <a:custGeom>
            <a:avLst/>
            <a:gdLst/>
            <a:ahLst/>
            <a:cxnLst/>
            <a:rect r="r" b="b" t="t" l="l"/>
            <a:pathLst>
              <a:path h="800100" w="1743075">
                <a:moveTo>
                  <a:pt x="0" y="0"/>
                </a:moveTo>
                <a:lnTo>
                  <a:pt x="1743075" y="0"/>
                </a:lnTo>
                <a:lnTo>
                  <a:pt x="1743075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170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97542" y="1567322"/>
            <a:ext cx="8092916" cy="579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9"/>
              </a:lnSpc>
            </a:pPr>
            <a:r>
              <a:rPr lang="en-US" sz="3799" u="sng">
                <a:solidFill>
                  <a:srgbClr val="2F3B70"/>
                </a:solidFill>
                <a:latin typeface="Now Bold"/>
              </a:rPr>
              <a:t>DIAGRAMS  FOR BERT AND LSTM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62095" y="4142193"/>
            <a:ext cx="7839804" cy="3941759"/>
            <a:chOff x="0" y="0"/>
            <a:chExt cx="10453073" cy="525567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453073" cy="4491116"/>
            </a:xfrm>
            <a:custGeom>
              <a:avLst/>
              <a:gdLst/>
              <a:ahLst/>
              <a:cxnLst/>
              <a:rect r="r" b="b" t="t" l="l"/>
              <a:pathLst>
                <a:path h="4491116" w="10453073">
                  <a:moveTo>
                    <a:pt x="0" y="0"/>
                  </a:moveTo>
                  <a:lnTo>
                    <a:pt x="10453073" y="0"/>
                  </a:lnTo>
                  <a:lnTo>
                    <a:pt x="10453073" y="4491116"/>
                  </a:lnTo>
                  <a:lnTo>
                    <a:pt x="0" y="44911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0" y="4414916"/>
              <a:ext cx="10453073" cy="8407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313"/>
                </a:lnSpc>
              </a:pPr>
              <a:r>
                <a:rPr lang="en-US" sz="3795">
                  <a:solidFill>
                    <a:srgbClr val="2F3B70"/>
                  </a:solidFill>
                  <a:latin typeface="Now Bold"/>
                </a:rPr>
                <a:t>ELMO (LSTM)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607164" y="3865520"/>
            <a:ext cx="7472836" cy="4218432"/>
            <a:chOff x="0" y="0"/>
            <a:chExt cx="9963781" cy="56245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77334" y="0"/>
              <a:ext cx="8241585" cy="4677338"/>
            </a:xfrm>
            <a:custGeom>
              <a:avLst/>
              <a:gdLst/>
              <a:ahLst/>
              <a:cxnLst/>
              <a:rect r="r" b="b" t="t" l="l"/>
              <a:pathLst>
                <a:path h="4677338" w="8241585">
                  <a:moveTo>
                    <a:pt x="0" y="0"/>
                  </a:moveTo>
                  <a:lnTo>
                    <a:pt x="8241585" y="0"/>
                  </a:lnTo>
                  <a:lnTo>
                    <a:pt x="8241585" y="4677338"/>
                  </a:lnTo>
                  <a:lnTo>
                    <a:pt x="0" y="46773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6327" r="0" b="-6327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0" y="4819600"/>
              <a:ext cx="9963781" cy="804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64"/>
                </a:lnSpc>
              </a:pPr>
              <a:r>
                <a:rPr lang="en-US" sz="3617">
                  <a:solidFill>
                    <a:srgbClr val="2F3B70"/>
                  </a:solidFill>
                  <a:latin typeface="Now Bold"/>
                </a:rPr>
                <a:t>MODEL OUTPUT 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97726" y="3673003"/>
            <a:ext cx="3207757" cy="4410949"/>
            <a:chOff x="0" y="0"/>
            <a:chExt cx="4277009" cy="588126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277009" cy="4954363"/>
            </a:xfrm>
            <a:custGeom>
              <a:avLst/>
              <a:gdLst/>
              <a:ahLst/>
              <a:cxnLst/>
              <a:rect r="r" b="b" t="t" l="l"/>
              <a:pathLst>
                <a:path h="4954363" w="4277009">
                  <a:moveTo>
                    <a:pt x="0" y="0"/>
                  </a:moveTo>
                  <a:lnTo>
                    <a:pt x="4277009" y="0"/>
                  </a:lnTo>
                  <a:lnTo>
                    <a:pt x="4277009" y="4954363"/>
                  </a:lnTo>
                  <a:lnTo>
                    <a:pt x="0" y="49543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5206181"/>
              <a:ext cx="4017651" cy="6750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94"/>
                </a:lnSpc>
              </a:pPr>
              <a:r>
                <a:rPr lang="en-US" sz="3067">
                  <a:solidFill>
                    <a:srgbClr val="2F3B70"/>
                  </a:solidFill>
                  <a:latin typeface="Now Bold"/>
                </a:rPr>
                <a:t>BERT BASE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ESSAT - All India Online Entrance Exam for Admission to PES University"/>
          <p:cNvSpPr/>
          <p:nvPr/>
        </p:nvSpPr>
        <p:spPr>
          <a:xfrm flipH="false" flipV="false" rot="0">
            <a:off x="16358825" y="365384"/>
            <a:ext cx="1743075" cy="800100"/>
          </a:xfrm>
          <a:custGeom>
            <a:avLst/>
            <a:gdLst/>
            <a:ahLst/>
            <a:cxnLst/>
            <a:rect r="r" b="b" t="t" l="l"/>
            <a:pathLst>
              <a:path h="800100" w="1743075">
                <a:moveTo>
                  <a:pt x="0" y="0"/>
                </a:moveTo>
                <a:lnTo>
                  <a:pt x="1743075" y="0"/>
                </a:lnTo>
                <a:lnTo>
                  <a:pt x="1743075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597385" y="765434"/>
            <a:ext cx="7003600" cy="8932958"/>
            <a:chOff x="0" y="0"/>
            <a:chExt cx="1844570" cy="23527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44570" cy="2352713"/>
            </a:xfrm>
            <a:custGeom>
              <a:avLst/>
              <a:gdLst/>
              <a:ahLst/>
              <a:cxnLst/>
              <a:rect r="r" b="b" t="t" l="l"/>
              <a:pathLst>
                <a:path h="2352713" w="1844570">
                  <a:moveTo>
                    <a:pt x="0" y="0"/>
                  </a:moveTo>
                  <a:lnTo>
                    <a:pt x="1844570" y="0"/>
                  </a:lnTo>
                  <a:lnTo>
                    <a:pt x="1844570" y="2352713"/>
                  </a:lnTo>
                  <a:lnTo>
                    <a:pt x="0" y="2352713"/>
                  </a:lnTo>
                  <a:close/>
                </a:path>
              </a:pathLst>
            </a:custGeom>
            <a:solidFill>
              <a:srgbClr val="2E3A6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844570" cy="24003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795145" y="973083"/>
            <a:ext cx="6620453" cy="8517658"/>
          </a:xfrm>
          <a:custGeom>
            <a:avLst/>
            <a:gdLst/>
            <a:ahLst/>
            <a:cxnLst/>
            <a:rect r="r" b="b" t="t" l="l"/>
            <a:pathLst>
              <a:path h="8517658" w="6620453">
                <a:moveTo>
                  <a:pt x="0" y="0"/>
                </a:moveTo>
                <a:lnTo>
                  <a:pt x="6620454" y="0"/>
                </a:lnTo>
                <a:lnTo>
                  <a:pt x="6620454" y="8517659"/>
                </a:lnTo>
                <a:lnTo>
                  <a:pt x="0" y="85176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714673"/>
            <a:ext cx="5875950" cy="560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u="sng">
                <a:solidFill>
                  <a:srgbClr val="2F3B70"/>
                </a:solidFill>
                <a:latin typeface="Now Bold"/>
              </a:rPr>
              <a:t>High Level System Design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ESSAT - All India Online Entrance Exam for Admission to PES University"/>
          <p:cNvSpPr/>
          <p:nvPr/>
        </p:nvSpPr>
        <p:spPr>
          <a:xfrm flipH="false" flipV="false" rot="0">
            <a:off x="16358825" y="365384"/>
            <a:ext cx="1743075" cy="800100"/>
          </a:xfrm>
          <a:custGeom>
            <a:avLst/>
            <a:gdLst/>
            <a:ahLst/>
            <a:cxnLst/>
            <a:rect r="r" b="b" t="t" l="l"/>
            <a:pathLst>
              <a:path h="800100" w="1743075">
                <a:moveTo>
                  <a:pt x="0" y="0"/>
                </a:moveTo>
                <a:lnTo>
                  <a:pt x="1743075" y="0"/>
                </a:lnTo>
                <a:lnTo>
                  <a:pt x="1743075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774603" y="604415"/>
            <a:ext cx="10301730" cy="8523505"/>
            <a:chOff x="0" y="0"/>
            <a:chExt cx="2713213" cy="224487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13213" cy="2244874"/>
            </a:xfrm>
            <a:custGeom>
              <a:avLst/>
              <a:gdLst/>
              <a:ahLst/>
              <a:cxnLst/>
              <a:rect r="r" b="b" t="t" l="l"/>
              <a:pathLst>
                <a:path h="2244874" w="2713213">
                  <a:moveTo>
                    <a:pt x="0" y="0"/>
                  </a:moveTo>
                  <a:lnTo>
                    <a:pt x="2713213" y="0"/>
                  </a:lnTo>
                  <a:lnTo>
                    <a:pt x="2713213" y="2244874"/>
                  </a:lnTo>
                  <a:lnTo>
                    <a:pt x="0" y="2244874"/>
                  </a:lnTo>
                  <a:close/>
                </a:path>
              </a:pathLst>
            </a:custGeom>
            <a:solidFill>
              <a:srgbClr val="2E3A6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713213" cy="22924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032001" y="765434"/>
            <a:ext cx="9898718" cy="8134946"/>
          </a:xfrm>
          <a:custGeom>
            <a:avLst/>
            <a:gdLst/>
            <a:ahLst/>
            <a:cxnLst/>
            <a:rect r="r" b="b" t="t" l="l"/>
            <a:pathLst>
              <a:path h="8134946" w="9898718">
                <a:moveTo>
                  <a:pt x="0" y="0"/>
                </a:moveTo>
                <a:lnTo>
                  <a:pt x="9898718" y="0"/>
                </a:lnTo>
                <a:lnTo>
                  <a:pt x="9898718" y="8134946"/>
                </a:lnTo>
                <a:lnTo>
                  <a:pt x="0" y="81349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305250"/>
            <a:ext cx="3028421" cy="560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sz="3600" u="sng">
                <a:solidFill>
                  <a:srgbClr val="2F3B70"/>
                </a:solidFill>
                <a:latin typeface="Now Bold"/>
              </a:rPr>
              <a:t>Architecture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054894" y="3274440"/>
            <a:ext cx="2456849" cy="323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2F3B70"/>
                </a:solidFill>
                <a:latin typeface="Canva Sans"/>
              </a:rPr>
              <a:t>12 layers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ESSAT - All India Online Entrance Exam for Admission to PES University"/>
          <p:cNvSpPr/>
          <p:nvPr/>
        </p:nvSpPr>
        <p:spPr>
          <a:xfrm flipH="false" flipV="false" rot="0">
            <a:off x="16387762" y="369617"/>
            <a:ext cx="1743075" cy="800100"/>
          </a:xfrm>
          <a:custGeom>
            <a:avLst/>
            <a:gdLst/>
            <a:ahLst/>
            <a:cxnLst/>
            <a:rect r="r" b="b" t="t" l="l"/>
            <a:pathLst>
              <a:path h="800100" w="1743075">
                <a:moveTo>
                  <a:pt x="0" y="0"/>
                </a:moveTo>
                <a:lnTo>
                  <a:pt x="1743076" y="0"/>
                </a:lnTo>
                <a:lnTo>
                  <a:pt x="1743076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170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36828" y="2444171"/>
            <a:ext cx="13392169" cy="6889823"/>
          </a:xfrm>
          <a:custGeom>
            <a:avLst/>
            <a:gdLst/>
            <a:ahLst/>
            <a:cxnLst/>
            <a:rect r="r" b="b" t="t" l="l"/>
            <a:pathLst>
              <a:path h="6889823" w="13392169">
                <a:moveTo>
                  <a:pt x="0" y="0"/>
                </a:moveTo>
                <a:lnTo>
                  <a:pt x="13392170" y="0"/>
                </a:lnTo>
                <a:lnTo>
                  <a:pt x="13392170" y="6889823"/>
                </a:lnTo>
                <a:lnTo>
                  <a:pt x="0" y="68898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522151"/>
            <a:ext cx="13953450" cy="560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3600">
                <a:solidFill>
                  <a:srgbClr val="2F3B70"/>
                </a:solidFill>
                <a:latin typeface="Now Bold"/>
              </a:rPr>
              <a:t>Master class diagram</a:t>
            </a:r>
            <a:r>
              <a:rPr lang="en-US" sz="3600">
                <a:solidFill>
                  <a:srgbClr val="2F3B70"/>
                </a:solidFill>
                <a:latin typeface="Now Bold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68505" y="608800"/>
            <a:ext cx="13953450" cy="560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sz="3600" u="sng">
                <a:solidFill>
                  <a:srgbClr val="2F3B70"/>
                </a:solidFill>
                <a:latin typeface="Now Bold"/>
              </a:rPr>
              <a:t>Design Description 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ESSAT - All India Online Entrance Exam for Admission to PES University"/>
          <p:cNvSpPr/>
          <p:nvPr/>
        </p:nvSpPr>
        <p:spPr>
          <a:xfrm flipH="false" flipV="false" rot="0">
            <a:off x="16358825" y="365384"/>
            <a:ext cx="1743075" cy="800100"/>
          </a:xfrm>
          <a:custGeom>
            <a:avLst/>
            <a:gdLst/>
            <a:ahLst/>
            <a:cxnLst/>
            <a:rect r="r" b="b" t="t" l="l"/>
            <a:pathLst>
              <a:path h="800100" w="1743075">
                <a:moveTo>
                  <a:pt x="0" y="0"/>
                </a:moveTo>
                <a:lnTo>
                  <a:pt x="1743075" y="0"/>
                </a:lnTo>
                <a:lnTo>
                  <a:pt x="1743075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170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906551" y="884496"/>
            <a:ext cx="4474898" cy="560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sz="3600" u="sng">
                <a:solidFill>
                  <a:srgbClr val="2F3B70"/>
                </a:solidFill>
                <a:latin typeface="Now Bold"/>
              </a:rPr>
              <a:t>Design Description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79898" y="2193842"/>
            <a:ext cx="13982700" cy="1189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3600">
                <a:solidFill>
                  <a:srgbClr val="2F3B70"/>
                </a:solidFill>
                <a:latin typeface="Now Bold"/>
              </a:rPr>
              <a:t>User Interface</a:t>
            </a:r>
          </a:p>
          <a:p>
            <a:pPr algn="just">
              <a:lnSpc>
                <a:spcPts val="2520"/>
              </a:lnSpc>
            </a:pPr>
          </a:p>
          <a:p>
            <a:pPr algn="just">
              <a:lnSpc>
                <a:spcPts val="252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479898" y="3160351"/>
            <a:ext cx="7449319" cy="5086346"/>
          </a:xfrm>
          <a:custGeom>
            <a:avLst/>
            <a:gdLst/>
            <a:ahLst/>
            <a:cxnLst/>
            <a:rect r="r" b="b" t="t" l="l"/>
            <a:pathLst>
              <a:path h="5086346" w="7449319">
                <a:moveTo>
                  <a:pt x="0" y="0"/>
                </a:moveTo>
                <a:lnTo>
                  <a:pt x="7449319" y="0"/>
                </a:lnTo>
                <a:lnTo>
                  <a:pt x="7449319" y="5086346"/>
                </a:lnTo>
                <a:lnTo>
                  <a:pt x="0" y="50863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6730" t="0" r="-23187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939969" y="3160351"/>
            <a:ext cx="8111628" cy="5221015"/>
          </a:xfrm>
          <a:custGeom>
            <a:avLst/>
            <a:gdLst/>
            <a:ahLst/>
            <a:cxnLst/>
            <a:rect r="r" b="b" t="t" l="l"/>
            <a:pathLst>
              <a:path h="5221015" w="8111628">
                <a:moveTo>
                  <a:pt x="0" y="0"/>
                </a:moveTo>
                <a:lnTo>
                  <a:pt x="8111628" y="0"/>
                </a:lnTo>
                <a:lnTo>
                  <a:pt x="8111628" y="5221015"/>
                </a:lnTo>
                <a:lnTo>
                  <a:pt x="0" y="52210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140" r="-56184" b="-314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45666" y="8584248"/>
            <a:ext cx="1891109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  <a:spcBef>
                <a:spcPct val="0"/>
              </a:spcBef>
            </a:pPr>
            <a:r>
              <a:rPr lang="en-US" sz="2700">
                <a:solidFill>
                  <a:srgbClr val="2F3B70"/>
                </a:solidFill>
                <a:latin typeface="Now Bold"/>
              </a:rPr>
              <a:t>Main page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781651" y="8529003"/>
            <a:ext cx="8269946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2F3B70"/>
                </a:solidFill>
                <a:latin typeface="Canva Sans Bold"/>
              </a:rPr>
              <a:t>Selecting number of users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06551" y="884496"/>
            <a:ext cx="4474898" cy="560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sz="3600" u="sng">
                <a:solidFill>
                  <a:srgbClr val="2F3B70"/>
                </a:solidFill>
                <a:latin typeface="Now Bold"/>
              </a:rPr>
              <a:t>Design Description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84723" y="1603821"/>
            <a:ext cx="13982700" cy="1189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3600">
                <a:solidFill>
                  <a:srgbClr val="2F3B70"/>
                </a:solidFill>
                <a:latin typeface="Now Bold"/>
              </a:rPr>
              <a:t>User Interface</a:t>
            </a:r>
          </a:p>
          <a:p>
            <a:pPr algn="just">
              <a:lnSpc>
                <a:spcPts val="2520"/>
              </a:lnSpc>
            </a:pPr>
          </a:p>
          <a:p>
            <a:pPr algn="just">
              <a:lnSpc>
                <a:spcPts val="2520"/>
              </a:lnSpc>
            </a:pPr>
          </a:p>
        </p:txBody>
      </p:sp>
      <p:sp>
        <p:nvSpPr>
          <p:cNvPr name="Freeform 4" id="4" descr="PESSAT - All India Online Entrance Exam for Admission to PES University"/>
          <p:cNvSpPr/>
          <p:nvPr/>
        </p:nvSpPr>
        <p:spPr>
          <a:xfrm flipH="false" flipV="false" rot="0">
            <a:off x="16358825" y="365384"/>
            <a:ext cx="1743075" cy="800100"/>
          </a:xfrm>
          <a:custGeom>
            <a:avLst/>
            <a:gdLst/>
            <a:ahLst/>
            <a:cxnLst/>
            <a:rect r="r" b="b" t="t" l="l"/>
            <a:pathLst>
              <a:path h="800100" w="1743075">
                <a:moveTo>
                  <a:pt x="0" y="0"/>
                </a:moveTo>
                <a:lnTo>
                  <a:pt x="1743075" y="0"/>
                </a:lnTo>
                <a:lnTo>
                  <a:pt x="1743075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1703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80297" y="2430919"/>
            <a:ext cx="6426254" cy="6371059"/>
          </a:xfrm>
          <a:custGeom>
            <a:avLst/>
            <a:gdLst/>
            <a:ahLst/>
            <a:cxnLst/>
            <a:rect r="r" b="b" t="t" l="l"/>
            <a:pathLst>
              <a:path h="6371059" w="6426254">
                <a:moveTo>
                  <a:pt x="0" y="0"/>
                </a:moveTo>
                <a:lnTo>
                  <a:pt x="6426254" y="0"/>
                </a:lnTo>
                <a:lnTo>
                  <a:pt x="6426254" y="6371059"/>
                </a:lnTo>
                <a:lnTo>
                  <a:pt x="0" y="63710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15047" y="4630328"/>
            <a:ext cx="7612674" cy="4171651"/>
          </a:xfrm>
          <a:custGeom>
            <a:avLst/>
            <a:gdLst/>
            <a:ahLst/>
            <a:cxnLst/>
            <a:rect r="r" b="b" t="t" l="l"/>
            <a:pathLst>
              <a:path h="4171651" w="7612674">
                <a:moveTo>
                  <a:pt x="0" y="0"/>
                </a:moveTo>
                <a:lnTo>
                  <a:pt x="7612674" y="0"/>
                </a:lnTo>
                <a:lnTo>
                  <a:pt x="7612674" y="4171650"/>
                </a:lnTo>
                <a:lnTo>
                  <a:pt x="0" y="41716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054" r="-105723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640776" y="9053512"/>
            <a:ext cx="1720189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  <a:spcBef>
                <a:spcPct val="0"/>
              </a:spcBef>
            </a:pPr>
            <a:r>
              <a:rPr lang="en-US" sz="2700">
                <a:solidFill>
                  <a:srgbClr val="2F3B70"/>
                </a:solidFill>
                <a:latin typeface="Now Bold"/>
              </a:rPr>
              <a:t>User 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317179" y="9053512"/>
            <a:ext cx="1950244" cy="409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0"/>
              </a:lnSpc>
              <a:spcBef>
                <a:spcPct val="0"/>
              </a:spcBef>
            </a:pPr>
            <a:r>
              <a:rPr lang="en-US" sz="2700">
                <a:solidFill>
                  <a:srgbClr val="2F3B70"/>
                </a:solidFill>
                <a:latin typeface="Now Bold"/>
              </a:rPr>
              <a:t>Test Report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ESSAT - All India Online Entrance Exam for Admission to PES University"/>
          <p:cNvSpPr/>
          <p:nvPr/>
        </p:nvSpPr>
        <p:spPr>
          <a:xfrm flipH="false" flipV="false" rot="0">
            <a:off x="16358825" y="365384"/>
            <a:ext cx="1743075" cy="800100"/>
          </a:xfrm>
          <a:custGeom>
            <a:avLst/>
            <a:gdLst/>
            <a:ahLst/>
            <a:cxnLst/>
            <a:rect r="r" b="b" t="t" l="l"/>
            <a:pathLst>
              <a:path h="800100" w="1743075">
                <a:moveTo>
                  <a:pt x="0" y="0"/>
                </a:moveTo>
                <a:lnTo>
                  <a:pt x="1743075" y="0"/>
                </a:lnTo>
                <a:lnTo>
                  <a:pt x="1743075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170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578689" y="1155959"/>
            <a:ext cx="4230291" cy="560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sz="3600" u="sng">
                <a:solidFill>
                  <a:srgbClr val="2F3B70"/>
                </a:solidFill>
                <a:latin typeface="Now Bold"/>
              </a:rPr>
              <a:t>Technologies used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8225" y="2390860"/>
            <a:ext cx="17619895" cy="6546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7240" indent="-388620" lvl="1">
              <a:lnSpc>
                <a:spcPts val="4212"/>
              </a:lnSpc>
              <a:buFont typeface="Arial"/>
              <a:buChar char="•"/>
            </a:pPr>
            <a:r>
              <a:rPr lang="en-US" sz="3600" spc="-244">
                <a:solidFill>
                  <a:srgbClr val="2F3B70"/>
                </a:solidFill>
                <a:latin typeface="Now Bold"/>
              </a:rPr>
              <a:t>In our research paper , we plan to utilize  </a:t>
            </a:r>
            <a:r>
              <a:rPr lang="en-US" sz="3600" spc="-244" u="sng">
                <a:solidFill>
                  <a:srgbClr val="FF3131"/>
                </a:solidFill>
                <a:latin typeface="Now Bold"/>
              </a:rPr>
              <a:t>BERT model</a:t>
            </a:r>
            <a:r>
              <a:rPr lang="en-US" sz="3600" spc="-244">
                <a:solidFill>
                  <a:srgbClr val="2F3B70"/>
                </a:solidFill>
                <a:latin typeface="Now Bold"/>
              </a:rPr>
              <a:t> for its exceptional performance in analyzing natural language text and detecting euphemisms in toxic language.</a:t>
            </a:r>
          </a:p>
          <a:p>
            <a:pPr algn="just">
              <a:lnSpc>
                <a:spcPts val="4320"/>
              </a:lnSpc>
            </a:pPr>
          </a:p>
          <a:p>
            <a:pPr algn="just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sz="3600" spc="-244">
                <a:solidFill>
                  <a:srgbClr val="2F3B70"/>
                </a:solidFill>
                <a:latin typeface="Now Bold"/>
              </a:rPr>
              <a:t>We plan to use p</a:t>
            </a:r>
            <a:r>
              <a:rPr lang="en-US" sz="3600" spc="-244">
                <a:solidFill>
                  <a:srgbClr val="2F3B70"/>
                </a:solidFill>
                <a:latin typeface="Now Bold"/>
              </a:rPr>
              <a:t>ython based frameworks and libraries, including </a:t>
            </a:r>
            <a:r>
              <a:rPr lang="en-US" sz="3600" spc="-244" u="sng">
                <a:solidFill>
                  <a:srgbClr val="FF3131"/>
                </a:solidFill>
                <a:latin typeface="Now Bold"/>
              </a:rPr>
              <a:t>PyTorch, scikit-learn</a:t>
            </a:r>
            <a:r>
              <a:rPr lang="en-US" sz="3600" spc="-244" u="sng">
                <a:solidFill>
                  <a:srgbClr val="2F3B70"/>
                </a:solidFill>
                <a:latin typeface="Now Bold"/>
              </a:rPr>
              <a:t>,</a:t>
            </a:r>
            <a:r>
              <a:rPr lang="en-US" sz="3600" spc="-244">
                <a:solidFill>
                  <a:srgbClr val="2F3B70"/>
                </a:solidFill>
                <a:latin typeface="Now Bold"/>
              </a:rPr>
              <a:t> and </a:t>
            </a:r>
            <a:r>
              <a:rPr lang="en-US" sz="3600" spc="-244" u="sng">
                <a:solidFill>
                  <a:srgbClr val="FF3131"/>
                </a:solidFill>
                <a:latin typeface="Now Bold"/>
              </a:rPr>
              <a:t>Hugging face Transformers</a:t>
            </a:r>
            <a:r>
              <a:rPr lang="en-US" sz="3600" spc="-244">
                <a:solidFill>
                  <a:srgbClr val="2F3B70"/>
                </a:solidFill>
                <a:latin typeface="Now Bold"/>
              </a:rPr>
              <a:t> for their robustness, flexibility, and compatibility. These technologies will enable efficient model training, evaluation, and deployment processes.</a:t>
            </a:r>
          </a:p>
          <a:p>
            <a:pPr algn="just">
              <a:lnSpc>
                <a:spcPts val="4320"/>
              </a:lnSpc>
            </a:pPr>
          </a:p>
          <a:p>
            <a:pPr algn="just"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sz="3600" spc="-244">
                <a:solidFill>
                  <a:srgbClr val="2F3B70"/>
                </a:solidFill>
                <a:latin typeface="Now Bold"/>
              </a:rPr>
              <a:t>The user interface will be developed using </a:t>
            </a:r>
            <a:r>
              <a:rPr lang="en-US" sz="3600" spc="-244" u="sng">
                <a:solidFill>
                  <a:srgbClr val="FF3131"/>
                </a:solidFill>
                <a:latin typeface="Now Bold"/>
              </a:rPr>
              <a:t>Streamlit</a:t>
            </a:r>
            <a:r>
              <a:rPr lang="en-US" sz="3600" spc="-244" u="sng">
                <a:solidFill>
                  <a:srgbClr val="2F3B70"/>
                </a:solidFill>
                <a:latin typeface="Now Bold"/>
              </a:rPr>
              <a:t>, </a:t>
            </a:r>
            <a:r>
              <a:rPr lang="en-US" sz="3600" spc="-244">
                <a:solidFill>
                  <a:srgbClr val="2F3B70"/>
                </a:solidFill>
                <a:latin typeface="Now Bold"/>
              </a:rPr>
              <a:t>a Python library that will be utilized to create an intuitive and interactive interface, allowing users to input text and receive toxicity classification results seamlessly.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ESSAT - All India Online Entrance Exam for Admission to PES University"/>
          <p:cNvSpPr/>
          <p:nvPr/>
        </p:nvSpPr>
        <p:spPr>
          <a:xfrm flipH="false" flipV="false" rot="0">
            <a:off x="16358825" y="365384"/>
            <a:ext cx="1743075" cy="800100"/>
          </a:xfrm>
          <a:custGeom>
            <a:avLst/>
            <a:gdLst/>
            <a:ahLst/>
            <a:cxnLst/>
            <a:rect r="r" b="b" t="t" l="l"/>
            <a:pathLst>
              <a:path h="800100" w="1743075">
                <a:moveTo>
                  <a:pt x="0" y="0"/>
                </a:moveTo>
                <a:lnTo>
                  <a:pt x="1743075" y="0"/>
                </a:lnTo>
                <a:lnTo>
                  <a:pt x="1743075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170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69816" y="3933132"/>
            <a:ext cx="4619620" cy="3811037"/>
            <a:chOff x="0" y="0"/>
            <a:chExt cx="1216690" cy="100373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16690" cy="1003730"/>
            </a:xfrm>
            <a:custGeom>
              <a:avLst/>
              <a:gdLst/>
              <a:ahLst/>
              <a:cxnLst/>
              <a:rect r="r" b="b" t="t" l="l"/>
              <a:pathLst>
                <a:path h="1003730" w="1216690">
                  <a:moveTo>
                    <a:pt x="0" y="0"/>
                  </a:moveTo>
                  <a:lnTo>
                    <a:pt x="1216690" y="0"/>
                  </a:lnTo>
                  <a:lnTo>
                    <a:pt x="1216690" y="1003730"/>
                  </a:lnTo>
                  <a:lnTo>
                    <a:pt x="0" y="1003730"/>
                  </a:lnTo>
                  <a:close/>
                </a:path>
              </a:pathLst>
            </a:custGeom>
            <a:solidFill>
              <a:srgbClr val="2F3B7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216690" cy="10513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780593" y="894021"/>
            <a:ext cx="4051565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79"/>
              </a:lnSpc>
              <a:spcBef>
                <a:spcPct val="0"/>
              </a:spcBef>
            </a:pPr>
            <a:r>
              <a:rPr lang="en-US" sz="3899" u="sng">
                <a:solidFill>
                  <a:srgbClr val="2F3B70"/>
                </a:solidFill>
                <a:latin typeface="Now Bold"/>
              </a:rPr>
              <a:t>Project Progress</a:t>
            </a:r>
          </a:p>
        </p:txBody>
      </p:sp>
      <p:sp>
        <p:nvSpPr>
          <p:cNvPr name="AutoShape 7" id="7"/>
          <p:cNvSpPr/>
          <p:nvPr/>
        </p:nvSpPr>
        <p:spPr>
          <a:xfrm>
            <a:off x="5389436" y="5838651"/>
            <a:ext cx="1604601" cy="0"/>
          </a:xfrm>
          <a:prstGeom prst="line">
            <a:avLst/>
          </a:prstGeom>
          <a:ln cap="flat" w="104775">
            <a:solidFill>
              <a:srgbClr val="EF7F1C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8" id="8"/>
          <p:cNvSpPr txBox="true"/>
          <p:nvPr/>
        </p:nvSpPr>
        <p:spPr>
          <a:xfrm rot="0">
            <a:off x="1028700" y="4368125"/>
            <a:ext cx="4069574" cy="2978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9108" indent="-304554" lvl="1">
              <a:lnSpc>
                <a:spcPts val="3385"/>
              </a:lnSpc>
              <a:buFont typeface="Arial"/>
              <a:buChar char="•"/>
            </a:pPr>
            <a:r>
              <a:rPr lang="en-US" sz="2821">
                <a:solidFill>
                  <a:srgbClr val="FBFBFC"/>
                </a:solidFill>
                <a:latin typeface="Now"/>
              </a:rPr>
              <a:t>Exploration regarding various problem. statements.</a:t>
            </a:r>
          </a:p>
          <a:p>
            <a:pPr>
              <a:lnSpc>
                <a:spcPts val="3385"/>
              </a:lnSpc>
            </a:pPr>
          </a:p>
          <a:p>
            <a:pPr marL="609108" indent="-304554" lvl="1">
              <a:lnSpc>
                <a:spcPts val="3385"/>
              </a:lnSpc>
              <a:buFont typeface="Arial"/>
              <a:buChar char="•"/>
            </a:pPr>
            <a:r>
              <a:rPr lang="en-US" sz="2821">
                <a:solidFill>
                  <a:srgbClr val="FBFBFC"/>
                </a:solidFill>
                <a:latin typeface="Now"/>
              </a:rPr>
              <a:t>Deciding of final problem statement.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3213857" y="3933132"/>
            <a:ext cx="4619620" cy="3811037"/>
            <a:chOff x="0" y="0"/>
            <a:chExt cx="1216690" cy="10037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16690" cy="1003730"/>
            </a:xfrm>
            <a:custGeom>
              <a:avLst/>
              <a:gdLst/>
              <a:ahLst/>
              <a:cxnLst/>
              <a:rect r="r" b="b" t="t" l="l"/>
              <a:pathLst>
                <a:path h="1003730" w="1216690">
                  <a:moveTo>
                    <a:pt x="0" y="0"/>
                  </a:moveTo>
                  <a:lnTo>
                    <a:pt x="1216690" y="0"/>
                  </a:lnTo>
                  <a:lnTo>
                    <a:pt x="1216690" y="1003730"/>
                  </a:lnTo>
                  <a:lnTo>
                    <a:pt x="0" y="1003730"/>
                  </a:lnTo>
                  <a:close/>
                </a:path>
              </a:pathLst>
            </a:custGeom>
            <a:solidFill>
              <a:srgbClr val="2F3B7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216690" cy="10513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994037" y="3933132"/>
            <a:ext cx="4619620" cy="3811037"/>
            <a:chOff x="0" y="0"/>
            <a:chExt cx="1216690" cy="100373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16690" cy="1003730"/>
            </a:xfrm>
            <a:custGeom>
              <a:avLst/>
              <a:gdLst/>
              <a:ahLst/>
              <a:cxnLst/>
              <a:rect r="r" b="b" t="t" l="l"/>
              <a:pathLst>
                <a:path h="1003730" w="1216690">
                  <a:moveTo>
                    <a:pt x="0" y="0"/>
                  </a:moveTo>
                  <a:lnTo>
                    <a:pt x="1216690" y="0"/>
                  </a:lnTo>
                  <a:lnTo>
                    <a:pt x="1216690" y="1003730"/>
                  </a:lnTo>
                  <a:lnTo>
                    <a:pt x="0" y="1003730"/>
                  </a:lnTo>
                  <a:close/>
                </a:path>
              </a:pathLst>
            </a:custGeom>
            <a:solidFill>
              <a:srgbClr val="2F3B7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216690" cy="10513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7115577" y="4552776"/>
            <a:ext cx="4069574" cy="257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9108" indent="-304554" lvl="1">
              <a:lnSpc>
                <a:spcPts val="3385"/>
              </a:lnSpc>
              <a:buFont typeface="Arial"/>
              <a:buChar char="•"/>
            </a:pPr>
            <a:r>
              <a:rPr lang="en-US" sz="2821">
                <a:solidFill>
                  <a:srgbClr val="FBFBFC"/>
                </a:solidFill>
                <a:latin typeface="Now"/>
              </a:rPr>
              <a:t>Performed Feasibility Study.</a:t>
            </a:r>
          </a:p>
          <a:p>
            <a:pPr>
              <a:lnSpc>
                <a:spcPts val="3385"/>
              </a:lnSpc>
            </a:pPr>
          </a:p>
          <a:p>
            <a:pPr marL="609108" indent="-304554" lvl="1">
              <a:lnSpc>
                <a:spcPts val="3385"/>
              </a:lnSpc>
              <a:buFont typeface="Arial"/>
              <a:buChar char="•"/>
            </a:pPr>
            <a:r>
              <a:rPr lang="en-US" sz="2821">
                <a:solidFill>
                  <a:srgbClr val="FBFBFC"/>
                </a:solidFill>
                <a:latin typeface="Now"/>
              </a:rPr>
              <a:t>Improvement and understanding of problem statement.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213857" y="4368522"/>
            <a:ext cx="4477184" cy="2978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04639" indent="-302319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FBFBFC"/>
                </a:solidFill>
                <a:latin typeface="Now"/>
              </a:rPr>
              <a:t>Started Literature Survey.</a:t>
            </a:r>
          </a:p>
          <a:p>
            <a:pPr>
              <a:lnSpc>
                <a:spcPts val="3360"/>
              </a:lnSpc>
            </a:pPr>
          </a:p>
          <a:p>
            <a:pPr marL="604639" indent="-302319" lvl="1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FBFBFC"/>
                </a:solidFill>
                <a:latin typeface="Now"/>
              </a:rPr>
              <a:t>Deciding on architecture of the project and specifics of the model used</a:t>
            </a:r>
          </a:p>
        </p:txBody>
      </p:sp>
      <p:sp>
        <p:nvSpPr>
          <p:cNvPr name="AutoShape 17" id="17"/>
          <p:cNvSpPr/>
          <p:nvPr/>
        </p:nvSpPr>
        <p:spPr>
          <a:xfrm>
            <a:off x="11613657" y="5910088"/>
            <a:ext cx="1604601" cy="0"/>
          </a:xfrm>
          <a:prstGeom prst="line">
            <a:avLst/>
          </a:prstGeom>
          <a:ln cap="flat" w="104775">
            <a:solidFill>
              <a:srgbClr val="EF7F1C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F3B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ESSAT - All India Online Entrance Exam for Admission to PES University"/>
          <p:cNvSpPr/>
          <p:nvPr/>
        </p:nvSpPr>
        <p:spPr>
          <a:xfrm flipH="false" flipV="false" rot="0">
            <a:off x="16358825" y="365384"/>
            <a:ext cx="1743075" cy="800100"/>
          </a:xfrm>
          <a:custGeom>
            <a:avLst/>
            <a:gdLst/>
            <a:ahLst/>
            <a:cxnLst/>
            <a:rect r="r" b="b" t="t" l="l"/>
            <a:pathLst>
              <a:path h="800100" w="1743075">
                <a:moveTo>
                  <a:pt x="0" y="0"/>
                </a:moveTo>
                <a:lnTo>
                  <a:pt x="1743075" y="0"/>
                </a:lnTo>
                <a:lnTo>
                  <a:pt x="1743075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170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75497" y="1963278"/>
            <a:ext cx="14283328" cy="3987429"/>
          </a:xfrm>
          <a:custGeom>
            <a:avLst/>
            <a:gdLst/>
            <a:ahLst/>
            <a:cxnLst/>
            <a:rect r="r" b="b" t="t" l="l"/>
            <a:pathLst>
              <a:path h="3987429" w="14283328">
                <a:moveTo>
                  <a:pt x="0" y="0"/>
                </a:moveTo>
                <a:lnTo>
                  <a:pt x="14283328" y="0"/>
                </a:lnTo>
                <a:lnTo>
                  <a:pt x="14283328" y="3987429"/>
                </a:lnTo>
                <a:lnTo>
                  <a:pt x="0" y="39874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75497" y="6304550"/>
            <a:ext cx="14283328" cy="2672173"/>
          </a:xfrm>
          <a:custGeom>
            <a:avLst/>
            <a:gdLst/>
            <a:ahLst/>
            <a:cxnLst/>
            <a:rect r="r" b="b" t="t" l="l"/>
            <a:pathLst>
              <a:path h="2672173" w="14283328">
                <a:moveTo>
                  <a:pt x="0" y="0"/>
                </a:moveTo>
                <a:lnTo>
                  <a:pt x="14283328" y="0"/>
                </a:lnTo>
                <a:lnTo>
                  <a:pt x="14283328" y="2672172"/>
                </a:lnTo>
                <a:lnTo>
                  <a:pt x="0" y="26721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22423" y="884496"/>
            <a:ext cx="10843154" cy="560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sz="3600" u="sng">
                <a:solidFill>
                  <a:srgbClr val="FBFBFC"/>
                </a:solidFill>
                <a:latin typeface="Now Bold"/>
              </a:rPr>
              <a:t>Capstone (Phase-I &amp; Phase-II) Project Timeline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ESSAT - All India Online Entrance Exam for Admission to PES University"/>
          <p:cNvSpPr/>
          <p:nvPr/>
        </p:nvSpPr>
        <p:spPr>
          <a:xfrm flipH="false" flipV="false" rot="0">
            <a:off x="16358825" y="365384"/>
            <a:ext cx="1743075" cy="800100"/>
          </a:xfrm>
          <a:custGeom>
            <a:avLst/>
            <a:gdLst/>
            <a:ahLst/>
            <a:cxnLst/>
            <a:rect r="r" b="b" t="t" l="l"/>
            <a:pathLst>
              <a:path h="800100" w="1743075">
                <a:moveTo>
                  <a:pt x="0" y="0"/>
                </a:moveTo>
                <a:lnTo>
                  <a:pt x="1743075" y="0"/>
                </a:lnTo>
                <a:lnTo>
                  <a:pt x="1743075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170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860109" y="613034"/>
            <a:ext cx="2567781" cy="560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2F3B70"/>
                </a:solidFill>
                <a:latin typeface="Now Bold"/>
              </a:rPr>
              <a:t>References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32378" y="2088388"/>
            <a:ext cx="15623244" cy="7169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84"/>
              </a:lnSpc>
            </a:pPr>
            <a:r>
              <a:rPr lang="en-US" sz="3200">
                <a:solidFill>
                  <a:srgbClr val="2F3B70"/>
                </a:solidFill>
                <a:latin typeface="Now"/>
              </a:rPr>
              <a:t>[1] Zhu, Wanzheng, and Suma Bhat. "Euphemistic phrase detection by masked language model." </a:t>
            </a:r>
            <a:r>
              <a:rPr lang="en-US" sz="3200">
                <a:solidFill>
                  <a:srgbClr val="2F3B70"/>
                </a:solidFill>
                <a:latin typeface="Now"/>
              </a:rPr>
              <a:t>arXiv preprint arXiv:2109.04666 (2021).</a:t>
            </a:r>
          </a:p>
          <a:p>
            <a:pPr>
              <a:lnSpc>
                <a:spcPts val="4384"/>
              </a:lnSpc>
            </a:pPr>
          </a:p>
          <a:p>
            <a:pPr>
              <a:lnSpc>
                <a:spcPts val="4384"/>
              </a:lnSpc>
            </a:pPr>
            <a:r>
              <a:rPr lang="en-US" sz="3200">
                <a:solidFill>
                  <a:srgbClr val="2F3B70"/>
                </a:solidFill>
                <a:latin typeface="Now"/>
              </a:rPr>
              <a:t>[2] Kurita, Keita, Anna Belova, and Antonios Anastasopoulos. "Towards robust toxic content classification." arXiv preprint arXiv:1912.06872 (2019).</a:t>
            </a:r>
          </a:p>
          <a:p>
            <a:pPr>
              <a:lnSpc>
                <a:spcPts val="4384"/>
              </a:lnSpc>
            </a:pPr>
          </a:p>
          <a:p>
            <a:pPr>
              <a:lnSpc>
                <a:spcPts val="4384"/>
              </a:lnSpc>
            </a:pPr>
            <a:r>
              <a:rPr lang="en-US" sz="3200">
                <a:solidFill>
                  <a:srgbClr val="2F3B70"/>
                </a:solidFill>
                <a:latin typeface="Now"/>
              </a:rPr>
              <a:t>[3] Devi, Maibam Debina, and Navanath Saharia. "Identification of domain-specific euphemistic tweets using clustering." International Journal of Information Technology 16.1 (2024): 21-31.</a:t>
            </a:r>
          </a:p>
          <a:p>
            <a:pPr>
              <a:lnSpc>
                <a:spcPts val="4384"/>
              </a:lnSpc>
            </a:pPr>
          </a:p>
          <a:p>
            <a:pPr>
              <a:lnSpc>
                <a:spcPts val="4384"/>
              </a:lnSpc>
            </a:pPr>
            <a:r>
              <a:rPr lang="en-US" sz="3200">
                <a:solidFill>
                  <a:srgbClr val="2F3B70"/>
                </a:solidFill>
                <a:latin typeface="Now"/>
              </a:rPr>
              <a:t>[4] Aji, Fazjar Sekti, and Ade Iriani. "Toxicity and Sentiment Analysis About Digital Bounty on Social Media." 2023 12th International Conference on Awareness Science and Technology (iCAST). IEEE, 2023.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ESSAT - All India Online Entrance Exam for Admission to PES University"/>
          <p:cNvSpPr/>
          <p:nvPr/>
        </p:nvSpPr>
        <p:spPr>
          <a:xfrm flipH="false" flipV="false" rot="0">
            <a:off x="16358825" y="365384"/>
            <a:ext cx="1743075" cy="800100"/>
          </a:xfrm>
          <a:custGeom>
            <a:avLst/>
            <a:gdLst/>
            <a:ahLst/>
            <a:cxnLst/>
            <a:rect r="r" b="b" t="t" l="l"/>
            <a:pathLst>
              <a:path h="800100" w="1743075">
                <a:moveTo>
                  <a:pt x="0" y="0"/>
                </a:moveTo>
                <a:lnTo>
                  <a:pt x="1743075" y="0"/>
                </a:lnTo>
                <a:lnTo>
                  <a:pt x="1743075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170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11978" y="3159256"/>
            <a:ext cx="9672108" cy="53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F3B70"/>
                </a:solidFill>
                <a:latin typeface="Canva Sans Bold"/>
              </a:rPr>
              <a:t>Abstract 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F3B70"/>
                </a:solidFill>
                <a:latin typeface="Canva Sans Bold"/>
              </a:rPr>
              <a:t>Summary of Literature Survey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F3B70"/>
                </a:solidFill>
                <a:latin typeface="Canva Sans Bold"/>
              </a:rPr>
              <a:t>Suggestions from Review – 2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F3B70"/>
                </a:solidFill>
                <a:latin typeface="Canva Sans Bold"/>
              </a:rPr>
              <a:t>Proposed Methodology / Design Approach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F3B70"/>
                </a:solidFill>
                <a:latin typeface="Canva Sans Bold"/>
              </a:rPr>
              <a:t>Architecture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F3B70"/>
                </a:solidFill>
                <a:latin typeface="Canva Sans Bold"/>
              </a:rPr>
              <a:t>Design Description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F3B70"/>
                </a:solidFill>
                <a:latin typeface="Canva Sans Bold"/>
              </a:rPr>
              <a:t>Technologies Used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F3B70"/>
                </a:solidFill>
                <a:latin typeface="Canva Sans Bold"/>
              </a:rPr>
              <a:t>Project Progress</a:t>
            </a:r>
          </a:p>
          <a:p>
            <a:pPr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F3B70"/>
                </a:solidFill>
                <a:latin typeface="Canva Sans Bold"/>
              </a:rPr>
              <a:t>References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77675" y="1469723"/>
            <a:ext cx="9532650" cy="788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19"/>
              </a:lnSpc>
            </a:pPr>
            <a:r>
              <a:rPr lang="en-US" sz="5099" u="sng">
                <a:solidFill>
                  <a:srgbClr val="2F3B70"/>
                </a:solidFill>
                <a:latin typeface="Now Bold"/>
              </a:rPr>
              <a:t>Outline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ESSAT - All India Online Entrance Exam for Admission to PES University"/>
          <p:cNvSpPr/>
          <p:nvPr/>
        </p:nvSpPr>
        <p:spPr>
          <a:xfrm flipH="false" flipV="false" rot="0">
            <a:off x="16358825" y="365384"/>
            <a:ext cx="1743075" cy="800100"/>
          </a:xfrm>
          <a:custGeom>
            <a:avLst/>
            <a:gdLst/>
            <a:ahLst/>
            <a:cxnLst/>
            <a:rect r="r" b="b" t="t" l="l"/>
            <a:pathLst>
              <a:path h="800100" w="1743075">
                <a:moveTo>
                  <a:pt x="0" y="0"/>
                </a:moveTo>
                <a:lnTo>
                  <a:pt x="1743075" y="0"/>
                </a:lnTo>
                <a:lnTo>
                  <a:pt x="1743075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170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641310" y="755909"/>
            <a:ext cx="2555214" cy="560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sz="3600" u="sng">
                <a:solidFill>
                  <a:srgbClr val="2F3B70"/>
                </a:solidFill>
                <a:latin typeface="Now Bold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1500" y="2402399"/>
            <a:ext cx="18226500" cy="6877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647703" indent="-323852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2F3B70"/>
                </a:solidFill>
                <a:latin typeface="Now Bold"/>
              </a:rPr>
              <a:t>In conclusion, we have explored the methodologies and technologies aimed at detecting and managing online toxicity, an important concern in ensuring healthy digital environments.</a:t>
            </a:r>
          </a:p>
          <a:p>
            <a:pPr>
              <a:lnSpc>
                <a:spcPts val="3600"/>
              </a:lnSpc>
            </a:pPr>
          </a:p>
          <a:p>
            <a:pPr marL="647703" indent="-323852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2F3B70"/>
                </a:solidFill>
                <a:latin typeface="Now Bold"/>
              </a:rPr>
              <a:t>Our proposed approach integrates advanced technologies like Large Language Models and machine learning with behavioral analysis methodologies to construct a responsive toxicity detection system.</a:t>
            </a:r>
          </a:p>
          <a:p>
            <a:pPr>
              <a:lnSpc>
                <a:spcPts val="3600"/>
              </a:lnSpc>
            </a:pPr>
          </a:p>
          <a:p>
            <a:pPr marL="647703" indent="-323852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2F3B70"/>
                </a:solidFill>
                <a:latin typeface="Now Bold"/>
              </a:rPr>
              <a:t>With the foundational architecture outlined, inclusive of real-time monitoring and intervention capabilities, we are positioned to meet the urgent demand for proactive measures against toxic online behavior.</a:t>
            </a:r>
          </a:p>
          <a:p>
            <a:pPr>
              <a:lnSpc>
                <a:spcPts val="3600"/>
              </a:lnSpc>
            </a:pPr>
          </a:p>
          <a:p>
            <a:pPr marL="647703" indent="-323852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2F3B70"/>
                </a:solidFill>
                <a:latin typeface="Now Bold"/>
              </a:rPr>
              <a:t>Moving forward, we will focus on detailed system implementation, addressing inherent challenges, and validating the system's efficacy in promoting safer and more constructive online interactions.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64440" y="4682067"/>
            <a:ext cx="5879488" cy="922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200"/>
              </a:lnSpc>
            </a:pPr>
            <a:r>
              <a:rPr lang="en-US" sz="6000">
                <a:solidFill>
                  <a:srgbClr val="2F3B70"/>
                </a:solidFill>
                <a:latin typeface="Now Bold"/>
              </a:rPr>
              <a:t>THANK YOU</a:t>
            </a:r>
          </a:p>
        </p:txBody>
      </p:sp>
      <p:sp>
        <p:nvSpPr>
          <p:cNvPr name="Freeform 3" id="3" descr="PESSAT - All India Online Entrance Exam for Admission to PES University"/>
          <p:cNvSpPr/>
          <p:nvPr/>
        </p:nvSpPr>
        <p:spPr>
          <a:xfrm flipH="false" flipV="false" rot="0">
            <a:off x="16358825" y="365384"/>
            <a:ext cx="1743075" cy="800100"/>
          </a:xfrm>
          <a:custGeom>
            <a:avLst/>
            <a:gdLst/>
            <a:ahLst/>
            <a:cxnLst/>
            <a:rect r="r" b="b" t="t" l="l"/>
            <a:pathLst>
              <a:path h="800100" w="1743075">
                <a:moveTo>
                  <a:pt x="0" y="0"/>
                </a:moveTo>
                <a:lnTo>
                  <a:pt x="1743075" y="0"/>
                </a:lnTo>
                <a:lnTo>
                  <a:pt x="1743075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1703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ESSAT - All India Online Entrance Exam for Admission to PES University"/>
          <p:cNvSpPr/>
          <p:nvPr/>
        </p:nvSpPr>
        <p:spPr>
          <a:xfrm flipH="false" flipV="false" rot="0">
            <a:off x="16358825" y="365384"/>
            <a:ext cx="1743075" cy="800100"/>
          </a:xfrm>
          <a:custGeom>
            <a:avLst/>
            <a:gdLst/>
            <a:ahLst/>
            <a:cxnLst/>
            <a:rect r="r" b="b" t="t" l="l"/>
            <a:pathLst>
              <a:path h="800100" w="1743075">
                <a:moveTo>
                  <a:pt x="0" y="0"/>
                </a:moveTo>
                <a:lnTo>
                  <a:pt x="1743075" y="0"/>
                </a:lnTo>
                <a:lnTo>
                  <a:pt x="1743075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170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344778"/>
            <a:ext cx="9189750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639"/>
              </a:lnSpc>
            </a:pPr>
            <a:r>
              <a:rPr lang="en-US" sz="4699" u="sng">
                <a:solidFill>
                  <a:srgbClr val="4F5986"/>
                </a:solidFill>
                <a:latin typeface="Now Bold"/>
              </a:rPr>
              <a:t>Abstract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57275" y="3233737"/>
            <a:ext cx="16586383" cy="3863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2F3B70"/>
                </a:solidFill>
                <a:latin typeface="Now Bold"/>
              </a:rPr>
              <a:t>Toxic behavior in online communication is a pressing issue.  by the use of euphemistic language to mask harmful content.</a:t>
            </a:r>
          </a:p>
          <a:p>
            <a:pPr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2F3B70"/>
                </a:solidFill>
                <a:latin typeface="Now Bold"/>
              </a:rPr>
              <a:t>Our</a:t>
            </a:r>
            <a:r>
              <a:rPr lang="en-US" sz="3600">
                <a:solidFill>
                  <a:srgbClr val="2F3B70"/>
                </a:solidFill>
                <a:latin typeface="Now Bold"/>
              </a:rPr>
              <a:t> research project, "Detection of Euphemism using BERT Model," aims to develop computational solutions for automated detection of euphemistic language.</a:t>
            </a:r>
          </a:p>
          <a:p>
            <a:pPr marL="777240" indent="-388620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2F3B70"/>
                </a:solidFill>
                <a:latin typeface="Now Bold"/>
              </a:rPr>
              <a:t>Objectives include training the BERT model, developing detection systems, and evaluating performance metrics.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ESSAT - All India Online Entrance Exam for Admission to PES University"/>
          <p:cNvSpPr/>
          <p:nvPr/>
        </p:nvSpPr>
        <p:spPr>
          <a:xfrm flipH="false" flipV="false" rot="0">
            <a:off x="16358825" y="365384"/>
            <a:ext cx="1743075" cy="800100"/>
          </a:xfrm>
          <a:custGeom>
            <a:avLst/>
            <a:gdLst/>
            <a:ahLst/>
            <a:cxnLst/>
            <a:rect r="r" b="b" t="t" l="l"/>
            <a:pathLst>
              <a:path h="800100" w="1743075">
                <a:moveTo>
                  <a:pt x="0" y="0"/>
                </a:moveTo>
                <a:lnTo>
                  <a:pt x="1743075" y="0"/>
                </a:lnTo>
                <a:lnTo>
                  <a:pt x="1743075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170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02296" y="1165484"/>
            <a:ext cx="12131400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679"/>
              </a:lnSpc>
            </a:pPr>
            <a:r>
              <a:rPr lang="en-US" sz="3899" u="sng">
                <a:solidFill>
                  <a:srgbClr val="4F5986"/>
                </a:solidFill>
                <a:latin typeface="Now Bold"/>
              </a:rPr>
              <a:t>Summary of Literature Survey in Review 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86998" y="2419350"/>
            <a:ext cx="17428254" cy="830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2834" indent="-346417" lvl="1">
              <a:lnSpc>
                <a:spcPts val="3496"/>
              </a:lnSpc>
              <a:buFont typeface="Arial"/>
              <a:buChar char="•"/>
            </a:pPr>
            <a:r>
              <a:rPr lang="en-US" sz="2913">
                <a:solidFill>
                  <a:srgbClr val="2F3B70"/>
                </a:solidFill>
                <a:latin typeface="Now"/>
              </a:rPr>
              <a:t>The literature survey reveals a multitude of approaches, methodologies, and technologies employed for the identification and management of harmful online behavior.</a:t>
            </a:r>
          </a:p>
          <a:p>
            <a:pPr algn="just" marL="510509" indent="-255254" lvl="1">
              <a:lnSpc>
                <a:spcPts val="2576"/>
              </a:lnSpc>
            </a:pPr>
          </a:p>
          <a:p>
            <a:pPr algn="just" marL="692834" indent="-346417" lvl="1">
              <a:lnSpc>
                <a:spcPts val="3496"/>
              </a:lnSpc>
              <a:buFont typeface="Arial"/>
              <a:buChar char="•"/>
            </a:pPr>
            <a:r>
              <a:rPr lang="en-US" sz="2913">
                <a:solidFill>
                  <a:srgbClr val="2F3B70"/>
                </a:solidFill>
                <a:latin typeface="Now"/>
              </a:rPr>
              <a:t>Key findings include the </a:t>
            </a:r>
            <a:r>
              <a:rPr lang="en-US" sz="2913">
                <a:solidFill>
                  <a:srgbClr val="2F3B70"/>
                </a:solidFill>
                <a:latin typeface="Now Bold"/>
              </a:rPr>
              <a:t>utilization of advanced models like BERT, SpanBert and LSTM for euphemism detection</a:t>
            </a:r>
            <a:r>
              <a:rPr lang="en-US" sz="2913">
                <a:solidFill>
                  <a:srgbClr val="2F3B70"/>
                </a:solidFill>
                <a:latin typeface="Now"/>
              </a:rPr>
              <a:t>, highlighting their effectiveness in understanding textual data and detecting toxic language patterns.</a:t>
            </a:r>
          </a:p>
          <a:p>
            <a:pPr algn="just" marL="510509" indent="-255254" lvl="1">
              <a:lnSpc>
                <a:spcPts val="2576"/>
              </a:lnSpc>
            </a:pPr>
          </a:p>
          <a:p>
            <a:pPr algn="just" marL="692834" indent="-346417" lvl="1">
              <a:lnSpc>
                <a:spcPts val="3496"/>
              </a:lnSpc>
              <a:buFont typeface="Arial"/>
              <a:buChar char="•"/>
            </a:pPr>
            <a:r>
              <a:rPr lang="en-US" sz="2913">
                <a:solidFill>
                  <a:srgbClr val="2F3B70"/>
                </a:solidFill>
                <a:latin typeface="Now"/>
              </a:rPr>
              <a:t>Automated feature extraction using </a:t>
            </a:r>
            <a:r>
              <a:rPr lang="en-US" sz="2913">
                <a:solidFill>
                  <a:srgbClr val="2F3B70"/>
                </a:solidFill>
                <a:latin typeface="Now Bold"/>
              </a:rPr>
              <a:t>Large Language Models (LLMs) emerges as a common approach</a:t>
            </a:r>
            <a:r>
              <a:rPr lang="en-US" sz="2913">
                <a:solidFill>
                  <a:srgbClr val="2F3B70"/>
                </a:solidFill>
                <a:latin typeface="Now"/>
              </a:rPr>
              <a:t>, streamlining the analysis process and reducing manual intervention. </a:t>
            </a:r>
          </a:p>
          <a:p>
            <a:pPr algn="just" marL="510509" indent="-255254" lvl="1">
              <a:lnSpc>
                <a:spcPts val="2576"/>
              </a:lnSpc>
            </a:pPr>
          </a:p>
          <a:p>
            <a:pPr algn="just" marL="692834" indent="-346417" lvl="1">
              <a:lnSpc>
                <a:spcPts val="3496"/>
              </a:lnSpc>
              <a:buFont typeface="Arial"/>
              <a:buChar char="•"/>
            </a:pPr>
            <a:r>
              <a:rPr lang="en-US" sz="2913">
                <a:solidFill>
                  <a:srgbClr val="2F3B70"/>
                </a:solidFill>
                <a:latin typeface="Now"/>
              </a:rPr>
              <a:t>Moreover, the literature underscores the </a:t>
            </a:r>
            <a:r>
              <a:rPr lang="en-US" sz="2913">
                <a:solidFill>
                  <a:srgbClr val="2F3B70"/>
                </a:solidFill>
                <a:latin typeface="Now Bold"/>
              </a:rPr>
              <a:t>significance of multimodal analysis</a:t>
            </a:r>
            <a:r>
              <a:rPr lang="en-US" sz="2913">
                <a:solidFill>
                  <a:srgbClr val="2F3B70"/>
                </a:solidFill>
                <a:latin typeface="Now"/>
              </a:rPr>
              <a:t>, incorporating inputs like audio and video alongside textual content to obtain comprehensive insights into online toxicity. </a:t>
            </a:r>
          </a:p>
          <a:p>
            <a:pPr algn="just" marL="510509" indent="-255254" lvl="1">
              <a:lnSpc>
                <a:spcPts val="2576"/>
              </a:lnSpc>
            </a:pPr>
          </a:p>
          <a:p>
            <a:pPr algn="just" marL="692834" indent="-346417" lvl="1">
              <a:lnSpc>
                <a:spcPts val="3496"/>
              </a:lnSpc>
              <a:buFont typeface="Arial"/>
              <a:buChar char="•"/>
            </a:pPr>
            <a:r>
              <a:rPr lang="en-US" sz="2913">
                <a:solidFill>
                  <a:srgbClr val="2F3B70"/>
                </a:solidFill>
                <a:latin typeface="Now"/>
              </a:rPr>
              <a:t>However, challenges such as </a:t>
            </a:r>
            <a:r>
              <a:rPr lang="en-US" sz="2913">
                <a:solidFill>
                  <a:srgbClr val="2F3B70"/>
                </a:solidFill>
                <a:latin typeface="Now Bold"/>
              </a:rPr>
              <a:t>small dataset sizes, the prevalence of skewed class distributions, and the inherent subjectivity in defining and identifying toxic content </a:t>
            </a:r>
            <a:r>
              <a:rPr lang="en-US" sz="2913">
                <a:solidFill>
                  <a:srgbClr val="2F3B70"/>
                </a:solidFill>
                <a:latin typeface="Now"/>
              </a:rPr>
              <a:t>were identified, indicating areas for further research and refinement in the field.</a:t>
            </a:r>
          </a:p>
          <a:p>
            <a:pPr algn="l" marL="692834" indent="-346417" lvl="1">
              <a:lnSpc>
                <a:spcPts val="3496"/>
              </a:lnSpc>
            </a:pPr>
            <a:r>
              <a:rPr lang="en-US" sz="2913">
                <a:solidFill>
                  <a:srgbClr val="2F3B70"/>
                </a:solidFill>
                <a:latin typeface="Now"/>
              </a:rPr>
              <a:t> </a:t>
            </a:r>
          </a:p>
          <a:p>
            <a:pPr algn="just" marL="510509" indent="-255254" lvl="1">
              <a:lnSpc>
                <a:spcPts val="2576"/>
              </a:lnSpc>
            </a:pPr>
          </a:p>
          <a:p>
            <a:pPr algn="l" marL="875160" indent="-437580" lvl="1">
              <a:lnSpc>
                <a:spcPts val="4416"/>
              </a:lnSpc>
            </a:pPr>
            <a:r>
              <a:rPr lang="en-US" sz="3680">
                <a:solidFill>
                  <a:srgbClr val="2F3B70"/>
                </a:solidFill>
                <a:latin typeface="Now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ESSAT - All India Online Entrance Exam for Admission to PES University"/>
          <p:cNvSpPr/>
          <p:nvPr/>
        </p:nvSpPr>
        <p:spPr>
          <a:xfrm flipH="false" flipV="false" rot="0">
            <a:off x="16358825" y="365384"/>
            <a:ext cx="1743075" cy="800100"/>
          </a:xfrm>
          <a:custGeom>
            <a:avLst/>
            <a:gdLst/>
            <a:ahLst/>
            <a:cxnLst/>
            <a:rect r="r" b="b" t="t" l="l"/>
            <a:pathLst>
              <a:path h="800100" w="1743075">
                <a:moveTo>
                  <a:pt x="0" y="0"/>
                </a:moveTo>
                <a:lnTo>
                  <a:pt x="1743075" y="0"/>
                </a:lnTo>
                <a:lnTo>
                  <a:pt x="1743075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170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08180" y="884496"/>
            <a:ext cx="6908932" cy="560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sz="3600" u="sng">
                <a:solidFill>
                  <a:srgbClr val="2F3B70"/>
                </a:solidFill>
                <a:latin typeface="Now Bold"/>
              </a:rPr>
              <a:t>Suggestions from Review – 1,2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86121" y="2474642"/>
            <a:ext cx="16715758" cy="587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2F3B70"/>
                </a:solidFill>
                <a:latin typeface="Now Bold"/>
              </a:rPr>
              <a:t>We received a suggestion to increase the functionalities in our project.</a:t>
            </a:r>
          </a:p>
          <a:p>
            <a:pPr>
              <a:lnSpc>
                <a:spcPts val="4200"/>
              </a:lnSpc>
            </a:pPr>
            <a:r>
              <a:rPr lang="en-US" sz="3500">
                <a:solidFill>
                  <a:srgbClr val="2F3B70"/>
                </a:solidFill>
                <a:latin typeface="Now Bold"/>
              </a:rPr>
              <a:t>      ( we have extended the interface to work for multiple users )</a:t>
            </a:r>
          </a:p>
          <a:p>
            <a:pPr>
              <a:lnSpc>
                <a:spcPts val="4200"/>
              </a:lnSpc>
            </a:pPr>
          </a:p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2F3B70"/>
                </a:solidFill>
                <a:latin typeface="Now Bold"/>
              </a:rPr>
              <a:t>We were asked to expand the focus of our project beyond euphemism detection to incorporate context analysis as well.</a:t>
            </a:r>
          </a:p>
          <a:p>
            <a:pPr>
              <a:lnSpc>
                <a:spcPts val="4200"/>
              </a:lnSpc>
            </a:pPr>
            <a:r>
              <a:rPr lang="en-US" sz="3500">
                <a:solidFill>
                  <a:srgbClr val="2F3B70"/>
                </a:solidFill>
                <a:latin typeface="Now Bold"/>
              </a:rPr>
              <a:t>    ( we included context analysis as well in our literature survey )</a:t>
            </a:r>
          </a:p>
          <a:p>
            <a:pPr>
              <a:lnSpc>
                <a:spcPts val="4200"/>
              </a:lnSpc>
            </a:pPr>
          </a:p>
          <a:p>
            <a:pPr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sz="3500">
                <a:solidFill>
                  <a:srgbClr val="2F3B70"/>
                </a:solidFill>
                <a:latin typeface="Now Bold"/>
              </a:rPr>
              <a:t>Due to encountering difficulties in locating large datasets required for training the model, we were advised to curate the dataset ourselves.</a:t>
            </a:r>
          </a:p>
          <a:p>
            <a:pPr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ESSAT - All India Online Entrance Exam for Admission to PES University"/>
          <p:cNvSpPr/>
          <p:nvPr/>
        </p:nvSpPr>
        <p:spPr>
          <a:xfrm flipH="false" flipV="false" rot="0">
            <a:off x="16358825" y="365384"/>
            <a:ext cx="1743075" cy="800100"/>
          </a:xfrm>
          <a:custGeom>
            <a:avLst/>
            <a:gdLst/>
            <a:ahLst/>
            <a:cxnLst/>
            <a:rect r="r" b="b" t="t" l="l"/>
            <a:pathLst>
              <a:path h="800100" w="1743075">
                <a:moveTo>
                  <a:pt x="0" y="0"/>
                </a:moveTo>
                <a:lnTo>
                  <a:pt x="1743075" y="0"/>
                </a:lnTo>
                <a:lnTo>
                  <a:pt x="1743075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170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840843" y="698759"/>
            <a:ext cx="11590050" cy="976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967"/>
              </a:lnSpc>
            </a:pPr>
            <a:r>
              <a:rPr lang="en-US" sz="3600" u="sng">
                <a:solidFill>
                  <a:srgbClr val="2F3B70"/>
                </a:solidFill>
                <a:latin typeface="Now Bold"/>
              </a:rPr>
              <a:t>Design Details</a:t>
            </a:r>
          </a:p>
          <a:p>
            <a:pPr algn="r">
              <a:lnSpc>
                <a:spcPts val="252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52125" y="2014595"/>
            <a:ext cx="11368882" cy="560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2F3B70"/>
                </a:solidFill>
                <a:latin typeface="Now Bold"/>
              </a:rPr>
              <a:t>Platforms, Systems, and Processes Dependencies: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8879" y="2575511"/>
            <a:ext cx="16990243" cy="880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372"/>
              </a:lnSpc>
              <a:spcBef>
                <a:spcPct val="0"/>
              </a:spcBef>
            </a:pPr>
          </a:p>
          <a:p>
            <a:pPr>
              <a:lnSpc>
                <a:spcPts val="3372"/>
              </a:lnSpc>
            </a:pPr>
            <a:r>
              <a:rPr lang="en-US" sz="2810">
                <a:solidFill>
                  <a:srgbClr val="2F3B70"/>
                </a:solidFill>
                <a:latin typeface="Now Bold"/>
              </a:rPr>
              <a:t>1.Novelty and Innovativeness:</a:t>
            </a:r>
          </a:p>
          <a:p>
            <a:pPr>
              <a:lnSpc>
                <a:spcPts val="3372"/>
              </a:lnSpc>
            </a:pPr>
          </a:p>
          <a:p>
            <a:pPr marL="606851" indent="-303426" lvl="1">
              <a:lnSpc>
                <a:spcPts val="3372"/>
              </a:lnSpc>
              <a:buFont typeface="Arial"/>
              <a:buChar char="•"/>
            </a:pPr>
            <a:r>
              <a:rPr lang="en-US" sz="2810">
                <a:solidFill>
                  <a:srgbClr val="2F3B70"/>
                </a:solidFill>
                <a:latin typeface="Now Bold"/>
              </a:rPr>
              <a:t>Input format:</a:t>
            </a:r>
            <a:r>
              <a:rPr lang="en-US" sz="2810">
                <a:solidFill>
                  <a:srgbClr val="2F3B70"/>
                </a:solidFill>
                <a:latin typeface="Now"/>
              </a:rPr>
              <a:t> The inclusion of audio data in addition to textual data</a:t>
            </a:r>
          </a:p>
          <a:p>
            <a:pPr marL="606851" indent="-303426" lvl="1">
              <a:lnSpc>
                <a:spcPts val="3372"/>
              </a:lnSpc>
              <a:buFont typeface="Arial"/>
              <a:buChar char="•"/>
            </a:pPr>
            <a:r>
              <a:rPr lang="en-US" sz="2810">
                <a:solidFill>
                  <a:srgbClr val="2F3B70"/>
                </a:solidFill>
                <a:latin typeface="Now Bold"/>
              </a:rPr>
              <a:t>Handling euphemism</a:t>
            </a:r>
            <a:r>
              <a:rPr lang="en-US" sz="2810">
                <a:solidFill>
                  <a:srgbClr val="2F3B70"/>
                </a:solidFill>
                <a:latin typeface="Now"/>
              </a:rPr>
              <a:t>: Our model focuses on detecting euphemistic language, which is a unique and challenging aspect of toxicity detection. This includes considering symbols (e.g., *, #, !), alternate words, and other subtle expressions that users may employ to convey toxicity indirectly.</a:t>
            </a:r>
          </a:p>
          <a:p>
            <a:pPr marL="606851" indent="-303426" lvl="1">
              <a:lnSpc>
                <a:spcPts val="3372"/>
              </a:lnSpc>
              <a:buFont typeface="Arial"/>
              <a:buChar char="•"/>
            </a:pPr>
            <a:r>
              <a:rPr lang="en-US" sz="2810">
                <a:solidFill>
                  <a:srgbClr val="2F3B70"/>
                </a:solidFill>
                <a:latin typeface="Now Bold"/>
              </a:rPr>
              <a:t>Context of the conversation</a:t>
            </a:r>
            <a:r>
              <a:rPr lang="en-US" sz="2810">
                <a:solidFill>
                  <a:srgbClr val="2F3B70"/>
                </a:solidFill>
                <a:latin typeface="Now"/>
              </a:rPr>
              <a:t>: Understanding the broader context of a conversation for accurately interpreting language and detecting toxicity.</a:t>
            </a:r>
          </a:p>
          <a:p>
            <a:pPr>
              <a:lnSpc>
                <a:spcPts val="3372"/>
              </a:lnSpc>
            </a:pPr>
          </a:p>
          <a:p>
            <a:pPr>
              <a:lnSpc>
                <a:spcPts val="3372"/>
              </a:lnSpc>
            </a:pPr>
            <a:r>
              <a:rPr lang="en-US" sz="2810">
                <a:solidFill>
                  <a:srgbClr val="2F3B70"/>
                </a:solidFill>
                <a:latin typeface="Now Bold"/>
              </a:rPr>
              <a:t>2. Interoperability:</a:t>
            </a:r>
          </a:p>
          <a:p>
            <a:pPr algn="just" marL="606851" indent="-303426" lvl="1">
              <a:lnSpc>
                <a:spcPts val="3372"/>
              </a:lnSpc>
              <a:buFont typeface="Arial"/>
              <a:buChar char="•"/>
            </a:pPr>
            <a:r>
              <a:rPr lang="en-US" sz="2810">
                <a:solidFill>
                  <a:srgbClr val="2F3B70"/>
                </a:solidFill>
                <a:latin typeface="Now Bold"/>
              </a:rPr>
              <a:t> </a:t>
            </a:r>
            <a:r>
              <a:rPr lang="en-US" sz="2810">
                <a:solidFill>
                  <a:srgbClr val="2F3B70"/>
                </a:solidFill>
                <a:latin typeface="Now"/>
              </a:rPr>
              <a:t>Ensures that our </a:t>
            </a:r>
            <a:r>
              <a:rPr lang="en-US" sz="2810">
                <a:solidFill>
                  <a:srgbClr val="2F3B70"/>
                </a:solidFill>
                <a:latin typeface="Now Bold"/>
              </a:rPr>
              <a:t>system can integrate with current moderation tools or content management systems </a:t>
            </a:r>
            <a:r>
              <a:rPr lang="en-US" sz="2810">
                <a:solidFill>
                  <a:srgbClr val="2F3B70"/>
                </a:solidFill>
                <a:latin typeface="Now"/>
              </a:rPr>
              <a:t>which are used across different online platforms, like social media networks or forums.</a:t>
            </a:r>
          </a:p>
          <a:p>
            <a:pPr algn="just">
              <a:lnSpc>
                <a:spcPts val="3372"/>
              </a:lnSpc>
            </a:pPr>
          </a:p>
          <a:p>
            <a:pPr algn="just">
              <a:lnSpc>
                <a:spcPts val="3372"/>
              </a:lnSpc>
            </a:pPr>
          </a:p>
          <a:p>
            <a:pPr algn="just">
              <a:lnSpc>
                <a:spcPts val="3372"/>
              </a:lnSpc>
            </a:pPr>
          </a:p>
          <a:p>
            <a:pPr>
              <a:lnSpc>
                <a:spcPts val="3372"/>
              </a:lnSpc>
            </a:pPr>
          </a:p>
          <a:p>
            <a:pPr>
              <a:lnSpc>
                <a:spcPts val="3372"/>
              </a:lnSpc>
            </a:pPr>
          </a:p>
          <a:p>
            <a:pPr>
              <a:lnSpc>
                <a:spcPts val="3372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ESSAT - All India Online Entrance Exam for Admission to PES University"/>
          <p:cNvSpPr/>
          <p:nvPr/>
        </p:nvSpPr>
        <p:spPr>
          <a:xfrm flipH="false" flipV="false" rot="0">
            <a:off x="16358825" y="365384"/>
            <a:ext cx="1743075" cy="800100"/>
          </a:xfrm>
          <a:custGeom>
            <a:avLst/>
            <a:gdLst/>
            <a:ahLst/>
            <a:cxnLst/>
            <a:rect r="r" b="b" t="t" l="l"/>
            <a:pathLst>
              <a:path h="800100" w="1743075">
                <a:moveTo>
                  <a:pt x="0" y="0"/>
                </a:moveTo>
                <a:lnTo>
                  <a:pt x="1743075" y="0"/>
                </a:lnTo>
                <a:lnTo>
                  <a:pt x="1743075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170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99360" y="1019175"/>
            <a:ext cx="3295385" cy="560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sz="3600" u="sng">
                <a:solidFill>
                  <a:srgbClr val="2F3B70"/>
                </a:solidFill>
                <a:latin typeface="Now Bold"/>
              </a:rPr>
              <a:t>Design Details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57405" y="2050150"/>
            <a:ext cx="15910354" cy="1864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085"/>
              </a:lnSpc>
            </a:pPr>
            <a:r>
              <a:rPr lang="en-US" sz="3404">
                <a:solidFill>
                  <a:srgbClr val="2F3B70"/>
                </a:solidFill>
                <a:latin typeface="Now Bold"/>
              </a:rPr>
              <a:t>  3. Performance:</a:t>
            </a:r>
          </a:p>
          <a:p>
            <a:pPr marL="572134" indent="-286067" lvl="1">
              <a:lnSpc>
                <a:spcPts val="3656"/>
              </a:lnSpc>
              <a:buFont typeface="Arial"/>
              <a:buChar char="•"/>
            </a:pPr>
            <a:r>
              <a:rPr lang="en-US" sz="2649">
                <a:solidFill>
                  <a:srgbClr val="2F3B70"/>
                </a:solidFill>
                <a:latin typeface="Now Bold"/>
              </a:rPr>
              <a:t>Response Time:</a:t>
            </a:r>
            <a:r>
              <a:rPr lang="en-US" sz="2649">
                <a:solidFill>
                  <a:srgbClr val="2F3B70"/>
                </a:solidFill>
                <a:latin typeface="Now"/>
              </a:rPr>
              <a:t> Generation of system output </a:t>
            </a:r>
            <a:r>
              <a:rPr lang="en-US" sz="2649">
                <a:solidFill>
                  <a:srgbClr val="2F3B70"/>
                </a:solidFill>
                <a:latin typeface="Now"/>
              </a:rPr>
              <a:t>within a reasonable time frame</a:t>
            </a:r>
          </a:p>
          <a:p>
            <a:pPr marL="572134" indent="-286067" lvl="1">
              <a:lnSpc>
                <a:spcPts val="3656"/>
              </a:lnSpc>
              <a:buFont typeface="Arial"/>
              <a:buChar char="•"/>
            </a:pPr>
            <a:r>
              <a:rPr lang="en-US" sz="2649">
                <a:solidFill>
                  <a:srgbClr val="2F3B70"/>
                </a:solidFill>
                <a:latin typeface="Now Bold"/>
              </a:rPr>
              <a:t>Scalability: </a:t>
            </a:r>
            <a:r>
              <a:rPr lang="en-US" sz="2649">
                <a:solidFill>
                  <a:srgbClr val="2F3B70"/>
                </a:solidFill>
                <a:latin typeface="Now"/>
              </a:rPr>
              <a:t>Scaling effectively to accommodate increasing user demand without sacrificing performance or responsiveness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365286"/>
            <a:ext cx="17073200" cy="3339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14"/>
              </a:lnSpc>
              <a:spcBef>
                <a:spcPct val="0"/>
              </a:spcBef>
            </a:pPr>
            <a:r>
              <a:rPr lang="en-US" sz="3345">
                <a:solidFill>
                  <a:srgbClr val="2F3B70"/>
                </a:solidFill>
                <a:latin typeface="Now Bold"/>
              </a:rPr>
              <a:t>4. Maintainability:</a:t>
            </a:r>
          </a:p>
          <a:p>
            <a:pPr algn="just" marL="572899" indent="-286449" lvl="1">
              <a:lnSpc>
                <a:spcPts val="3184"/>
              </a:lnSpc>
              <a:spcBef>
                <a:spcPct val="0"/>
              </a:spcBef>
              <a:buFont typeface="Arial"/>
              <a:buChar char="•"/>
            </a:pPr>
            <a:r>
              <a:rPr lang="en-US" sz="2653">
                <a:solidFill>
                  <a:srgbClr val="2F3B70"/>
                </a:solidFill>
                <a:latin typeface="Now Bold"/>
              </a:rPr>
              <a:t>Code Quality:</a:t>
            </a:r>
            <a:r>
              <a:rPr lang="en-US" sz="2653">
                <a:solidFill>
                  <a:srgbClr val="2F3B70"/>
                </a:solidFill>
                <a:latin typeface="Now"/>
              </a:rPr>
              <a:t> Ensuring that our codebase is well-organized and is documented making it easier for us to understand and modify the code when needed.</a:t>
            </a:r>
          </a:p>
          <a:p>
            <a:pPr algn="just" marL="572899" indent="-286449" lvl="1">
              <a:lnSpc>
                <a:spcPts val="3184"/>
              </a:lnSpc>
              <a:spcBef>
                <a:spcPct val="0"/>
              </a:spcBef>
              <a:buFont typeface="Arial"/>
              <a:buChar char="•"/>
            </a:pPr>
            <a:r>
              <a:rPr lang="en-US" sz="2653">
                <a:solidFill>
                  <a:srgbClr val="2F3B70"/>
                </a:solidFill>
                <a:latin typeface="Now Semi-Bold"/>
              </a:rPr>
              <a:t>Documentation:</a:t>
            </a:r>
            <a:r>
              <a:rPr lang="en-US" sz="2653">
                <a:solidFill>
                  <a:srgbClr val="2F3B70"/>
                </a:solidFill>
                <a:latin typeface="Now"/>
              </a:rPr>
              <a:t> Providing comprehensive documentation that explains the project architecture, functionality, and usage instructions. </a:t>
            </a:r>
          </a:p>
          <a:p>
            <a:pPr algn="just" marL="572899" indent="-286449" lvl="1">
              <a:lnSpc>
                <a:spcPts val="3184"/>
              </a:lnSpc>
              <a:spcBef>
                <a:spcPct val="0"/>
              </a:spcBef>
              <a:buFont typeface="Arial"/>
              <a:buChar char="•"/>
            </a:pPr>
            <a:r>
              <a:rPr lang="en-US" sz="2653">
                <a:solidFill>
                  <a:srgbClr val="2F3B70"/>
                </a:solidFill>
                <a:latin typeface="Now Semi-Bold"/>
              </a:rPr>
              <a:t>Modularity:</a:t>
            </a:r>
            <a:r>
              <a:rPr lang="en-US" sz="2653">
                <a:solidFill>
                  <a:srgbClr val="2F3B70"/>
                </a:solidFill>
                <a:latin typeface="Now"/>
              </a:rPr>
              <a:t> Designing the model with modular components that can be easily modified or replaced without affecting other parts of the system.</a:t>
            </a:r>
          </a:p>
          <a:p>
            <a:pPr algn="just">
              <a:lnSpc>
                <a:spcPts val="3184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91875" y="7879080"/>
            <a:ext cx="16641619" cy="1360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2F3B70"/>
                </a:solidFill>
                <a:latin typeface="Now Bold"/>
              </a:rPr>
              <a:t>5.Security:</a:t>
            </a:r>
          </a:p>
          <a:p>
            <a:pPr marL="572134" indent="-286067" lvl="1">
              <a:lnSpc>
                <a:spcPts val="3179"/>
              </a:lnSpc>
              <a:buFont typeface="Arial"/>
              <a:buChar char="•"/>
            </a:pPr>
            <a:r>
              <a:rPr lang="en-US" sz="2649">
                <a:solidFill>
                  <a:srgbClr val="2F3B70"/>
                </a:solidFill>
                <a:latin typeface="Now"/>
              </a:rPr>
              <a:t>Prioritizing data security and privacy, implementing robust measures to protect user inputs, analysis results, and any sensitive information.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PESSAT - All India Online Entrance Exam for Admission to PES University"/>
          <p:cNvSpPr/>
          <p:nvPr/>
        </p:nvSpPr>
        <p:spPr>
          <a:xfrm flipH="false" flipV="false" rot="0">
            <a:off x="16358825" y="365384"/>
            <a:ext cx="1743075" cy="800100"/>
          </a:xfrm>
          <a:custGeom>
            <a:avLst/>
            <a:gdLst/>
            <a:ahLst/>
            <a:cxnLst/>
            <a:rect r="r" b="b" t="t" l="l"/>
            <a:pathLst>
              <a:path h="800100" w="1743075">
                <a:moveTo>
                  <a:pt x="0" y="0"/>
                </a:moveTo>
                <a:lnTo>
                  <a:pt x="1743075" y="0"/>
                </a:lnTo>
                <a:lnTo>
                  <a:pt x="1743075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170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08144" y="1028700"/>
            <a:ext cx="3477816" cy="579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9"/>
              </a:lnSpc>
              <a:spcBef>
                <a:spcPct val="0"/>
              </a:spcBef>
            </a:pPr>
            <a:r>
              <a:rPr lang="en-US" sz="3799" u="sng">
                <a:solidFill>
                  <a:srgbClr val="2F3B70"/>
                </a:solidFill>
                <a:latin typeface="Now Bold"/>
              </a:rPr>
              <a:t>Design Details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80122" y="2083870"/>
            <a:ext cx="16822247" cy="1360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2F3B70"/>
                </a:solidFill>
                <a:latin typeface="Now Bold"/>
              </a:rPr>
              <a:t>6</a:t>
            </a:r>
            <a:r>
              <a:rPr lang="en-US" sz="3600">
                <a:solidFill>
                  <a:srgbClr val="2F3B70"/>
                </a:solidFill>
                <a:latin typeface="Now Bold"/>
              </a:rPr>
              <a:t>.Portability:</a:t>
            </a:r>
          </a:p>
          <a:p>
            <a:pPr marL="572134" indent="-286067" lvl="1">
              <a:lnSpc>
                <a:spcPts val="3179"/>
              </a:lnSpc>
              <a:buFont typeface="Arial"/>
              <a:buChar char="•"/>
            </a:pPr>
            <a:r>
              <a:rPr lang="en-US" sz="2649">
                <a:solidFill>
                  <a:srgbClr val="2F3B70"/>
                </a:solidFill>
                <a:latin typeface="Now"/>
              </a:rPr>
              <a:t>Platform-independent application that is compatible with different operating systems and web browsers.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21932" y="4358440"/>
            <a:ext cx="16450241" cy="2932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320"/>
              </a:lnSpc>
              <a:spcBef>
                <a:spcPct val="0"/>
              </a:spcBef>
            </a:pPr>
            <a:r>
              <a:rPr lang="en-US" sz="3600">
                <a:solidFill>
                  <a:srgbClr val="2F3B70"/>
                </a:solidFill>
                <a:latin typeface="Now Bold"/>
              </a:rPr>
              <a:t>7</a:t>
            </a:r>
            <a:r>
              <a:rPr lang="en-US" sz="3600">
                <a:solidFill>
                  <a:srgbClr val="2F3B70"/>
                </a:solidFill>
                <a:latin typeface="Now Bold"/>
              </a:rPr>
              <a:t>.Reusability:</a:t>
            </a:r>
          </a:p>
          <a:p>
            <a:pPr marL="647703" indent="-323852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2F3B70"/>
                </a:solidFill>
                <a:latin typeface="Now"/>
              </a:rPr>
              <a:t>Components and protocols within the architecture are designed for reusability, allowing for flexible deployment in different network environments and scenarios.</a:t>
            </a:r>
          </a:p>
          <a:p>
            <a:pPr marL="647703" indent="-323852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2F3B70"/>
                </a:solidFill>
                <a:latin typeface="Now"/>
              </a:rPr>
              <a:t>The architecture can be adapted and scaled for use in various organizational settings.</a:t>
            </a:r>
          </a:p>
          <a:p>
            <a:pPr algn="ctr">
              <a:lnSpc>
                <a:spcPts val="43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B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89035" y="355859"/>
            <a:ext cx="7953640" cy="560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  <a:spcBef>
                <a:spcPct val="0"/>
              </a:spcBef>
            </a:pPr>
            <a:r>
              <a:rPr lang="en-US" sz="3600" u="sng">
                <a:solidFill>
                  <a:srgbClr val="2F3B70"/>
                </a:solidFill>
                <a:latin typeface="Now Bold"/>
              </a:rPr>
              <a:t>Proposed Methodology/Approach</a:t>
            </a:r>
          </a:p>
        </p:txBody>
      </p:sp>
      <p:sp>
        <p:nvSpPr>
          <p:cNvPr name="Freeform 3" id="3" descr="PESSAT - All India Online Entrance Exam for Admission to PES University"/>
          <p:cNvSpPr/>
          <p:nvPr/>
        </p:nvSpPr>
        <p:spPr>
          <a:xfrm flipH="false" flipV="false" rot="0">
            <a:off x="16358825" y="365384"/>
            <a:ext cx="1743075" cy="800100"/>
          </a:xfrm>
          <a:custGeom>
            <a:avLst/>
            <a:gdLst/>
            <a:ahLst/>
            <a:cxnLst/>
            <a:rect r="r" b="b" t="t" l="l"/>
            <a:pathLst>
              <a:path h="800100" w="1743075">
                <a:moveTo>
                  <a:pt x="0" y="0"/>
                </a:moveTo>
                <a:lnTo>
                  <a:pt x="1743075" y="0"/>
                </a:lnTo>
                <a:lnTo>
                  <a:pt x="1743075" y="800100"/>
                </a:lnTo>
                <a:lnTo>
                  <a:pt x="0" y="800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170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59763" y="1155959"/>
            <a:ext cx="17128237" cy="933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840"/>
              </a:lnSpc>
            </a:pPr>
            <a:r>
              <a:rPr lang="en-US" sz="3200">
                <a:solidFill>
                  <a:srgbClr val="FF3131"/>
                </a:solidFill>
                <a:latin typeface="Now Bold"/>
              </a:rPr>
              <a:t>Approach and Results:</a:t>
            </a:r>
          </a:p>
          <a:p>
            <a:pPr marL="690882" indent="-345441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2F3B70"/>
                </a:solidFill>
                <a:latin typeface="Now Bold"/>
              </a:rPr>
              <a:t>Utilizing BERT and ELMO(embedding from model language)for toxicity analysis with high accuracy.</a:t>
            </a:r>
          </a:p>
          <a:p>
            <a:pPr marL="690882" indent="-345441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2F3B70"/>
                </a:solidFill>
                <a:latin typeface="Now Bold"/>
              </a:rPr>
              <a:t>Achieved results showcase effectiveness across diverse datasets.</a:t>
            </a:r>
          </a:p>
          <a:p>
            <a:pPr>
              <a:lnSpc>
                <a:spcPts val="3840"/>
              </a:lnSpc>
            </a:pPr>
          </a:p>
          <a:p>
            <a:pPr>
              <a:lnSpc>
                <a:spcPts val="3840"/>
              </a:lnSpc>
            </a:pPr>
            <a:r>
              <a:rPr lang="en-US" sz="3200">
                <a:solidFill>
                  <a:srgbClr val="FF3131"/>
                </a:solidFill>
                <a:latin typeface="Now Bold"/>
              </a:rPr>
              <a:t>Need for Change:</a:t>
            </a:r>
          </a:p>
          <a:p>
            <a:pPr marL="690882" indent="-345441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2F3B70"/>
                </a:solidFill>
                <a:latin typeface="Now Bold"/>
              </a:rPr>
              <a:t>Improve handling of hate speech.</a:t>
            </a:r>
          </a:p>
          <a:p>
            <a:pPr marL="690882" indent="-345441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2F3B70"/>
                </a:solidFill>
                <a:latin typeface="Now Bold"/>
              </a:rPr>
              <a:t>Enhance detection of subtle toxicity cues for better performance.</a:t>
            </a:r>
          </a:p>
          <a:p>
            <a:pPr>
              <a:lnSpc>
                <a:spcPts val="3840"/>
              </a:lnSpc>
            </a:pPr>
          </a:p>
          <a:p>
            <a:pPr>
              <a:lnSpc>
                <a:spcPts val="3840"/>
              </a:lnSpc>
            </a:pPr>
            <a:r>
              <a:rPr lang="en-US" sz="3200">
                <a:solidFill>
                  <a:srgbClr val="FF3131"/>
                </a:solidFill>
                <a:latin typeface="Now Bold"/>
              </a:rPr>
              <a:t>New Benefits:</a:t>
            </a:r>
          </a:p>
          <a:p>
            <a:pPr marL="690882" indent="-345441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2F3B70"/>
                </a:solidFill>
                <a:latin typeface="Now Bold"/>
              </a:rPr>
              <a:t>Enhanced Detection: Focus on subtleties in toxic content.</a:t>
            </a:r>
          </a:p>
          <a:p>
            <a:pPr marL="690882" indent="-345441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2F3B70"/>
                </a:solidFill>
                <a:latin typeface="Now Bold"/>
              </a:rPr>
              <a:t>Advanced Context Awareness: Deeper text understanding for accuracy.</a:t>
            </a:r>
          </a:p>
          <a:p>
            <a:pPr marL="690882" indent="-345441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2F3B70"/>
                </a:solidFill>
                <a:latin typeface="Now Bold"/>
              </a:rPr>
              <a:t>Targeted Model Fine-Tuning: Addressing gaps for nuanced detection.</a:t>
            </a:r>
          </a:p>
          <a:p>
            <a:pPr>
              <a:lnSpc>
                <a:spcPts val="3720"/>
              </a:lnSpc>
            </a:pPr>
          </a:p>
          <a:p>
            <a:pPr>
              <a:lnSpc>
                <a:spcPts val="3840"/>
              </a:lnSpc>
            </a:pPr>
            <a:r>
              <a:rPr lang="en-US" sz="3200">
                <a:solidFill>
                  <a:srgbClr val="FF3131"/>
                </a:solidFill>
                <a:latin typeface="Now Bold"/>
              </a:rPr>
              <a:t>Drawbacks of New Approach:</a:t>
            </a:r>
          </a:p>
          <a:p>
            <a:pPr marL="690882" indent="-345441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2F3B70"/>
                </a:solidFill>
                <a:latin typeface="Now Bold"/>
              </a:rPr>
              <a:t>Increased Complexity: Advanced techniques may add complexity.</a:t>
            </a:r>
          </a:p>
          <a:p>
            <a:pPr marL="690882" indent="-345441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2F3B70"/>
                </a:solidFill>
                <a:latin typeface="Now Bold"/>
              </a:rPr>
              <a:t>Data Requirements: Larger, diverse datasets for effective training.</a:t>
            </a:r>
          </a:p>
          <a:p>
            <a:pPr marL="690882" indent="-345441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2F3B70"/>
                </a:solidFill>
                <a:latin typeface="Now Bold"/>
              </a:rPr>
              <a:t>Evaluation Challenges: Specialized metrics and validation needed.</a:t>
            </a:r>
          </a:p>
          <a:p>
            <a:pPr>
              <a:lnSpc>
                <a:spcPts val="384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DAGBXzr_7aU</dc:identifier>
  <dcterms:modified xsi:type="dcterms:W3CDTF">2011-08-01T06:04:30Z</dcterms:modified>
  <cp:revision>1</cp:revision>
  <dc:title>UE21CS320A – Capstone Project Phase-1 Review #3 (High Level Design and Proposed Methodology)</dc:title>
</cp:coreProperties>
</file>