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51"/>
    <p:sldId id="257" r:id="rId52"/>
    <p:sldId id="258" r:id="rId53"/>
    <p:sldId id="259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  <p:sldId id="269" r:id="rId64"/>
    <p:sldId id="270" r:id="rId65"/>
    <p:sldId id="271" r:id="rId66"/>
    <p:sldId id="272" r:id="rId67"/>
    <p:sldId id="273" r:id="rId68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rchivo Black" charset="1" panose="020B0A03020202020B04"/>
      <p:regular r:id="rId12"/>
    </p:embeddedFont>
    <p:embeddedFont>
      <p:font typeface="DM Sans" charset="1" panose="00000000000000000000"/>
      <p:regular r:id="rId13"/>
    </p:embeddedFont>
    <p:embeddedFont>
      <p:font typeface="DM Sans Bold" charset="1" panose="00000000000000000000"/>
      <p:regular r:id="rId14"/>
    </p:embeddedFont>
    <p:embeddedFont>
      <p:font typeface="DM Sans Italics" charset="1" panose="00000000000000000000"/>
      <p:regular r:id="rId15"/>
    </p:embeddedFont>
    <p:embeddedFont>
      <p:font typeface="DM Sans Bold Italics" charset="1" panose="00000000000000000000"/>
      <p:regular r:id="rId16"/>
    </p:embeddedFont>
    <p:embeddedFont>
      <p:font typeface="Arial" charset="1" panose="020B0502020202020204"/>
      <p:regular r:id="rId17"/>
    </p:embeddedFont>
    <p:embeddedFont>
      <p:font typeface="Arial Bold" charset="1" panose="020B0802020202020204"/>
      <p:regular r:id="rId18"/>
    </p:embeddedFont>
    <p:embeddedFont>
      <p:font typeface="Arial Italics" charset="1" panose="020B0502020202090204"/>
      <p:regular r:id="rId19"/>
    </p:embeddedFont>
    <p:embeddedFont>
      <p:font typeface="Arial Bold Italics" charset="1" panose="020B0802020202090204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Canva Sans Italics" charset="1" panose="020B0503030501040103"/>
      <p:regular r:id="rId23"/>
    </p:embeddedFont>
    <p:embeddedFont>
      <p:font typeface="Canva Sans Bold Italics" charset="1" panose="020B0803030501040103"/>
      <p:regular r:id="rId24"/>
    </p:embeddedFont>
    <p:embeddedFont>
      <p:font typeface="Canva Sans Medium" charset="1" panose="020B0603030501040103"/>
      <p:regular r:id="rId25"/>
    </p:embeddedFont>
    <p:embeddedFont>
      <p:font typeface="Canva Sans Medium Italics" charset="1" panose="020B0603030501040103"/>
      <p:regular r:id="rId26"/>
    </p:embeddedFont>
    <p:embeddedFont>
      <p:font typeface="Aileron" charset="1" panose="00000500000000000000"/>
      <p:regular r:id="rId27"/>
    </p:embeddedFont>
    <p:embeddedFont>
      <p:font typeface="Aileron Bold" charset="1" panose="00000800000000000000"/>
      <p:regular r:id="rId28"/>
    </p:embeddedFont>
    <p:embeddedFont>
      <p:font typeface="Aileron Italics" charset="1" panose="00000500000000000000"/>
      <p:regular r:id="rId29"/>
    </p:embeddedFont>
    <p:embeddedFont>
      <p:font typeface="Aileron Bold Italics" charset="1" panose="00000800000000000000"/>
      <p:regular r:id="rId30"/>
    </p:embeddedFont>
    <p:embeddedFont>
      <p:font typeface="Aileron Thin" charset="1" panose="00000300000000000000"/>
      <p:regular r:id="rId31"/>
    </p:embeddedFont>
    <p:embeddedFont>
      <p:font typeface="Aileron Thin Italics" charset="1" panose="00000300000000000000"/>
      <p:regular r:id="rId32"/>
    </p:embeddedFont>
    <p:embeddedFont>
      <p:font typeface="Aileron Light" charset="1" panose="00000400000000000000"/>
      <p:regular r:id="rId33"/>
    </p:embeddedFont>
    <p:embeddedFont>
      <p:font typeface="Aileron Light Italics" charset="1" panose="00000400000000000000"/>
      <p:regular r:id="rId34"/>
    </p:embeddedFont>
    <p:embeddedFont>
      <p:font typeface="Aileron Ultra-Bold" charset="1" panose="00000A00000000000000"/>
      <p:regular r:id="rId35"/>
    </p:embeddedFont>
    <p:embeddedFont>
      <p:font typeface="Aileron Ultra-Bold Italics" charset="1" panose="00000A00000000000000"/>
      <p:regular r:id="rId36"/>
    </p:embeddedFont>
    <p:embeddedFont>
      <p:font typeface="Aileron Heavy" charset="1" panose="00000A00000000000000"/>
      <p:regular r:id="rId37"/>
    </p:embeddedFont>
    <p:embeddedFont>
      <p:font typeface="Aileron Heavy Italics" charset="1" panose="00000A00000000000000"/>
      <p:regular r:id="rId38"/>
    </p:embeddedFont>
    <p:embeddedFont>
      <p:font typeface="Open Sauce" charset="1" panose="00000500000000000000"/>
      <p:regular r:id="rId39"/>
    </p:embeddedFont>
    <p:embeddedFont>
      <p:font typeface="Open Sauce Bold" charset="1" panose="00000800000000000000"/>
      <p:regular r:id="rId40"/>
    </p:embeddedFont>
    <p:embeddedFont>
      <p:font typeface="Open Sauce Italics" charset="1" panose="00000500000000000000"/>
      <p:regular r:id="rId41"/>
    </p:embeddedFont>
    <p:embeddedFont>
      <p:font typeface="Open Sauce Bold Italics" charset="1" panose="00000800000000000000"/>
      <p:regular r:id="rId42"/>
    </p:embeddedFont>
    <p:embeddedFont>
      <p:font typeface="Open Sauce Light" charset="1" panose="00000400000000000000"/>
      <p:regular r:id="rId43"/>
    </p:embeddedFont>
    <p:embeddedFont>
      <p:font typeface="Open Sauce Light Italics" charset="1" panose="00000400000000000000"/>
      <p:regular r:id="rId44"/>
    </p:embeddedFont>
    <p:embeddedFont>
      <p:font typeface="Open Sauce Medium" charset="1" panose="00000600000000000000"/>
      <p:regular r:id="rId45"/>
    </p:embeddedFont>
    <p:embeddedFont>
      <p:font typeface="Open Sauce Medium Italics" charset="1" panose="00000600000000000000"/>
      <p:regular r:id="rId46"/>
    </p:embeddedFont>
    <p:embeddedFont>
      <p:font typeface="Open Sauce Semi-Bold" charset="1" panose="00000700000000000000"/>
      <p:regular r:id="rId47"/>
    </p:embeddedFont>
    <p:embeddedFont>
      <p:font typeface="Open Sauce Semi-Bold Italics" charset="1" panose="00000700000000000000"/>
      <p:regular r:id="rId48"/>
    </p:embeddedFont>
    <p:embeddedFont>
      <p:font typeface="Open Sauce Heavy" charset="1" panose="00000A00000000000000"/>
      <p:regular r:id="rId49"/>
    </p:embeddedFont>
    <p:embeddedFont>
      <p:font typeface="Open Sauce Heavy Italics" charset="1" panose="00000A0000000000000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slides/slide1.xml" Type="http://schemas.openxmlformats.org/officeDocument/2006/relationships/slide"/><Relationship Id="rId52" Target="slides/slide2.xml" Type="http://schemas.openxmlformats.org/officeDocument/2006/relationships/slide"/><Relationship Id="rId53" Target="slides/slide3.xml" Type="http://schemas.openxmlformats.org/officeDocument/2006/relationships/slide"/><Relationship Id="rId54" Target="slides/slide4.xml" Type="http://schemas.openxmlformats.org/officeDocument/2006/relationships/slide"/><Relationship Id="rId55" Target="slides/slide5.xml" Type="http://schemas.openxmlformats.org/officeDocument/2006/relationships/slide"/><Relationship Id="rId56" Target="slides/slide6.xml" Type="http://schemas.openxmlformats.org/officeDocument/2006/relationships/slide"/><Relationship Id="rId57" Target="slides/slide7.xml" Type="http://schemas.openxmlformats.org/officeDocument/2006/relationships/slide"/><Relationship Id="rId58" Target="slides/slide8.xml" Type="http://schemas.openxmlformats.org/officeDocument/2006/relationships/slide"/><Relationship Id="rId59" Target="slides/slide9.xml" Type="http://schemas.openxmlformats.org/officeDocument/2006/relationships/slide"/><Relationship Id="rId6" Target="fonts/font6.fntdata" Type="http://schemas.openxmlformats.org/officeDocument/2006/relationships/font"/><Relationship Id="rId60" Target="slides/slide10.xml" Type="http://schemas.openxmlformats.org/officeDocument/2006/relationships/slide"/><Relationship Id="rId61" Target="slides/slide11.xml" Type="http://schemas.openxmlformats.org/officeDocument/2006/relationships/slide"/><Relationship Id="rId62" Target="slides/slide12.xml" Type="http://schemas.openxmlformats.org/officeDocument/2006/relationships/slide"/><Relationship Id="rId63" Target="slides/slide13.xml" Type="http://schemas.openxmlformats.org/officeDocument/2006/relationships/slide"/><Relationship Id="rId64" Target="slides/slide14.xml" Type="http://schemas.openxmlformats.org/officeDocument/2006/relationships/slide"/><Relationship Id="rId65" Target="slides/slide15.xml" Type="http://schemas.openxmlformats.org/officeDocument/2006/relationships/slide"/><Relationship Id="rId66" Target="slides/slide16.xml" Type="http://schemas.openxmlformats.org/officeDocument/2006/relationships/slide"/><Relationship Id="rId67" Target="slides/slide17.xml" Type="http://schemas.openxmlformats.org/officeDocument/2006/relationships/slide"/><Relationship Id="rId68" Target="slides/slide18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8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https://github.com/surge-ai/toxicity/blob/main/toxicity_en.csv" TargetMode="External" Type="http://schemas.openxmlformats.org/officeDocument/2006/relationships/hyperlink"/><Relationship Id="rId5" Target="https://www.kaggle.com/datasets/fizzbuzz/cleaned-toxic-comments" TargetMode="External" Type="http://schemas.openxmlformats.org/officeDocument/2006/relationships/hyperlink"/><Relationship Id="rId6" Target="https://www.kaggle.com/datasets/saurabhshahane/cyberbullying-dataset" TargetMode="External" Type="http://schemas.openxmlformats.org/officeDocument/2006/relationships/hyperlink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7.png" Type="http://schemas.openxmlformats.org/officeDocument/2006/relationships/image"/><Relationship Id="rId6" Target="../media/image8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68155" y="7727248"/>
            <a:ext cx="1772749" cy="1772749"/>
          </a:xfrm>
          <a:custGeom>
            <a:avLst/>
            <a:gdLst/>
            <a:ahLst/>
            <a:cxnLst/>
            <a:rect r="r" b="b" t="t" l="l"/>
            <a:pathLst>
              <a:path h="1772749" w="1772749">
                <a:moveTo>
                  <a:pt x="0" y="0"/>
                </a:moveTo>
                <a:lnTo>
                  <a:pt x="1772749" y="0"/>
                </a:lnTo>
                <a:lnTo>
                  <a:pt x="1772749" y="1772749"/>
                </a:lnTo>
                <a:lnTo>
                  <a:pt x="0" y="17727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40904" y="882247"/>
            <a:ext cx="2480657" cy="2480657"/>
          </a:xfrm>
          <a:custGeom>
            <a:avLst/>
            <a:gdLst/>
            <a:ahLst/>
            <a:cxnLst/>
            <a:rect r="r" b="b" t="t" l="l"/>
            <a:pathLst>
              <a:path h="2480657" w="2480657">
                <a:moveTo>
                  <a:pt x="0" y="0"/>
                </a:moveTo>
                <a:lnTo>
                  <a:pt x="2480657" y="0"/>
                </a:lnTo>
                <a:lnTo>
                  <a:pt x="2480657" y="2480657"/>
                </a:lnTo>
                <a:lnTo>
                  <a:pt x="0" y="24806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86672" y="2914276"/>
            <a:ext cx="12848809" cy="81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u="sng">
                <a:solidFill>
                  <a:srgbClr val="231F20"/>
                </a:solidFill>
                <a:latin typeface="Canva Sans Bold"/>
              </a:rPr>
              <a:t>UE21CS320A – Capstone Project Approval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7167" y="5067300"/>
            <a:ext cx="17887819" cy="4148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6"/>
              </a:lnSpc>
              <a:spcBef>
                <a:spcPct val="0"/>
              </a:spcBef>
            </a:pPr>
            <a:r>
              <a:rPr lang="en-US" sz="3919" u="sng">
                <a:solidFill>
                  <a:srgbClr val="231F20"/>
                </a:solidFill>
                <a:latin typeface="Canva Sans Bold"/>
              </a:rPr>
              <a:t>Project Title</a:t>
            </a:r>
            <a:r>
              <a:rPr lang="en-US" sz="3919">
                <a:solidFill>
                  <a:srgbClr val="231F20"/>
                </a:solidFill>
                <a:latin typeface="Canva Sans Bold"/>
              </a:rPr>
              <a:t> : Real-Time Identification and Addressing of Hateful </a:t>
            </a:r>
          </a:p>
          <a:p>
            <a:pPr algn="ctr">
              <a:lnSpc>
                <a:spcPts val="5486"/>
              </a:lnSpc>
              <a:spcBef>
                <a:spcPct val="0"/>
              </a:spcBef>
            </a:pPr>
            <a:r>
              <a:rPr lang="en-US" sz="3919">
                <a:solidFill>
                  <a:srgbClr val="231F20"/>
                </a:solidFill>
                <a:latin typeface="Canva Sans Bold"/>
              </a:rPr>
              <a:t>Content in Online Conversations</a:t>
            </a:r>
          </a:p>
          <a:p>
            <a:pPr>
              <a:lnSpc>
                <a:spcPts val="5486"/>
              </a:lnSpc>
              <a:spcBef>
                <a:spcPct val="0"/>
              </a:spcBef>
            </a:pPr>
            <a:r>
              <a:rPr lang="en-US" sz="3919" u="sng">
                <a:solidFill>
                  <a:srgbClr val="231F20"/>
                </a:solidFill>
                <a:latin typeface="Canva Sans Bold"/>
              </a:rPr>
              <a:t>Project ID </a:t>
            </a:r>
            <a:r>
              <a:rPr lang="en-US" sz="3919">
                <a:solidFill>
                  <a:srgbClr val="231F20"/>
                </a:solidFill>
                <a:latin typeface="Canva Sans Bold"/>
              </a:rPr>
              <a:t>: 66</a:t>
            </a:r>
          </a:p>
          <a:p>
            <a:pPr>
              <a:lnSpc>
                <a:spcPts val="5486"/>
              </a:lnSpc>
              <a:spcBef>
                <a:spcPct val="0"/>
              </a:spcBef>
            </a:pPr>
            <a:r>
              <a:rPr lang="en-US" sz="3919" u="sng">
                <a:solidFill>
                  <a:srgbClr val="231F20"/>
                </a:solidFill>
                <a:latin typeface="Canva Sans Bold"/>
              </a:rPr>
              <a:t>Project Guide</a:t>
            </a:r>
            <a:r>
              <a:rPr lang="en-US" sz="3919">
                <a:solidFill>
                  <a:srgbClr val="231F20"/>
                </a:solidFill>
                <a:latin typeface="Canva Sans Bold"/>
              </a:rPr>
              <a:t>: Dr. Kamatchi Priya L</a:t>
            </a:r>
          </a:p>
          <a:p>
            <a:pPr algn="ctr">
              <a:lnSpc>
                <a:spcPts val="5486"/>
              </a:lnSpc>
              <a:spcBef>
                <a:spcPct val="0"/>
              </a:spcBef>
            </a:pPr>
          </a:p>
          <a:p>
            <a:pPr algn="ctr">
              <a:lnSpc>
                <a:spcPts val="54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78723" y="2448052"/>
            <a:ext cx="3542623" cy="234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Ensure compliance with data privacy regulations (e.g., GDPR, CCPA), terms of service of platforms, and ethical guidelines for content moderation to mitigate legal risks and liabilities.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89311" y="-93749"/>
            <a:ext cx="13617940" cy="1122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0"/>
              </a:lnSpc>
              <a:spcBef>
                <a:spcPct val="0"/>
              </a:spcBef>
            </a:pPr>
            <a:r>
              <a:rPr lang="en-US" sz="6732" spc="659">
                <a:solidFill>
                  <a:srgbClr val="231F20"/>
                </a:solidFill>
                <a:latin typeface="Oswald Bold"/>
              </a:rPr>
              <a:t>FEASIBILITY STUDY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9769247" y="-9098095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145" y="2409952"/>
            <a:ext cx="17747711" cy="896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2276" indent="-346138" lvl="1">
              <a:lnSpc>
                <a:spcPts val="4489"/>
              </a:lnSpc>
              <a:buFont typeface="Arial"/>
              <a:buChar char="•"/>
            </a:pPr>
            <a:r>
              <a:rPr lang="en-US" sz="3206" u="sng">
                <a:solidFill>
                  <a:srgbClr val="000000"/>
                </a:solidFill>
                <a:latin typeface="Canva Sans Bold"/>
              </a:rPr>
              <a:t>Labeled Datasets for Training:</a:t>
            </a:r>
          </a:p>
          <a:p>
            <a:pPr algn="just">
              <a:lnSpc>
                <a:spcPts val="4489"/>
              </a:lnSpc>
            </a:pPr>
            <a:r>
              <a:rPr lang="en-US" sz="3206">
                <a:solidFill>
                  <a:srgbClr val="000000"/>
                </a:solidFill>
                <a:latin typeface="Canva Sans"/>
              </a:rPr>
              <a:t>Availability of large labeled datasets, containing examples of toxic and non-toxic content, facilitates the training of machine learning models.</a:t>
            </a:r>
          </a:p>
          <a:p>
            <a:pPr algn="just">
              <a:lnSpc>
                <a:spcPts val="4489"/>
              </a:lnSpc>
            </a:pPr>
          </a:p>
          <a:p>
            <a:pPr algn="just" marL="692276" indent="-346138" lvl="1">
              <a:lnSpc>
                <a:spcPts val="4489"/>
              </a:lnSpc>
              <a:buFont typeface="Arial"/>
              <a:buChar char="•"/>
            </a:pPr>
            <a:r>
              <a:rPr lang="en-US" sz="3206" u="sng">
                <a:solidFill>
                  <a:srgbClr val="000000"/>
                </a:solidFill>
                <a:latin typeface="Canva Sans Semi-Bold"/>
              </a:rPr>
              <a:t>Contextual Understanding:</a:t>
            </a:r>
          </a:p>
          <a:p>
            <a:pPr algn="just">
              <a:lnSpc>
                <a:spcPts val="4489"/>
              </a:lnSpc>
            </a:pPr>
            <a:r>
              <a:rPr lang="en-US" sz="3206">
                <a:solidFill>
                  <a:srgbClr val="000000"/>
                </a:solidFill>
                <a:latin typeface="Canva Sans"/>
              </a:rPr>
              <a:t>NLP techniques have significantly advanced,reducing false positives in toxicity detection and enabling better understanding of the context, semantics, and sentiment in text data. EX - </a:t>
            </a:r>
            <a:r>
              <a:rPr lang="en-US" sz="3206">
                <a:solidFill>
                  <a:srgbClr val="000000"/>
                </a:solidFill>
                <a:latin typeface="Canva Sans Bold"/>
              </a:rPr>
              <a:t>BERT Model and LSTM Model.</a:t>
            </a:r>
          </a:p>
          <a:p>
            <a:pPr algn="just">
              <a:lnSpc>
                <a:spcPts val="4489"/>
              </a:lnSpc>
            </a:pPr>
          </a:p>
          <a:p>
            <a:pPr algn="just" marL="692276" indent="-346138" lvl="1">
              <a:lnSpc>
                <a:spcPts val="4489"/>
              </a:lnSpc>
              <a:buFont typeface="Arial"/>
              <a:buChar char="•"/>
            </a:pPr>
            <a:r>
              <a:rPr lang="en-US" sz="3206" u="sng">
                <a:solidFill>
                  <a:srgbClr val="000000"/>
                </a:solidFill>
                <a:latin typeface="Canva Sans Semi-Bold"/>
              </a:rPr>
              <a:t>Machine Learning Algorithms:</a:t>
            </a:r>
          </a:p>
          <a:p>
            <a:pPr algn="just">
              <a:lnSpc>
                <a:spcPts val="4489"/>
              </a:lnSpc>
            </a:pPr>
            <a:r>
              <a:rPr lang="en-US" sz="3206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206">
                <a:solidFill>
                  <a:srgbClr val="000000"/>
                </a:solidFill>
                <a:latin typeface="Canva Sans"/>
              </a:rPr>
              <a:t>Various machine learning algorithms, such as support vector machines, random forests, and neural networks, can be employed for toxicity detection. EX - </a:t>
            </a:r>
            <a:r>
              <a:rPr lang="en-US" sz="3206">
                <a:solidFill>
                  <a:srgbClr val="000000"/>
                </a:solidFill>
                <a:latin typeface="Canva Sans Bold"/>
              </a:rPr>
              <a:t>Ensemble Model , LSTM Model.</a:t>
            </a:r>
          </a:p>
          <a:p>
            <a:pPr algn="just">
              <a:lnSpc>
                <a:spcPts val="4489"/>
              </a:lnSpc>
            </a:pPr>
          </a:p>
          <a:p>
            <a:pPr algn="just">
              <a:lnSpc>
                <a:spcPts val="4489"/>
              </a:lnSpc>
            </a:pPr>
          </a:p>
          <a:p>
            <a:pPr algn="just">
              <a:lnSpc>
                <a:spcPts val="448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648493" y="1621237"/>
            <a:ext cx="3258758" cy="39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2"/>
              </a:lnSpc>
              <a:spcBef>
                <a:spcPct val="0"/>
              </a:spcBef>
            </a:pPr>
            <a:r>
              <a:rPr lang="en-US" sz="2349" spc="230" u="sng">
                <a:solidFill>
                  <a:srgbClr val="FDFBFB"/>
                </a:solidFill>
                <a:latin typeface="Oswald"/>
              </a:rPr>
              <a:t>LEGAL FEASIBILITY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2664" y="1357967"/>
            <a:ext cx="5474732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26"/>
              </a:lnSpc>
              <a:spcBef>
                <a:spcPct val="0"/>
              </a:spcBef>
            </a:pPr>
            <a:r>
              <a:rPr lang="en-US" sz="4271" u="sng">
                <a:solidFill>
                  <a:srgbClr val="000000"/>
                </a:solidFill>
                <a:latin typeface="Oswald Bold Italics"/>
              </a:rPr>
              <a:t>TECHNICAL FEASIBILITY: </a:t>
            </a:r>
          </a:p>
          <a:p>
            <a:pPr algn="ctr">
              <a:lnSpc>
                <a:spcPts val="5126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3088" r="0" b="-43088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78723" y="2448052"/>
            <a:ext cx="3542623" cy="234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Ensure compliance with data privacy regulations (e.g., GDPR, CCPA), terms of service of platforms, and ethical guidelines for content moderation to mitigate legal risks and liabilities.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48493" y="1621237"/>
            <a:ext cx="3258758" cy="39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2"/>
              </a:lnSpc>
              <a:spcBef>
                <a:spcPct val="0"/>
              </a:spcBef>
            </a:pPr>
            <a:r>
              <a:rPr lang="en-US" sz="2349" spc="230" u="sng">
                <a:solidFill>
                  <a:srgbClr val="FDFBFB"/>
                </a:solidFill>
                <a:latin typeface="Oswald"/>
              </a:rPr>
              <a:t>LEGAL FEASIBILITY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89311" y="-93749"/>
            <a:ext cx="13617940" cy="1122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0"/>
              </a:lnSpc>
              <a:spcBef>
                <a:spcPct val="0"/>
              </a:spcBef>
            </a:pPr>
            <a:r>
              <a:rPr lang="en-US" sz="6732" spc="659">
                <a:solidFill>
                  <a:srgbClr val="231F20"/>
                </a:solidFill>
                <a:latin typeface="Oswald Bold"/>
              </a:rPr>
              <a:t>FEASIBILITY STUDY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87923">
            <a:off x="-9715669" y="-850873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0765" y="1285781"/>
            <a:ext cx="17657235" cy="8422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68"/>
              </a:lnSpc>
            </a:pPr>
          </a:p>
          <a:p>
            <a:pPr>
              <a:lnSpc>
                <a:spcPts val="4468"/>
              </a:lnSpc>
            </a:pPr>
          </a:p>
          <a:p>
            <a:pPr>
              <a:lnSpc>
                <a:spcPts val="4468"/>
              </a:lnSpc>
            </a:pPr>
            <a:r>
              <a:rPr lang="en-US" sz="3191">
                <a:solidFill>
                  <a:srgbClr val="000000"/>
                </a:solidFill>
                <a:latin typeface="Canva Sans"/>
              </a:rPr>
              <a:t>Examining the financial aspects, including the cost of implementing toxicity analysis tools, maintenance expenses, and potential return on investment. </a:t>
            </a:r>
          </a:p>
          <a:p>
            <a:pPr algn="ctr">
              <a:lnSpc>
                <a:spcPts val="4468"/>
              </a:lnSpc>
            </a:pPr>
          </a:p>
          <a:p>
            <a:pPr>
              <a:lnSpc>
                <a:spcPts val="4468"/>
              </a:lnSpc>
            </a:pPr>
          </a:p>
          <a:p>
            <a:pPr>
              <a:lnSpc>
                <a:spcPts val="4468"/>
              </a:lnSpc>
            </a:pPr>
            <a:r>
              <a:rPr lang="en-US" sz="3191">
                <a:solidFill>
                  <a:srgbClr val="000000"/>
                </a:solidFill>
                <a:latin typeface="Canva Sans"/>
              </a:rPr>
              <a:t>Determining how well toxicity analysis integrates with existing social media platforms and workflows. Assessing the impact on user experience, content moderation processes, and the overall operational efficiency of the platform.</a:t>
            </a:r>
          </a:p>
          <a:p>
            <a:pPr algn="ctr">
              <a:lnSpc>
                <a:spcPts val="4468"/>
              </a:lnSpc>
            </a:pPr>
          </a:p>
          <a:p>
            <a:pPr>
              <a:lnSpc>
                <a:spcPts val="4468"/>
              </a:lnSpc>
            </a:pPr>
          </a:p>
          <a:p>
            <a:pPr>
              <a:lnSpc>
                <a:spcPts val="4468"/>
              </a:lnSpc>
            </a:pPr>
            <a:r>
              <a:rPr lang="en-US" sz="3191">
                <a:solidFill>
                  <a:srgbClr val="000000"/>
                </a:solidFill>
                <a:latin typeface="Canva Sans"/>
              </a:rPr>
              <a:t>Ensuring that the toxicity analysis complies with privacy laws and regulations. We consider potential legal challenges related to content moderation, user data protection, and freedom of expression.</a:t>
            </a:r>
          </a:p>
          <a:p>
            <a:pPr algn="ctr">
              <a:lnSpc>
                <a:spcPts val="460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11715" y="1649812"/>
            <a:ext cx="5920145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26"/>
              </a:lnSpc>
              <a:spcBef>
                <a:spcPct val="0"/>
              </a:spcBef>
            </a:pPr>
            <a:r>
              <a:rPr lang="en-US" sz="4271" u="sng">
                <a:solidFill>
                  <a:srgbClr val="000000"/>
                </a:solidFill>
                <a:latin typeface="Oswald Bold Italics"/>
              </a:rPr>
              <a:t>ECONOMICAL</a:t>
            </a:r>
            <a:r>
              <a:rPr lang="en-US" sz="4271" u="sng">
                <a:solidFill>
                  <a:srgbClr val="000000"/>
                </a:solidFill>
                <a:latin typeface="Oswald Bold Italics"/>
              </a:rPr>
              <a:t> FEASIBILITY: </a:t>
            </a:r>
          </a:p>
          <a:p>
            <a:pPr algn="ctr">
              <a:lnSpc>
                <a:spcPts val="512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11715" y="3838575"/>
            <a:ext cx="6102906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26"/>
              </a:lnSpc>
              <a:spcBef>
                <a:spcPct val="0"/>
              </a:spcBef>
            </a:pPr>
            <a:r>
              <a:rPr lang="en-US" sz="4271" u="sng">
                <a:solidFill>
                  <a:srgbClr val="000000"/>
                </a:solidFill>
                <a:latin typeface="Oswald Bold Italics"/>
              </a:rPr>
              <a:t>OPERATIONAL</a:t>
            </a:r>
            <a:r>
              <a:rPr lang="en-US" sz="4271" u="sng">
                <a:solidFill>
                  <a:srgbClr val="000000"/>
                </a:solidFill>
                <a:latin typeface="Oswald Bold Italics"/>
              </a:rPr>
              <a:t> FEASIBILITY: </a:t>
            </a:r>
          </a:p>
          <a:p>
            <a:pPr algn="ctr">
              <a:lnSpc>
                <a:spcPts val="5126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11715" y="6559402"/>
            <a:ext cx="4380071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26"/>
              </a:lnSpc>
              <a:spcBef>
                <a:spcPct val="0"/>
              </a:spcBef>
            </a:pPr>
            <a:r>
              <a:rPr lang="en-US" sz="4271" u="sng">
                <a:solidFill>
                  <a:srgbClr val="000000"/>
                </a:solidFill>
                <a:latin typeface="Oswald Bold Italics"/>
              </a:rPr>
              <a:t>LEGAL</a:t>
            </a:r>
            <a:r>
              <a:rPr lang="en-US" sz="4271" u="sng">
                <a:solidFill>
                  <a:srgbClr val="000000"/>
                </a:solidFill>
                <a:latin typeface="Oswald Bold Italics"/>
              </a:rPr>
              <a:t> FEASIBILITY: </a:t>
            </a:r>
          </a:p>
          <a:p>
            <a:pPr algn="ctr">
              <a:lnSpc>
                <a:spcPts val="5126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3088" r="0" b="-43088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-5374732" y="61822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088" r="0" b="-430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52616" y="1660703"/>
            <a:ext cx="14182768" cy="980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9"/>
              </a:lnSpc>
            </a:pPr>
            <a:r>
              <a:rPr lang="en-US" sz="4099" u="sng">
                <a:solidFill>
                  <a:srgbClr val="000000"/>
                </a:solidFill>
                <a:latin typeface="Open Sauce Bold"/>
              </a:rPr>
              <a:t>BERT</a:t>
            </a:r>
          </a:p>
          <a:p>
            <a:pPr marL="690874" indent="-345437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BERT (</a:t>
            </a:r>
            <a:r>
              <a:rPr lang="en-US" sz="3199">
                <a:solidFill>
                  <a:srgbClr val="000000"/>
                </a:solidFill>
                <a:latin typeface="Open Sauce Bold"/>
              </a:rPr>
              <a:t>Bidirectional Encoder Representations from Transformers)</a:t>
            </a:r>
            <a:r>
              <a:rPr lang="en-US" sz="3199">
                <a:solidFill>
                  <a:srgbClr val="000000"/>
                </a:solidFill>
                <a:latin typeface="Open Sauce"/>
              </a:rPr>
              <a:t> can be used in a toxicity detection project by fine-tuning its pre-trained model on a labeled dataset of toxic and non-toxic content. </a:t>
            </a:r>
          </a:p>
          <a:p>
            <a:pPr marL="690874" indent="-345437" lvl="1">
              <a:lnSpc>
                <a:spcPts val="399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The model learns contextual representations of words, enabling it to capture nuanced language patterns.</a:t>
            </a:r>
          </a:p>
          <a:p>
            <a:pPr>
              <a:lnSpc>
                <a:spcPts val="3999"/>
              </a:lnSpc>
            </a:pPr>
          </a:p>
          <a:p>
            <a:pPr>
              <a:lnSpc>
                <a:spcPts val="3999"/>
              </a:lnSpc>
            </a:pPr>
          </a:p>
          <a:p>
            <a:pPr>
              <a:lnSpc>
                <a:spcPts val="7051"/>
              </a:lnSpc>
            </a:pPr>
            <a:r>
              <a:rPr lang="en-US" sz="4099" u="sng">
                <a:solidFill>
                  <a:srgbClr val="000000"/>
                </a:solidFill>
                <a:latin typeface="Open Sauce Bold"/>
              </a:rPr>
              <a:t>LSTM:</a:t>
            </a:r>
          </a:p>
          <a:p>
            <a:pPr marL="690874" indent="-345437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LSTMs support sequential text processing, which helps in better understanding of a word or phrase where its context depends on the preceding words.</a:t>
            </a:r>
          </a:p>
          <a:p>
            <a:pPr marL="690874" indent="-345437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LSTMs can operate at the character level, which is useful in detecting euphemism.</a:t>
            </a:r>
          </a:p>
          <a:p>
            <a:pPr>
              <a:lnSpc>
                <a:spcPts val="5329"/>
              </a:lnSpc>
            </a:pPr>
          </a:p>
          <a:p>
            <a:pPr>
              <a:lnSpc>
                <a:spcPts val="5329"/>
              </a:lnSpc>
            </a:pPr>
          </a:p>
          <a:p>
            <a:pPr algn="l">
              <a:lnSpc>
                <a:spcPts val="532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785370" y="5135950"/>
            <a:ext cx="1576594" cy="1576594"/>
          </a:xfrm>
          <a:custGeom>
            <a:avLst/>
            <a:gdLst/>
            <a:ahLst/>
            <a:cxnLst/>
            <a:rect r="r" b="b" t="t" l="l"/>
            <a:pathLst>
              <a:path h="1576594" w="1576594">
                <a:moveTo>
                  <a:pt x="0" y="0"/>
                </a:moveTo>
                <a:lnTo>
                  <a:pt x="1576594" y="0"/>
                </a:lnTo>
                <a:lnTo>
                  <a:pt x="1576594" y="1576594"/>
                </a:lnTo>
                <a:lnTo>
                  <a:pt x="0" y="1576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94214" y="332990"/>
            <a:ext cx="9899571" cy="935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  <a:spcBef>
                <a:spcPct val="0"/>
              </a:spcBef>
            </a:pPr>
            <a:r>
              <a:rPr lang="en-US" sz="5803">
                <a:solidFill>
                  <a:srgbClr val="000000"/>
                </a:solidFill>
                <a:latin typeface="Oswald Bold"/>
              </a:rPr>
              <a:t>MODELS UNDER CONSIDERATION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3949969" y="-930637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88615" y="738684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6168" y="3111355"/>
            <a:ext cx="16842920" cy="5033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6"/>
              </a:lnSpc>
            </a:pPr>
            <a:r>
              <a:rPr lang="en-US" sz="2836">
                <a:solidFill>
                  <a:srgbClr val="231F20"/>
                </a:solidFill>
                <a:latin typeface="Open Sauce Bold"/>
              </a:rPr>
              <a:t>1)</a:t>
            </a:r>
            <a:r>
              <a:rPr lang="en-US" sz="2836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2836">
                <a:solidFill>
                  <a:srgbClr val="231F20"/>
                </a:solidFill>
                <a:latin typeface="Open Sauce Bold"/>
              </a:rPr>
              <a:t>Toxic comments Dataset :</a:t>
            </a:r>
            <a:r>
              <a:rPr lang="en-US" sz="2836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2836" u="sng">
                <a:solidFill>
                  <a:srgbClr val="231F20"/>
                </a:solidFill>
                <a:latin typeface="Open Sauce"/>
                <a:hlinkClick r:id="rId4" tooltip="https://github.com/surge-ai/toxicity/blob/main/toxicity_en.csv"/>
              </a:rPr>
              <a:t>https://github.com/surge-ai/toxicity/blob/main/toxicity_en.csv</a:t>
            </a:r>
          </a:p>
          <a:p>
            <a:pPr algn="just">
              <a:lnSpc>
                <a:spcPts val="2814"/>
              </a:lnSpc>
            </a:pPr>
            <a:r>
              <a:rPr lang="en-US" sz="2165">
                <a:solidFill>
                  <a:srgbClr val="231F20"/>
                </a:solidFill>
                <a:latin typeface="Open Sauce"/>
              </a:rPr>
              <a:t>     </a:t>
            </a:r>
          </a:p>
          <a:p>
            <a:pPr algn="just">
              <a:lnSpc>
                <a:spcPts val="3313"/>
              </a:lnSpc>
            </a:pPr>
          </a:p>
          <a:p>
            <a:pPr algn="just">
              <a:lnSpc>
                <a:spcPts val="3313"/>
              </a:lnSpc>
            </a:pPr>
          </a:p>
          <a:p>
            <a:pPr algn="just">
              <a:lnSpc>
                <a:spcPts val="3669"/>
              </a:lnSpc>
            </a:pPr>
            <a:r>
              <a:rPr lang="en-US" sz="2822">
                <a:solidFill>
                  <a:srgbClr val="231F20"/>
                </a:solidFill>
                <a:latin typeface="Open Sauce Bold"/>
              </a:rPr>
              <a:t>2)Hate language Dataset :</a:t>
            </a:r>
            <a:r>
              <a:rPr lang="en-US" sz="2822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2822" u="sng">
                <a:solidFill>
                  <a:srgbClr val="231F20"/>
                </a:solidFill>
                <a:latin typeface="Open Sauce"/>
                <a:hlinkClick r:id="rId5" tooltip="https://www.kaggle.com/datasets/fizzbuzz/cleaned-toxic-comments"/>
              </a:rPr>
              <a:t>https://www.kaggle.com/datasets/fizzbuzz/cleaned-toxic-comments</a:t>
            </a:r>
          </a:p>
          <a:p>
            <a:pPr algn="ctr">
              <a:lnSpc>
                <a:spcPts val="2814"/>
              </a:lnSpc>
            </a:pPr>
          </a:p>
          <a:p>
            <a:pPr algn="just">
              <a:lnSpc>
                <a:spcPts val="3313"/>
              </a:lnSpc>
            </a:pPr>
          </a:p>
          <a:p>
            <a:pPr algn="just">
              <a:lnSpc>
                <a:spcPts val="3313"/>
              </a:lnSpc>
            </a:pPr>
          </a:p>
          <a:p>
            <a:pPr algn="just">
              <a:lnSpc>
                <a:spcPts val="3431"/>
              </a:lnSpc>
            </a:pPr>
            <a:r>
              <a:rPr lang="en-US" sz="2639">
                <a:solidFill>
                  <a:srgbClr val="231F20"/>
                </a:solidFill>
                <a:latin typeface="Open Sauce Bold"/>
              </a:rPr>
              <a:t>3) Cyberbullying dataset :</a:t>
            </a:r>
            <a:r>
              <a:rPr lang="en-US" sz="2639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2639" u="sng">
                <a:solidFill>
                  <a:srgbClr val="231F20"/>
                </a:solidFill>
                <a:latin typeface="Open Sauce"/>
                <a:hlinkClick r:id="rId6" tooltip="https://www.kaggle.com/datasets/saurabhshahane/cyberbullying-dataset"/>
              </a:rPr>
              <a:t>https://www.kaggle.com/datasets/saurabhshahane/cyberbullying-dataset</a:t>
            </a:r>
          </a:p>
          <a:p>
            <a:pPr algn="just">
              <a:lnSpc>
                <a:spcPts val="3703"/>
              </a:lnSpc>
            </a:pPr>
          </a:p>
          <a:p>
            <a:pPr algn="just">
              <a:lnSpc>
                <a:spcPts val="3313"/>
              </a:lnSpc>
            </a:pPr>
          </a:p>
          <a:p>
            <a:pPr algn="just">
              <a:lnSpc>
                <a:spcPts val="3313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482069" y="7868304"/>
            <a:ext cx="2137018" cy="1936672"/>
          </a:xfrm>
          <a:custGeom>
            <a:avLst/>
            <a:gdLst/>
            <a:ahLst/>
            <a:cxnLst/>
            <a:rect r="r" b="b" t="t" l="l"/>
            <a:pathLst>
              <a:path h="1936672" w="2137018">
                <a:moveTo>
                  <a:pt x="0" y="0"/>
                </a:moveTo>
                <a:lnTo>
                  <a:pt x="2137018" y="0"/>
                </a:lnTo>
                <a:lnTo>
                  <a:pt x="2137018" y="1936672"/>
                </a:lnTo>
                <a:lnTo>
                  <a:pt x="0" y="19366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39418" y="699857"/>
            <a:ext cx="3901797" cy="110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586" spc="65">
                <a:solidFill>
                  <a:srgbClr val="000000"/>
                </a:solidFill>
                <a:latin typeface="Oswald Bold"/>
              </a:rPr>
              <a:t>DATA SETS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43088" r="0" b="-43088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088" r="0" b="-430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48932" y="2394024"/>
            <a:ext cx="13551819" cy="8163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33353" indent="-416677" lvl="1">
              <a:lnSpc>
                <a:spcPts val="5326"/>
              </a:lnSpc>
              <a:buFont typeface="Arial"/>
              <a:buChar char="•"/>
            </a:pPr>
            <a:r>
              <a:rPr lang="en-US" sz="3859" spc="38">
                <a:solidFill>
                  <a:srgbClr val="000000"/>
                </a:solidFill>
                <a:latin typeface="Arial Bold Italics"/>
              </a:rPr>
              <a:t>Capstone-I deliverables</a:t>
            </a:r>
          </a:p>
          <a:p>
            <a:pPr marL="768585" indent="-384293" lvl="1">
              <a:lnSpc>
                <a:spcPts val="4912"/>
              </a:lnSpc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DM Sans Italics"/>
              </a:rPr>
              <a:t> Definition of problem statement</a:t>
            </a:r>
          </a:p>
          <a:p>
            <a:pPr marL="768585" indent="-384293" lvl="1">
              <a:lnSpc>
                <a:spcPts val="4912"/>
              </a:lnSpc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DM Sans Italics"/>
              </a:rPr>
              <a:t> Feasibility Study</a:t>
            </a:r>
          </a:p>
          <a:p>
            <a:pPr marL="768585" indent="-384293" lvl="1">
              <a:lnSpc>
                <a:spcPts val="4912"/>
              </a:lnSpc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DM Sans Italics"/>
              </a:rPr>
              <a:t> Dataset curation</a:t>
            </a:r>
          </a:p>
          <a:p>
            <a:pPr marL="768585" indent="-384293" lvl="1">
              <a:lnSpc>
                <a:spcPts val="4912"/>
              </a:lnSpc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DM Sans Italics"/>
              </a:rPr>
              <a:t> Literature Survey</a:t>
            </a:r>
          </a:p>
          <a:p>
            <a:pPr marL="768585" indent="-384293" lvl="1">
              <a:lnSpc>
                <a:spcPts val="4912"/>
              </a:lnSpc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DM Sans Italics"/>
              </a:rPr>
              <a:t> Project Methodology</a:t>
            </a:r>
          </a:p>
          <a:p>
            <a:pPr marL="768585" indent="-384293" lvl="1">
              <a:lnSpc>
                <a:spcPts val="4912"/>
              </a:lnSpc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DM Sans Italics"/>
              </a:rPr>
              <a:t> Specification and design documents</a:t>
            </a:r>
          </a:p>
          <a:p>
            <a:pPr>
              <a:lnSpc>
                <a:spcPts val="4912"/>
              </a:lnSpc>
            </a:pPr>
          </a:p>
          <a:p>
            <a:pPr marL="768585" indent="-384293" lvl="1">
              <a:lnSpc>
                <a:spcPts val="4912"/>
              </a:lnSpc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Arial Bold Italics"/>
              </a:rPr>
              <a:t>Capstone-II deliverables</a:t>
            </a:r>
          </a:p>
          <a:p>
            <a:pPr marL="768585" indent="-384293" lvl="1">
              <a:lnSpc>
                <a:spcPts val="4912"/>
              </a:lnSpc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DM Sans Italics"/>
              </a:rPr>
              <a:t> Project implementation</a:t>
            </a:r>
          </a:p>
          <a:p>
            <a:pPr marL="768585" indent="-384293" lvl="1">
              <a:lnSpc>
                <a:spcPts val="4912"/>
              </a:lnSpc>
              <a:spcBef>
                <a:spcPct val="0"/>
              </a:spcBef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DM Sans Italics"/>
              </a:rPr>
              <a:t>Testing</a:t>
            </a:r>
          </a:p>
          <a:p>
            <a:pPr marL="768585" indent="-384293" lvl="1">
              <a:lnSpc>
                <a:spcPts val="4912"/>
              </a:lnSpc>
              <a:spcBef>
                <a:spcPct val="0"/>
              </a:spcBef>
              <a:buFont typeface="Arial"/>
              <a:buChar char="•"/>
            </a:pPr>
            <a:r>
              <a:rPr lang="en-US" sz="3559" spc="35">
                <a:solidFill>
                  <a:srgbClr val="000000"/>
                </a:solidFill>
                <a:latin typeface="DM Sans Italics"/>
              </a:rPr>
              <a:t>Validation</a:t>
            </a:r>
          </a:p>
          <a:p>
            <a:pPr algn="ctr">
              <a:lnSpc>
                <a:spcPts val="491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486911" y="705711"/>
            <a:ext cx="10117855" cy="114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8"/>
              </a:lnSpc>
              <a:spcBef>
                <a:spcPct val="0"/>
              </a:spcBef>
            </a:pPr>
            <a:r>
              <a:rPr lang="en-US" sz="6781" spc="67" u="sng">
                <a:solidFill>
                  <a:srgbClr val="000000"/>
                </a:solidFill>
                <a:latin typeface="Oswald Bold"/>
              </a:rPr>
              <a:t>EXPECTED DELIVERABLES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8585433" y="-866662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4646179" y="-914086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60093" y="6895603"/>
            <a:ext cx="2932415" cy="847111"/>
            <a:chOff x="0" y="0"/>
            <a:chExt cx="1075555" cy="310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070732" y="7742714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46312" y="3696538"/>
            <a:ext cx="2932415" cy="2351362"/>
            <a:chOff x="0" y="0"/>
            <a:chExt cx="1075555" cy="8624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046312" y="6157334"/>
            <a:ext cx="2932415" cy="847111"/>
            <a:chOff x="0" y="0"/>
            <a:chExt cx="1075555" cy="3107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3088" r="0" b="-43088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56832" y="1453768"/>
            <a:ext cx="16302468" cy="841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45"/>
              </a:lnSpc>
            </a:pPr>
            <a:r>
              <a:rPr lang="en-US" sz="3034" u="sng">
                <a:solidFill>
                  <a:srgbClr val="231F20"/>
                </a:solidFill>
                <a:latin typeface="Open Sauce Bold"/>
              </a:rPr>
              <a:t>Data Bias</a:t>
            </a:r>
            <a:r>
              <a:rPr lang="en-US" sz="3034">
                <a:solidFill>
                  <a:srgbClr val="231F20"/>
                </a:solidFill>
                <a:latin typeface="Open Sauce"/>
              </a:rPr>
              <a:t>: Ensuring balanced and representative datasets to mitigate biases and accurately capture diverse forms of toxicity.</a:t>
            </a:r>
          </a:p>
          <a:p>
            <a:pPr>
              <a:lnSpc>
                <a:spcPts val="3945"/>
              </a:lnSpc>
            </a:pPr>
          </a:p>
          <a:p>
            <a:pPr>
              <a:lnSpc>
                <a:spcPts val="3945"/>
              </a:lnSpc>
            </a:pPr>
            <a:r>
              <a:rPr lang="en-US" sz="3034" u="sng">
                <a:solidFill>
                  <a:srgbClr val="231F20"/>
                </a:solidFill>
                <a:latin typeface="Open Sauce Bold"/>
              </a:rPr>
              <a:t>Ambiguity in Language</a:t>
            </a:r>
            <a:r>
              <a:rPr lang="en-US" sz="3034" u="sng">
                <a:solidFill>
                  <a:srgbClr val="231F20"/>
                </a:solidFill>
                <a:latin typeface="Open Sauce"/>
              </a:rPr>
              <a:t>:</a:t>
            </a:r>
            <a:r>
              <a:rPr lang="en-US" sz="3034">
                <a:solidFill>
                  <a:srgbClr val="231F20"/>
                </a:solidFill>
                <a:latin typeface="Open Sauce"/>
              </a:rPr>
              <a:t> Handling nuanced language and context-dependent expressions of toxicity to improve model understanding and reduce false positives.</a:t>
            </a:r>
          </a:p>
          <a:p>
            <a:pPr>
              <a:lnSpc>
                <a:spcPts val="3945"/>
              </a:lnSpc>
            </a:pPr>
          </a:p>
          <a:p>
            <a:pPr>
              <a:lnSpc>
                <a:spcPts val="3945"/>
              </a:lnSpc>
            </a:pPr>
            <a:r>
              <a:rPr lang="en-US" sz="3034" u="sng">
                <a:solidFill>
                  <a:srgbClr val="231F20"/>
                </a:solidFill>
                <a:latin typeface="Open Sauce Bold"/>
              </a:rPr>
              <a:t>Scalability:</a:t>
            </a:r>
            <a:r>
              <a:rPr lang="en-US" sz="3034">
                <a:solidFill>
                  <a:srgbClr val="231F20"/>
                </a:solidFill>
                <a:latin typeface="Open Sauce"/>
              </a:rPr>
              <a:t> Designing scalable architectures capable of processing large volumes of data in real-time to keep pace with dynamic online environments.</a:t>
            </a:r>
          </a:p>
          <a:p>
            <a:pPr>
              <a:lnSpc>
                <a:spcPts val="3945"/>
              </a:lnSpc>
            </a:pPr>
          </a:p>
          <a:p>
            <a:pPr>
              <a:lnSpc>
                <a:spcPts val="3945"/>
              </a:lnSpc>
            </a:pPr>
            <a:r>
              <a:rPr lang="en-US" sz="3034" u="sng">
                <a:solidFill>
                  <a:srgbClr val="231F20"/>
                </a:solidFill>
                <a:latin typeface="Open Sauce Bold"/>
              </a:rPr>
              <a:t>Ethical Considerations</a:t>
            </a:r>
            <a:r>
              <a:rPr lang="en-US" sz="3034" u="sng">
                <a:solidFill>
                  <a:srgbClr val="231F20"/>
                </a:solidFill>
                <a:latin typeface="Open Sauce"/>
              </a:rPr>
              <a:t>:</a:t>
            </a:r>
            <a:r>
              <a:rPr lang="en-US" sz="3034">
                <a:solidFill>
                  <a:srgbClr val="231F20"/>
                </a:solidFill>
                <a:latin typeface="Open Sauce"/>
              </a:rPr>
              <a:t> Addressing ethical implications of content moderation, such as censorship and privacy concerns, to uphold user rights and freedoms.</a:t>
            </a:r>
          </a:p>
          <a:p>
            <a:pPr>
              <a:lnSpc>
                <a:spcPts val="3945"/>
              </a:lnSpc>
            </a:pPr>
          </a:p>
          <a:p>
            <a:pPr>
              <a:lnSpc>
                <a:spcPts val="3945"/>
              </a:lnSpc>
            </a:pPr>
            <a:r>
              <a:rPr lang="en-US" sz="3034" u="sng">
                <a:solidFill>
                  <a:srgbClr val="231F20"/>
                </a:solidFill>
                <a:latin typeface="Open Sauce Bold"/>
              </a:rPr>
              <a:t>User Engagement:</a:t>
            </a:r>
            <a:r>
              <a:rPr lang="en-US" sz="3034">
                <a:solidFill>
                  <a:srgbClr val="231F20"/>
                </a:solidFill>
                <a:latin typeface="Open Sauce Bold"/>
              </a:rPr>
              <a:t> </a:t>
            </a:r>
            <a:r>
              <a:rPr lang="en-US" sz="3034">
                <a:solidFill>
                  <a:srgbClr val="231F20"/>
                </a:solidFill>
                <a:latin typeface="Open Sauce"/>
              </a:rPr>
              <a:t>Encouraging user participation and feedback to improve model effectiveness and promote community trust in moderation efforts.</a:t>
            </a:r>
          </a:p>
          <a:p>
            <a:pPr>
              <a:lnSpc>
                <a:spcPts val="3945"/>
              </a:lnSpc>
            </a:pPr>
          </a:p>
          <a:p>
            <a:pPr>
              <a:lnSpc>
                <a:spcPts val="3945"/>
              </a:lnSpc>
            </a:pPr>
            <a:r>
              <a:rPr lang="en-US" sz="3034" u="sng">
                <a:solidFill>
                  <a:srgbClr val="231F20"/>
                </a:solidFill>
                <a:latin typeface="Open Sauce Bold"/>
              </a:rPr>
              <a:t>Dynamic Nature of Toxicity:</a:t>
            </a:r>
            <a:r>
              <a:rPr lang="en-US" sz="3034">
                <a:solidFill>
                  <a:srgbClr val="231F20"/>
                </a:solidFill>
                <a:latin typeface="Open Sauce"/>
              </a:rPr>
              <a:t> Continuously adapting to evolving online behaviors and emerging forms of toxicity to maintain detection accuracy and relevance.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738017" y="192009"/>
            <a:ext cx="894759" cy="974490"/>
          </a:xfrm>
          <a:custGeom>
            <a:avLst/>
            <a:gdLst/>
            <a:ahLst/>
            <a:cxnLst/>
            <a:rect r="r" b="b" t="t" l="l"/>
            <a:pathLst>
              <a:path h="974490" w="894759">
                <a:moveTo>
                  <a:pt x="0" y="0"/>
                </a:moveTo>
                <a:lnTo>
                  <a:pt x="894759" y="0"/>
                </a:lnTo>
                <a:lnTo>
                  <a:pt x="894759" y="974490"/>
                </a:lnTo>
                <a:lnTo>
                  <a:pt x="0" y="974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530599" y="-157120"/>
            <a:ext cx="8904094" cy="120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42"/>
              </a:lnSpc>
              <a:spcBef>
                <a:spcPct val="0"/>
              </a:spcBef>
            </a:pPr>
            <a:r>
              <a:rPr lang="en-US" sz="7132" spc="698">
                <a:solidFill>
                  <a:srgbClr val="231F20"/>
                </a:solidFill>
                <a:latin typeface="Oswald Bold"/>
              </a:rPr>
              <a:t>CHALLENGES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91953" y="43379"/>
            <a:ext cx="8904094" cy="136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22"/>
              </a:lnSpc>
              <a:spcBef>
                <a:spcPct val="0"/>
              </a:spcBef>
            </a:pPr>
            <a:r>
              <a:rPr lang="en-US" sz="8132" spc="796">
                <a:solidFill>
                  <a:srgbClr val="231F20"/>
                </a:solidFill>
                <a:latin typeface="Oswald Bold"/>
              </a:rPr>
              <a:t>APPLICATIONS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87923">
            <a:off x="-8237904" y="-1002059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5236570" y="4077472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6"/>
                </a:lnTo>
                <a:lnTo>
                  <a:pt x="0" y="12419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088" r="0" b="-4308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0935" y="1463293"/>
            <a:ext cx="13668261" cy="824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5"/>
              </a:lnSpc>
              <a:spcBef>
                <a:spcPct val="0"/>
              </a:spcBef>
            </a:pPr>
            <a:r>
              <a:rPr lang="en-US" sz="2380" u="sng">
                <a:solidFill>
                  <a:srgbClr val="231F20"/>
                </a:solidFill>
                <a:latin typeface="Open Sauce Bold"/>
              </a:rPr>
              <a:t>Social Media Moderation</a:t>
            </a:r>
            <a:r>
              <a:rPr lang="en-US" sz="2380">
                <a:solidFill>
                  <a:srgbClr val="231F20"/>
                </a:solidFill>
                <a:latin typeface="Open Sauce"/>
              </a:rPr>
              <a:t>: Filter out toxic content automatically in social media platforms, forums, and comment sections.</a:t>
            </a:r>
          </a:p>
          <a:p>
            <a:pPr algn="just">
              <a:lnSpc>
                <a:spcPts val="3095"/>
              </a:lnSpc>
              <a:spcBef>
                <a:spcPct val="0"/>
              </a:spcBef>
            </a:pPr>
          </a:p>
          <a:p>
            <a:pPr algn="just">
              <a:lnSpc>
                <a:spcPts val="3095"/>
              </a:lnSpc>
              <a:spcBef>
                <a:spcPct val="0"/>
              </a:spcBef>
            </a:pPr>
            <a:r>
              <a:rPr lang="en-US" sz="2380" u="sng">
                <a:solidFill>
                  <a:srgbClr val="231F20"/>
                </a:solidFill>
                <a:latin typeface="Open Sauce Bold"/>
              </a:rPr>
              <a:t>Educational Platforms:</a:t>
            </a:r>
            <a:r>
              <a:rPr lang="en-US" sz="2380">
                <a:solidFill>
                  <a:srgbClr val="231F20"/>
                </a:solidFill>
                <a:latin typeface="Open Sauce"/>
              </a:rPr>
              <a:t> Ensure a safe learning environment by filtering toxic language in educational forums and online learning platforms.</a:t>
            </a:r>
          </a:p>
          <a:p>
            <a:pPr algn="just">
              <a:lnSpc>
                <a:spcPts val="3095"/>
              </a:lnSpc>
              <a:spcBef>
                <a:spcPct val="0"/>
              </a:spcBef>
            </a:pPr>
          </a:p>
          <a:p>
            <a:pPr algn="just">
              <a:lnSpc>
                <a:spcPts val="3095"/>
              </a:lnSpc>
              <a:spcBef>
                <a:spcPct val="0"/>
              </a:spcBef>
            </a:pPr>
            <a:r>
              <a:rPr lang="en-US" sz="2380" u="sng">
                <a:solidFill>
                  <a:srgbClr val="231F20"/>
                </a:solidFill>
                <a:latin typeface="Open Sauce Bold"/>
              </a:rPr>
              <a:t>Customer Support:</a:t>
            </a:r>
            <a:r>
              <a:rPr lang="en-US" sz="2380">
                <a:solidFill>
                  <a:srgbClr val="231F20"/>
                </a:solidFill>
                <a:latin typeface="Open Sauce Bold"/>
              </a:rPr>
              <a:t> </a:t>
            </a:r>
            <a:r>
              <a:rPr lang="en-US" sz="2380">
                <a:solidFill>
                  <a:srgbClr val="231F20"/>
                </a:solidFill>
                <a:latin typeface="Open Sauce"/>
              </a:rPr>
              <a:t>Detect and mitigate abusive language in customer support chatbots to enhance service quality.</a:t>
            </a:r>
          </a:p>
          <a:p>
            <a:pPr algn="just">
              <a:lnSpc>
                <a:spcPts val="3095"/>
              </a:lnSpc>
              <a:spcBef>
                <a:spcPct val="0"/>
              </a:spcBef>
            </a:pPr>
          </a:p>
          <a:p>
            <a:pPr algn="just">
              <a:lnSpc>
                <a:spcPts val="3095"/>
              </a:lnSpc>
              <a:spcBef>
                <a:spcPct val="0"/>
              </a:spcBef>
            </a:pPr>
            <a:r>
              <a:rPr lang="en-US" sz="2380" u="sng">
                <a:solidFill>
                  <a:srgbClr val="231F20"/>
                </a:solidFill>
                <a:latin typeface="Open Sauce Bold"/>
              </a:rPr>
              <a:t>News Comment Moderation: </a:t>
            </a:r>
            <a:r>
              <a:rPr lang="en-US" sz="2380">
                <a:solidFill>
                  <a:srgbClr val="231F20"/>
                </a:solidFill>
                <a:latin typeface="Open Sauce"/>
              </a:rPr>
              <a:t>Preserve constructive discussions by using the model to moderate comments on news articles and blog posts.</a:t>
            </a:r>
          </a:p>
          <a:p>
            <a:pPr algn="just">
              <a:lnSpc>
                <a:spcPts val="3095"/>
              </a:lnSpc>
              <a:spcBef>
                <a:spcPct val="0"/>
              </a:spcBef>
            </a:pPr>
          </a:p>
          <a:p>
            <a:pPr algn="just">
              <a:lnSpc>
                <a:spcPts val="3095"/>
              </a:lnSpc>
              <a:spcBef>
                <a:spcPct val="0"/>
              </a:spcBef>
            </a:pPr>
            <a:r>
              <a:rPr lang="en-US" sz="2380" u="sng">
                <a:solidFill>
                  <a:srgbClr val="231F20"/>
                </a:solidFill>
                <a:latin typeface="Open Sauce Bold"/>
              </a:rPr>
              <a:t>Gaming Communities</a:t>
            </a:r>
            <a:r>
              <a:rPr lang="en-US" sz="2380" u="sng">
                <a:solidFill>
                  <a:srgbClr val="231F20"/>
                </a:solidFill>
                <a:latin typeface="Open Sauce"/>
              </a:rPr>
              <a:t>:</a:t>
            </a:r>
            <a:r>
              <a:rPr lang="en-US" sz="2380">
                <a:solidFill>
                  <a:srgbClr val="231F20"/>
                </a:solidFill>
                <a:latin typeface="Open Sauce"/>
              </a:rPr>
              <a:t> Identify and address toxic behavior among players in online gaming platforms.</a:t>
            </a:r>
          </a:p>
          <a:p>
            <a:pPr algn="just">
              <a:lnSpc>
                <a:spcPts val="3095"/>
              </a:lnSpc>
              <a:spcBef>
                <a:spcPct val="0"/>
              </a:spcBef>
            </a:pPr>
          </a:p>
          <a:p>
            <a:pPr algn="just">
              <a:lnSpc>
                <a:spcPts val="3095"/>
              </a:lnSpc>
              <a:spcBef>
                <a:spcPct val="0"/>
              </a:spcBef>
            </a:pPr>
            <a:r>
              <a:rPr lang="en-US" sz="2380" u="sng">
                <a:solidFill>
                  <a:srgbClr val="231F20"/>
                </a:solidFill>
                <a:latin typeface="Open Sauce Bold"/>
              </a:rPr>
              <a:t>Content Recommendations</a:t>
            </a:r>
            <a:r>
              <a:rPr lang="en-US" sz="2380" u="sng">
                <a:solidFill>
                  <a:srgbClr val="231F20"/>
                </a:solidFill>
                <a:latin typeface="Open Sauce"/>
              </a:rPr>
              <a:t>:</a:t>
            </a:r>
            <a:r>
              <a:rPr lang="en-US" sz="2380">
                <a:solidFill>
                  <a:srgbClr val="231F20"/>
                </a:solidFill>
                <a:latin typeface="Open Sauce"/>
              </a:rPr>
              <a:t> Incorporate toxicity detection into content recommendation algorithms to prevent exposure to harmful content.</a:t>
            </a:r>
          </a:p>
          <a:p>
            <a:pPr algn="just">
              <a:lnSpc>
                <a:spcPts val="3095"/>
              </a:lnSpc>
              <a:spcBef>
                <a:spcPct val="0"/>
              </a:spcBef>
            </a:pPr>
          </a:p>
          <a:p>
            <a:pPr algn="just">
              <a:lnSpc>
                <a:spcPts val="3355"/>
              </a:lnSpc>
              <a:spcBef>
                <a:spcPct val="0"/>
              </a:spcBef>
            </a:pPr>
            <a:r>
              <a:rPr lang="en-US" sz="2580" u="sng">
                <a:solidFill>
                  <a:srgbClr val="231F20"/>
                </a:solidFill>
                <a:latin typeface="Open Sauce Bold"/>
              </a:rPr>
              <a:t>Marketplace Reviews:</a:t>
            </a:r>
            <a:r>
              <a:rPr lang="en-US" sz="2580">
                <a:solidFill>
                  <a:srgbClr val="231F20"/>
                </a:solidFill>
                <a:latin typeface="Open Sauce"/>
              </a:rPr>
              <a:t> Filter reviews and comments on online marketplaces to remove abusive or fraudulent content.</a:t>
            </a:r>
          </a:p>
          <a:p>
            <a:pPr algn="just">
              <a:lnSpc>
                <a:spcPts val="3095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426751" y="3049179"/>
            <a:ext cx="1665098" cy="2269299"/>
          </a:xfrm>
          <a:custGeom>
            <a:avLst/>
            <a:gdLst/>
            <a:ahLst/>
            <a:cxnLst/>
            <a:rect r="r" b="b" t="t" l="l"/>
            <a:pathLst>
              <a:path h="2269299" w="1665098">
                <a:moveTo>
                  <a:pt x="0" y="0"/>
                </a:moveTo>
                <a:lnTo>
                  <a:pt x="1665098" y="0"/>
                </a:lnTo>
                <a:lnTo>
                  <a:pt x="1665098" y="2269299"/>
                </a:lnTo>
                <a:lnTo>
                  <a:pt x="0" y="22692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35253">
            <a:off x="14795333" y="449601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799999">
            <a:off x="-2685234" y="-6160153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35030" y="405563"/>
            <a:ext cx="13617940" cy="1131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0"/>
              </a:lnSpc>
              <a:spcBef>
                <a:spcPct val="0"/>
              </a:spcBef>
            </a:pPr>
            <a:r>
              <a:rPr lang="en-US" sz="6732">
                <a:solidFill>
                  <a:srgbClr val="191919"/>
                </a:solidFill>
                <a:latin typeface="Aileron Ultra-Bold"/>
              </a:rPr>
              <a:t>TIME LINE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6860" y="3936031"/>
            <a:ext cx="16354279" cy="4562706"/>
          </a:xfrm>
          <a:custGeom>
            <a:avLst/>
            <a:gdLst/>
            <a:ahLst/>
            <a:cxnLst/>
            <a:rect r="r" b="b" t="t" l="l"/>
            <a:pathLst>
              <a:path h="4562706" w="16354279">
                <a:moveTo>
                  <a:pt x="0" y="0"/>
                </a:moveTo>
                <a:lnTo>
                  <a:pt x="16354280" y="0"/>
                </a:lnTo>
                <a:lnTo>
                  <a:pt x="16354280" y="4562706"/>
                </a:lnTo>
                <a:lnTo>
                  <a:pt x="0" y="4562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63632" y="519863"/>
            <a:ext cx="1493045" cy="1401596"/>
          </a:xfrm>
          <a:custGeom>
            <a:avLst/>
            <a:gdLst/>
            <a:ahLst/>
            <a:cxnLst/>
            <a:rect r="r" b="b" t="t" l="l"/>
            <a:pathLst>
              <a:path h="1401596" w="1493045">
                <a:moveTo>
                  <a:pt x="0" y="0"/>
                </a:moveTo>
                <a:lnTo>
                  <a:pt x="1493045" y="0"/>
                </a:lnTo>
                <a:lnTo>
                  <a:pt x="1493045" y="1401596"/>
                </a:lnTo>
                <a:lnTo>
                  <a:pt x="0" y="1401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2304" y="2880978"/>
            <a:ext cx="2966919" cy="67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9"/>
              </a:lnSpc>
              <a:spcBef>
                <a:spcPct val="0"/>
              </a:spcBef>
            </a:pPr>
            <a:r>
              <a:rPr lang="en-US" sz="4099" spc="81">
                <a:solidFill>
                  <a:srgbClr val="191919"/>
                </a:solidFill>
                <a:latin typeface="Aileron Bold"/>
              </a:rPr>
              <a:t>Gantt Chart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887923">
            <a:off x="19253926" y="-1131079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87923">
            <a:off x="14310022" y="-8739028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3088" r="0" b="-43088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7006394" y="-757299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1716828" y="3639853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6"/>
                </a:lnTo>
                <a:lnTo>
                  <a:pt x="0" y="12419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08788" y="4685855"/>
            <a:ext cx="11523830" cy="134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8"/>
              </a:lnSpc>
              <a:spcBef>
                <a:spcPct val="0"/>
              </a:spcBef>
            </a:pPr>
            <a:r>
              <a:rPr lang="en-US" sz="7977" spc="79">
                <a:solidFill>
                  <a:srgbClr val="000000"/>
                </a:solidFill>
                <a:latin typeface="Oswa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088" r="0" b="-4308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3088" r="0" b="-430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67430" y="795770"/>
            <a:ext cx="13617940" cy="124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6"/>
              </a:lnSpc>
              <a:spcBef>
                <a:spcPct val="0"/>
              </a:spcBef>
            </a:pPr>
            <a:r>
              <a:rPr lang="en-US" sz="7432" spc="728">
                <a:solidFill>
                  <a:srgbClr val="231F20"/>
                </a:solidFill>
                <a:latin typeface="Oswald Bold"/>
              </a:rPr>
              <a:t>MEET THE TEAM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114995" y="690888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31353" y="1390865"/>
            <a:ext cx="1400485" cy="8341635"/>
            <a:chOff x="0" y="0"/>
            <a:chExt cx="368852" cy="21969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2196974"/>
            </a:xfrm>
            <a:custGeom>
              <a:avLst/>
              <a:gdLst/>
              <a:ahLst/>
              <a:cxnLst/>
              <a:rect r="r" b="b" t="t" l="l"/>
              <a:pathLst>
                <a:path h="2196974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2196974"/>
                  </a:lnTo>
                  <a:lnTo>
                    <a:pt x="0" y="219697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221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37402" y="-88965"/>
            <a:ext cx="7416941" cy="1384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INDEX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1922825">
            <a:off x="11884568" y="47182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62986" y="139086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62986" y="21879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62986" y="306914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62986" y="38662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2587" y="465863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82587" y="548960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2587" y="637542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39064" y="1470243"/>
            <a:ext cx="5790503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73"/>
              </a:lnSpc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39064" y="2264460"/>
            <a:ext cx="6076629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73"/>
              </a:lnSpc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PREREQUISITE INSIGHTS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57790" y="3121615"/>
            <a:ext cx="5790503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CASE STUDY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39064" y="3978769"/>
            <a:ext cx="6076629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SCOPE</a:t>
            </a:r>
            <a:r>
              <a:rPr lang="en-US" sz="3024" spc="296">
                <a:solidFill>
                  <a:srgbClr val="231F20"/>
                </a:solidFill>
                <a:latin typeface="DM Sans"/>
              </a:rPr>
              <a:t> AND NOVELTY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39064" y="4779613"/>
            <a:ext cx="6076629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FEASIBILITY STUDY</a:t>
            </a:r>
            <a:r>
              <a:rPr lang="en-US" sz="3024" spc="296">
                <a:solidFill>
                  <a:srgbClr val="231F20"/>
                </a:solidFill>
                <a:latin typeface="DM Sans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39064" y="5571989"/>
            <a:ext cx="7137776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MODELS UNDER CONSIDERATION</a:t>
            </a:r>
            <a:r>
              <a:rPr lang="en-US" sz="3024" spc="296">
                <a:solidFill>
                  <a:srgbClr val="231F20"/>
                </a:solidFill>
                <a:latin typeface="DM Sans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41388" y="6484442"/>
            <a:ext cx="6076629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DATA SET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82587" y="722572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39064" y="7396894"/>
            <a:ext cx="6076629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EXPECTED DELIVERABLES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482587" y="801629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62986" y="890212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</a:pPr>
            <a:r>
              <a:rPr lang="en-US" sz="4371">
                <a:solidFill>
                  <a:srgbClr val="363636"/>
                </a:solidFill>
                <a:latin typeface="Oswald Bold Italic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41388" y="8226396"/>
            <a:ext cx="7840331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CHALLENGES AND APPLICATIONS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41388" y="8978595"/>
            <a:ext cx="6076629" cy="5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DM Sans"/>
              </a:rPr>
              <a:t>TIMELINE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407952" y="165033"/>
            <a:ext cx="1201244" cy="1130583"/>
          </a:xfrm>
          <a:custGeom>
            <a:avLst/>
            <a:gdLst/>
            <a:ahLst/>
            <a:cxnLst/>
            <a:rect r="r" b="b" t="t" l="l"/>
            <a:pathLst>
              <a:path h="1130583" w="1201244">
                <a:moveTo>
                  <a:pt x="0" y="0"/>
                </a:moveTo>
                <a:lnTo>
                  <a:pt x="1201244" y="0"/>
                </a:lnTo>
                <a:lnTo>
                  <a:pt x="1201244" y="1130582"/>
                </a:lnTo>
                <a:lnTo>
                  <a:pt x="0" y="11305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642873" y="279916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3088" r="0" b="-43088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3088" r="0" b="-430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21268" y="5143500"/>
            <a:ext cx="4938032" cy="3809768"/>
          </a:xfrm>
          <a:custGeom>
            <a:avLst/>
            <a:gdLst/>
            <a:ahLst/>
            <a:cxnLst/>
            <a:rect r="r" b="b" t="t" l="l"/>
            <a:pathLst>
              <a:path h="3809768" w="4938032">
                <a:moveTo>
                  <a:pt x="0" y="0"/>
                </a:moveTo>
                <a:lnTo>
                  <a:pt x="4938032" y="0"/>
                </a:lnTo>
                <a:lnTo>
                  <a:pt x="4938032" y="3809768"/>
                </a:lnTo>
                <a:lnTo>
                  <a:pt x="0" y="3809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70" t="0" r="-147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54758" y="3607674"/>
            <a:ext cx="11656322" cy="6372117"/>
            <a:chOff x="0" y="0"/>
            <a:chExt cx="15541763" cy="849615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29091" y="6444793"/>
              <a:ext cx="14660123" cy="205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48"/>
                </a:lnSpc>
                <a:spcBef>
                  <a:spcPct val="0"/>
                </a:spcBef>
              </a:pPr>
              <a:r>
                <a:rPr lang="en-US" sz="2281" spc="223">
                  <a:solidFill>
                    <a:srgbClr val="231F20"/>
                  </a:solidFill>
                  <a:latin typeface="DM Sans Bold"/>
                </a:rPr>
                <a:t>Toxic content can manifest in various forms, including explicit language, subtle sarcasm, and cultural nuances, making it a complex challenge for automated systems to identify and classify accurately.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410256" y="5032452"/>
              <a:ext cx="10829516" cy="450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22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519783"/>
              <a:ext cx="14660123" cy="1541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00"/>
                </a:lnSpc>
                <a:spcBef>
                  <a:spcPct val="0"/>
                </a:spcBef>
              </a:pPr>
              <a:r>
                <a:rPr lang="en-US" sz="2246" spc="220">
                  <a:solidFill>
                    <a:srgbClr val="231F20"/>
                  </a:solidFill>
                  <a:latin typeface="DM Sans Bold"/>
                </a:rPr>
                <a:t>Social media platforms struggle to effectively moderate and filter out toxic content due to the sheer volume of user-generated data and the evolving nature of online language.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996981" y="2820289"/>
              <a:ext cx="10829516" cy="578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85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29091" y="176422"/>
              <a:ext cx="15412672" cy="2634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3"/>
                </a:lnSpc>
              </a:pPr>
            </a:p>
            <a:p>
              <a:pPr>
                <a:lnSpc>
                  <a:spcPts val="3203"/>
                </a:lnSpc>
              </a:pPr>
              <a:r>
                <a:rPr lang="en-US" sz="2321" spc="227">
                  <a:solidFill>
                    <a:srgbClr val="231F20"/>
                  </a:solidFill>
                  <a:latin typeface="DM Sans Bold"/>
                </a:rPr>
                <a:t>With the increasing popularity of social media, there has been a significant rise in the prevalence of toxic content, including hate speech, harassment, and offensive language.</a:t>
              </a:r>
            </a:p>
            <a:p>
              <a:pPr algn="l" marL="0" indent="0" lvl="0">
                <a:lnSpc>
                  <a:spcPts val="3203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9494" y="-38100"/>
              <a:ext cx="12049408" cy="600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1"/>
                </a:lnSpc>
                <a:spcBef>
                  <a:spcPct val="0"/>
                </a:spcBef>
              </a:pPr>
              <a:r>
                <a:rPr lang="en-US" sz="2793" u="sng">
                  <a:solidFill>
                    <a:srgbClr val="231F20"/>
                  </a:solidFill>
                  <a:latin typeface="Open Sauce Bold"/>
                </a:rPr>
                <a:t>Rise of Hateful Content: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95967" y="2790913"/>
              <a:ext cx="6240304" cy="56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26"/>
                </a:lnSpc>
                <a:spcBef>
                  <a:spcPct val="0"/>
                </a:spcBef>
              </a:pPr>
              <a:r>
                <a:rPr lang="en-US" sz="2771" u="sng">
                  <a:solidFill>
                    <a:srgbClr val="231F20"/>
                  </a:solidFill>
                  <a:latin typeface="Open Sauce Bold"/>
                </a:rPr>
                <a:t>Challenges in moderation: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25058" y="5653188"/>
              <a:ext cx="5256054" cy="56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26"/>
                </a:lnSpc>
                <a:spcBef>
                  <a:spcPct val="0"/>
                </a:spcBef>
              </a:pPr>
              <a:r>
                <a:rPr lang="en-US" sz="2771" u="sng">
                  <a:solidFill>
                    <a:srgbClr val="231F20"/>
                  </a:solidFill>
                  <a:latin typeface="Open Sauce Bold"/>
                </a:rPr>
                <a:t>Complexity of Toxicity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023581" y="-104775"/>
            <a:ext cx="10723535" cy="102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3"/>
              </a:lnSpc>
            </a:pPr>
            <a:r>
              <a:rPr lang="en-US" sz="6082" spc="596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1230811"/>
            <a:ext cx="16866007" cy="1437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0"/>
              </a:lnSpc>
              <a:spcBef>
                <a:spcPct val="0"/>
              </a:spcBef>
            </a:pPr>
            <a:r>
              <a:rPr lang="en-US" sz="4181" spc="41" u="sng">
                <a:solidFill>
                  <a:srgbClr val="231F20"/>
                </a:solidFill>
                <a:latin typeface="Archivo Black"/>
              </a:rPr>
              <a:t>Real-Time Identification and Addressing of Hateful Content in Online Conversations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4758" y="2811619"/>
            <a:ext cx="1359456" cy="57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8"/>
              </a:lnSpc>
              <a:spcBef>
                <a:spcPct val="0"/>
              </a:spcBef>
            </a:pPr>
            <a:r>
              <a:rPr lang="en-US" sz="3281" spc="32">
                <a:solidFill>
                  <a:srgbClr val="231F20"/>
                </a:solidFill>
                <a:latin typeface="Archivo Black"/>
              </a:rPr>
              <a:t>WHY?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59632" y="717972"/>
            <a:ext cx="7963242" cy="96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4"/>
              </a:lnSpc>
              <a:spcBef>
                <a:spcPct val="0"/>
              </a:spcBef>
            </a:pPr>
            <a:r>
              <a:rPr lang="en-US" sz="6003">
                <a:solidFill>
                  <a:srgbClr val="000000"/>
                </a:solidFill>
                <a:latin typeface="Oswald Bold"/>
              </a:rPr>
              <a:t>PREREQUISITES INSIGHTS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00000">
            <a:off x="-4705001" y="138660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91881" y="2913637"/>
            <a:ext cx="14182768" cy="708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69"/>
              </a:lnSpc>
            </a:pPr>
            <a:r>
              <a:rPr lang="en-US" sz="3899" u="sng">
                <a:solidFill>
                  <a:srgbClr val="000000"/>
                </a:solidFill>
                <a:latin typeface="Open Sauce Bold"/>
              </a:rPr>
              <a:t>Euphemism</a:t>
            </a:r>
          </a:p>
          <a:p>
            <a:pPr algn="just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Open Sauce"/>
              </a:rPr>
              <a:t>A euphemism is like using a nicer or softer way to say something that might be uncomfortable or harsh.</a:t>
            </a:r>
          </a:p>
          <a:p>
            <a:pPr algn="just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Open Sauce Bold"/>
              </a:rPr>
              <a:t>Characteristics of Euphemism:</a:t>
            </a:r>
          </a:p>
          <a:p>
            <a:pPr algn="just" marL="582927" indent="-291463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uce"/>
              </a:rPr>
              <a:t>Indirect Language </a:t>
            </a:r>
          </a:p>
          <a:p>
            <a:pPr algn="just" marL="582927" indent="-291463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uce"/>
              </a:rPr>
              <a:t>Coded Language</a:t>
            </a:r>
          </a:p>
          <a:p>
            <a:pPr algn="just" marL="582927" indent="-291463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uce"/>
              </a:rPr>
              <a:t>Context Dependence</a:t>
            </a:r>
          </a:p>
          <a:p>
            <a:pPr algn="just">
              <a:lnSpc>
                <a:spcPts val="3509"/>
              </a:lnSpc>
            </a:pPr>
          </a:p>
          <a:p>
            <a:pPr algn="just">
              <a:lnSpc>
                <a:spcPts val="4939"/>
              </a:lnSpc>
            </a:pPr>
            <a:r>
              <a:rPr lang="en-US" sz="3799" u="sng">
                <a:solidFill>
                  <a:srgbClr val="000000"/>
                </a:solidFill>
                <a:latin typeface="Open Sauce Bold"/>
              </a:rPr>
              <a:t>Contextual Analysis</a:t>
            </a:r>
          </a:p>
          <a:p>
            <a:pPr algn="just">
              <a:lnSpc>
                <a:spcPts val="3509"/>
              </a:lnSpc>
            </a:pPr>
            <a:r>
              <a:rPr lang="en-US" sz="2699">
                <a:solidFill>
                  <a:srgbClr val="000000"/>
                </a:solidFill>
                <a:latin typeface="Open Sauce"/>
              </a:rPr>
              <a:t>Context analysis deals with understanding the entire conversation, user history, cultural nuances, and real-time dynamics to accurately determine whether a statement is toxic.</a:t>
            </a:r>
          </a:p>
          <a:p>
            <a:pPr algn="just">
              <a:lnSpc>
                <a:spcPts val="3509"/>
              </a:lnSpc>
            </a:pPr>
          </a:p>
          <a:p>
            <a:pPr algn="just">
              <a:lnSpc>
                <a:spcPts val="4549"/>
              </a:lnSpc>
              <a:spcBef>
                <a:spcPct val="0"/>
              </a:spcBef>
            </a:pPr>
          </a:p>
          <a:p>
            <a:pPr algn="just">
              <a:lnSpc>
                <a:spcPts val="350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0580377">
            <a:off x="11869984" y="6127068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3088" r="0" b="-43088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3949969" y="-930637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7910303" y="521693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25953" y="3044576"/>
            <a:ext cx="5503790" cy="3102136"/>
          </a:xfrm>
          <a:custGeom>
            <a:avLst/>
            <a:gdLst/>
            <a:ahLst/>
            <a:cxnLst/>
            <a:rect r="r" b="b" t="t" l="l"/>
            <a:pathLst>
              <a:path h="3102136" w="5503790">
                <a:moveTo>
                  <a:pt x="0" y="0"/>
                </a:moveTo>
                <a:lnTo>
                  <a:pt x="5503790" y="0"/>
                </a:lnTo>
                <a:lnTo>
                  <a:pt x="5503790" y="3102137"/>
                </a:lnTo>
                <a:lnTo>
                  <a:pt x="0" y="31021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25953" y="6583115"/>
            <a:ext cx="5413538" cy="3366628"/>
          </a:xfrm>
          <a:custGeom>
            <a:avLst/>
            <a:gdLst/>
            <a:ahLst/>
            <a:cxnLst/>
            <a:rect r="r" b="b" t="t" l="l"/>
            <a:pathLst>
              <a:path h="3366628" w="5413538">
                <a:moveTo>
                  <a:pt x="0" y="0"/>
                </a:moveTo>
                <a:lnTo>
                  <a:pt x="5413537" y="0"/>
                </a:lnTo>
                <a:lnTo>
                  <a:pt x="5413537" y="3366628"/>
                </a:lnTo>
                <a:lnTo>
                  <a:pt x="0" y="33666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79277" y="81098"/>
            <a:ext cx="6568442" cy="1224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9"/>
              </a:lnSpc>
              <a:spcBef>
                <a:spcPct val="0"/>
              </a:spcBef>
            </a:pPr>
            <a:r>
              <a:rPr lang="en-US" sz="7267" spc="72">
                <a:solidFill>
                  <a:srgbClr val="000000"/>
                </a:solidFill>
                <a:latin typeface="Oswald Bold"/>
              </a:rPr>
              <a:t>CASE STUDIES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61825" y="1864111"/>
            <a:ext cx="1585723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 Bold"/>
              </a:rPr>
              <a:t>RESEARCH PAPER 1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https://ojs.aaai.org/index.php/ICWSM/article/view/7366/7220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1804" y="3672037"/>
            <a:ext cx="1165603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Context is taken into consideration 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Models used :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Random forest , Logistic regression, LSTM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36691" y="5823180"/>
            <a:ext cx="24862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 Bold"/>
              </a:rPr>
              <a:t>PROBLEMS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5318" y="6525965"/>
            <a:ext cx="10689008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Down grades importance of context to classify the toxicity 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Does not address how people surpass existing model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3088" r="0" b="-4308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4701159" y="-8278735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34479" y="2432768"/>
            <a:ext cx="6665019" cy="3858695"/>
          </a:xfrm>
          <a:custGeom>
            <a:avLst/>
            <a:gdLst/>
            <a:ahLst/>
            <a:cxnLst/>
            <a:rect r="r" b="b" t="t" l="l"/>
            <a:pathLst>
              <a:path h="3858695" w="6665019">
                <a:moveTo>
                  <a:pt x="0" y="0"/>
                </a:moveTo>
                <a:lnTo>
                  <a:pt x="6665019" y="0"/>
                </a:lnTo>
                <a:lnTo>
                  <a:pt x="6665019" y="3858695"/>
                </a:lnTo>
                <a:lnTo>
                  <a:pt x="0" y="3858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80281" y="6494550"/>
            <a:ext cx="9842023" cy="3108007"/>
          </a:xfrm>
          <a:custGeom>
            <a:avLst/>
            <a:gdLst/>
            <a:ahLst/>
            <a:cxnLst/>
            <a:rect r="r" b="b" t="t" l="l"/>
            <a:pathLst>
              <a:path h="3108007" w="9842023">
                <a:moveTo>
                  <a:pt x="0" y="0"/>
                </a:moveTo>
                <a:lnTo>
                  <a:pt x="9842023" y="0"/>
                </a:lnTo>
                <a:lnTo>
                  <a:pt x="9842023" y="3108007"/>
                </a:lnTo>
                <a:lnTo>
                  <a:pt x="0" y="31080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672519"/>
            <a:ext cx="15857238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u="sng">
                <a:solidFill>
                  <a:srgbClr val="000000"/>
                </a:solidFill>
                <a:latin typeface="Canva Sans Bold"/>
              </a:rPr>
              <a:t>RESEARCH PAPER  2</a:t>
            </a:r>
          </a:p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Canva Sans"/>
              </a:rPr>
              <a:t>https://arxiv.org/abs/1912.06872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75618"/>
            <a:ext cx="8445651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</a:rPr>
              <a:t>BERT for handling special symbols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</a:rPr>
              <a:t>Models used </a:t>
            </a:r>
            <a:r>
              <a:rPr lang="en-US" sz="3499">
                <a:solidFill>
                  <a:srgbClr val="000000"/>
                </a:solidFill>
                <a:latin typeface="Canva Sans Bold"/>
              </a:rPr>
              <a:t>BERT ,  CDAE(Contextual Denoising Autoencoder), Ensembles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52667" y="5060416"/>
            <a:ext cx="24862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 Bold"/>
              </a:rPr>
              <a:t>PROBLEMS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878931"/>
            <a:ext cx="6734198" cy="4181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9370" indent="-364685" lvl="1">
              <a:lnSpc>
                <a:spcPts val="4729"/>
              </a:lnSpc>
              <a:buFont typeface="Arial"/>
              <a:buChar char="•"/>
            </a:pPr>
            <a:r>
              <a:rPr lang="en-US" sz="3378">
                <a:solidFill>
                  <a:srgbClr val="000000"/>
                </a:solidFill>
                <a:latin typeface="Canva Sans"/>
              </a:rPr>
              <a:t>Context is not taken into consideration </a:t>
            </a:r>
          </a:p>
          <a:p>
            <a:pPr marL="729370" indent="-364685" lvl="1">
              <a:lnSpc>
                <a:spcPts val="4729"/>
              </a:lnSpc>
              <a:buFont typeface="Arial"/>
              <a:buChar char="•"/>
            </a:pPr>
            <a:r>
              <a:rPr lang="en-US" sz="3378">
                <a:solidFill>
                  <a:srgbClr val="000000"/>
                </a:solidFill>
                <a:latin typeface="Canva Sans"/>
              </a:rPr>
              <a:t>Accuracy is not tested with wide range of dataset.</a:t>
            </a:r>
          </a:p>
          <a:p>
            <a:pPr marL="729370" indent="-364685" lvl="1">
              <a:lnSpc>
                <a:spcPts val="4729"/>
              </a:lnSpc>
              <a:buFont typeface="Arial"/>
              <a:buChar char="•"/>
            </a:pPr>
            <a:r>
              <a:rPr lang="en-US" sz="3378">
                <a:solidFill>
                  <a:srgbClr val="000000"/>
                </a:solidFill>
                <a:latin typeface="Canva Sans"/>
              </a:rPr>
              <a:t>The CDAE model is not elaborated in detail in the given research paper.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3088" r="0" b="-43088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850269" y="637925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60227" y="2035493"/>
            <a:ext cx="4540524" cy="3876040"/>
          </a:xfrm>
          <a:custGeom>
            <a:avLst/>
            <a:gdLst/>
            <a:ahLst/>
            <a:cxnLst/>
            <a:rect r="r" b="b" t="t" l="l"/>
            <a:pathLst>
              <a:path h="3876040" w="4540524">
                <a:moveTo>
                  <a:pt x="0" y="0"/>
                </a:moveTo>
                <a:lnTo>
                  <a:pt x="4540524" y="0"/>
                </a:lnTo>
                <a:lnTo>
                  <a:pt x="4540524" y="3876039"/>
                </a:lnTo>
                <a:lnTo>
                  <a:pt x="0" y="38760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454" t="-3230" r="0" b="-323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23575" y="62429"/>
            <a:ext cx="11552977" cy="109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7"/>
              </a:lnSpc>
            </a:pPr>
            <a:r>
              <a:rPr lang="en-US" sz="6447" spc="341">
                <a:solidFill>
                  <a:srgbClr val="231F20"/>
                </a:solidFill>
                <a:latin typeface="Oswald Bold"/>
              </a:rPr>
              <a:t>SCOPE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3088" r="0" b="-4308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42342" y="1459864"/>
            <a:ext cx="9951323" cy="882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31F20"/>
                </a:solidFill>
                <a:latin typeface="Canva Sans Bold"/>
              </a:rPr>
              <a:t>Multimodal Toxicity Detection</a:t>
            </a:r>
          </a:p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231F20"/>
                </a:solidFill>
                <a:latin typeface="Canva Sans Bold"/>
              </a:rPr>
              <a:t>( video , audio , text)</a:t>
            </a:r>
          </a:p>
          <a:p>
            <a:pPr algn="ctr">
              <a:lnSpc>
                <a:spcPts val="5739"/>
              </a:lnSpc>
            </a:pPr>
          </a:p>
          <a:p>
            <a:pPr algn="ctr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31F20"/>
                </a:solidFill>
                <a:latin typeface="Canva Sans Bold"/>
              </a:rPr>
              <a:t>Fine-grained Categorization  of toxicity </a:t>
            </a:r>
          </a:p>
          <a:p>
            <a:pPr algn="ctr">
              <a:lnSpc>
                <a:spcPts val="5739"/>
              </a:lnSpc>
            </a:pPr>
          </a:p>
          <a:p>
            <a:pPr algn="ctr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31F20"/>
                </a:solidFill>
                <a:latin typeface="Canva Sans Bold"/>
              </a:rPr>
              <a:t>Handling cases for euphemism</a:t>
            </a:r>
          </a:p>
          <a:p>
            <a:pPr algn="ctr">
              <a:lnSpc>
                <a:spcPts val="5739"/>
              </a:lnSpc>
            </a:pPr>
          </a:p>
          <a:p>
            <a:pPr algn="ctr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31F20"/>
                </a:solidFill>
                <a:latin typeface="Canva Sans Bold"/>
              </a:rPr>
              <a:t>Real time processing </a:t>
            </a:r>
          </a:p>
          <a:p>
            <a:pPr algn="ctr">
              <a:lnSpc>
                <a:spcPts val="5739"/>
              </a:lnSpc>
            </a:pPr>
          </a:p>
          <a:p>
            <a:pPr algn="ctr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31F20"/>
                </a:solidFill>
                <a:latin typeface="Canva Sans Bold"/>
              </a:rPr>
              <a:t>Enhanced User Experience</a:t>
            </a:r>
          </a:p>
          <a:p>
            <a:pPr algn="ctr">
              <a:lnSpc>
                <a:spcPts val="713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328207" y="6273482"/>
            <a:ext cx="4684151" cy="3419339"/>
          </a:xfrm>
          <a:custGeom>
            <a:avLst/>
            <a:gdLst/>
            <a:ahLst/>
            <a:cxnLst/>
            <a:rect r="r" b="b" t="t" l="l"/>
            <a:pathLst>
              <a:path h="3419339" w="4684151">
                <a:moveTo>
                  <a:pt x="0" y="0"/>
                </a:moveTo>
                <a:lnTo>
                  <a:pt x="4684152" y="0"/>
                </a:lnTo>
                <a:lnTo>
                  <a:pt x="4684152" y="3419339"/>
                </a:lnTo>
                <a:lnTo>
                  <a:pt x="0" y="34193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497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609779" y="-1052860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85370" y="176729"/>
            <a:ext cx="2430762" cy="1305614"/>
          </a:xfrm>
          <a:custGeom>
            <a:avLst/>
            <a:gdLst/>
            <a:ahLst/>
            <a:cxnLst/>
            <a:rect r="r" b="b" t="t" l="l"/>
            <a:pathLst>
              <a:path h="1305614" w="2430762">
                <a:moveTo>
                  <a:pt x="0" y="0"/>
                </a:moveTo>
                <a:lnTo>
                  <a:pt x="2430762" y="0"/>
                </a:lnTo>
                <a:lnTo>
                  <a:pt x="2430762" y="1305614"/>
                </a:lnTo>
                <a:lnTo>
                  <a:pt x="0" y="1305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3088" r="0" b="-4308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9435" y="914400"/>
            <a:ext cx="16683885" cy="724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40"/>
              </a:lnSpc>
            </a:pPr>
          </a:p>
          <a:p>
            <a:pPr>
              <a:lnSpc>
                <a:spcPts val="4540"/>
              </a:lnSpc>
            </a:pPr>
          </a:p>
          <a:p>
            <a:pPr>
              <a:lnSpc>
                <a:spcPts val="4540"/>
              </a:lnSpc>
            </a:pPr>
          </a:p>
          <a:p>
            <a:pPr marL="756939" indent="-378470" lvl="1">
              <a:lnSpc>
                <a:spcPts val="5504"/>
              </a:lnSpc>
              <a:buFont typeface="Arial"/>
              <a:buChar char="•"/>
            </a:pPr>
            <a:r>
              <a:rPr lang="en-US" sz="3505">
                <a:solidFill>
                  <a:srgbClr val="231F20"/>
                </a:solidFill>
                <a:latin typeface="Open Sauce Bold"/>
              </a:rPr>
              <a:t>Input format:</a:t>
            </a:r>
            <a:r>
              <a:rPr lang="en-US" sz="3505">
                <a:solidFill>
                  <a:srgbClr val="231F20"/>
                </a:solidFill>
                <a:latin typeface="Open Sauce"/>
              </a:rPr>
              <a:t> The inclusion of audio and video data in addition to textual data</a:t>
            </a:r>
          </a:p>
          <a:p>
            <a:pPr marL="756939" indent="-378470" lvl="1">
              <a:lnSpc>
                <a:spcPts val="5504"/>
              </a:lnSpc>
              <a:buFont typeface="Arial"/>
              <a:buChar char="•"/>
            </a:pPr>
            <a:r>
              <a:rPr lang="en-US" sz="3505">
                <a:solidFill>
                  <a:srgbClr val="231F20"/>
                </a:solidFill>
                <a:latin typeface="Open Sauce Bold"/>
              </a:rPr>
              <a:t>Handling euphemism:</a:t>
            </a:r>
            <a:r>
              <a:rPr lang="en-US" sz="3505">
                <a:solidFill>
                  <a:srgbClr val="231F20"/>
                </a:solidFill>
                <a:latin typeface="Open Sauce"/>
              </a:rPr>
              <a:t> Our project focuses on detecting euphemistic language, which is a unique and challenging aspect of toxicity detection. This includes considering symbols (e.g., *, #, !), alternate words, and other subtle expressions that users may employ to convey toxicity indirectly.</a:t>
            </a:r>
          </a:p>
          <a:p>
            <a:pPr marL="756939" indent="-378470" lvl="1">
              <a:lnSpc>
                <a:spcPts val="5504"/>
              </a:lnSpc>
              <a:buFont typeface="Arial"/>
              <a:buChar char="•"/>
            </a:pPr>
            <a:r>
              <a:rPr lang="en-US" sz="3505">
                <a:solidFill>
                  <a:srgbClr val="231F20"/>
                </a:solidFill>
                <a:latin typeface="Open Sauce Bold"/>
              </a:rPr>
              <a:t>Context of the conversation</a:t>
            </a:r>
            <a:r>
              <a:rPr lang="en-US" sz="3505">
                <a:solidFill>
                  <a:srgbClr val="231F20"/>
                </a:solidFill>
                <a:latin typeface="Open Sauce"/>
              </a:rPr>
              <a:t>: Understanding the broader context of a conversation for accurately interpreting language and detecting toxicity.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45810" y="8126303"/>
            <a:ext cx="1565779" cy="1674630"/>
          </a:xfrm>
          <a:custGeom>
            <a:avLst/>
            <a:gdLst/>
            <a:ahLst/>
            <a:cxnLst/>
            <a:rect r="r" b="b" t="t" l="l"/>
            <a:pathLst>
              <a:path h="1674630" w="1565779">
                <a:moveTo>
                  <a:pt x="0" y="0"/>
                </a:moveTo>
                <a:lnTo>
                  <a:pt x="1565780" y="0"/>
                </a:lnTo>
                <a:lnTo>
                  <a:pt x="1565780" y="1674631"/>
                </a:lnTo>
                <a:lnTo>
                  <a:pt x="0" y="1674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34838" y="356006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NOVELTY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DAF7X-qgN8s</dc:identifier>
  <dcterms:modified xsi:type="dcterms:W3CDTF">2011-08-01T06:04:30Z</dcterms:modified>
  <cp:revision>1</cp:revision>
  <dc:title>Capstone Project</dc:title>
</cp:coreProperties>
</file>