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FA895E-F354-44A8-81F3-3084D187043C}">
  <a:tblStyle styleId="{5CFA895E-F354-44A8-81F3-3084D18704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acc666e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acc666e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acc666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acc666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acc666e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acc666e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acc666e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acc666e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6acc666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6acc666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6acc666e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6acc666e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6acc666e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6acc666e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6acc666e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6acc666e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6acc666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6acc666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acc666e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acc666e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6acc666e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6acc666e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acc666e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acc666e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480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Inflation Forecasting With Commodities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Alvin Wang / Dayou Li / Tianjian Che / Xiaoyang Chi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XG</a:t>
            </a:r>
            <a:r>
              <a:rPr lang="en"/>
              <a:t>Boost</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1774350" y="1398325"/>
            <a:ext cx="5810250" cy="33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Multilayer Perceptron</a:t>
            </a:r>
            <a:endParaRPr/>
          </a:p>
        </p:txBody>
      </p:sp>
      <p:sp>
        <p:nvSpPr>
          <p:cNvPr id="129" name="Google Shape;129;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10 layers</a:t>
            </a:r>
            <a:endParaRPr/>
          </a:p>
        </p:txBody>
      </p:sp>
      <p:pic>
        <p:nvPicPr>
          <p:cNvPr id="130" name="Google Shape;130;p23"/>
          <p:cNvPicPr preferRelativeResize="0"/>
          <p:nvPr/>
        </p:nvPicPr>
        <p:blipFill>
          <a:blip r:embed="rId3">
            <a:alphaModFix/>
          </a:blip>
          <a:stretch>
            <a:fillRect/>
          </a:stretch>
        </p:blipFill>
        <p:spPr>
          <a:xfrm>
            <a:off x="1666875" y="1452425"/>
            <a:ext cx="5810250" cy="339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LSTM</a:t>
            </a:r>
            <a:endParaRPr/>
          </a:p>
        </p:txBody>
      </p:sp>
      <p:sp>
        <p:nvSpPr>
          <p:cNvPr id="136" name="Google Shape;136;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1666875" y="1367625"/>
            <a:ext cx="5810250" cy="339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MSEs</a:t>
            </a:r>
            <a:endParaRPr/>
          </a:p>
        </p:txBody>
      </p:sp>
      <p:sp>
        <p:nvSpPr>
          <p:cNvPr id="143" name="Google Shape;143;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4" name="Google Shape;144;p25"/>
          <p:cNvGraphicFramePr/>
          <p:nvPr/>
        </p:nvGraphicFramePr>
        <p:xfrm>
          <a:off x="952500" y="1225225"/>
          <a:ext cx="3000000" cy="3000000"/>
        </p:xfrm>
        <a:graphic>
          <a:graphicData uri="http://schemas.openxmlformats.org/drawingml/2006/table">
            <a:tbl>
              <a:tblPr>
                <a:noFill/>
                <a:tableStyleId>{5CFA895E-F354-44A8-81F3-3084D187043C}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Training MSE</a:t>
                      </a:r>
                      <a:endParaRPr/>
                    </a:p>
                  </a:txBody>
                  <a:tcPr marT="91425" marB="91425" marR="91425" marL="91425"/>
                </a:tc>
                <a:tc>
                  <a:txBody>
                    <a:bodyPr/>
                    <a:lstStyle/>
                    <a:p>
                      <a:pPr indent="0" lvl="0" marL="0" rtl="0" algn="l">
                        <a:spcBef>
                          <a:spcPts val="0"/>
                        </a:spcBef>
                        <a:spcAft>
                          <a:spcPts val="0"/>
                        </a:spcAft>
                        <a:buNone/>
                      </a:pPr>
                      <a:r>
                        <a:rPr lang="en"/>
                        <a:t>Testing MSE</a:t>
                      </a:r>
                      <a:endParaRPr/>
                    </a:p>
                  </a:txBody>
                  <a:tcPr marT="91425" marB="91425" marR="91425" marL="91425"/>
                </a:tc>
              </a:tr>
              <a:tr h="381000">
                <a:tc>
                  <a:txBody>
                    <a:bodyPr/>
                    <a:lstStyle/>
                    <a:p>
                      <a:pPr indent="0" lvl="0" marL="0" rtl="0" algn="l">
                        <a:spcBef>
                          <a:spcPts val="0"/>
                        </a:spcBef>
                        <a:spcAft>
                          <a:spcPts val="0"/>
                        </a:spcAft>
                        <a:buNone/>
                      </a:pPr>
                      <a:r>
                        <a:rPr lang="en"/>
                        <a:t>OLS</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2.9104948516751224e-05</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0.0003298666400212202</a:t>
                      </a:r>
                      <a:endParaRPr/>
                    </a:p>
                  </a:txBody>
                  <a:tcPr marT="91425" marB="91425" marR="91425" marL="91425"/>
                </a:tc>
              </a:tr>
              <a:tr h="381000">
                <a:tc>
                  <a:txBody>
                    <a:bodyPr/>
                    <a:lstStyle/>
                    <a:p>
                      <a:pPr indent="0" lvl="0" marL="0" rtl="0" algn="l">
                        <a:spcBef>
                          <a:spcPts val="0"/>
                        </a:spcBef>
                        <a:spcAft>
                          <a:spcPts val="0"/>
                        </a:spcAft>
                        <a:buNone/>
                      </a:pPr>
                      <a:r>
                        <a:rPr lang="en"/>
                        <a:t>LassoCV</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5.0932319589503475e-05</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0.00035088866067721177</a:t>
                      </a:r>
                      <a:endParaRPr/>
                    </a:p>
                  </a:txBody>
                  <a:tcPr marT="91425" marB="91425" marR="91425" marL="91425"/>
                </a:tc>
              </a:tr>
              <a:tr h="381000">
                <a:tc>
                  <a:txBody>
                    <a:bodyPr/>
                    <a:lstStyle/>
                    <a:p>
                      <a:pPr indent="0" lvl="0" marL="0" rtl="0" algn="l">
                        <a:spcBef>
                          <a:spcPts val="0"/>
                        </a:spcBef>
                        <a:spcAft>
                          <a:spcPts val="0"/>
                        </a:spcAft>
                        <a:buNone/>
                      </a:pPr>
                      <a:r>
                        <a:rPr lang="en"/>
                        <a:t>RidgeCV</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3.68902460248577e-05</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0.00033034868436919413</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1.8067843114297657e-07</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0.00028472309805151636</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3.929795329486218e-06</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0.00029031614677209805</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XGB</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2.0120924594331378e-07</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0.0002871991363157281</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MLP</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2.383843843916805e-05</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0.0004979056514379927</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r h="381000">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6.995119679684246e-05</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0.00017586422637605402</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Inflation has not been a serious and persistent economic problem in developed country for decades. However, in the wake of the Covid-19 pandemic, fears of inflation have returned. Where is inflation headed, and how can we use what we know to predict where it will go in real time? Today we try to use machine learning models in order to find a more accurate measurement method of nowcasting the inflation rates with pricing of commodities.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Historical commodity (daily) price from 2000-2022 (March) of Gold, Palladium, Nickel, Brent Oil, Natural Gas and Wheat</a:t>
            </a:r>
            <a:endParaRPr/>
          </a:p>
          <a:p>
            <a:pPr indent="0" lvl="0" marL="0" rtl="0" algn="l">
              <a:spcBef>
                <a:spcPts val="1200"/>
              </a:spcBef>
              <a:spcAft>
                <a:spcPts val="1200"/>
              </a:spcAft>
              <a:buNone/>
            </a:pPr>
            <a:r>
              <a:rPr lang="en"/>
              <a:t>Kaggle: U.S. CPI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Engineering</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Remove NaNs and fill in with next valid value</a:t>
            </a:r>
            <a:endParaRPr/>
          </a:p>
          <a:p>
            <a:pPr indent="0" lvl="0" marL="0" rtl="0" algn="l">
              <a:spcBef>
                <a:spcPts val="1200"/>
              </a:spcBef>
              <a:spcAft>
                <a:spcPts val="0"/>
              </a:spcAft>
              <a:buNone/>
            </a:pPr>
            <a:r>
              <a:rPr lang="en"/>
              <a:t>Mixed frequency dataframe:</a:t>
            </a:r>
            <a:endParaRPr/>
          </a:p>
          <a:p>
            <a:pPr indent="457200" lvl="0" marL="0" rtl="0" algn="l">
              <a:spcBef>
                <a:spcPts val="1200"/>
              </a:spcBef>
              <a:spcAft>
                <a:spcPts val="0"/>
              </a:spcAft>
              <a:buNone/>
            </a:pPr>
            <a:r>
              <a:rPr lang="en"/>
              <a:t>X in days, Y in months</a:t>
            </a:r>
            <a:endParaRPr/>
          </a:p>
          <a:p>
            <a:pPr indent="457200" lvl="0" marL="0" rtl="0" algn="l">
              <a:spcBef>
                <a:spcPts val="1200"/>
              </a:spcBef>
              <a:spcAft>
                <a:spcPts val="0"/>
              </a:spcAft>
              <a:buNone/>
            </a:pPr>
            <a:r>
              <a:rPr lang="en"/>
              <a:t>Take means of X each month</a:t>
            </a:r>
            <a:endParaRPr/>
          </a:p>
          <a:p>
            <a:pPr indent="0" lvl="0" marL="0" rtl="0" algn="l">
              <a:spcBef>
                <a:spcPts val="1200"/>
              </a:spcBef>
              <a:spcAft>
                <a:spcPts val="0"/>
              </a:spcAft>
              <a:buNone/>
            </a:pPr>
            <a:r>
              <a:rPr lang="en"/>
              <a:t>Define year to year growth rate:</a:t>
            </a:r>
            <a:endParaRPr/>
          </a:p>
          <a:p>
            <a:pPr indent="0" lvl="0" marL="0" rtl="0" algn="l">
              <a:spcBef>
                <a:spcPts val="1200"/>
              </a:spcBef>
              <a:spcAft>
                <a:spcPts val="1200"/>
              </a:spcAft>
              <a:buNone/>
            </a:pPr>
            <a:r>
              <a:rPr lang="en"/>
              <a:t>Growth=(this year CPI-last year CPI)/</a:t>
            </a:r>
            <a:r>
              <a:rPr lang="en"/>
              <a:t>last year CPI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First Attempts: OLS</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data from 2009-2022</a:t>
            </a:r>
            <a:endParaRPr/>
          </a:p>
          <a:p>
            <a:pPr indent="0" lvl="0" marL="0" rtl="0" algn="l">
              <a:spcBef>
                <a:spcPts val="1200"/>
              </a:spcBef>
              <a:spcAft>
                <a:spcPts val="1200"/>
              </a:spcAft>
              <a:buNone/>
            </a:pPr>
            <a:r>
              <a:rPr lang="en"/>
              <a:t>Use Date before 2017 as training set, after as testing set</a:t>
            </a:r>
            <a:endParaRPr/>
          </a:p>
        </p:txBody>
      </p:sp>
      <p:pic>
        <p:nvPicPr>
          <p:cNvPr id="88" name="Google Shape;88;p17"/>
          <p:cNvPicPr preferRelativeResize="0"/>
          <p:nvPr/>
        </p:nvPicPr>
        <p:blipFill rotWithShape="1">
          <a:blip r:embed="rId3">
            <a:alphaModFix/>
          </a:blip>
          <a:srcRect b="0" l="0" r="0" t="0"/>
          <a:stretch/>
        </p:blipFill>
        <p:spPr>
          <a:xfrm>
            <a:off x="1980625" y="2147175"/>
            <a:ext cx="4790225" cy="279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 with Lasso Regularization</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1666875" y="1344975"/>
            <a:ext cx="5810250" cy="339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 with Ridge Regularization</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498000" y="1206775"/>
            <a:ext cx="581025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1805050" y="1382975"/>
            <a:ext cx="5810250" cy="33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1666875" y="1301650"/>
            <a:ext cx="6038976" cy="351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