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 id="2147483890" r:id="rId5"/>
    <p:sldMasterId id="2147484017" r:id="rId6"/>
  </p:sldMasterIdLst>
  <p:notesMasterIdLst>
    <p:notesMasterId r:id="rId11"/>
  </p:notesMasterIdLst>
  <p:handoutMasterIdLst>
    <p:handoutMasterId r:id="rId12"/>
  </p:handoutMasterIdLst>
  <p:sldIdLst>
    <p:sldId id="2146849609" r:id="rId7"/>
    <p:sldId id="2146849611" r:id="rId8"/>
    <p:sldId id="2147470663" r:id="rId9"/>
    <p:sldId id="2147470651" r:id="rId10"/>
  </p:sldIdLst>
  <p:sldSz cx="6858000" cy="9906000" type="A4"/>
  <p:notesSz cx="7102475" cy="10234613"/>
  <p:custDataLst>
    <p:tags r:id="rId1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00" userDrawn="1">
          <p15:clr>
            <a:srgbClr val="A4A3A4"/>
          </p15:clr>
        </p15:guide>
        <p15:guide id="4" orient="horz" pos="5842" userDrawn="1">
          <p15:clr>
            <a:srgbClr val="A4A3A4"/>
          </p15:clr>
        </p15:guide>
        <p15:guide id="5" pos="4020" userDrawn="1">
          <p15:clr>
            <a:srgbClr val="A4A3A4"/>
          </p15:clr>
        </p15:guide>
        <p15:guide id="7" orient="horz" pos="4866" userDrawn="1">
          <p15:clr>
            <a:srgbClr val="A4A3A4"/>
          </p15:clr>
        </p15:guide>
        <p15:guide id="13" orient="horz" pos="507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7C6340F-7FA2-806F-5D17-E8F9748E377D}" name="Mohamed Lamine Toure" initials="MLT" userId="S::Mohamed.Lamine.Toure@gn.ey.com::4bacd926-4816-4fd0-9e22-81cfdad5f417" providerId="AD"/>
  <p188:author id="{689E931A-1BB1-250E-02E4-F72CAEC4F53D}" name="Mouna Kchaou" initials="MK" userId="S::Mouna.Kchaou@tn.ey.com::f3ab91d5-4023-498d-86d2-675c142bc766" providerId="AD"/>
  <p188:author id="{13BC1131-56DA-C980-C580-B044E7D2B85E}" name="Manel Kchaou" initials="MK" userId="S::Manel.Kchaou@tn.ey.com::f43af93a-e0cc-48ff-9778-2709127f3ea6" providerId="AD"/>
  <p188:author id="{8FAEA07C-296F-01D4-0E67-7A64872FDC71}" name="Souha Zin Elabidine" initials="SZE" userId="S::Souha.Zin.Elabidine@tn.ey.com::ae49650b-5439-4a0d-8dfa-5f17645381cb" providerId="AD"/>
  <p188:author id="{4EA8ACD7-1FDF-8E95-EA6A-1580AA7799C5}" name="Anis Sahnoun" initials="AS" userId="S::Anis.Sahnoun@tn.ey.com::e5577c6e-20d3-4939-943f-6c44f5414e29" providerId="AD"/>
  <p188:author id="{680239DA-6DD7-0F28-6692-3C1DEB09E857}" name="Oumaima Bartali" initials="OB" userId="S::Oumaima.Bartali@tn.ey.com::0f4a05db-778e-48b8-af3d-1031de782a8f" providerId="AD"/>
  <p188:author id="{A8E869E5-0631-5142-14BC-D7C6EE1BC931}" name="Senda Boukef" initials="SB" userId="S::Senda.Boukef@tn.ey.com::701212a6-421d-4817-82dc-482a1898ca3f" providerId="AD"/>
  <p188:author id="{2798E8FB-E408-0D58-ABE4-10CAC2336124}" name="Oumaima Lamti" initials="OL" userId="S::Oumaima.Lamti@tn.ey.com::d1be927c-4fb2-4db9-800d-473ebd67ebfd"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Mehdi Masmoudi" initials="MM" lastIdx="10" clrIdx="6">
    <p:extLst>
      <p:ext uri="{19B8F6BF-5375-455C-9EA6-DF929625EA0E}">
        <p15:presenceInfo xmlns:p15="http://schemas.microsoft.com/office/powerpoint/2012/main" userId="S::Mehdi.Masmoudi@tn.ey.com::c81cb103-1b8e-4dd0-94c2-904f4f321b03" providerId="AD"/>
      </p:ext>
    </p:extLst>
  </p:cmAuthor>
  <p:cmAuthor id="1" name="Olfa Hamza" initials="OH" lastIdx="9" clrIdx="0">
    <p:extLst>
      <p:ext uri="{19B8F6BF-5375-455C-9EA6-DF929625EA0E}">
        <p15:presenceInfo xmlns:p15="http://schemas.microsoft.com/office/powerpoint/2012/main" userId="S-1-5-21-1644491937-1275210071-1417001333-624987" providerId="AD"/>
      </p:ext>
    </p:extLst>
  </p:cmAuthor>
  <p:cmAuthor id="8" name="Ines Jaidane" initials="IJ" lastIdx="2" clrIdx="7">
    <p:extLst>
      <p:ext uri="{19B8F6BF-5375-455C-9EA6-DF929625EA0E}">
        <p15:presenceInfo xmlns:p15="http://schemas.microsoft.com/office/powerpoint/2012/main" userId="S::Ines.Jaidane@tn.ey.com::a2f646cc-5e8f-4b59-b2eb-77b36df00cb4" providerId="AD"/>
      </p:ext>
    </p:extLst>
  </p:cmAuthor>
  <p:cmAuthor id="2" name="Walid Hamouda" initials="WH" lastIdx="60" clrIdx="1">
    <p:extLst>
      <p:ext uri="{19B8F6BF-5375-455C-9EA6-DF929625EA0E}">
        <p15:presenceInfo xmlns:p15="http://schemas.microsoft.com/office/powerpoint/2012/main" userId="S::Walid.Hamouda@tn.ey.com::e7c76301-41f5-40f3-85c6-890957dcfcc5" providerId="AD"/>
      </p:ext>
    </p:extLst>
  </p:cmAuthor>
  <p:cmAuthor id="9" name="Mohamed Lamine Toure" initials="MLT" lastIdx="56" clrIdx="8">
    <p:extLst>
      <p:ext uri="{19B8F6BF-5375-455C-9EA6-DF929625EA0E}">
        <p15:presenceInfo xmlns:p15="http://schemas.microsoft.com/office/powerpoint/2012/main" userId="S::Mohamed.Lamine.Toure@gn.ey.com::4bacd926-4816-4fd0-9e22-81cfdad5f417" providerId="AD"/>
      </p:ext>
    </p:extLst>
  </p:cmAuthor>
  <p:cmAuthor id="3" name="Rishabhnand Singh" initials="RS" lastIdx="3" clrIdx="2">
    <p:extLst>
      <p:ext uri="{19B8F6BF-5375-455C-9EA6-DF929625EA0E}">
        <p15:presenceInfo xmlns:p15="http://schemas.microsoft.com/office/powerpoint/2012/main" userId="S::Rishabhnand.Singh@in.ey.com::aaf6081f-527c-4e6a-b36b-8d829fbcd255" providerId="AD"/>
      </p:ext>
    </p:extLst>
  </p:cmAuthor>
  <p:cmAuthor id="10" name="Souha Zin Elabidine" initials="SZE" lastIdx="3" clrIdx="9">
    <p:extLst>
      <p:ext uri="{19B8F6BF-5375-455C-9EA6-DF929625EA0E}">
        <p15:presenceInfo xmlns:p15="http://schemas.microsoft.com/office/powerpoint/2012/main" userId="S::Souha.Zin.Elabidine@tn.ey.com::ae49650b-5439-4a0d-8dfa-5f17645381cb" providerId="AD"/>
      </p:ext>
    </p:extLst>
  </p:cmAuthor>
  <p:cmAuthor id="4" name="Neeraj Jain" initials="NJ" lastIdx="2" clrIdx="3">
    <p:extLst>
      <p:ext uri="{19B8F6BF-5375-455C-9EA6-DF929625EA0E}">
        <p15:presenceInfo xmlns:p15="http://schemas.microsoft.com/office/powerpoint/2012/main" userId="S::Neeraj1.Jain@in.ey.com::7b7360f3-25c1-4383-9dbc-18d83bddc3fb" providerId="AD"/>
      </p:ext>
    </p:extLst>
  </p:cmAuthor>
  <p:cmAuthor id="5" name="Sarra Hannech" initials="SH" lastIdx="2" clrIdx="4">
    <p:extLst>
      <p:ext uri="{19B8F6BF-5375-455C-9EA6-DF929625EA0E}">
        <p15:presenceInfo xmlns:p15="http://schemas.microsoft.com/office/powerpoint/2012/main" userId="S::Sarra.Hannech@tn.ey.com::37d9d8b4-6f45-4af0-bed4-c7e02c206ec0" providerId="AD"/>
      </p:ext>
    </p:extLst>
  </p:cmAuthor>
  <p:cmAuthor id="6" name="Heddy Tawfik Frihida" initials="HTF" lastIdx="24" clrIdx="5">
    <p:extLst>
      <p:ext uri="{19B8F6BF-5375-455C-9EA6-DF929625EA0E}">
        <p15:presenceInfo xmlns:p15="http://schemas.microsoft.com/office/powerpoint/2012/main" userId="S::Heddy.Tawfik.Frihida@tn.ey.com::b7f0ee2f-b06f-4b49-87a4-7ab8280f4e7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2CC"/>
    <a:srgbClr val="FFE600"/>
    <a:srgbClr val="E5E5E5"/>
    <a:srgbClr val="EEEDED"/>
    <a:srgbClr val="515156"/>
    <a:srgbClr val="ACACAC"/>
    <a:srgbClr val="D4C3AC"/>
    <a:srgbClr val="D2C0A8"/>
    <a:srgbClr val="0033CC"/>
    <a:srgbClr val="3883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54" d="100"/>
          <a:sy n="54" d="100"/>
        </p:scale>
        <p:origin x="2602" y="72"/>
      </p:cViewPr>
      <p:guideLst>
        <p:guide pos="300"/>
        <p:guide orient="horz" pos="5842"/>
        <p:guide pos="4020"/>
        <p:guide orient="horz" pos="4866"/>
        <p:guide orient="horz" pos="5070"/>
      </p:guideLst>
    </p:cSldViewPr>
  </p:slideViewPr>
  <p:notesTextViewPr>
    <p:cViewPr>
      <p:scale>
        <a:sx n="1" d="1"/>
        <a:sy n="1" d="1"/>
      </p:scale>
      <p:origin x="0" y="0"/>
    </p:cViewPr>
  </p:notesTextViewPr>
  <p:notesViewPr>
    <p:cSldViewPr snapToGrid="0"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handoutMaster" Target="handoutMasters/handout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4.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CD7AB66-E854-4386-A936-93E66321D246}"/>
              </a:ext>
            </a:extLst>
          </p:cNvPr>
          <p:cNvSpPr>
            <a:spLocks noGrp="1"/>
          </p:cNvSpPr>
          <p:nvPr>
            <p:ph type="hdr" sz="quarter"/>
          </p:nvPr>
        </p:nvSpPr>
        <p:spPr>
          <a:xfrm>
            <a:off x="1" y="0"/>
            <a:ext cx="3077739" cy="513508"/>
          </a:xfrm>
          <a:prstGeom prst="rect">
            <a:avLst/>
          </a:prstGeom>
        </p:spPr>
        <p:txBody>
          <a:bodyPr vert="horz" lIns="99056" tIns="49529" rIns="99056" bIns="49529" rtlCol="0"/>
          <a:lstStyle>
            <a:lvl1pPr algn="l">
              <a:defRPr sz="1300"/>
            </a:lvl1pPr>
          </a:lstStyle>
          <a:p>
            <a:endParaRPr lang="en-US"/>
          </a:p>
        </p:txBody>
      </p:sp>
      <p:sp>
        <p:nvSpPr>
          <p:cNvPr id="3" name="Date Placeholder 2">
            <a:extLst>
              <a:ext uri="{FF2B5EF4-FFF2-40B4-BE49-F238E27FC236}">
                <a16:creationId xmlns:a16="http://schemas.microsoft.com/office/drawing/2014/main" id="{D89E3070-06ED-4CA1-8E7C-401CFD588B39}"/>
              </a:ext>
            </a:extLst>
          </p:cNvPr>
          <p:cNvSpPr>
            <a:spLocks noGrp="1"/>
          </p:cNvSpPr>
          <p:nvPr>
            <p:ph type="dt" sz="quarter" idx="1"/>
          </p:nvPr>
        </p:nvSpPr>
        <p:spPr>
          <a:xfrm>
            <a:off x="4023093" y="0"/>
            <a:ext cx="3077739" cy="513508"/>
          </a:xfrm>
          <a:prstGeom prst="rect">
            <a:avLst/>
          </a:prstGeom>
        </p:spPr>
        <p:txBody>
          <a:bodyPr vert="horz" lIns="99056" tIns="49529" rIns="99056" bIns="49529" rtlCol="0"/>
          <a:lstStyle>
            <a:lvl1pPr algn="r">
              <a:defRPr sz="1300"/>
            </a:lvl1pPr>
          </a:lstStyle>
          <a:p>
            <a:fld id="{F10419D6-710E-4235-9B04-F8A11D648D60}" type="datetimeFigureOut">
              <a:rPr lang="en-US" smtClean="0"/>
              <a:t>2/28/2024</a:t>
            </a:fld>
            <a:endParaRPr lang="en-US"/>
          </a:p>
        </p:txBody>
      </p:sp>
      <p:sp>
        <p:nvSpPr>
          <p:cNvPr id="4" name="Footer Placeholder 3">
            <a:extLst>
              <a:ext uri="{FF2B5EF4-FFF2-40B4-BE49-F238E27FC236}">
                <a16:creationId xmlns:a16="http://schemas.microsoft.com/office/drawing/2014/main" id="{D5543596-F42B-4E2F-A876-3D6C2D6F802A}"/>
              </a:ext>
            </a:extLst>
          </p:cNvPr>
          <p:cNvSpPr>
            <a:spLocks noGrp="1"/>
          </p:cNvSpPr>
          <p:nvPr>
            <p:ph type="ftr" sz="quarter" idx="2"/>
          </p:nvPr>
        </p:nvSpPr>
        <p:spPr>
          <a:xfrm>
            <a:off x="1" y="9721108"/>
            <a:ext cx="3077739" cy="513507"/>
          </a:xfrm>
          <a:prstGeom prst="rect">
            <a:avLst/>
          </a:prstGeom>
        </p:spPr>
        <p:txBody>
          <a:bodyPr vert="horz" lIns="99056" tIns="49529" rIns="99056" bIns="49529" rtlCol="0" anchor="b"/>
          <a:lstStyle>
            <a:lvl1pPr algn="l">
              <a:defRPr sz="1300"/>
            </a:lvl1pPr>
          </a:lstStyle>
          <a:p>
            <a:endParaRPr lang="en-US"/>
          </a:p>
        </p:txBody>
      </p:sp>
      <p:sp>
        <p:nvSpPr>
          <p:cNvPr id="5" name="Slide Number Placeholder 4">
            <a:extLst>
              <a:ext uri="{FF2B5EF4-FFF2-40B4-BE49-F238E27FC236}">
                <a16:creationId xmlns:a16="http://schemas.microsoft.com/office/drawing/2014/main" id="{055D2B33-F5D9-41B3-B51B-AF68E90E9AE5}"/>
              </a:ext>
            </a:extLst>
          </p:cNvPr>
          <p:cNvSpPr>
            <a:spLocks noGrp="1"/>
          </p:cNvSpPr>
          <p:nvPr>
            <p:ph type="sldNum" sz="quarter" idx="3"/>
          </p:nvPr>
        </p:nvSpPr>
        <p:spPr>
          <a:xfrm>
            <a:off x="4023093" y="9721108"/>
            <a:ext cx="3077739" cy="513507"/>
          </a:xfrm>
          <a:prstGeom prst="rect">
            <a:avLst/>
          </a:prstGeom>
        </p:spPr>
        <p:txBody>
          <a:bodyPr vert="horz" lIns="99056" tIns="49529" rIns="99056" bIns="49529" rtlCol="0" anchor="b"/>
          <a:lstStyle>
            <a:lvl1pPr algn="r">
              <a:defRPr sz="1300"/>
            </a:lvl1pPr>
          </a:lstStyle>
          <a:p>
            <a:fld id="{9003A132-EC0B-4282-98AF-8EEACA7F42BA}" type="slidenum">
              <a:rPr lang="en-US" smtClean="0"/>
              <a:t>‹#›</a:t>
            </a:fld>
            <a:endParaRPr lang="en-US"/>
          </a:p>
        </p:txBody>
      </p:sp>
    </p:spTree>
    <p:extLst>
      <p:ext uri="{BB962C8B-B14F-4D97-AF65-F5344CB8AC3E}">
        <p14:creationId xmlns:p14="http://schemas.microsoft.com/office/powerpoint/2010/main" val="33115327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7739" cy="513508"/>
          </a:xfrm>
          <a:prstGeom prst="rect">
            <a:avLst/>
          </a:prstGeom>
        </p:spPr>
        <p:txBody>
          <a:bodyPr vert="horz" lIns="99056" tIns="49529" rIns="99056" bIns="49529" rtlCol="0"/>
          <a:lstStyle>
            <a:lvl1pPr algn="l">
              <a:defRPr sz="1300"/>
            </a:lvl1pPr>
          </a:lstStyle>
          <a:p>
            <a:endParaRPr lang="fr-FR"/>
          </a:p>
        </p:txBody>
      </p:sp>
      <p:sp>
        <p:nvSpPr>
          <p:cNvPr id="3" name="Date Placeholder 2"/>
          <p:cNvSpPr>
            <a:spLocks noGrp="1"/>
          </p:cNvSpPr>
          <p:nvPr>
            <p:ph type="dt" idx="1"/>
          </p:nvPr>
        </p:nvSpPr>
        <p:spPr>
          <a:xfrm>
            <a:off x="4023093" y="0"/>
            <a:ext cx="3077739" cy="513508"/>
          </a:xfrm>
          <a:prstGeom prst="rect">
            <a:avLst/>
          </a:prstGeom>
        </p:spPr>
        <p:txBody>
          <a:bodyPr vert="horz" lIns="99056" tIns="49529" rIns="99056" bIns="49529" rtlCol="0"/>
          <a:lstStyle>
            <a:lvl1pPr algn="r">
              <a:defRPr sz="1300"/>
            </a:lvl1pPr>
          </a:lstStyle>
          <a:p>
            <a:fld id="{652BC246-3505-4573-A7D9-9AD0C258DB67}" type="datetimeFigureOut">
              <a:rPr lang="fr-FR" smtClean="0"/>
              <a:t>28/02/2024</a:t>
            </a:fld>
            <a:endParaRPr lang="fr-FR"/>
          </a:p>
        </p:txBody>
      </p:sp>
      <p:sp>
        <p:nvSpPr>
          <p:cNvPr id="4" name="Slide Image Placeholder 3"/>
          <p:cNvSpPr>
            <a:spLocks noGrp="1" noRot="1" noChangeAspect="1"/>
          </p:cNvSpPr>
          <p:nvPr>
            <p:ph type="sldImg" idx="2"/>
          </p:nvPr>
        </p:nvSpPr>
        <p:spPr>
          <a:xfrm>
            <a:off x="2355850" y="1279525"/>
            <a:ext cx="2390775" cy="3454400"/>
          </a:xfrm>
          <a:prstGeom prst="rect">
            <a:avLst/>
          </a:prstGeom>
          <a:noFill/>
          <a:ln w="12700">
            <a:solidFill>
              <a:prstClr val="black"/>
            </a:solidFill>
          </a:ln>
        </p:spPr>
        <p:txBody>
          <a:bodyPr vert="horz" lIns="99056" tIns="49529" rIns="99056" bIns="49529" rtlCol="0" anchor="ctr"/>
          <a:lstStyle/>
          <a:p>
            <a:endParaRPr lang="fr-FR"/>
          </a:p>
        </p:txBody>
      </p:sp>
      <p:sp>
        <p:nvSpPr>
          <p:cNvPr id="5" name="Notes Placeholder 4"/>
          <p:cNvSpPr>
            <a:spLocks noGrp="1"/>
          </p:cNvSpPr>
          <p:nvPr>
            <p:ph type="body" sz="quarter" idx="3"/>
          </p:nvPr>
        </p:nvSpPr>
        <p:spPr>
          <a:xfrm>
            <a:off x="710248" y="4925407"/>
            <a:ext cx="5681980" cy="4029879"/>
          </a:xfrm>
          <a:prstGeom prst="rect">
            <a:avLst/>
          </a:prstGeom>
        </p:spPr>
        <p:txBody>
          <a:bodyPr vert="horz" lIns="99056" tIns="49529" rIns="99056" bIns="4952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1" y="9721108"/>
            <a:ext cx="3077739" cy="513507"/>
          </a:xfrm>
          <a:prstGeom prst="rect">
            <a:avLst/>
          </a:prstGeom>
        </p:spPr>
        <p:txBody>
          <a:bodyPr vert="horz" lIns="99056" tIns="49529" rIns="99056" bIns="49529" rtlCol="0" anchor="b"/>
          <a:lstStyle>
            <a:lvl1pPr algn="l">
              <a:defRPr sz="1300"/>
            </a:lvl1pPr>
          </a:lstStyle>
          <a:p>
            <a:endParaRPr lang="fr-FR"/>
          </a:p>
        </p:txBody>
      </p:sp>
      <p:sp>
        <p:nvSpPr>
          <p:cNvPr id="7" name="Slide Number Placeholder 6"/>
          <p:cNvSpPr>
            <a:spLocks noGrp="1"/>
          </p:cNvSpPr>
          <p:nvPr>
            <p:ph type="sldNum" sz="quarter" idx="5"/>
          </p:nvPr>
        </p:nvSpPr>
        <p:spPr>
          <a:xfrm>
            <a:off x="4023093" y="9721108"/>
            <a:ext cx="3077739" cy="513507"/>
          </a:xfrm>
          <a:prstGeom prst="rect">
            <a:avLst/>
          </a:prstGeom>
        </p:spPr>
        <p:txBody>
          <a:bodyPr vert="horz" lIns="99056" tIns="49529" rIns="99056" bIns="49529" rtlCol="0" anchor="b"/>
          <a:lstStyle>
            <a:lvl1pPr algn="r">
              <a:defRPr sz="1300"/>
            </a:lvl1pPr>
          </a:lstStyle>
          <a:p>
            <a:fld id="{A0C7FFBC-A11C-45EB-9E25-E0980D53F449}" type="slidenum">
              <a:rPr lang="fr-FR" smtClean="0"/>
              <a:t>‹#›</a:t>
            </a:fld>
            <a:endParaRPr lang="fr-FR"/>
          </a:p>
        </p:txBody>
      </p:sp>
    </p:spTree>
    <p:extLst>
      <p:ext uri="{BB962C8B-B14F-4D97-AF65-F5344CB8AC3E}">
        <p14:creationId xmlns:p14="http://schemas.microsoft.com/office/powerpoint/2010/main" val="2323750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4.emf"/><Relationship Id="rId4" Type="http://schemas.openxmlformats.org/officeDocument/2006/relationships/oleObject" Target="../embeddings/oleObject4.bin"/></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tags" Target="../tags/tag9.xml"/><Relationship Id="rId4" Type="http://schemas.openxmlformats.org/officeDocument/2006/relationships/image" Target="../media/image1.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tags" Target="../tags/tag10.xml"/><Relationship Id="rId4" Type="http://schemas.openxmlformats.org/officeDocument/2006/relationships/image" Target="../media/image1.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tags" Target="../tags/tag11.xml"/><Relationship Id="rId4" Type="http://schemas.openxmlformats.org/officeDocument/2006/relationships/image" Target="../media/image1.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tags" Target="../tags/tag12.xml"/><Relationship Id="rId5" Type="http://schemas.openxmlformats.org/officeDocument/2006/relationships/image" Target="../media/image6.jpeg"/><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3.xml"/><Relationship Id="rId1" Type="http://schemas.openxmlformats.org/officeDocument/2006/relationships/tags" Target="../tags/tag14.xml"/><Relationship Id="rId4" Type="http://schemas.openxmlformats.org/officeDocument/2006/relationships/image" Target="../media/image1.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3.xml"/><Relationship Id="rId1" Type="http://schemas.openxmlformats.org/officeDocument/2006/relationships/tags" Target="../tags/tag15.xml"/><Relationship Id="rId4" Type="http://schemas.openxmlformats.org/officeDocument/2006/relationships/image" Target="../media/image4.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3.xml"/><Relationship Id="rId1" Type="http://schemas.openxmlformats.org/officeDocument/2006/relationships/tags" Target="../tags/tag16.xml"/><Relationship Id="rId4" Type="http://schemas.openxmlformats.org/officeDocument/2006/relationships/image" Target="../media/image1.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3.xml"/><Relationship Id="rId1" Type="http://schemas.openxmlformats.org/officeDocument/2006/relationships/tags" Target="../tags/tag17.xml"/><Relationship Id="rId4" Type="http://schemas.openxmlformats.org/officeDocument/2006/relationships/image" Target="../media/image4.em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696963-3AB1-4260-8978-6C72EE5C7498}"/>
              </a:ext>
            </a:extLst>
          </p:cNvPr>
          <p:cNvGraphicFramePr>
            <a:graphicFrameLocks noChangeAspect="1"/>
          </p:cNvGraphicFramePr>
          <p:nvPr userDrawn="1">
            <p:custDataLst>
              <p:tags r:id="rId1"/>
            </p:custDataLst>
            <p:extLst>
              <p:ext uri="{D42A27DB-BD31-4B8C-83A1-F6EECF244321}">
                <p14:modId xmlns:p14="http://schemas.microsoft.com/office/powerpoint/2010/main" val="1182945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592" imgH="595" progId="TCLayout.ActiveDocument.1">
                  <p:embed/>
                </p:oleObj>
              </mc:Choice>
              <mc:Fallback>
                <p:oleObj name="think-cell Slide" r:id="rId3" imgW="592" imgH="595" progId="TCLayout.ActiveDocument.1">
                  <p:embed/>
                  <p:pic>
                    <p:nvPicPr>
                      <p:cNvPr id="3" name="Object 2" hidden="1">
                        <a:extLst>
                          <a:ext uri="{FF2B5EF4-FFF2-40B4-BE49-F238E27FC236}">
                            <a16:creationId xmlns:a16="http://schemas.microsoft.com/office/drawing/2014/main" id="{C2696963-3AB1-4260-8978-6C72EE5C749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1083857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5DEC515-AD09-4920-89E2-0807A9EA5816}" type="slidenum">
              <a:rPr lang="fr-FR" smtClean="0"/>
              <a:t>‹#›</a:t>
            </a:fld>
            <a:endParaRPr lang="fr-FR"/>
          </a:p>
        </p:txBody>
      </p:sp>
    </p:spTree>
    <p:extLst>
      <p:ext uri="{BB962C8B-B14F-4D97-AF65-F5344CB8AC3E}">
        <p14:creationId xmlns:p14="http://schemas.microsoft.com/office/powerpoint/2010/main" val="3717901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5DEC515-AD09-4920-89E2-0807A9EA5816}" type="slidenum">
              <a:rPr lang="fr-FR" smtClean="0"/>
              <a:t>‹#›</a:t>
            </a:fld>
            <a:endParaRPr lang="fr-FR"/>
          </a:p>
        </p:txBody>
      </p:sp>
    </p:spTree>
    <p:extLst>
      <p:ext uri="{BB962C8B-B14F-4D97-AF65-F5344CB8AC3E}">
        <p14:creationId xmlns:p14="http://schemas.microsoft.com/office/powerpoint/2010/main" val="1972508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1"/>
            </p:custDataLst>
          </p:nvPr>
        </p:nvGraphicFramePr>
        <p:xfrm>
          <a:off x="1441" y="1472"/>
          <a:ext cx="1439" cy="147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7" name="Object 6" hidden="1"/>
                      <p:cNvPicPr/>
                      <p:nvPr/>
                    </p:nvPicPr>
                    <p:blipFill>
                      <a:blip r:embed="rId4"/>
                      <a:stretch>
                        <a:fillRect/>
                      </a:stretch>
                    </p:blipFill>
                    <p:spPr>
                      <a:xfrm>
                        <a:off x="1441" y="1472"/>
                        <a:ext cx="1439" cy="1470"/>
                      </a:xfrm>
                      <a:prstGeom prst="rect">
                        <a:avLst/>
                      </a:prstGeom>
                    </p:spPr>
                  </p:pic>
                </p:oleObj>
              </mc:Fallback>
            </mc:AlternateContent>
          </a:graphicData>
        </a:graphic>
      </p:graphicFrame>
      <p:cxnSp>
        <p:nvCxnSpPr>
          <p:cNvPr id="2" name="Straight Connector 1">
            <a:extLst>
              <a:ext uri="{FF2B5EF4-FFF2-40B4-BE49-F238E27FC236}">
                <a16:creationId xmlns:a16="http://schemas.microsoft.com/office/drawing/2014/main" id="{B662B5C0-82EB-5EF3-2C4B-D339B1B0EEA4}"/>
              </a:ext>
            </a:extLst>
          </p:cNvPr>
          <p:cNvCxnSpPr/>
          <p:nvPr userDrawn="1"/>
        </p:nvCxnSpPr>
        <p:spPr>
          <a:xfrm>
            <a:off x="457783" y="926312"/>
            <a:ext cx="5932165" cy="0"/>
          </a:xfrm>
          <a:prstGeom prst="line">
            <a:avLst/>
          </a:prstGeom>
          <a:ln w="19050">
            <a:solidFill>
              <a:srgbClr val="FFE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4762188"/>
      </p:ext>
    </p:extLst>
  </p:cSld>
  <p:clrMapOvr>
    <a:masterClrMapping/>
  </p:clrMapOvr>
  <p:extLst>
    <p:ext uri="{DCECCB84-F9BA-43D5-87BE-67443E8EF086}">
      <p15:sldGuideLst xmlns:p15="http://schemas.microsoft.com/office/powerpoint/2012/main">
        <p15:guide id="1" orient="horz" pos="3120" userDrawn="1">
          <p15:clr>
            <a:srgbClr val="FBAE40"/>
          </p15:clr>
        </p15:guide>
        <p15:guide id="2" pos="216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864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5DEC515-AD09-4920-89E2-0807A9EA5816}" type="slidenum">
              <a:rPr lang="fr-FR" smtClean="0"/>
              <a:t>‹#›</a:t>
            </a:fld>
            <a:endParaRPr lang="fr-FR"/>
          </a:p>
        </p:txBody>
      </p:sp>
      <p:sp>
        <p:nvSpPr>
          <p:cNvPr id="7" name="Title 6">
            <a:extLst>
              <a:ext uri="{FF2B5EF4-FFF2-40B4-BE49-F238E27FC236}">
                <a16:creationId xmlns:a16="http://schemas.microsoft.com/office/drawing/2014/main" id="{07CF428B-9421-4825-AD13-13051FD38B59}"/>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837629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_Two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15409711"/>
              </p:ext>
            </p:extLst>
          </p:nvPr>
        </p:nvGraphicFramePr>
        <p:xfrm>
          <a:off x="1443" y="1472"/>
          <a:ext cx="1439" cy="1470"/>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443" y="1472"/>
                        <a:ext cx="1439" cy="1470"/>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4EF2AF13-6917-4AE4-A28A-0B07AB90B703}"/>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3300" b="0" i="0" baseline="0">
              <a:latin typeface="Calibri Light" panose="020F0302020204030204" pitchFamily="34" charset="0"/>
              <a:ea typeface="+mj-ea"/>
              <a:cs typeface="+mj-cs"/>
              <a:sym typeface="Calibri Light" panose="020F0302020204030204" pitchFamily="34" charset="0"/>
            </a:endParaRPr>
          </a:p>
        </p:txBody>
      </p:sp>
      <p:sp>
        <p:nvSpPr>
          <p:cNvPr id="3" name="Content Placeholder 2"/>
          <p:cNvSpPr>
            <a:spLocks noGrp="1"/>
          </p:cNvSpPr>
          <p:nvPr>
            <p:ph sz="half" idx="1"/>
          </p:nvPr>
        </p:nvSpPr>
        <p:spPr>
          <a:xfrm>
            <a:off x="391977" y="2551595"/>
            <a:ext cx="2969083" cy="6362353"/>
          </a:xfrm>
        </p:spPr>
        <p:txBody>
          <a:bodyPr rIns="91424"/>
          <a:lstStyle>
            <a:lvl1pPr marL="0" indent="0">
              <a:defRPr sz="816"/>
            </a:lvl1pPr>
            <a:lvl2pPr marL="1440" indent="-1440">
              <a:defRPr sz="1179"/>
            </a:lvl2pPr>
            <a:lvl3pPr marL="2880" indent="-2880">
              <a:defRPr sz="998"/>
            </a:lvl3pPr>
            <a:lvl4pPr>
              <a:defRPr sz="816"/>
            </a:lvl4pPr>
            <a:lvl5pPr>
              <a:defRPr sz="816"/>
            </a:lvl5pPr>
            <a:lvl6pPr>
              <a:defRPr sz="1634"/>
            </a:lvl6pPr>
            <a:lvl7pPr>
              <a:defRPr sz="1634"/>
            </a:lvl7pPr>
            <a:lvl8pPr>
              <a:defRPr sz="1634"/>
            </a:lvl8pPr>
            <a:lvl9pPr>
              <a:defRPr sz="16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7132" y="2551595"/>
            <a:ext cx="2969083" cy="6362353"/>
          </a:xfrm>
        </p:spPr>
        <p:txBody>
          <a:bodyPr rIns="91424"/>
          <a:lstStyle>
            <a:lvl1pPr marL="0" indent="0">
              <a:defRPr sz="816"/>
            </a:lvl1pPr>
            <a:lvl2pPr marL="1440" indent="-1440">
              <a:defRPr sz="1179"/>
            </a:lvl2pPr>
            <a:lvl3pPr marL="2880" indent="-2880">
              <a:defRPr sz="998"/>
            </a:lvl3pPr>
            <a:lvl4pPr>
              <a:defRPr sz="816"/>
            </a:lvl4pPr>
            <a:lvl5pPr>
              <a:defRPr sz="816"/>
            </a:lvl5pPr>
            <a:lvl6pPr>
              <a:defRPr sz="1634"/>
            </a:lvl6pPr>
            <a:lvl7pPr>
              <a:defRPr sz="1634"/>
            </a:lvl7pPr>
            <a:lvl8pPr>
              <a:defRPr sz="1634"/>
            </a:lvl8pPr>
            <a:lvl9pPr>
              <a:defRPr sz="16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title" hasCustomPrompt="1"/>
          </p:nvPr>
        </p:nvSpPr>
        <p:spPr bwMode="gray">
          <a:xfrm>
            <a:off x="391976" y="93558"/>
            <a:ext cx="6069981" cy="395197"/>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r>
              <a:rPr lang="en-US">
                <a:solidFill>
                  <a:prstClr val="black">
                    <a:tint val="75000"/>
                  </a:prstClr>
                </a:solidFill>
              </a:rPr>
              <a:t>EY to conduct a Fintech solutions landscaping study in  the Arab World</a:t>
            </a:r>
          </a:p>
        </p:txBody>
      </p:sp>
    </p:spTree>
    <p:extLst>
      <p:ext uri="{BB962C8B-B14F-4D97-AF65-F5344CB8AC3E}">
        <p14:creationId xmlns:p14="http://schemas.microsoft.com/office/powerpoint/2010/main" val="206963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C2569201-54BC-40B1-91C2-CE752A06D8D4}"/>
              </a:ext>
            </a:extLst>
          </p:cNvPr>
          <p:cNvGraphicFramePr>
            <a:graphicFrameLocks noChangeAspect="1"/>
          </p:cNvGraphicFramePr>
          <p:nvPr userDrawn="1">
            <p:custDataLst>
              <p:tags r:id="rId1"/>
            </p:custDataLst>
            <p:extLst>
              <p:ext uri="{D42A27DB-BD31-4B8C-83A1-F6EECF244321}">
                <p14:modId xmlns:p14="http://schemas.microsoft.com/office/powerpoint/2010/main" val="1263181690"/>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3" progId="TCLayout.ActiveDocument.1">
                  <p:embed/>
                </p:oleObj>
              </mc:Choice>
              <mc:Fallback>
                <p:oleObj name="think-cell Slide" r:id="rId3" imgW="473" imgH="473" progId="TCLayout.ActiveDocument.1">
                  <p:embed/>
                  <p:pic>
                    <p:nvPicPr>
                      <p:cNvPr id="7" name="Object 6" hidden="1">
                        <a:extLst>
                          <a:ext uri="{FF2B5EF4-FFF2-40B4-BE49-F238E27FC236}">
                            <a16:creationId xmlns:a16="http://schemas.microsoft.com/office/drawing/2014/main" id="{C2569201-54BC-40B1-91C2-CE752A06D8D4}"/>
                          </a:ext>
                        </a:extLst>
                      </p:cNvPr>
                      <p:cNvPicPr/>
                      <p:nvPr/>
                    </p:nvPicPr>
                    <p:blipFill>
                      <a:blip r:embed="rId4"/>
                      <a:stretch>
                        <a:fillRect/>
                      </a:stretch>
                    </p:blipFill>
                    <p:spPr>
                      <a:xfrm>
                        <a:off x="1589" y="1588"/>
                        <a:ext cx="1588" cy="1588"/>
                      </a:xfrm>
                      <a:prstGeom prst="rect">
                        <a:avLst/>
                      </a:prstGeom>
                    </p:spPr>
                  </p:pic>
                </p:oleObj>
              </mc:Fallback>
            </mc:AlternateContent>
          </a:graphicData>
        </a:graphic>
      </p:graphicFrame>
      <p:sp>
        <p:nvSpPr>
          <p:cNvPr id="2" name="Title 1"/>
          <p:cNvSpPr>
            <a:spLocks noGrp="1"/>
          </p:cNvSpPr>
          <p:nvPr>
            <p:ph type="title" hasCustomPrompt="1"/>
          </p:nvPr>
        </p:nvSpPr>
        <p:spPr>
          <a:xfrm>
            <a:off x="342901" y="424956"/>
            <a:ext cx="6172200" cy="852800"/>
          </a:xfrm>
        </p:spPr>
        <p:txBody>
          <a:bodyPr vert="horz"/>
          <a:lstStyle>
            <a:lvl1pPr rtl="0">
              <a:defRPr sz="3461">
                <a:solidFill>
                  <a:schemeClr val="bg1"/>
                </a:solidFill>
              </a:defRPr>
            </a:lvl1pPr>
          </a:lstStyle>
          <a:p>
            <a:r>
              <a:rPr lang="fr-FR"/>
              <a:t>Click to edit Master title style</a:t>
            </a:r>
          </a:p>
        </p:txBody>
      </p:sp>
      <p:sp>
        <p:nvSpPr>
          <p:cNvPr id="12" name="Line 10">
            <a:extLst>
              <a:ext uri="{FF2B5EF4-FFF2-40B4-BE49-F238E27FC236}">
                <a16:creationId xmlns:a16="http://schemas.microsoft.com/office/drawing/2014/main" id="{DA9741B6-D337-4A18-8ECB-FB21A6953E44}"/>
              </a:ext>
            </a:extLst>
          </p:cNvPr>
          <p:cNvSpPr>
            <a:spLocks noChangeShapeType="1"/>
          </p:cNvSpPr>
          <p:nvPr userDrawn="1"/>
        </p:nvSpPr>
        <p:spPr bwMode="auto">
          <a:xfrm>
            <a:off x="342902" y="1311194"/>
            <a:ext cx="6173035"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fr-FR" sz="2596" noProof="0">
              <a:solidFill>
                <a:schemeClr val="bg1"/>
              </a:solidFill>
            </a:endParaRPr>
          </a:p>
        </p:txBody>
      </p:sp>
      <p:sp>
        <p:nvSpPr>
          <p:cNvPr id="8" name="Text Placeholder 2">
            <a:extLst>
              <a:ext uri="{FF2B5EF4-FFF2-40B4-BE49-F238E27FC236}">
                <a16:creationId xmlns:a16="http://schemas.microsoft.com/office/drawing/2014/main" id="{90356C28-34FC-48BD-943E-82B485EB0C49}"/>
              </a:ext>
            </a:extLst>
          </p:cNvPr>
          <p:cNvSpPr>
            <a:spLocks noGrp="1"/>
          </p:cNvSpPr>
          <p:nvPr>
            <p:ph idx="1"/>
          </p:nvPr>
        </p:nvSpPr>
        <p:spPr>
          <a:xfrm>
            <a:off x="342901" y="1643662"/>
            <a:ext cx="6172200" cy="7146996"/>
          </a:xfrm>
          <a:prstGeom prst="rect">
            <a:avLst/>
          </a:prstGeom>
        </p:spPr>
        <p:txBody>
          <a:bodyPr vert="horz" lIns="0" tIns="0" rIns="0" bIns="0" rtlCol="0" anchor="t" anchorCtr="0">
            <a:noAutofit/>
          </a:bodyPr>
          <a:lstStyle>
            <a:lvl1pPr rtl="0">
              <a:defRPr/>
            </a:lvl1pPr>
            <a:lvl2pPr rtl="0">
              <a:defRPr/>
            </a:lvl2pPr>
            <a:lvl3pPr rtl="0">
              <a:defRPr/>
            </a:lvl3pPr>
            <a:lvl4pPr rtl="0">
              <a:defRPr/>
            </a:lvl4pPr>
            <a:lvl5pPr rtl="0">
              <a:defRPr/>
            </a:lvl5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p>
        </p:txBody>
      </p:sp>
    </p:spTree>
    <p:extLst>
      <p:ext uri="{BB962C8B-B14F-4D97-AF65-F5344CB8AC3E}">
        <p14:creationId xmlns:p14="http://schemas.microsoft.com/office/powerpoint/2010/main" val="3549255835"/>
      </p:ext>
    </p:extLst>
  </p:cSld>
  <p:clrMapOvr>
    <a:masterClrMapping/>
  </p:clrMapOvr>
  <p:extLst>
    <p:ext uri="{DCECCB84-F9BA-43D5-87BE-67443E8EF086}">
      <p15:sldGuideLst xmlns:p15="http://schemas.microsoft.com/office/powerpoint/2012/main">
        <p15:guide id="1" orient="horz" pos="3120" userDrawn="1">
          <p15:clr>
            <a:srgbClr val="FBAE40"/>
          </p15:clr>
        </p15:guide>
        <p15:guide id="2" pos="216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tandard slid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AAE3E80-2696-4017-BEB0-49BA0554C366}"/>
              </a:ext>
            </a:extLst>
          </p:cNvPr>
          <p:cNvGraphicFramePr>
            <a:graphicFrameLocks noChangeAspect="1"/>
          </p:cNvGraphicFramePr>
          <p:nvPr userDrawn="1">
            <p:custDataLst>
              <p:tags r:id="rId1"/>
            </p:custDataLst>
            <p:extLst>
              <p:ext uri="{D42A27DB-BD31-4B8C-83A1-F6EECF244321}">
                <p14:modId xmlns:p14="http://schemas.microsoft.com/office/powerpoint/2010/main" val="3208469447"/>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3" progId="TCLayout.ActiveDocument.1">
                  <p:embed/>
                </p:oleObj>
              </mc:Choice>
              <mc:Fallback>
                <p:oleObj name="think-cell Slide" r:id="rId3" imgW="473" imgH="473" progId="TCLayout.ActiveDocument.1">
                  <p:embed/>
                  <p:pic>
                    <p:nvPicPr>
                      <p:cNvPr id="3" name="Object 2" hidden="1">
                        <a:extLst>
                          <a:ext uri="{FF2B5EF4-FFF2-40B4-BE49-F238E27FC236}">
                            <a16:creationId xmlns:a16="http://schemas.microsoft.com/office/drawing/2014/main" id="{2AAE3E80-2696-4017-BEB0-49BA0554C366}"/>
                          </a:ext>
                        </a:extLst>
                      </p:cNvPr>
                      <p:cNvPicPr/>
                      <p:nvPr/>
                    </p:nvPicPr>
                    <p:blipFill>
                      <a:blip r:embed="rId4"/>
                      <a:stretch>
                        <a:fillRect/>
                      </a:stretch>
                    </p:blipFill>
                    <p:spPr>
                      <a:xfrm>
                        <a:off x="1589" y="1588"/>
                        <a:ext cx="1588" cy="1588"/>
                      </a:xfrm>
                      <a:prstGeom prst="rect">
                        <a:avLst/>
                      </a:prstGeom>
                    </p:spPr>
                  </p:pic>
                </p:oleObj>
              </mc:Fallback>
            </mc:AlternateContent>
          </a:graphicData>
        </a:graphic>
      </p:graphicFrame>
      <p:sp>
        <p:nvSpPr>
          <p:cNvPr id="292" name="Title 1">
            <a:extLst>
              <a:ext uri="{FF2B5EF4-FFF2-40B4-BE49-F238E27FC236}">
                <a16:creationId xmlns:a16="http://schemas.microsoft.com/office/drawing/2014/main" id="{BCF66D46-2D0D-481F-8D47-518C3B08823F}"/>
              </a:ext>
            </a:extLst>
          </p:cNvPr>
          <p:cNvSpPr>
            <a:spLocks noGrp="1"/>
          </p:cNvSpPr>
          <p:nvPr>
            <p:ph type="title" hasCustomPrompt="1"/>
          </p:nvPr>
        </p:nvSpPr>
        <p:spPr>
          <a:xfrm>
            <a:off x="463338" y="424956"/>
            <a:ext cx="5932165" cy="548460"/>
          </a:xfrm>
        </p:spPr>
        <p:txBody>
          <a:bodyPr vert="horz" lIns="0" tIns="0" rIns="0" bIns="0" rtlCol="0" anchor="ctr" anchorCtr="0">
            <a:noAutofit/>
          </a:bodyPr>
          <a:lstStyle>
            <a:lvl1pPr rtl="0">
              <a:defRPr lang="en-US" sz="1597" b="1" noProof="0">
                <a:latin typeface="EYInterstate" panose="02000503020000020004" pitchFamily="2" charset="0"/>
              </a:defRPr>
            </a:lvl1pPr>
          </a:lstStyle>
          <a:p>
            <a:pPr lvl="0"/>
            <a:r>
              <a:rPr lang="fr-FR" noProof="0"/>
              <a:t>Standard slide</a:t>
            </a:r>
          </a:p>
        </p:txBody>
      </p:sp>
    </p:spTree>
    <p:extLst>
      <p:ext uri="{BB962C8B-B14F-4D97-AF65-F5344CB8AC3E}">
        <p14:creationId xmlns:p14="http://schemas.microsoft.com/office/powerpoint/2010/main" val="10692661"/>
      </p:ext>
    </p:extLst>
  </p:cSld>
  <p:clrMapOvr>
    <a:masterClrMapping/>
  </p:clrMapOvr>
  <p:extLst>
    <p:ext uri="{DCECCB84-F9BA-43D5-87BE-67443E8EF086}">
      <p15:sldGuideLst xmlns:p15="http://schemas.microsoft.com/office/powerpoint/2012/main">
        <p15:guide id="1" orient="horz" pos="3120" userDrawn="1">
          <p15:clr>
            <a:srgbClr val="FBAE40"/>
          </p15:clr>
        </p15:guide>
        <p15:guide id="2" pos="216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Standard slid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AAE3E80-2696-4017-BEB0-49BA0554C366}"/>
              </a:ext>
            </a:extLst>
          </p:cNvPr>
          <p:cNvGraphicFramePr>
            <a:graphicFrameLocks noChangeAspect="1"/>
          </p:cNvGraphicFramePr>
          <p:nvPr userDrawn="1">
            <p:custDataLst>
              <p:tags r:id="rId1"/>
            </p:custDataLst>
            <p:extLst>
              <p:ext uri="{D42A27DB-BD31-4B8C-83A1-F6EECF244321}">
                <p14:modId xmlns:p14="http://schemas.microsoft.com/office/powerpoint/2010/main" val="4105546003"/>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3" progId="TCLayout.ActiveDocument.1">
                  <p:embed/>
                </p:oleObj>
              </mc:Choice>
              <mc:Fallback>
                <p:oleObj name="think-cell Slide" r:id="rId3" imgW="473" imgH="473" progId="TCLayout.ActiveDocument.1">
                  <p:embed/>
                  <p:pic>
                    <p:nvPicPr>
                      <p:cNvPr id="3" name="Object 2" hidden="1">
                        <a:extLst>
                          <a:ext uri="{FF2B5EF4-FFF2-40B4-BE49-F238E27FC236}">
                            <a16:creationId xmlns:a16="http://schemas.microsoft.com/office/drawing/2014/main" id="{2AAE3E80-2696-4017-BEB0-49BA0554C366}"/>
                          </a:ext>
                        </a:extLst>
                      </p:cNvPr>
                      <p:cNvPicPr/>
                      <p:nvPr/>
                    </p:nvPicPr>
                    <p:blipFill>
                      <a:blip r:embed="rId4"/>
                      <a:stretch>
                        <a:fillRect/>
                      </a:stretch>
                    </p:blipFill>
                    <p:spPr>
                      <a:xfrm>
                        <a:off x="1589" y="1588"/>
                        <a:ext cx="1588" cy="1588"/>
                      </a:xfrm>
                      <a:prstGeom prst="rect">
                        <a:avLst/>
                      </a:prstGeom>
                    </p:spPr>
                  </p:pic>
                </p:oleObj>
              </mc:Fallback>
            </mc:AlternateContent>
          </a:graphicData>
        </a:graphic>
      </p:graphicFrame>
      <p:sp>
        <p:nvSpPr>
          <p:cNvPr id="292" name="Title 1">
            <a:extLst>
              <a:ext uri="{FF2B5EF4-FFF2-40B4-BE49-F238E27FC236}">
                <a16:creationId xmlns:a16="http://schemas.microsoft.com/office/drawing/2014/main" id="{BCF66D46-2D0D-481F-8D47-518C3B08823F}"/>
              </a:ext>
            </a:extLst>
          </p:cNvPr>
          <p:cNvSpPr>
            <a:spLocks noGrp="1"/>
          </p:cNvSpPr>
          <p:nvPr>
            <p:ph type="title" hasCustomPrompt="1"/>
          </p:nvPr>
        </p:nvSpPr>
        <p:spPr>
          <a:xfrm>
            <a:off x="463338" y="424956"/>
            <a:ext cx="5932165" cy="548460"/>
          </a:xfrm>
        </p:spPr>
        <p:txBody>
          <a:bodyPr vert="horz" lIns="0" tIns="0" rIns="0" bIns="0" rtlCol="0" anchor="ctr" anchorCtr="0">
            <a:noAutofit/>
          </a:bodyPr>
          <a:lstStyle>
            <a:lvl1pPr rtl="0">
              <a:defRPr lang="en-US" sz="1597" b="1" noProof="0">
                <a:latin typeface="EYInterstate" panose="02000503020000020004" pitchFamily="2" charset="0"/>
              </a:defRPr>
            </a:lvl1pPr>
          </a:lstStyle>
          <a:p>
            <a:pPr lvl="0"/>
            <a:r>
              <a:rPr lang="fr-FR" noProof="0"/>
              <a:t>Standard slide</a:t>
            </a:r>
          </a:p>
        </p:txBody>
      </p:sp>
    </p:spTree>
    <p:extLst>
      <p:ext uri="{BB962C8B-B14F-4D97-AF65-F5344CB8AC3E}">
        <p14:creationId xmlns:p14="http://schemas.microsoft.com/office/powerpoint/2010/main" val="1237753917"/>
      </p:ext>
    </p:extLst>
  </p:cSld>
  <p:clrMapOvr>
    <a:masterClrMapping/>
  </p:clrMapOvr>
  <p:extLst>
    <p:ext uri="{DCECCB84-F9BA-43D5-87BE-67443E8EF086}">
      <p15:sldGuideLst xmlns:p15="http://schemas.microsoft.com/office/powerpoint/2012/main">
        <p15:guide id="1" orient="horz" pos="3120" userDrawn="1">
          <p15:clr>
            <a:srgbClr val="FBAE40"/>
          </p15:clr>
        </p15:guide>
        <p15:guide id="2" pos="216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Final legal tex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4C73EF6-EF9F-47B7-AF7B-ACFCF1B21DB4}"/>
              </a:ext>
            </a:extLst>
          </p:cNvPr>
          <p:cNvGraphicFramePr>
            <a:graphicFrameLocks noChangeAspect="1"/>
          </p:cNvGraphicFramePr>
          <p:nvPr userDrawn="1">
            <p:custDataLst>
              <p:tags r:id="rId1"/>
            </p:custDataLst>
            <p:extLst>
              <p:ext uri="{D42A27DB-BD31-4B8C-83A1-F6EECF244321}">
                <p14:modId xmlns:p14="http://schemas.microsoft.com/office/powerpoint/2010/main" val="1318321229"/>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3" progId="TCLayout.ActiveDocument.1">
                  <p:embed/>
                </p:oleObj>
              </mc:Choice>
              <mc:Fallback>
                <p:oleObj name="think-cell Slide" r:id="rId3" imgW="473" imgH="473" progId="TCLayout.ActiveDocument.1">
                  <p:embed/>
                  <p:pic>
                    <p:nvPicPr>
                      <p:cNvPr id="2" name="Object 1" hidden="1">
                        <a:extLst>
                          <a:ext uri="{FF2B5EF4-FFF2-40B4-BE49-F238E27FC236}">
                            <a16:creationId xmlns:a16="http://schemas.microsoft.com/office/drawing/2014/main" id="{04C73EF6-EF9F-47B7-AF7B-ACFCF1B21DB4}"/>
                          </a:ext>
                        </a:extLst>
                      </p:cNvPr>
                      <p:cNvPicPr/>
                      <p:nvPr/>
                    </p:nvPicPr>
                    <p:blipFill>
                      <a:blip r:embed="rId4"/>
                      <a:stretch>
                        <a:fillRect/>
                      </a:stretch>
                    </p:blipFill>
                    <p:spPr>
                      <a:xfrm>
                        <a:off x="1589" y="1588"/>
                        <a:ext cx="1588" cy="1588"/>
                      </a:xfrm>
                      <a:prstGeom prst="rect">
                        <a:avLst/>
                      </a:prstGeom>
                    </p:spPr>
                  </p:pic>
                </p:oleObj>
              </mc:Fallback>
            </mc:AlternateContent>
          </a:graphicData>
        </a:graphic>
      </p:graphicFrame>
      <p:pic>
        <p:nvPicPr>
          <p:cNvPr id="11" name="Picture 3">
            <a:extLst>
              <a:ext uri="{FF2B5EF4-FFF2-40B4-BE49-F238E27FC236}">
                <a16:creationId xmlns:a16="http://schemas.microsoft.com/office/drawing/2014/main" id="{098D81E2-1C80-40B7-A5CF-297513DD5AA2}"/>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a:stretch/>
        </p:blipFill>
        <p:spPr>
          <a:xfrm>
            <a:off x="-430696" y="-640259"/>
            <a:ext cx="7719392" cy="11475396"/>
          </a:xfrm>
          <a:prstGeom prst="rect">
            <a:avLst/>
          </a:prstGeom>
        </p:spPr>
      </p:pic>
      <p:sp>
        <p:nvSpPr>
          <p:cNvPr id="8" name="Content Placeholder 2"/>
          <p:cNvSpPr>
            <a:spLocks noGrp="1"/>
          </p:cNvSpPr>
          <p:nvPr>
            <p:ph idx="1"/>
          </p:nvPr>
        </p:nvSpPr>
        <p:spPr>
          <a:xfrm>
            <a:off x="341709" y="1038758"/>
            <a:ext cx="2629800" cy="7525645"/>
          </a:xfrm>
        </p:spPr>
        <p:txBody>
          <a:bodyPr/>
          <a:lstStyle>
            <a:lvl1pPr marL="0" indent="0" algn="l" defTabSz="1435282" rtl="0" fontAlgn="base">
              <a:lnSpc>
                <a:spcPct val="100000"/>
              </a:lnSpc>
              <a:spcBef>
                <a:spcPct val="70000"/>
              </a:spcBef>
              <a:spcAft>
                <a:spcPct val="0"/>
              </a:spcAft>
              <a:buSzPct val="100000"/>
              <a:buNone/>
              <a:defRPr lang="en-US" sz="1730" kern="1200" noProof="0" dirty="0" smtClean="0">
                <a:solidFill>
                  <a:schemeClr val="bg1"/>
                </a:solidFill>
                <a:latin typeface="EYInterstate Light" panose="02000506000000020004" pitchFamily="2" charset="0"/>
                <a:ea typeface="+mn-ea"/>
                <a:cs typeface="Arial" pitchFamily="34" charset="0"/>
              </a:defRPr>
            </a:lvl1pPr>
            <a:lvl2pPr marL="0" indent="0" algn="l" defTabSz="1435282" rtl="0" fontAlgn="base">
              <a:lnSpc>
                <a:spcPct val="100000"/>
              </a:lnSpc>
              <a:spcBef>
                <a:spcPct val="0"/>
              </a:spcBef>
              <a:spcAft>
                <a:spcPct val="0"/>
              </a:spcAft>
              <a:buSzPct val="100000"/>
              <a:buNone/>
              <a:defRPr lang="en-US" sz="1298" b="1" kern="1200" noProof="0" dirty="0" smtClean="0">
                <a:solidFill>
                  <a:schemeClr val="bg1"/>
                </a:solidFill>
                <a:latin typeface="EYInterstate Light" panose="02000506000000020004" pitchFamily="2" charset="0"/>
                <a:ea typeface="+mn-ea"/>
                <a:cs typeface="Arial" pitchFamily="34" charset="0"/>
              </a:defRPr>
            </a:lvl2pPr>
            <a:lvl3pPr marL="254094" indent="-254094" algn="l" defTabSz="1435282" rtl="0" fontAlgn="base">
              <a:lnSpc>
                <a:spcPct val="100000"/>
              </a:lnSpc>
              <a:spcBef>
                <a:spcPct val="0"/>
              </a:spcBef>
              <a:spcAft>
                <a:spcPct val="0"/>
              </a:spcAft>
              <a:buClr>
                <a:schemeClr val="tx2"/>
              </a:buClr>
              <a:buSzPct val="70000"/>
              <a:buFont typeface="Arial" pitchFamily="34" charset="0"/>
              <a:buChar char="►"/>
              <a:defRPr lang="en-US" sz="1298" b="1" kern="1200" noProof="0" dirty="0" smtClean="0">
                <a:solidFill>
                  <a:schemeClr val="bg1"/>
                </a:solidFill>
                <a:latin typeface="EYInterstate Light" panose="02000506000000020004" pitchFamily="2" charset="0"/>
                <a:ea typeface="+mn-ea"/>
                <a:cs typeface="Arial" pitchFamily="34" charset="0"/>
              </a:defRPr>
            </a:lvl3pPr>
            <a:lvl4pPr marL="0" indent="0" algn="l" defTabSz="1435282" rtl="0" fontAlgn="base">
              <a:lnSpc>
                <a:spcPct val="100000"/>
              </a:lnSpc>
              <a:spcBef>
                <a:spcPct val="0"/>
              </a:spcBef>
              <a:spcAft>
                <a:spcPct val="0"/>
              </a:spcAft>
              <a:buSzPct val="100000"/>
              <a:buNone/>
              <a:defRPr lang="en-US" sz="1154" kern="1200" noProof="0" dirty="0" smtClean="0">
                <a:solidFill>
                  <a:schemeClr val="bg1"/>
                </a:solidFill>
                <a:latin typeface="EYInterstate Light" panose="02000506000000020004" pitchFamily="2" charset="0"/>
                <a:ea typeface="+mn-ea"/>
                <a:cs typeface="Arial" pitchFamily="34" charset="0"/>
              </a:defRPr>
            </a:lvl4pPr>
            <a:lvl5pPr marL="272407" indent="-272407" algn="l" defTabSz="1435282" rtl="0" fontAlgn="base">
              <a:lnSpc>
                <a:spcPct val="100000"/>
              </a:lnSpc>
              <a:spcBef>
                <a:spcPct val="0"/>
              </a:spcBef>
              <a:spcAft>
                <a:spcPct val="0"/>
              </a:spcAft>
              <a:buClr>
                <a:schemeClr val="tx2"/>
              </a:buClr>
              <a:buSzPct val="70000"/>
              <a:buFont typeface="Arial" pitchFamily="34" charset="0"/>
              <a:buChar char="►"/>
              <a:defRPr lang="en-US" sz="1154" kern="1200" noProof="0" dirty="0">
                <a:solidFill>
                  <a:schemeClr val="bg1"/>
                </a:solidFill>
                <a:latin typeface="EYInterstate Light" panose="02000506000000020004" pitchFamily="2" charset="0"/>
                <a:ea typeface="+mn-ea"/>
                <a:cs typeface="Arial" pitchFamily="34" charset="0"/>
              </a:defRPr>
            </a:lvl5pPr>
          </a:lstStyle>
          <a:p>
            <a:pPr lvl="0"/>
            <a:r>
              <a:rPr lang="fr-FR" noProof="0"/>
              <a:t>Click to edit Master text styles</a:t>
            </a:r>
          </a:p>
          <a:p>
            <a:pPr lvl="1"/>
            <a:r>
              <a:rPr lang="fr-FR" noProof="0"/>
              <a:t>Second level</a:t>
            </a:r>
          </a:p>
          <a:p>
            <a:pPr lvl="2"/>
            <a:r>
              <a:rPr lang="fr-FR" noProof="0"/>
              <a:t>Third level</a:t>
            </a:r>
          </a:p>
          <a:p>
            <a:pPr lvl="3"/>
            <a:r>
              <a:rPr lang="fr-FR" noProof="0"/>
              <a:t>Fourth level</a:t>
            </a:r>
          </a:p>
          <a:p>
            <a:pPr lvl="4"/>
            <a:r>
              <a:rPr lang="fr-FR" noProof="0"/>
              <a:t>Fifth level</a:t>
            </a:r>
          </a:p>
        </p:txBody>
      </p:sp>
    </p:spTree>
    <p:extLst>
      <p:ext uri="{BB962C8B-B14F-4D97-AF65-F5344CB8AC3E}">
        <p14:creationId xmlns:p14="http://schemas.microsoft.com/office/powerpoint/2010/main" val="3253633664"/>
      </p:ext>
    </p:extLst>
  </p:cSld>
  <p:clrMapOvr>
    <a:masterClrMapping/>
  </p:clrMapOvr>
  <p:extLst>
    <p:ext uri="{DCECCB84-F9BA-43D5-87BE-67443E8EF086}">
      <p15:sldGuideLst xmlns:p15="http://schemas.microsoft.com/office/powerpoint/2012/main">
        <p15:guide id="1" orient="horz" pos="3120" userDrawn="1">
          <p15:clr>
            <a:srgbClr val="FBAE40"/>
          </p15:clr>
        </p15:guide>
        <p15:guide id="2"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71487" y="9181397"/>
            <a:ext cx="1543050" cy="527403"/>
          </a:xfrm>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5DEC515-AD09-4920-89E2-0807A9EA5816}" type="slidenum">
              <a:rPr lang="fr-FR" smtClean="0"/>
              <a:t>‹#›</a:t>
            </a:fld>
            <a:endParaRPr lang="fr-FR"/>
          </a:p>
        </p:txBody>
      </p:sp>
    </p:spTree>
    <p:extLst>
      <p:ext uri="{BB962C8B-B14F-4D97-AF65-F5344CB8AC3E}">
        <p14:creationId xmlns:p14="http://schemas.microsoft.com/office/powerpoint/2010/main" val="38416473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7DBE0B5-F3EA-429A-8C8F-4DEF64198772}"/>
              </a:ext>
            </a:extLst>
          </p:cNvPr>
          <p:cNvGraphicFramePr>
            <a:graphicFrameLocks noChangeAspect="1"/>
          </p:cNvGraphicFramePr>
          <p:nvPr userDrawn="1">
            <p:custDataLst>
              <p:tags r:id="rId1"/>
            </p:custDataLst>
            <p:extLst>
              <p:ext uri="{D42A27DB-BD31-4B8C-83A1-F6EECF244321}">
                <p14:modId xmlns:p14="http://schemas.microsoft.com/office/powerpoint/2010/main" val="1510460141"/>
              </p:ext>
            </p:extLst>
          </p:nvPr>
        </p:nvGraphicFramePr>
        <p:xfrm>
          <a:off x="1440" y="1471"/>
          <a:ext cx="1440" cy="1471"/>
        </p:xfrm>
        <a:graphic>
          <a:graphicData uri="http://schemas.openxmlformats.org/presentationml/2006/ole">
            <mc:AlternateContent xmlns:mc="http://schemas.openxmlformats.org/markup-compatibility/2006">
              <mc:Choice xmlns:v="urn:schemas-microsoft-com:vml" Requires="v">
                <p:oleObj name="think-cell Slide" r:id="rId3" imgW="473" imgH="473" progId="TCLayout.ActiveDocument.1">
                  <p:embed/>
                </p:oleObj>
              </mc:Choice>
              <mc:Fallback>
                <p:oleObj name="think-cell Slide" r:id="rId3" imgW="473" imgH="473" progId="TCLayout.ActiveDocument.1">
                  <p:embed/>
                  <p:pic>
                    <p:nvPicPr>
                      <p:cNvPr id="2" name="Object 1" hidden="1">
                        <a:extLst>
                          <a:ext uri="{FF2B5EF4-FFF2-40B4-BE49-F238E27FC236}">
                            <a16:creationId xmlns:a16="http://schemas.microsoft.com/office/drawing/2014/main" id="{27DBE0B5-F3EA-429A-8C8F-4DEF64198772}"/>
                          </a:ext>
                        </a:extLst>
                      </p:cNvPr>
                      <p:cNvPicPr/>
                      <p:nvPr/>
                    </p:nvPicPr>
                    <p:blipFill>
                      <a:blip r:embed="rId4"/>
                      <a:stretch>
                        <a:fillRect/>
                      </a:stretch>
                    </p:blipFill>
                    <p:spPr>
                      <a:xfrm>
                        <a:off x="1440" y="1471"/>
                        <a:ext cx="1440" cy="1471"/>
                      </a:xfrm>
                      <a:prstGeom prst="rect">
                        <a:avLst/>
                      </a:prstGeom>
                    </p:spPr>
                  </p:pic>
                </p:oleObj>
              </mc:Fallback>
            </mc:AlternateContent>
          </a:graphicData>
        </a:graphic>
      </p:graphicFrame>
    </p:spTree>
    <p:extLst>
      <p:ext uri="{BB962C8B-B14F-4D97-AF65-F5344CB8AC3E}">
        <p14:creationId xmlns:p14="http://schemas.microsoft.com/office/powerpoint/2010/main" val="6687759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1"/>
            </p:custDataLst>
          </p:nvPr>
        </p:nvGraphicFramePr>
        <p:xfrm>
          <a:off x="1441" y="1472"/>
          <a:ext cx="1439" cy="147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7" name="Object 6" hidden="1"/>
                      <p:cNvPicPr/>
                      <p:nvPr/>
                    </p:nvPicPr>
                    <p:blipFill>
                      <a:blip r:embed="rId4"/>
                      <a:stretch>
                        <a:fillRect/>
                      </a:stretch>
                    </p:blipFill>
                    <p:spPr>
                      <a:xfrm>
                        <a:off x="1441" y="1472"/>
                        <a:ext cx="1439" cy="1470"/>
                      </a:xfrm>
                      <a:prstGeom prst="rect">
                        <a:avLst/>
                      </a:prstGeom>
                    </p:spPr>
                  </p:pic>
                </p:oleObj>
              </mc:Fallback>
            </mc:AlternateContent>
          </a:graphicData>
        </a:graphic>
      </p:graphicFrame>
    </p:spTree>
    <p:extLst>
      <p:ext uri="{BB962C8B-B14F-4D97-AF65-F5344CB8AC3E}">
        <p14:creationId xmlns:p14="http://schemas.microsoft.com/office/powerpoint/2010/main" val="74417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9D2CBBCD-3B2E-4260-80D2-AC61162A69E1}"/>
              </a:ext>
            </a:extLst>
          </p:cNvPr>
          <p:cNvGraphicFramePr>
            <a:graphicFrameLocks noChangeAspect="1"/>
          </p:cNvGraphicFramePr>
          <p:nvPr userDrawn="1">
            <p:custDataLst>
              <p:tags r:id="rId1"/>
            </p:custDataLst>
            <p:extLst>
              <p:ext uri="{D42A27DB-BD31-4B8C-83A1-F6EECF244321}">
                <p14:modId xmlns:p14="http://schemas.microsoft.com/office/powerpoint/2010/main" val="306276617"/>
              </p:ext>
            </p:extLst>
          </p:nvPr>
        </p:nvGraphicFramePr>
        <p:xfrm>
          <a:off x="1440" y="1471"/>
          <a:ext cx="1440" cy="1471"/>
        </p:xfrm>
        <a:graphic>
          <a:graphicData uri="http://schemas.openxmlformats.org/presentationml/2006/ole">
            <mc:AlternateContent xmlns:mc="http://schemas.openxmlformats.org/markup-compatibility/2006">
              <mc:Choice xmlns:v="urn:schemas-microsoft-com:vml" Requires="v">
                <p:oleObj name="think-cell Slide" r:id="rId3" imgW="473" imgH="473" progId="TCLayout.ActiveDocument.1">
                  <p:embed/>
                </p:oleObj>
              </mc:Choice>
              <mc:Fallback>
                <p:oleObj name="think-cell Slide" r:id="rId3" imgW="473" imgH="473" progId="TCLayout.ActiveDocument.1">
                  <p:embed/>
                  <p:pic>
                    <p:nvPicPr>
                      <p:cNvPr id="7" name="Object 6" hidden="1">
                        <a:extLst>
                          <a:ext uri="{FF2B5EF4-FFF2-40B4-BE49-F238E27FC236}">
                            <a16:creationId xmlns:a16="http://schemas.microsoft.com/office/drawing/2014/main" id="{9D2CBBCD-3B2E-4260-80D2-AC61162A69E1}"/>
                          </a:ext>
                        </a:extLst>
                      </p:cNvPr>
                      <p:cNvPicPr/>
                      <p:nvPr/>
                    </p:nvPicPr>
                    <p:blipFill>
                      <a:blip r:embed="rId4"/>
                      <a:stretch>
                        <a:fillRect/>
                      </a:stretch>
                    </p:blipFill>
                    <p:spPr>
                      <a:xfrm>
                        <a:off x="1440" y="1471"/>
                        <a:ext cx="1440" cy="1471"/>
                      </a:xfrm>
                      <a:prstGeom prst="rect">
                        <a:avLst/>
                      </a:prstGeom>
                    </p:spPr>
                  </p:pic>
                </p:oleObj>
              </mc:Fallback>
            </mc:AlternateContent>
          </a:graphicData>
        </a:graphic>
      </p:graphicFrame>
    </p:spTree>
    <p:extLst>
      <p:ext uri="{BB962C8B-B14F-4D97-AF65-F5344CB8AC3E}">
        <p14:creationId xmlns:p14="http://schemas.microsoft.com/office/powerpoint/2010/main" val="15127533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758911014"/>
              </p:ext>
            </p:extLst>
          </p:nvPr>
        </p:nvGraphicFramePr>
        <p:xfrm>
          <a:off x="1441" y="1472"/>
          <a:ext cx="1439" cy="147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441" y="1472"/>
                        <a:ext cx="1439" cy="1470"/>
                      </a:xfrm>
                      <a:prstGeom prst="rect">
                        <a:avLst/>
                      </a:prstGeom>
                    </p:spPr>
                  </p:pic>
                </p:oleObj>
              </mc:Fallback>
            </mc:AlternateContent>
          </a:graphicData>
        </a:graphic>
      </p:graphicFrame>
    </p:spTree>
    <p:extLst>
      <p:ext uri="{BB962C8B-B14F-4D97-AF65-F5344CB8AC3E}">
        <p14:creationId xmlns:p14="http://schemas.microsoft.com/office/powerpoint/2010/main" val="164878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95DEC515-AD09-4920-89E2-0807A9EA5816}" type="slidenum">
              <a:rPr lang="fr-FR" smtClean="0"/>
              <a:t>‹#›</a:t>
            </a:fld>
            <a:endParaRPr lang="fr-FR"/>
          </a:p>
        </p:txBody>
      </p:sp>
    </p:spTree>
    <p:extLst>
      <p:ext uri="{BB962C8B-B14F-4D97-AF65-F5344CB8AC3E}">
        <p14:creationId xmlns:p14="http://schemas.microsoft.com/office/powerpoint/2010/main" val="222845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5DEC515-AD09-4920-89E2-0807A9EA5816}" type="slidenum">
              <a:rPr lang="fr-FR" smtClean="0"/>
              <a:t>‹#›</a:t>
            </a:fld>
            <a:endParaRPr lang="fr-FR"/>
          </a:p>
        </p:txBody>
      </p:sp>
    </p:spTree>
    <p:extLst>
      <p:ext uri="{BB962C8B-B14F-4D97-AF65-F5344CB8AC3E}">
        <p14:creationId xmlns:p14="http://schemas.microsoft.com/office/powerpoint/2010/main" val="1149098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8"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71863"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5DEC515-AD09-4920-89E2-0807A9EA5816}" type="slidenum">
              <a:rPr lang="fr-FR" smtClean="0"/>
              <a:t>‹#›</a:t>
            </a:fld>
            <a:endParaRPr lang="fr-FR"/>
          </a:p>
        </p:txBody>
      </p:sp>
    </p:spTree>
    <p:extLst>
      <p:ext uri="{BB962C8B-B14F-4D97-AF65-F5344CB8AC3E}">
        <p14:creationId xmlns:p14="http://schemas.microsoft.com/office/powerpoint/2010/main" val="1394455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95DEC515-AD09-4920-89E2-0807A9EA5816}" type="slidenum">
              <a:rPr lang="fr-FR" smtClean="0"/>
              <a:t>‹#›</a:t>
            </a:fld>
            <a:endParaRPr lang="fr-FR"/>
          </a:p>
        </p:txBody>
      </p:sp>
    </p:spTree>
    <p:extLst>
      <p:ext uri="{BB962C8B-B14F-4D97-AF65-F5344CB8AC3E}">
        <p14:creationId xmlns:p14="http://schemas.microsoft.com/office/powerpoint/2010/main" val="818001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5DEC515-AD09-4920-89E2-0807A9EA5816}" type="slidenum">
              <a:rPr lang="fr-FR" smtClean="0"/>
              <a:t>‹#›</a:t>
            </a:fld>
            <a:endParaRPr lang="fr-FR"/>
          </a:p>
        </p:txBody>
      </p:sp>
    </p:spTree>
    <p:extLst>
      <p:ext uri="{BB962C8B-B14F-4D97-AF65-F5344CB8AC3E}">
        <p14:creationId xmlns:p14="http://schemas.microsoft.com/office/powerpoint/2010/main" val="2739071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95DEC515-AD09-4920-89E2-0807A9EA5816}" type="slidenum">
              <a:rPr lang="fr-FR" smtClean="0"/>
              <a:t>‹#›</a:t>
            </a:fld>
            <a:endParaRPr lang="fr-FR"/>
          </a:p>
        </p:txBody>
      </p:sp>
      <p:cxnSp>
        <p:nvCxnSpPr>
          <p:cNvPr id="5" name="Straight Connector 4">
            <a:extLst>
              <a:ext uri="{FF2B5EF4-FFF2-40B4-BE49-F238E27FC236}">
                <a16:creationId xmlns:a16="http://schemas.microsoft.com/office/drawing/2014/main" id="{67CF8C11-C6AE-0C46-6B68-107C20AAD98A}"/>
              </a:ext>
            </a:extLst>
          </p:cNvPr>
          <p:cNvCxnSpPr/>
          <p:nvPr userDrawn="1"/>
        </p:nvCxnSpPr>
        <p:spPr>
          <a:xfrm>
            <a:off x="457783" y="926312"/>
            <a:ext cx="5932165" cy="0"/>
          </a:xfrm>
          <a:prstGeom prst="line">
            <a:avLst/>
          </a:prstGeom>
          <a:ln w="19050">
            <a:solidFill>
              <a:srgbClr val="FFE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2190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5DEC515-AD09-4920-89E2-0807A9EA5816}" type="slidenum">
              <a:rPr lang="fr-FR" smtClean="0"/>
              <a:t>‹#›</a:t>
            </a:fld>
            <a:endParaRPr lang="fr-FR"/>
          </a:p>
        </p:txBody>
      </p:sp>
    </p:spTree>
    <p:extLst>
      <p:ext uri="{BB962C8B-B14F-4D97-AF65-F5344CB8AC3E}">
        <p14:creationId xmlns:p14="http://schemas.microsoft.com/office/powerpoint/2010/main" val="311248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5DEC515-AD09-4920-89E2-0807A9EA5816}" type="slidenum">
              <a:rPr lang="fr-FR" smtClean="0"/>
              <a:t>‹#›</a:t>
            </a:fld>
            <a:endParaRPr lang="fr-FR"/>
          </a:p>
        </p:txBody>
      </p:sp>
    </p:spTree>
    <p:extLst>
      <p:ext uri="{BB962C8B-B14F-4D97-AF65-F5344CB8AC3E}">
        <p14:creationId xmlns:p14="http://schemas.microsoft.com/office/powerpoint/2010/main" val="3647709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3.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slideLayout" Target="../slideLayouts/slideLayout18.xml"/><Relationship Id="rId7" Type="http://schemas.openxmlformats.org/officeDocument/2006/relationships/oleObject" Target="../embeddings/oleObject5.bin"/><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ags" Target="../tags/tag8.xml"/><Relationship Id="rId5" Type="http://schemas.openxmlformats.org/officeDocument/2006/relationships/theme" Target="../theme/theme2.xml"/><Relationship Id="rId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slideLayout" Target="../slideLayouts/slideLayout22.xml"/><Relationship Id="rId7" Type="http://schemas.openxmlformats.org/officeDocument/2006/relationships/tags" Target="../tags/tag13.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theme" Target="../theme/theme3.xml"/><Relationship Id="rId5" Type="http://schemas.openxmlformats.org/officeDocument/2006/relationships/slideLayout" Target="../slideLayouts/slideLayout24.xml"/><Relationship Id="rId10" Type="http://schemas.openxmlformats.org/officeDocument/2006/relationships/image" Target="../media/image2.png"/><Relationship Id="rId4" Type="http://schemas.openxmlformats.org/officeDocument/2006/relationships/slideLayout" Target="../slideLayouts/slideLayout23.xml"/><Relationship Id="rId9"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ABFE8E88-1768-4B3D-B072-27E3E5FE311E}"/>
              </a:ext>
            </a:extLst>
          </p:cNvPr>
          <p:cNvGraphicFramePr>
            <a:graphicFrameLocks noChangeAspect="1"/>
          </p:cNvGraphicFramePr>
          <p:nvPr userDrawn="1">
            <p:custDataLst>
              <p:tags r:id="rId17"/>
            </p:custDataLst>
            <p:extLst>
              <p:ext uri="{D42A27DB-BD31-4B8C-83A1-F6EECF244321}">
                <p14:modId xmlns:p14="http://schemas.microsoft.com/office/powerpoint/2010/main" val="27698871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9" imgW="473" imgH="473" progId="TCLayout.ActiveDocument.1">
                  <p:embed/>
                </p:oleObj>
              </mc:Choice>
              <mc:Fallback>
                <p:oleObj name="think-cell Slide" r:id="rId19" imgW="473" imgH="473" progId="TCLayout.ActiveDocument.1">
                  <p:embed/>
                  <p:pic>
                    <p:nvPicPr>
                      <p:cNvPr id="8" name="Object 7" hidden="1">
                        <a:extLst>
                          <a:ext uri="{FF2B5EF4-FFF2-40B4-BE49-F238E27FC236}">
                            <a16:creationId xmlns:a16="http://schemas.microsoft.com/office/drawing/2014/main" id="{ABFE8E88-1768-4B3D-B072-27E3E5FE311E}"/>
                          </a:ext>
                        </a:extLst>
                      </p:cNvPr>
                      <p:cNvPicPr/>
                      <p:nvPr/>
                    </p:nvPicPr>
                    <p:blipFill>
                      <a:blip r:embed="rId20"/>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71D04252-5264-4F13-9B1D-8B5EC17BAB3D}"/>
              </a:ext>
            </a:extLst>
          </p:cNvPr>
          <p:cNvSpPr/>
          <p:nvPr userDrawn="1">
            <p:custDataLst>
              <p:tags r:id="rId18"/>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3300" b="0" i="0" baseline="0">
              <a:latin typeface="Calibri Light" panose="020F0302020204030204" pitchFamily="34" charset="0"/>
              <a:ea typeface="+mj-ea"/>
              <a:cs typeface="+mj-cs"/>
              <a:sym typeface="Calibri Light" panose="020F0302020204030204" pitchFamily="34" charset="0"/>
            </a:endParaRPr>
          </a:p>
        </p:txBody>
      </p:sp>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95DEC515-AD09-4920-89E2-0807A9EA5816}" type="slidenum">
              <a:rPr lang="fr-FR" smtClean="0"/>
              <a:t>‹#›</a:t>
            </a:fld>
            <a:endParaRPr lang="fr-FR"/>
          </a:p>
        </p:txBody>
      </p:sp>
      <p:sp>
        <p:nvSpPr>
          <p:cNvPr id="10" name="Text Box 121">
            <a:extLst>
              <a:ext uri="{FF2B5EF4-FFF2-40B4-BE49-F238E27FC236}">
                <a16:creationId xmlns:a16="http://schemas.microsoft.com/office/drawing/2014/main" id="{0A8848FF-1912-4762-8FDC-6EE7ADCDC0E1}"/>
              </a:ext>
            </a:extLst>
          </p:cNvPr>
          <p:cNvSpPr txBox="1">
            <a:spLocks noChangeArrowheads="1"/>
          </p:cNvSpPr>
          <p:nvPr userDrawn="1"/>
        </p:nvSpPr>
        <p:spPr bwMode="gray">
          <a:xfrm>
            <a:off x="5903541" y="9488281"/>
            <a:ext cx="482971" cy="122469"/>
          </a:xfrm>
          <a:prstGeom prst="rect">
            <a:avLst/>
          </a:prstGeom>
          <a:noFill/>
          <a:ln w="12700">
            <a:noFill/>
            <a:miter lim="800000"/>
            <a:headEnd type="none" w="sm" len="sm"/>
            <a:tailEnd type="none" w="sm" len="sm"/>
          </a:ln>
          <a:effectLst/>
        </p:spPr>
        <p:txBody>
          <a:bodyPr wrap="square" lIns="0" tIns="0" rIns="0" bIns="0" anchor="ctr">
            <a:spAutoFit/>
          </a:bodyPr>
          <a:lstStyle/>
          <a:p>
            <a:pPr algn="ctr" defTabSz="1131651"/>
            <a:fld id="{2ED390AD-E177-4AD8-B0DF-CC72DC7E0383}" type="slidenum">
              <a:rPr lang="fr-FR" sz="796" b="1" smtClean="0">
                <a:solidFill>
                  <a:srgbClr val="333333"/>
                </a:solidFill>
                <a:cs typeface="Arial" pitchFamily="34" charset="0"/>
              </a:rPr>
              <a:pPr algn="ctr" defTabSz="1131651"/>
              <a:t>‹#›</a:t>
            </a:fld>
            <a:endParaRPr lang="fr-FR" sz="796" b="1">
              <a:solidFill>
                <a:srgbClr val="333333"/>
              </a:solidFill>
              <a:cs typeface="Arial" pitchFamily="34" charset="0"/>
            </a:endParaRPr>
          </a:p>
        </p:txBody>
      </p:sp>
      <p:pic>
        <p:nvPicPr>
          <p:cNvPr id="9" name="Picture 6" descr="EY (entreprise) — Wikipédia">
            <a:extLst>
              <a:ext uri="{FF2B5EF4-FFF2-40B4-BE49-F238E27FC236}">
                <a16:creationId xmlns:a16="http://schemas.microsoft.com/office/drawing/2014/main" id="{17B73D04-A31E-650F-0A4C-6805414254A9}"/>
              </a:ext>
            </a:extLst>
          </p:cNvPr>
          <p:cNvPicPr>
            <a:picLocks noChangeAspect="1" noChangeArrowheads="1"/>
          </p:cNvPicPr>
          <p:nvPr userDrawn="1"/>
        </p:nvPicPr>
        <p:blipFill>
          <a:blip r:embed="rId21" cstate="print">
            <a:extLst>
              <a:ext uri="{28A0092B-C50C-407E-A947-70E740481C1C}">
                <a14:useLocalDpi xmlns:a14="http://schemas.microsoft.com/office/drawing/2010/main" val="0"/>
              </a:ext>
            </a:extLst>
          </a:blip>
          <a:srcRect/>
          <a:stretch>
            <a:fillRect/>
          </a:stretch>
        </p:blipFill>
        <p:spPr bwMode="auto">
          <a:xfrm>
            <a:off x="356789" y="9434817"/>
            <a:ext cx="229395" cy="229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01732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4016" r:id="rId12"/>
    <p:sldLayoutId id="2147483940" r:id="rId13"/>
    <p:sldLayoutId id="2147483952" r:id="rId14"/>
    <p:sldLayoutId id="2147483954" r:id="rId15"/>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CFFAD41-0E2E-4D6E-9DC4-652978771528}"/>
              </a:ext>
            </a:extLst>
          </p:cNvPr>
          <p:cNvGraphicFramePr>
            <a:graphicFrameLocks noChangeAspect="1"/>
          </p:cNvGraphicFramePr>
          <p:nvPr userDrawn="1">
            <p:custDataLst>
              <p:tags r:id="rId6"/>
            </p:custDataLst>
            <p:extLst>
              <p:ext uri="{D42A27DB-BD31-4B8C-83A1-F6EECF244321}">
                <p14:modId xmlns:p14="http://schemas.microsoft.com/office/powerpoint/2010/main" val="1606246432"/>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7" imgW="421" imgH="420" progId="TCLayout.ActiveDocument.1">
                  <p:embed/>
                </p:oleObj>
              </mc:Choice>
              <mc:Fallback>
                <p:oleObj name="think-cell Slide" r:id="rId7" imgW="421" imgH="420" progId="TCLayout.ActiveDocument.1">
                  <p:embed/>
                  <p:pic>
                    <p:nvPicPr>
                      <p:cNvPr id="5" name="Object 4" hidden="1">
                        <a:extLst>
                          <a:ext uri="{FF2B5EF4-FFF2-40B4-BE49-F238E27FC236}">
                            <a16:creationId xmlns:a16="http://schemas.microsoft.com/office/drawing/2014/main" id="{7CFFAD41-0E2E-4D6E-9DC4-652978771528}"/>
                          </a:ext>
                        </a:extLst>
                      </p:cNvPr>
                      <p:cNvPicPr/>
                      <p:nvPr/>
                    </p:nvPicPr>
                    <p:blipFill>
                      <a:blip r:embed="rId8"/>
                      <a:stretch>
                        <a:fillRect/>
                      </a:stretch>
                    </p:blipFill>
                    <p:spPr>
                      <a:xfrm>
                        <a:off x="1589"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342901" y="424959"/>
            <a:ext cx="6172200" cy="853493"/>
          </a:xfrm>
          <a:prstGeom prst="rect">
            <a:avLst/>
          </a:prstGeom>
        </p:spPr>
        <p:txBody>
          <a:bodyPr vert="horz" lIns="0" tIns="0" rIns="0" bIns="0" rtlCol="0" anchor="t" anchorCtr="0">
            <a:noAutofit/>
          </a:bodyPr>
          <a:lstStyle/>
          <a:p>
            <a:r>
              <a:rPr lang="fr-FR"/>
              <a:t>Click to edit Master title style</a:t>
            </a:r>
          </a:p>
        </p:txBody>
      </p:sp>
      <p:sp>
        <p:nvSpPr>
          <p:cNvPr id="3" name="Text Placeholder 2"/>
          <p:cNvSpPr>
            <a:spLocks noGrp="1"/>
          </p:cNvSpPr>
          <p:nvPr>
            <p:ph type="body" idx="1"/>
          </p:nvPr>
        </p:nvSpPr>
        <p:spPr>
          <a:xfrm>
            <a:off x="342901" y="1643662"/>
            <a:ext cx="6172200" cy="7146996"/>
          </a:xfrm>
          <a:prstGeom prst="rect">
            <a:avLst/>
          </a:prstGeom>
        </p:spPr>
        <p:txBody>
          <a:bodyPr vert="horz" lIns="0" tIns="0" rIns="0" bIns="0" rtlCol="0" anchor="t" anchorCtr="0">
            <a:noAutofit/>
          </a:body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p>
        </p:txBody>
      </p:sp>
      <p:sp>
        <p:nvSpPr>
          <p:cNvPr id="20" name="Date Placeholder 3">
            <a:extLst>
              <a:ext uri="{FF2B5EF4-FFF2-40B4-BE49-F238E27FC236}">
                <a16:creationId xmlns:a16="http://schemas.microsoft.com/office/drawing/2014/main" id="{7FA7D49F-D989-4CDB-9335-913430F7425F}"/>
              </a:ext>
            </a:extLst>
          </p:cNvPr>
          <p:cNvSpPr>
            <a:spLocks noGrp="1"/>
          </p:cNvSpPr>
          <p:nvPr>
            <p:ph type="dt" sz="half" idx="2"/>
          </p:nvPr>
        </p:nvSpPr>
        <p:spPr>
          <a:xfrm>
            <a:off x="803353" y="9347352"/>
            <a:ext cx="669734" cy="260000"/>
          </a:xfrm>
          <a:prstGeom prst="rect">
            <a:avLst/>
          </a:prstGeom>
        </p:spPr>
        <p:txBody>
          <a:bodyPr/>
          <a:lstStyle>
            <a:lvl1pPr marL="0" algn="l" defTabSz="1318534" rtl="0" eaLnBrk="1" latinLnBrk="0" hangingPunct="1">
              <a:defRPr lang="en-US" sz="1154" kern="1200" smtClean="0">
                <a:solidFill>
                  <a:schemeClr val="bg1"/>
                </a:solidFill>
                <a:latin typeface="EYInterstate" panose="02000503020000020004" pitchFamily="2" charset="0"/>
                <a:ea typeface="+mn-ea"/>
                <a:cs typeface="+mn-cs"/>
              </a:defRPr>
            </a:lvl1pPr>
          </a:lstStyle>
          <a:p>
            <a:endParaRPr lang="fr-FR"/>
          </a:p>
        </p:txBody>
      </p:sp>
      <p:sp>
        <p:nvSpPr>
          <p:cNvPr id="21" name="Footer Placeholder 4">
            <a:extLst>
              <a:ext uri="{FF2B5EF4-FFF2-40B4-BE49-F238E27FC236}">
                <a16:creationId xmlns:a16="http://schemas.microsoft.com/office/drawing/2014/main" id="{26944631-E8AF-4601-B721-3347E3AFB2F4}"/>
              </a:ext>
            </a:extLst>
          </p:cNvPr>
          <p:cNvSpPr>
            <a:spLocks noGrp="1"/>
          </p:cNvSpPr>
          <p:nvPr>
            <p:ph type="ftr" sz="quarter" idx="3"/>
          </p:nvPr>
        </p:nvSpPr>
        <p:spPr>
          <a:xfrm>
            <a:off x="1821095" y="9347352"/>
            <a:ext cx="1735028" cy="260000"/>
          </a:xfrm>
          <a:prstGeom prst="rect">
            <a:avLst/>
          </a:prstGeom>
        </p:spPr>
        <p:txBody>
          <a:bodyPr/>
          <a:lstStyle>
            <a:lvl1pPr marL="0" algn="l" defTabSz="1318534" rtl="0" eaLnBrk="1" latinLnBrk="0" hangingPunct="1">
              <a:defRPr lang="en-US" sz="1154" kern="1200" smtClean="0">
                <a:solidFill>
                  <a:schemeClr val="bg1"/>
                </a:solidFill>
                <a:latin typeface="EYInterstate" panose="02000503020000020004" pitchFamily="2" charset="0"/>
                <a:ea typeface="+mn-ea"/>
                <a:cs typeface="+mn-cs"/>
              </a:defRPr>
            </a:lvl1pPr>
          </a:lstStyle>
          <a:p>
            <a:endParaRPr lang="fr-FR"/>
          </a:p>
        </p:txBody>
      </p:sp>
      <p:sp>
        <p:nvSpPr>
          <p:cNvPr id="22" name="Slide Number Placeholder 5">
            <a:extLst>
              <a:ext uri="{FF2B5EF4-FFF2-40B4-BE49-F238E27FC236}">
                <a16:creationId xmlns:a16="http://schemas.microsoft.com/office/drawing/2014/main" id="{1E733AAD-1BCD-417D-A2A4-521F133E28CB}"/>
              </a:ext>
            </a:extLst>
          </p:cNvPr>
          <p:cNvSpPr>
            <a:spLocks noGrp="1"/>
          </p:cNvSpPr>
          <p:nvPr>
            <p:ph type="sldNum" sz="quarter" idx="4"/>
          </p:nvPr>
        </p:nvSpPr>
        <p:spPr>
          <a:xfrm>
            <a:off x="347006" y="9347352"/>
            <a:ext cx="372780" cy="260000"/>
          </a:xfrm>
          <a:prstGeom prst="rect">
            <a:avLst/>
          </a:prstGeom>
        </p:spPr>
        <p:txBody>
          <a:bodyPr/>
          <a:lstStyle>
            <a:lvl1pPr marL="0" algn="l" defTabSz="1318534" rtl="0" eaLnBrk="1" latinLnBrk="0" hangingPunct="1">
              <a:defRPr lang="en-GB" sz="1154" kern="1200" smtClean="0">
                <a:solidFill>
                  <a:schemeClr val="bg1"/>
                </a:solidFill>
                <a:latin typeface="EYInterstate" panose="02000503020000020004" pitchFamily="2" charset="0"/>
                <a:ea typeface="+mn-ea"/>
                <a:cs typeface="+mn-cs"/>
              </a:defRPr>
            </a:lvl1pPr>
          </a:lstStyle>
          <a:p>
            <a:r>
              <a:rPr lang="fr-FR"/>
              <a:t>Page </a:t>
            </a:r>
            <a:fld id="{F1BC30E3-FFE5-4B91-AA19-87A149EBB9EE}" type="slidenum">
              <a:rPr lang="fr-FR" smtClean="0"/>
              <a:pPr/>
              <a:t>‹#›</a:t>
            </a:fld>
            <a:endParaRPr lang="fr-FR"/>
          </a:p>
        </p:txBody>
      </p:sp>
      <p:sp>
        <p:nvSpPr>
          <p:cNvPr id="4" name="Line 10">
            <a:extLst>
              <a:ext uri="{FF2B5EF4-FFF2-40B4-BE49-F238E27FC236}">
                <a16:creationId xmlns:a16="http://schemas.microsoft.com/office/drawing/2014/main" id="{F96261C2-83D0-1AB6-E364-F7E0FFCF6C64}"/>
              </a:ext>
            </a:extLst>
          </p:cNvPr>
          <p:cNvSpPr>
            <a:spLocks noChangeShapeType="1"/>
          </p:cNvSpPr>
          <p:nvPr userDrawn="1"/>
        </p:nvSpPr>
        <p:spPr bwMode="auto">
          <a:xfrm>
            <a:off x="342902" y="1311194"/>
            <a:ext cx="6173035"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fr-FR" sz="2596" noProof="0">
              <a:solidFill>
                <a:schemeClr val="bg1"/>
              </a:solidFill>
            </a:endParaRPr>
          </a:p>
        </p:txBody>
      </p:sp>
    </p:spTree>
    <p:extLst>
      <p:ext uri="{BB962C8B-B14F-4D97-AF65-F5344CB8AC3E}">
        <p14:creationId xmlns:p14="http://schemas.microsoft.com/office/powerpoint/2010/main" val="3114382574"/>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8" r:id="rId4"/>
  </p:sldLayoutIdLst>
  <p:hf sldNum="0" hdr="0" ftr="0" dt="0"/>
  <p:txStyles>
    <p:titleStyle>
      <a:lvl1pPr algn="l" defTabSz="1318534" rtl="0" eaLnBrk="1" latinLnBrk="0" hangingPunct="1">
        <a:lnSpc>
          <a:spcPct val="85000"/>
        </a:lnSpc>
        <a:spcBef>
          <a:spcPct val="0"/>
        </a:spcBef>
        <a:buNone/>
        <a:defRPr sz="3461" b="0" kern="1200">
          <a:solidFill>
            <a:schemeClr val="bg1"/>
          </a:solidFill>
          <a:latin typeface="EYInterstate Light" panose="02000506000000020004" pitchFamily="2" charset="0"/>
          <a:ea typeface="+mj-ea"/>
          <a:cs typeface="Arial" pitchFamily="34" charset="0"/>
        </a:defRPr>
      </a:lvl1pPr>
    </p:titleStyle>
    <p:bodyStyle>
      <a:lvl1pPr marL="514229" indent="-514229" algn="l" defTabSz="1318534" rtl="0" eaLnBrk="1" latinLnBrk="0" hangingPunct="1">
        <a:spcBef>
          <a:spcPct val="20000"/>
        </a:spcBef>
        <a:buClr>
          <a:schemeClr val="tx2"/>
        </a:buClr>
        <a:buSzPct val="110000"/>
        <a:buFont typeface="EYInterstate Light" panose="02000506000000020004" pitchFamily="2" charset="0"/>
        <a:buChar char="•"/>
        <a:defRPr sz="2884" kern="1200">
          <a:solidFill>
            <a:schemeClr val="bg1"/>
          </a:solidFill>
          <a:latin typeface="EYInterstate Light" panose="02000506000000020004" pitchFamily="2" charset="0"/>
          <a:ea typeface="+mn-ea"/>
          <a:cs typeface="+mn-cs"/>
        </a:defRPr>
      </a:lvl1pPr>
      <a:lvl2pPr marL="1028458" indent="-514229" algn="l" defTabSz="1318534" rtl="0" eaLnBrk="1" latinLnBrk="0" hangingPunct="1">
        <a:spcBef>
          <a:spcPct val="20000"/>
        </a:spcBef>
        <a:buClr>
          <a:schemeClr val="tx2"/>
        </a:buClr>
        <a:buSzPct val="110000"/>
        <a:buFont typeface="EYInterstate Light" panose="02000506000000020004" pitchFamily="2" charset="0"/>
        <a:buChar char="•"/>
        <a:defRPr sz="2596" kern="1200">
          <a:solidFill>
            <a:schemeClr val="bg1"/>
          </a:solidFill>
          <a:latin typeface="EYInterstate Light" panose="02000506000000020004" pitchFamily="2" charset="0"/>
          <a:ea typeface="+mn-ea"/>
          <a:cs typeface="+mn-cs"/>
        </a:defRPr>
      </a:lvl2pPr>
      <a:lvl3pPr marL="1542686" indent="-514229" algn="l" defTabSz="1318534" rtl="0" eaLnBrk="1" latinLnBrk="0" hangingPunct="1">
        <a:spcBef>
          <a:spcPct val="20000"/>
        </a:spcBef>
        <a:buClr>
          <a:schemeClr val="tx2"/>
        </a:buClr>
        <a:buSzPct val="110000"/>
        <a:buFont typeface="EYInterstate Light" panose="02000506000000020004" pitchFamily="2" charset="0"/>
        <a:buChar char="•"/>
        <a:defRPr sz="2307" kern="1200">
          <a:solidFill>
            <a:schemeClr val="bg1"/>
          </a:solidFill>
          <a:latin typeface="EYInterstate Light" panose="02000506000000020004" pitchFamily="2" charset="0"/>
          <a:ea typeface="+mn-ea"/>
          <a:cs typeface="+mn-cs"/>
        </a:defRPr>
      </a:lvl3pPr>
      <a:lvl4pPr marL="2056917" indent="-514229" algn="l" defTabSz="1318534" rtl="0" eaLnBrk="1" latinLnBrk="0" hangingPunct="1">
        <a:spcBef>
          <a:spcPct val="20000"/>
        </a:spcBef>
        <a:buClr>
          <a:schemeClr val="tx2"/>
        </a:buClr>
        <a:buSzPct val="110000"/>
        <a:buFont typeface="EYInterstate Light" panose="02000506000000020004" pitchFamily="2" charset="0"/>
        <a:buChar char="•"/>
        <a:defRPr sz="2019" kern="1200">
          <a:solidFill>
            <a:schemeClr val="bg1"/>
          </a:solidFill>
          <a:latin typeface="EYInterstate Light" panose="02000506000000020004" pitchFamily="2" charset="0"/>
          <a:ea typeface="+mn-ea"/>
          <a:cs typeface="+mn-cs"/>
        </a:defRPr>
      </a:lvl4pPr>
      <a:lvl5pPr marL="2571145" indent="-514229" algn="l" defTabSz="1318534" rtl="0" eaLnBrk="1" latinLnBrk="0" hangingPunct="1">
        <a:spcBef>
          <a:spcPct val="20000"/>
        </a:spcBef>
        <a:buClr>
          <a:schemeClr val="tx2"/>
        </a:buClr>
        <a:buSzPct val="110000"/>
        <a:buFont typeface="EYInterstate Light" panose="02000506000000020004" pitchFamily="2" charset="0"/>
        <a:buChar char="•"/>
        <a:defRPr sz="1730" kern="1200">
          <a:solidFill>
            <a:schemeClr val="bg1"/>
          </a:solidFill>
          <a:latin typeface="EYInterstate Light" panose="02000506000000020004" pitchFamily="2" charset="0"/>
          <a:ea typeface="+mn-ea"/>
          <a:cs typeface="+mn-cs"/>
        </a:defRPr>
      </a:lvl5pPr>
      <a:lvl6pPr marL="3625973" indent="-329634" algn="l" defTabSz="1318534" rtl="0" eaLnBrk="1" latinLnBrk="0" hangingPunct="1">
        <a:spcBef>
          <a:spcPct val="20000"/>
        </a:spcBef>
        <a:buFont typeface="Arial" pitchFamily="34" charset="0"/>
        <a:buChar char="•"/>
        <a:defRPr sz="2884" kern="1200">
          <a:solidFill>
            <a:schemeClr val="tx1"/>
          </a:solidFill>
          <a:latin typeface="+mn-lt"/>
          <a:ea typeface="+mn-ea"/>
          <a:cs typeface="+mn-cs"/>
        </a:defRPr>
      </a:lvl6pPr>
      <a:lvl7pPr marL="4285241" indent="-329634" algn="l" defTabSz="1318534" rtl="0" eaLnBrk="1" latinLnBrk="0" hangingPunct="1">
        <a:spcBef>
          <a:spcPct val="20000"/>
        </a:spcBef>
        <a:buFont typeface="Arial" pitchFamily="34" charset="0"/>
        <a:buChar char="•"/>
        <a:defRPr sz="2884" kern="1200">
          <a:solidFill>
            <a:schemeClr val="tx1"/>
          </a:solidFill>
          <a:latin typeface="+mn-lt"/>
          <a:ea typeface="+mn-ea"/>
          <a:cs typeface="+mn-cs"/>
        </a:defRPr>
      </a:lvl7pPr>
      <a:lvl8pPr marL="4944510" indent="-329634" algn="l" defTabSz="1318534" rtl="0" eaLnBrk="1" latinLnBrk="0" hangingPunct="1">
        <a:spcBef>
          <a:spcPct val="20000"/>
        </a:spcBef>
        <a:buFont typeface="Arial" pitchFamily="34" charset="0"/>
        <a:buChar char="•"/>
        <a:defRPr sz="2884" kern="1200">
          <a:solidFill>
            <a:schemeClr val="tx1"/>
          </a:solidFill>
          <a:latin typeface="+mn-lt"/>
          <a:ea typeface="+mn-ea"/>
          <a:cs typeface="+mn-cs"/>
        </a:defRPr>
      </a:lvl8pPr>
      <a:lvl9pPr marL="5603777" indent="-329634" algn="l" defTabSz="1318534" rtl="0" eaLnBrk="1" latinLnBrk="0" hangingPunct="1">
        <a:spcBef>
          <a:spcPct val="20000"/>
        </a:spcBef>
        <a:buFont typeface="Arial" pitchFamily="34" charset="0"/>
        <a:buChar char="•"/>
        <a:defRPr sz="2884" kern="1200">
          <a:solidFill>
            <a:schemeClr val="tx1"/>
          </a:solidFill>
          <a:latin typeface="+mn-lt"/>
          <a:ea typeface="+mn-ea"/>
          <a:cs typeface="+mn-cs"/>
        </a:defRPr>
      </a:lvl9pPr>
    </p:bodyStyle>
    <p:otherStyle>
      <a:defPPr>
        <a:defRPr lang="en-US"/>
      </a:defPPr>
      <a:lvl1pPr marL="0" algn="l" defTabSz="1318534" rtl="0" eaLnBrk="1" latinLnBrk="0" hangingPunct="1">
        <a:defRPr sz="2596" kern="1200">
          <a:solidFill>
            <a:schemeClr val="tx1"/>
          </a:solidFill>
          <a:latin typeface="+mn-lt"/>
          <a:ea typeface="+mn-ea"/>
          <a:cs typeface="+mn-cs"/>
        </a:defRPr>
      </a:lvl1pPr>
      <a:lvl2pPr marL="659267" algn="l" defTabSz="1318534" rtl="0" eaLnBrk="1" latinLnBrk="0" hangingPunct="1">
        <a:defRPr sz="2596" kern="1200">
          <a:solidFill>
            <a:schemeClr val="tx1"/>
          </a:solidFill>
          <a:latin typeface="+mn-lt"/>
          <a:ea typeface="+mn-ea"/>
          <a:cs typeface="+mn-cs"/>
        </a:defRPr>
      </a:lvl2pPr>
      <a:lvl3pPr marL="1318534" algn="l" defTabSz="1318534" rtl="0" eaLnBrk="1" latinLnBrk="0" hangingPunct="1">
        <a:defRPr sz="2596" kern="1200">
          <a:solidFill>
            <a:schemeClr val="tx1"/>
          </a:solidFill>
          <a:latin typeface="+mn-lt"/>
          <a:ea typeface="+mn-ea"/>
          <a:cs typeface="+mn-cs"/>
        </a:defRPr>
      </a:lvl3pPr>
      <a:lvl4pPr marL="1977803" algn="l" defTabSz="1318534" rtl="0" eaLnBrk="1" latinLnBrk="0" hangingPunct="1">
        <a:defRPr sz="2596" kern="1200">
          <a:solidFill>
            <a:schemeClr val="tx1"/>
          </a:solidFill>
          <a:latin typeface="+mn-lt"/>
          <a:ea typeface="+mn-ea"/>
          <a:cs typeface="+mn-cs"/>
        </a:defRPr>
      </a:lvl4pPr>
      <a:lvl5pPr marL="2637072" algn="l" defTabSz="1318534" rtl="0" eaLnBrk="1" latinLnBrk="0" hangingPunct="1">
        <a:defRPr sz="2596" kern="1200">
          <a:solidFill>
            <a:schemeClr val="tx1"/>
          </a:solidFill>
          <a:latin typeface="+mn-lt"/>
          <a:ea typeface="+mn-ea"/>
          <a:cs typeface="+mn-cs"/>
        </a:defRPr>
      </a:lvl5pPr>
      <a:lvl6pPr marL="3296338" algn="l" defTabSz="1318534" rtl="0" eaLnBrk="1" latinLnBrk="0" hangingPunct="1">
        <a:defRPr sz="2596" kern="1200">
          <a:solidFill>
            <a:schemeClr val="tx1"/>
          </a:solidFill>
          <a:latin typeface="+mn-lt"/>
          <a:ea typeface="+mn-ea"/>
          <a:cs typeface="+mn-cs"/>
        </a:defRPr>
      </a:lvl6pPr>
      <a:lvl7pPr marL="3955607" algn="l" defTabSz="1318534" rtl="0" eaLnBrk="1" latinLnBrk="0" hangingPunct="1">
        <a:defRPr sz="2596" kern="1200">
          <a:solidFill>
            <a:schemeClr val="tx1"/>
          </a:solidFill>
          <a:latin typeface="+mn-lt"/>
          <a:ea typeface="+mn-ea"/>
          <a:cs typeface="+mn-cs"/>
        </a:defRPr>
      </a:lvl7pPr>
      <a:lvl8pPr marL="4614874" algn="l" defTabSz="1318534" rtl="0" eaLnBrk="1" latinLnBrk="0" hangingPunct="1">
        <a:defRPr sz="2596" kern="1200">
          <a:solidFill>
            <a:schemeClr val="tx1"/>
          </a:solidFill>
          <a:latin typeface="+mn-lt"/>
          <a:ea typeface="+mn-ea"/>
          <a:cs typeface="+mn-cs"/>
        </a:defRPr>
      </a:lvl8pPr>
      <a:lvl9pPr marL="5274142" algn="l" defTabSz="1318534" rtl="0" eaLnBrk="1" latinLnBrk="0" hangingPunct="1">
        <a:defRPr sz="2596"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
            </p:custDataLst>
            <p:extLst>
              <p:ext uri="{D42A27DB-BD31-4B8C-83A1-F6EECF244321}">
                <p14:modId xmlns:p14="http://schemas.microsoft.com/office/powerpoint/2010/main" val="1823969491"/>
              </p:ext>
            </p:extLst>
          </p:nvPr>
        </p:nvGraphicFramePr>
        <p:xfrm>
          <a:off x="1441" y="1472"/>
          <a:ext cx="1439" cy="1470"/>
        </p:xfrm>
        <a:graphic>
          <a:graphicData uri="http://schemas.openxmlformats.org/presentationml/2006/ole">
            <mc:AlternateContent xmlns:mc="http://schemas.openxmlformats.org/markup-compatibility/2006">
              <mc:Choice xmlns:v="urn:schemas-microsoft-com:vml" Requires="v">
                <p:oleObj name="think-cell Slide" r:id="rId8" imgW="270" imgH="270" progId="TCLayout.ActiveDocument.1">
                  <p:embed/>
                </p:oleObj>
              </mc:Choice>
              <mc:Fallback>
                <p:oleObj name="think-cell Slide" r:id="rId8" imgW="270" imgH="270" progId="TCLayout.ActiveDocument.1">
                  <p:embed/>
                  <p:pic>
                    <p:nvPicPr>
                      <p:cNvPr id="2" name="Object 1" hidden="1"/>
                      <p:cNvPicPr/>
                      <p:nvPr/>
                    </p:nvPicPr>
                    <p:blipFill>
                      <a:blip r:embed="rId9"/>
                      <a:stretch>
                        <a:fillRect/>
                      </a:stretch>
                    </p:blipFill>
                    <p:spPr>
                      <a:xfrm>
                        <a:off x="1441" y="1472"/>
                        <a:ext cx="1439" cy="1470"/>
                      </a:xfrm>
                      <a:prstGeom prst="rect">
                        <a:avLst/>
                      </a:prstGeom>
                    </p:spPr>
                  </p:pic>
                </p:oleObj>
              </mc:Fallback>
            </mc:AlternateContent>
          </a:graphicData>
        </a:graphic>
      </p:graphicFrame>
      <p:sp>
        <p:nvSpPr>
          <p:cNvPr id="1026" name="Rectangle 3"/>
          <p:cNvSpPr>
            <a:spLocks noGrp="1" noChangeArrowheads="1"/>
          </p:cNvSpPr>
          <p:nvPr>
            <p:ph type="body" idx="1"/>
          </p:nvPr>
        </p:nvSpPr>
        <p:spPr bwMode="gray">
          <a:xfrm>
            <a:off x="391975" y="1840609"/>
            <a:ext cx="6069981" cy="7073336"/>
          </a:xfrm>
          <a:prstGeom prst="rect">
            <a:avLst/>
          </a:prstGeom>
          <a:noFill/>
          <a:ln w="9525">
            <a:noFill/>
            <a:miter lim="800000"/>
            <a:headEnd/>
            <a:tailEnd/>
          </a:ln>
        </p:spPr>
        <p:txBody>
          <a:bodyPr vert="horz" wrap="square" lIns="0" tIns="0" rIns="71987" bIns="0" numCol="1" anchor="t" anchorCtr="0" compatLnSpc="1">
            <a:prstTxWarp prst="textNoShape">
              <a:avLst/>
            </a:prstTxWarp>
          </a:bodyPr>
          <a:lstStyle/>
          <a:p>
            <a:pPr lvl="0"/>
            <a:r>
              <a:rPr lang="en-US"/>
              <a:t>Body text (Interstate 10pt)</a:t>
            </a:r>
          </a:p>
          <a:p>
            <a:pPr lvl="1"/>
            <a:r>
              <a:rPr lang="en-US"/>
              <a:t>Headline 2 (Interstate bold 14pt)</a:t>
            </a:r>
          </a:p>
          <a:p>
            <a:pPr lvl="3"/>
            <a:r>
              <a:rPr lang="en-US"/>
              <a:t>Bullet 1 (Interstate 10pt)</a:t>
            </a:r>
          </a:p>
          <a:p>
            <a:pPr lvl="4"/>
            <a:r>
              <a:rPr lang="en-US"/>
              <a:t>Bullet 2 (Interstate 10pt)</a:t>
            </a:r>
          </a:p>
          <a:p>
            <a:pPr lvl="2"/>
            <a:r>
              <a:rPr lang="en-US"/>
              <a:t>Headline 3 (Interstate bold 12pt)</a:t>
            </a:r>
          </a:p>
        </p:txBody>
      </p:sp>
      <p:sp>
        <p:nvSpPr>
          <p:cNvPr id="6" name="Rectangle 2">
            <a:extLst>
              <a:ext uri="{FF2B5EF4-FFF2-40B4-BE49-F238E27FC236}">
                <a16:creationId xmlns:a16="http://schemas.microsoft.com/office/drawing/2014/main" id="{EFCD8C9E-43AC-4D51-82FC-F3624C227DB2}"/>
              </a:ext>
            </a:extLst>
          </p:cNvPr>
          <p:cNvSpPr txBox="1">
            <a:spLocks noChangeArrowheads="1"/>
          </p:cNvSpPr>
          <p:nvPr userDrawn="1"/>
        </p:nvSpPr>
        <p:spPr bwMode="gray">
          <a:xfrm>
            <a:off x="1613930" y="68580"/>
            <a:ext cx="3626069" cy="395197"/>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ctr" defTabSz="995188" rtl="0" eaLnBrk="0" fontAlgn="base" hangingPunct="0">
              <a:lnSpc>
                <a:spcPct val="85000"/>
              </a:lnSpc>
              <a:spcBef>
                <a:spcPct val="0"/>
              </a:spcBef>
              <a:spcAft>
                <a:spcPct val="0"/>
              </a:spcAft>
              <a:defRPr sz="1200" u="sng">
                <a:solidFill>
                  <a:schemeClr val="accent1"/>
                </a:solidFill>
                <a:latin typeface="+mj-lt"/>
                <a:ea typeface="+mj-ea"/>
                <a:cs typeface="+mj-cs"/>
              </a:defRPr>
            </a:lvl1pPr>
            <a:lvl2pPr algn="l" defTabSz="995188" rtl="0" eaLnBrk="0" fontAlgn="base" hangingPunct="0">
              <a:lnSpc>
                <a:spcPct val="85000"/>
              </a:lnSpc>
              <a:spcBef>
                <a:spcPct val="0"/>
              </a:spcBef>
              <a:spcAft>
                <a:spcPct val="0"/>
              </a:spcAft>
              <a:defRPr sz="2400">
                <a:solidFill>
                  <a:schemeClr val="accent1"/>
                </a:solidFill>
                <a:latin typeface="EYInterstate" pitchFamily="2" charset="0"/>
                <a:cs typeface="Arial" charset="0"/>
              </a:defRPr>
            </a:lvl2pPr>
            <a:lvl3pPr algn="l" defTabSz="995188" rtl="0" eaLnBrk="0" fontAlgn="base" hangingPunct="0">
              <a:lnSpc>
                <a:spcPct val="85000"/>
              </a:lnSpc>
              <a:spcBef>
                <a:spcPct val="0"/>
              </a:spcBef>
              <a:spcAft>
                <a:spcPct val="0"/>
              </a:spcAft>
              <a:defRPr sz="2400">
                <a:solidFill>
                  <a:schemeClr val="accent1"/>
                </a:solidFill>
                <a:latin typeface="EYInterstate" pitchFamily="2" charset="0"/>
                <a:cs typeface="Arial" charset="0"/>
              </a:defRPr>
            </a:lvl3pPr>
            <a:lvl4pPr algn="l" defTabSz="995188" rtl="0" eaLnBrk="0" fontAlgn="base" hangingPunct="0">
              <a:lnSpc>
                <a:spcPct val="85000"/>
              </a:lnSpc>
              <a:spcBef>
                <a:spcPct val="0"/>
              </a:spcBef>
              <a:spcAft>
                <a:spcPct val="0"/>
              </a:spcAft>
              <a:defRPr sz="2400">
                <a:solidFill>
                  <a:schemeClr val="accent1"/>
                </a:solidFill>
                <a:latin typeface="EYInterstate" pitchFamily="2" charset="0"/>
                <a:cs typeface="Arial" charset="0"/>
              </a:defRPr>
            </a:lvl4pPr>
            <a:lvl5pPr algn="l" defTabSz="995188" rtl="0" eaLnBrk="0" fontAlgn="base" hangingPunct="0">
              <a:lnSpc>
                <a:spcPct val="85000"/>
              </a:lnSpc>
              <a:spcBef>
                <a:spcPct val="0"/>
              </a:spcBef>
              <a:spcAft>
                <a:spcPct val="0"/>
              </a:spcAft>
              <a:defRPr sz="2400">
                <a:solidFill>
                  <a:schemeClr val="accent1"/>
                </a:solidFill>
                <a:latin typeface="EYInterstate" pitchFamily="2" charset="0"/>
                <a:cs typeface="Arial" charset="0"/>
              </a:defRPr>
            </a:lvl5pPr>
            <a:lvl6pPr marL="457120" algn="l" defTabSz="995188" rtl="0" fontAlgn="base">
              <a:lnSpc>
                <a:spcPct val="85000"/>
              </a:lnSpc>
              <a:spcBef>
                <a:spcPct val="0"/>
              </a:spcBef>
              <a:spcAft>
                <a:spcPct val="0"/>
              </a:spcAft>
              <a:defRPr sz="2400">
                <a:solidFill>
                  <a:schemeClr val="accent1"/>
                </a:solidFill>
                <a:latin typeface="EYInterstate" pitchFamily="2" charset="0"/>
                <a:cs typeface="Arial" charset="0"/>
              </a:defRPr>
            </a:lvl6pPr>
            <a:lvl7pPr marL="914239" algn="l" defTabSz="995188" rtl="0" fontAlgn="base">
              <a:lnSpc>
                <a:spcPct val="85000"/>
              </a:lnSpc>
              <a:spcBef>
                <a:spcPct val="0"/>
              </a:spcBef>
              <a:spcAft>
                <a:spcPct val="0"/>
              </a:spcAft>
              <a:defRPr sz="2400">
                <a:solidFill>
                  <a:schemeClr val="accent1"/>
                </a:solidFill>
                <a:latin typeface="EYInterstate" pitchFamily="2" charset="0"/>
                <a:cs typeface="Arial" charset="0"/>
              </a:defRPr>
            </a:lvl7pPr>
            <a:lvl8pPr marL="1371358" algn="l" defTabSz="995188" rtl="0" fontAlgn="base">
              <a:lnSpc>
                <a:spcPct val="85000"/>
              </a:lnSpc>
              <a:spcBef>
                <a:spcPct val="0"/>
              </a:spcBef>
              <a:spcAft>
                <a:spcPct val="0"/>
              </a:spcAft>
              <a:defRPr sz="2400">
                <a:solidFill>
                  <a:schemeClr val="accent1"/>
                </a:solidFill>
                <a:latin typeface="EYInterstate" pitchFamily="2" charset="0"/>
                <a:cs typeface="Arial" charset="0"/>
              </a:defRPr>
            </a:lvl8pPr>
            <a:lvl9pPr marL="1828477" algn="l" defTabSz="995188" rtl="0" fontAlgn="base">
              <a:lnSpc>
                <a:spcPct val="85000"/>
              </a:lnSpc>
              <a:spcBef>
                <a:spcPct val="0"/>
              </a:spcBef>
              <a:spcAft>
                <a:spcPct val="0"/>
              </a:spcAft>
              <a:defRPr sz="2400">
                <a:solidFill>
                  <a:schemeClr val="accent1"/>
                </a:solidFill>
                <a:latin typeface="EYInterstate" pitchFamily="2" charset="0"/>
                <a:cs typeface="Arial" charset="0"/>
              </a:defRPr>
            </a:lvl9pPr>
          </a:lstStyle>
          <a:p>
            <a:pPr marL="0" indent="0" algn="ctr" rtl="0" fontAlgn="base">
              <a:spcBef>
                <a:spcPts val="0"/>
              </a:spcBef>
              <a:spcAft>
                <a:spcPts val="0"/>
              </a:spcAft>
              <a:buClrTx/>
              <a:buSzPts val="1080"/>
              <a:buFont typeface="Arial" panose="020B0604020202020204" pitchFamily="34" charset="0"/>
              <a:buNone/>
            </a:pPr>
            <a:r>
              <a:rPr lang="fr-FR" sz="998" b="1" kern="1200">
                <a:solidFill>
                  <a:srgbClr val="000000"/>
                </a:solidFill>
                <a:effectLst/>
                <a:latin typeface="EYInterstate" panose="02000503020000020004" pitchFamily="2" charset="0"/>
                <a:ea typeface="Times New Roman" panose="02020603050405020304" pitchFamily="18" charset="0"/>
                <a:cs typeface="Arial" panose="020B0604020202020204" pitchFamily="34" charset="0"/>
              </a:rPr>
              <a:t>Réalisation d’une étude de faisabilité sur la digitalisation des paiements gouvernementaux- Djibouti</a:t>
            </a:r>
            <a:endParaRPr lang="fr-FR" sz="998" b="1">
              <a:effectLst/>
            </a:endParaRPr>
          </a:p>
        </p:txBody>
      </p:sp>
      <p:sp>
        <p:nvSpPr>
          <p:cNvPr id="4" name="Rectangle 3">
            <a:extLst>
              <a:ext uri="{FF2B5EF4-FFF2-40B4-BE49-F238E27FC236}">
                <a16:creationId xmlns:a16="http://schemas.microsoft.com/office/drawing/2014/main" id="{C0250620-8BE3-BCD5-A0DC-2FDBC67E0780}"/>
              </a:ext>
            </a:extLst>
          </p:cNvPr>
          <p:cNvSpPr/>
          <p:nvPr userDrawn="1"/>
        </p:nvSpPr>
        <p:spPr>
          <a:xfrm>
            <a:off x="249546" y="68580"/>
            <a:ext cx="6358913" cy="9654540"/>
          </a:xfrm>
          <a:prstGeom prst="rect">
            <a:avLst/>
          </a:prstGeom>
          <a:noFill/>
          <a:ln w="12700" cap="flat" cmpd="sng" algn="ctr">
            <a:solidFill>
              <a:srgbClr val="44546A"/>
            </a:solidFill>
            <a:prstDash val="solid"/>
            <a:miter lim="800000"/>
          </a:ln>
          <a:effectLst/>
        </p:spPr>
        <p:txBody>
          <a:bodyPr rtlCol="0" anchor="ctr"/>
          <a:lstStyle/>
          <a:p>
            <a:pPr marL="0" marR="0" lvl="0" indent="0" defTabSz="447591" eaLnBrk="1" fontAlgn="auto" latinLnBrk="0" hangingPunct="1">
              <a:lnSpc>
                <a:spcPct val="100000"/>
              </a:lnSpc>
              <a:spcBef>
                <a:spcPts val="0"/>
              </a:spcBef>
              <a:spcAft>
                <a:spcPts val="0"/>
              </a:spcAft>
              <a:buClrTx/>
              <a:buSzTx/>
              <a:buFontTx/>
              <a:buNone/>
              <a:tabLst/>
              <a:defRPr/>
            </a:pPr>
            <a:endParaRPr kumimoji="0" lang="en-US" sz="1763"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8" name="Text Box 121">
            <a:extLst>
              <a:ext uri="{FF2B5EF4-FFF2-40B4-BE49-F238E27FC236}">
                <a16:creationId xmlns:a16="http://schemas.microsoft.com/office/drawing/2014/main" id="{4015877A-7F76-99E0-2BCD-202B291581BE}"/>
              </a:ext>
            </a:extLst>
          </p:cNvPr>
          <p:cNvSpPr txBox="1">
            <a:spLocks noChangeArrowheads="1"/>
          </p:cNvSpPr>
          <p:nvPr userDrawn="1"/>
        </p:nvSpPr>
        <p:spPr bwMode="gray">
          <a:xfrm>
            <a:off x="5903541" y="9488281"/>
            <a:ext cx="482971" cy="122469"/>
          </a:xfrm>
          <a:prstGeom prst="rect">
            <a:avLst/>
          </a:prstGeom>
          <a:noFill/>
          <a:ln w="12700">
            <a:noFill/>
            <a:miter lim="800000"/>
            <a:headEnd type="none" w="sm" len="sm"/>
            <a:tailEnd type="none" w="sm" len="sm"/>
          </a:ln>
          <a:effectLst/>
        </p:spPr>
        <p:txBody>
          <a:bodyPr wrap="square" lIns="0" tIns="0" rIns="0" bIns="0" anchor="ctr">
            <a:spAutoFit/>
          </a:bodyPr>
          <a:lstStyle/>
          <a:p>
            <a:pPr algn="ctr" defTabSz="1131651"/>
            <a:fld id="{2ED390AD-E177-4AD8-B0DF-CC72DC7E0383}" type="slidenum">
              <a:rPr lang="fr-FR" sz="796" b="1" smtClean="0">
                <a:solidFill>
                  <a:srgbClr val="333333"/>
                </a:solidFill>
                <a:cs typeface="Arial" pitchFamily="34" charset="0"/>
              </a:rPr>
              <a:pPr algn="ctr" defTabSz="1131651"/>
              <a:t>‹#›</a:t>
            </a:fld>
            <a:endParaRPr lang="fr-FR" sz="796" b="1">
              <a:solidFill>
                <a:srgbClr val="333333"/>
              </a:solidFill>
              <a:cs typeface="Arial" pitchFamily="34" charset="0"/>
            </a:endParaRPr>
          </a:p>
        </p:txBody>
      </p:sp>
      <p:pic>
        <p:nvPicPr>
          <p:cNvPr id="9" name="Picture 6" descr="EY (entreprise) — Wikipédia">
            <a:extLst>
              <a:ext uri="{FF2B5EF4-FFF2-40B4-BE49-F238E27FC236}">
                <a16:creationId xmlns:a16="http://schemas.microsoft.com/office/drawing/2014/main" id="{E149AC36-2221-F198-75B7-5A9AFF78FBF7}"/>
              </a:ext>
            </a:extLst>
          </p:cNvPr>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356789" y="9434817"/>
            <a:ext cx="229395" cy="229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551513"/>
      </p:ext>
    </p:extLst>
  </p:cSld>
  <p:clrMap bg1="lt1" tx1="dk1" bg2="lt2" tx2="dk2" accent1="accent1" accent2="accent2" accent3="accent3" accent4="accent4" accent5="accent5" accent6="accent6" hlink="hlink" folHlink="folHlink"/>
  <p:sldLayoutIdLst>
    <p:sldLayoutId id="2147484018" r:id="rId1"/>
    <p:sldLayoutId id="2147484019" r:id="rId2"/>
    <p:sldLayoutId id="2147484020" r:id="rId3"/>
    <p:sldLayoutId id="2147484021" r:id="rId4"/>
    <p:sldLayoutId id="2147484022" r:id="rId5"/>
  </p:sldLayoutIdLst>
  <p:hf sldNum="0" hdr="0" ftr="0" dt="0"/>
  <p:txStyles>
    <p:titleStyle>
      <a:lvl1pPr algn="ctr" defTabSz="902636" rtl="0" eaLnBrk="0" fontAlgn="base" hangingPunct="0">
        <a:lnSpc>
          <a:spcPct val="85000"/>
        </a:lnSpc>
        <a:spcBef>
          <a:spcPct val="0"/>
        </a:spcBef>
        <a:spcAft>
          <a:spcPct val="0"/>
        </a:spcAft>
        <a:defRPr sz="1088" u="sng">
          <a:solidFill>
            <a:schemeClr val="accent1"/>
          </a:solidFill>
          <a:latin typeface="+mj-lt"/>
          <a:ea typeface="+mj-ea"/>
          <a:cs typeface="+mj-cs"/>
        </a:defRPr>
      </a:lvl1pPr>
      <a:lvl2pPr algn="l" defTabSz="902636" rtl="0" eaLnBrk="0" fontAlgn="base" hangingPunct="0">
        <a:lnSpc>
          <a:spcPct val="85000"/>
        </a:lnSpc>
        <a:spcBef>
          <a:spcPct val="0"/>
        </a:spcBef>
        <a:spcAft>
          <a:spcPct val="0"/>
        </a:spcAft>
        <a:defRPr sz="2177">
          <a:solidFill>
            <a:schemeClr val="accent1"/>
          </a:solidFill>
          <a:latin typeface="EYInterstate" pitchFamily="2" charset="0"/>
          <a:cs typeface="Arial" charset="0"/>
        </a:defRPr>
      </a:lvl2pPr>
      <a:lvl3pPr algn="l" defTabSz="902636" rtl="0" eaLnBrk="0" fontAlgn="base" hangingPunct="0">
        <a:lnSpc>
          <a:spcPct val="85000"/>
        </a:lnSpc>
        <a:spcBef>
          <a:spcPct val="0"/>
        </a:spcBef>
        <a:spcAft>
          <a:spcPct val="0"/>
        </a:spcAft>
        <a:defRPr sz="2177">
          <a:solidFill>
            <a:schemeClr val="accent1"/>
          </a:solidFill>
          <a:latin typeface="EYInterstate" pitchFamily="2" charset="0"/>
          <a:cs typeface="Arial" charset="0"/>
        </a:defRPr>
      </a:lvl3pPr>
      <a:lvl4pPr algn="l" defTabSz="902636" rtl="0" eaLnBrk="0" fontAlgn="base" hangingPunct="0">
        <a:lnSpc>
          <a:spcPct val="85000"/>
        </a:lnSpc>
        <a:spcBef>
          <a:spcPct val="0"/>
        </a:spcBef>
        <a:spcAft>
          <a:spcPct val="0"/>
        </a:spcAft>
        <a:defRPr sz="2177">
          <a:solidFill>
            <a:schemeClr val="accent1"/>
          </a:solidFill>
          <a:latin typeface="EYInterstate" pitchFamily="2" charset="0"/>
          <a:cs typeface="Arial" charset="0"/>
        </a:defRPr>
      </a:lvl4pPr>
      <a:lvl5pPr algn="l" defTabSz="902636" rtl="0" eaLnBrk="0" fontAlgn="base" hangingPunct="0">
        <a:lnSpc>
          <a:spcPct val="85000"/>
        </a:lnSpc>
        <a:spcBef>
          <a:spcPct val="0"/>
        </a:spcBef>
        <a:spcAft>
          <a:spcPct val="0"/>
        </a:spcAft>
        <a:defRPr sz="2177">
          <a:solidFill>
            <a:schemeClr val="accent1"/>
          </a:solidFill>
          <a:latin typeface="EYInterstate" pitchFamily="2" charset="0"/>
          <a:cs typeface="Arial" charset="0"/>
        </a:defRPr>
      </a:lvl5pPr>
      <a:lvl6pPr marL="414608" algn="l" defTabSz="902636" rtl="0" fontAlgn="base">
        <a:lnSpc>
          <a:spcPct val="85000"/>
        </a:lnSpc>
        <a:spcBef>
          <a:spcPct val="0"/>
        </a:spcBef>
        <a:spcAft>
          <a:spcPct val="0"/>
        </a:spcAft>
        <a:defRPr sz="2177">
          <a:solidFill>
            <a:schemeClr val="accent1"/>
          </a:solidFill>
          <a:latin typeface="EYInterstate" pitchFamily="2" charset="0"/>
          <a:cs typeface="Arial" charset="0"/>
        </a:defRPr>
      </a:lvl6pPr>
      <a:lvl7pPr marL="829215" algn="l" defTabSz="902636" rtl="0" fontAlgn="base">
        <a:lnSpc>
          <a:spcPct val="85000"/>
        </a:lnSpc>
        <a:spcBef>
          <a:spcPct val="0"/>
        </a:spcBef>
        <a:spcAft>
          <a:spcPct val="0"/>
        </a:spcAft>
        <a:defRPr sz="2177">
          <a:solidFill>
            <a:schemeClr val="accent1"/>
          </a:solidFill>
          <a:latin typeface="EYInterstate" pitchFamily="2" charset="0"/>
          <a:cs typeface="Arial" charset="0"/>
        </a:defRPr>
      </a:lvl7pPr>
      <a:lvl8pPr marL="1243822" algn="l" defTabSz="902636" rtl="0" fontAlgn="base">
        <a:lnSpc>
          <a:spcPct val="85000"/>
        </a:lnSpc>
        <a:spcBef>
          <a:spcPct val="0"/>
        </a:spcBef>
        <a:spcAft>
          <a:spcPct val="0"/>
        </a:spcAft>
        <a:defRPr sz="2177">
          <a:solidFill>
            <a:schemeClr val="accent1"/>
          </a:solidFill>
          <a:latin typeface="EYInterstate" pitchFamily="2" charset="0"/>
          <a:cs typeface="Arial" charset="0"/>
        </a:defRPr>
      </a:lvl8pPr>
      <a:lvl9pPr marL="1658429" algn="l" defTabSz="902636" rtl="0" fontAlgn="base">
        <a:lnSpc>
          <a:spcPct val="85000"/>
        </a:lnSpc>
        <a:spcBef>
          <a:spcPct val="0"/>
        </a:spcBef>
        <a:spcAft>
          <a:spcPct val="0"/>
        </a:spcAft>
        <a:defRPr sz="2177">
          <a:solidFill>
            <a:schemeClr val="accent1"/>
          </a:solidFill>
          <a:latin typeface="EYInterstate" pitchFamily="2" charset="0"/>
          <a:cs typeface="Arial" charset="0"/>
        </a:defRPr>
      </a:lvl9pPr>
    </p:titleStyle>
    <p:bodyStyle>
      <a:lvl1pPr marL="310956" indent="-310956" algn="l" defTabSz="902636" rtl="0" eaLnBrk="0" fontAlgn="base" hangingPunct="0">
        <a:spcBef>
          <a:spcPct val="20000"/>
        </a:spcBef>
        <a:spcAft>
          <a:spcPct val="40000"/>
        </a:spcAft>
        <a:buClr>
          <a:srgbClr val="FFD200"/>
        </a:buClr>
        <a:buSzPct val="75000"/>
        <a:buFont typeface="Arial Unicode MS" pitchFamily="34" charset="-128"/>
        <a:tabLst>
          <a:tab pos="1464082" algn="l"/>
          <a:tab pos="2928164" algn="l"/>
          <a:tab pos="4231010" algn="r"/>
        </a:tabLst>
        <a:defRPr sz="998">
          <a:solidFill>
            <a:schemeClr val="tx1"/>
          </a:solidFill>
          <a:latin typeface="+mn-lt"/>
          <a:ea typeface="+mn-ea"/>
          <a:cs typeface="+mn-cs"/>
        </a:defRPr>
      </a:lvl1pPr>
      <a:lvl2pPr marL="1440" indent="-1440" algn="l" defTabSz="902636" rtl="0" eaLnBrk="0" fontAlgn="base" hangingPunct="0">
        <a:spcBef>
          <a:spcPct val="20000"/>
        </a:spcBef>
        <a:spcAft>
          <a:spcPct val="40000"/>
        </a:spcAft>
        <a:buClr>
          <a:srgbClr val="FFD200"/>
        </a:buClr>
        <a:buSzPct val="75000"/>
        <a:buFont typeface="Arial Unicode MS" pitchFamily="34" charset="-128"/>
        <a:tabLst>
          <a:tab pos="1464082" algn="l"/>
          <a:tab pos="2928164" algn="l"/>
          <a:tab pos="4231010" algn="r"/>
        </a:tabLst>
        <a:defRPr sz="1451" b="1">
          <a:solidFill>
            <a:schemeClr val="tx2"/>
          </a:solidFill>
          <a:latin typeface="+mn-lt"/>
          <a:cs typeface="+mn-cs"/>
        </a:defRPr>
      </a:lvl2pPr>
      <a:lvl3pPr marL="2880" indent="-2880" algn="l" defTabSz="902636" rtl="0" eaLnBrk="0" fontAlgn="base" hangingPunct="0">
        <a:spcBef>
          <a:spcPct val="20000"/>
        </a:spcBef>
        <a:spcAft>
          <a:spcPct val="40000"/>
        </a:spcAft>
        <a:buClr>
          <a:schemeClr val="tx2"/>
        </a:buClr>
        <a:buSzPct val="75000"/>
        <a:buFont typeface="Arial Unicode MS" pitchFamily="34" charset="-128"/>
        <a:tabLst>
          <a:tab pos="1464082" algn="l"/>
          <a:tab pos="2928164" algn="l"/>
          <a:tab pos="4231010" algn="r"/>
        </a:tabLst>
        <a:defRPr sz="1270" b="1">
          <a:solidFill>
            <a:schemeClr val="accent1"/>
          </a:solidFill>
          <a:latin typeface="+mn-lt"/>
          <a:cs typeface="+mn-cs"/>
        </a:defRPr>
      </a:lvl3pPr>
      <a:lvl4pPr marL="172753" indent="-168434" algn="l" defTabSz="902636" rtl="0" eaLnBrk="0" fontAlgn="base" hangingPunct="0">
        <a:spcBef>
          <a:spcPct val="20000"/>
        </a:spcBef>
        <a:spcAft>
          <a:spcPct val="40000"/>
        </a:spcAft>
        <a:buClr>
          <a:schemeClr val="tx1"/>
        </a:buClr>
        <a:buSzPct val="75000"/>
        <a:buFont typeface="EYInterstate" pitchFamily="2" charset="0"/>
        <a:buChar char="►"/>
        <a:tabLst>
          <a:tab pos="1464082" algn="l"/>
          <a:tab pos="2928164" algn="l"/>
          <a:tab pos="4231010" algn="r"/>
        </a:tabLst>
        <a:defRPr sz="998">
          <a:solidFill>
            <a:schemeClr val="tx1"/>
          </a:solidFill>
          <a:latin typeface="+mn-lt"/>
          <a:cs typeface="+mn-cs"/>
        </a:defRPr>
      </a:lvl4pPr>
      <a:lvl5pPr marL="319593" indent="-145400" algn="l" defTabSz="902636" rtl="0" eaLnBrk="0" fontAlgn="base" hangingPunct="0">
        <a:spcBef>
          <a:spcPct val="20000"/>
        </a:spcBef>
        <a:spcAft>
          <a:spcPct val="40000"/>
        </a:spcAft>
        <a:buClr>
          <a:schemeClr val="tx1"/>
        </a:buClr>
        <a:buSzPct val="75000"/>
        <a:buFont typeface="EYInterstate" pitchFamily="2" charset="0"/>
        <a:buChar char="►"/>
        <a:tabLst>
          <a:tab pos="1464082" algn="l"/>
          <a:tab pos="2928164" algn="l"/>
          <a:tab pos="4231010" algn="r"/>
        </a:tabLst>
        <a:defRPr sz="998">
          <a:solidFill>
            <a:schemeClr val="tx1"/>
          </a:solidFill>
          <a:latin typeface="+mn-lt"/>
          <a:cs typeface="+mn-cs"/>
        </a:defRPr>
      </a:lvl5pPr>
      <a:lvl6pPr marL="734200" indent="-145400" algn="l" defTabSz="902636" rtl="0" fontAlgn="base">
        <a:spcBef>
          <a:spcPct val="20000"/>
        </a:spcBef>
        <a:spcAft>
          <a:spcPct val="40000"/>
        </a:spcAft>
        <a:buClr>
          <a:schemeClr val="tx1"/>
        </a:buClr>
        <a:buSzPct val="75000"/>
        <a:buFont typeface="EYInterstate" pitchFamily="2" charset="0"/>
        <a:buChar char="►"/>
        <a:tabLst>
          <a:tab pos="1464082" algn="l"/>
          <a:tab pos="2928164" algn="l"/>
          <a:tab pos="4231010" algn="r"/>
        </a:tabLst>
        <a:defRPr sz="998">
          <a:solidFill>
            <a:schemeClr val="tx1"/>
          </a:solidFill>
          <a:latin typeface="+mn-lt"/>
          <a:cs typeface="+mn-cs"/>
        </a:defRPr>
      </a:lvl6pPr>
      <a:lvl7pPr marL="1148807" indent="-145400" algn="l" defTabSz="902636" rtl="0" fontAlgn="base">
        <a:spcBef>
          <a:spcPct val="20000"/>
        </a:spcBef>
        <a:spcAft>
          <a:spcPct val="40000"/>
        </a:spcAft>
        <a:buClr>
          <a:schemeClr val="tx1"/>
        </a:buClr>
        <a:buSzPct val="75000"/>
        <a:buFont typeface="EYInterstate" pitchFamily="2" charset="0"/>
        <a:buChar char="►"/>
        <a:tabLst>
          <a:tab pos="1464082" algn="l"/>
          <a:tab pos="2928164" algn="l"/>
          <a:tab pos="4231010" algn="r"/>
        </a:tabLst>
        <a:defRPr sz="998">
          <a:solidFill>
            <a:schemeClr val="tx1"/>
          </a:solidFill>
          <a:latin typeface="+mn-lt"/>
          <a:cs typeface="+mn-cs"/>
        </a:defRPr>
      </a:lvl7pPr>
      <a:lvl8pPr marL="1563415" indent="-145400" algn="l" defTabSz="902636" rtl="0" fontAlgn="base">
        <a:spcBef>
          <a:spcPct val="20000"/>
        </a:spcBef>
        <a:spcAft>
          <a:spcPct val="40000"/>
        </a:spcAft>
        <a:buClr>
          <a:schemeClr val="tx1"/>
        </a:buClr>
        <a:buSzPct val="75000"/>
        <a:buFont typeface="EYInterstate" pitchFamily="2" charset="0"/>
        <a:buChar char="►"/>
        <a:tabLst>
          <a:tab pos="1464082" algn="l"/>
          <a:tab pos="2928164" algn="l"/>
          <a:tab pos="4231010" algn="r"/>
        </a:tabLst>
        <a:defRPr sz="998">
          <a:solidFill>
            <a:schemeClr val="tx1"/>
          </a:solidFill>
          <a:latin typeface="+mn-lt"/>
          <a:cs typeface="+mn-cs"/>
        </a:defRPr>
      </a:lvl8pPr>
      <a:lvl9pPr marL="1978022" indent="-145400" algn="l" defTabSz="902636" rtl="0" fontAlgn="base">
        <a:spcBef>
          <a:spcPct val="20000"/>
        </a:spcBef>
        <a:spcAft>
          <a:spcPct val="40000"/>
        </a:spcAft>
        <a:buClr>
          <a:schemeClr val="tx1"/>
        </a:buClr>
        <a:buSzPct val="75000"/>
        <a:buFont typeface="EYInterstate" pitchFamily="2" charset="0"/>
        <a:buChar char="►"/>
        <a:tabLst>
          <a:tab pos="1464082" algn="l"/>
          <a:tab pos="2928164" algn="l"/>
          <a:tab pos="4231010" algn="r"/>
        </a:tabLst>
        <a:defRPr sz="998">
          <a:solidFill>
            <a:schemeClr val="tx1"/>
          </a:solidFill>
          <a:latin typeface="+mn-lt"/>
          <a:cs typeface="+mn-cs"/>
        </a:defRPr>
      </a:lvl9pPr>
    </p:bodyStyle>
    <p:otherStyle>
      <a:defPPr>
        <a:defRPr lang="en-US"/>
      </a:defPPr>
      <a:lvl1pPr marL="0" algn="l" defTabSz="829215" rtl="0" eaLnBrk="1" latinLnBrk="0" hangingPunct="1">
        <a:defRPr sz="1633" kern="1200">
          <a:solidFill>
            <a:schemeClr val="tx1"/>
          </a:solidFill>
          <a:latin typeface="+mn-lt"/>
          <a:ea typeface="+mn-ea"/>
          <a:cs typeface="+mn-cs"/>
        </a:defRPr>
      </a:lvl1pPr>
      <a:lvl2pPr marL="414608" algn="l" defTabSz="829215" rtl="0" eaLnBrk="1" latinLnBrk="0" hangingPunct="1">
        <a:defRPr sz="1633" kern="1200">
          <a:solidFill>
            <a:schemeClr val="tx1"/>
          </a:solidFill>
          <a:latin typeface="+mn-lt"/>
          <a:ea typeface="+mn-ea"/>
          <a:cs typeface="+mn-cs"/>
        </a:defRPr>
      </a:lvl2pPr>
      <a:lvl3pPr marL="829215" algn="l" defTabSz="829215" rtl="0" eaLnBrk="1" latinLnBrk="0" hangingPunct="1">
        <a:defRPr sz="1633" kern="1200">
          <a:solidFill>
            <a:schemeClr val="tx1"/>
          </a:solidFill>
          <a:latin typeface="+mn-lt"/>
          <a:ea typeface="+mn-ea"/>
          <a:cs typeface="+mn-cs"/>
        </a:defRPr>
      </a:lvl3pPr>
      <a:lvl4pPr marL="1243822" algn="l" defTabSz="829215" rtl="0" eaLnBrk="1" latinLnBrk="0" hangingPunct="1">
        <a:defRPr sz="1633" kern="1200">
          <a:solidFill>
            <a:schemeClr val="tx1"/>
          </a:solidFill>
          <a:latin typeface="+mn-lt"/>
          <a:ea typeface="+mn-ea"/>
          <a:cs typeface="+mn-cs"/>
        </a:defRPr>
      </a:lvl4pPr>
      <a:lvl5pPr marL="1658429" algn="l" defTabSz="829215" rtl="0" eaLnBrk="1" latinLnBrk="0" hangingPunct="1">
        <a:defRPr sz="1633" kern="1200">
          <a:solidFill>
            <a:schemeClr val="tx1"/>
          </a:solidFill>
          <a:latin typeface="+mn-lt"/>
          <a:ea typeface="+mn-ea"/>
          <a:cs typeface="+mn-cs"/>
        </a:defRPr>
      </a:lvl5pPr>
      <a:lvl6pPr marL="2073036" algn="l" defTabSz="829215" rtl="0" eaLnBrk="1" latinLnBrk="0" hangingPunct="1">
        <a:defRPr sz="1633" kern="1200">
          <a:solidFill>
            <a:schemeClr val="tx1"/>
          </a:solidFill>
          <a:latin typeface="+mn-lt"/>
          <a:ea typeface="+mn-ea"/>
          <a:cs typeface="+mn-cs"/>
        </a:defRPr>
      </a:lvl6pPr>
      <a:lvl7pPr marL="2487643" algn="l" defTabSz="829215" rtl="0" eaLnBrk="1" latinLnBrk="0" hangingPunct="1">
        <a:defRPr sz="1633" kern="1200">
          <a:solidFill>
            <a:schemeClr val="tx1"/>
          </a:solidFill>
          <a:latin typeface="+mn-lt"/>
          <a:ea typeface="+mn-ea"/>
          <a:cs typeface="+mn-cs"/>
        </a:defRPr>
      </a:lvl7pPr>
      <a:lvl8pPr marL="2902251" algn="l" defTabSz="829215" rtl="0" eaLnBrk="1" latinLnBrk="0" hangingPunct="1">
        <a:defRPr sz="1633" kern="1200">
          <a:solidFill>
            <a:schemeClr val="tx1"/>
          </a:solidFill>
          <a:latin typeface="+mn-lt"/>
          <a:ea typeface="+mn-ea"/>
          <a:cs typeface="+mn-cs"/>
        </a:defRPr>
      </a:lvl8pPr>
      <a:lvl9pPr marL="3316857" algn="l" defTabSz="829215" rtl="0" eaLnBrk="1" latinLnBrk="0" hangingPunct="1">
        <a:defRPr sz="163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120" userDrawn="1">
          <p15:clr>
            <a:srgbClr val="F26B43"/>
          </p15:clr>
        </p15:guide>
        <p15:guide id="2"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hyperlink" Target="mailto:emna.benchaabene@tn.ey.com"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224ACF97-ECD8-F9AF-E589-3561ECAF7D4B}"/>
              </a:ext>
            </a:extLst>
          </p:cNvPr>
          <p:cNvGraphicFramePr>
            <a:graphicFrameLocks noGrp="1"/>
          </p:cNvGraphicFramePr>
          <p:nvPr>
            <p:extLst>
              <p:ext uri="{D42A27DB-BD31-4B8C-83A1-F6EECF244321}">
                <p14:modId xmlns:p14="http://schemas.microsoft.com/office/powerpoint/2010/main" val="1158309507"/>
              </p:ext>
            </p:extLst>
          </p:nvPr>
        </p:nvGraphicFramePr>
        <p:xfrm>
          <a:off x="489894" y="1180148"/>
          <a:ext cx="5891855" cy="919680"/>
        </p:xfrm>
        <a:graphic>
          <a:graphicData uri="http://schemas.openxmlformats.org/drawingml/2006/table">
            <a:tbl>
              <a:tblPr firstRow="1" firstCol="1" bandRow="1" bandCol="1"/>
              <a:tblGrid>
                <a:gridCol w="2252403">
                  <a:extLst>
                    <a:ext uri="{9D8B030D-6E8A-4147-A177-3AD203B41FA5}">
                      <a16:colId xmlns:a16="http://schemas.microsoft.com/office/drawing/2014/main" val="2190402766"/>
                    </a:ext>
                  </a:extLst>
                </a:gridCol>
                <a:gridCol w="3639452">
                  <a:extLst>
                    <a:ext uri="{9D8B030D-6E8A-4147-A177-3AD203B41FA5}">
                      <a16:colId xmlns:a16="http://schemas.microsoft.com/office/drawing/2014/main" val="593633486"/>
                    </a:ext>
                  </a:extLst>
                </a:gridCol>
              </a:tblGrid>
              <a:tr h="216000">
                <a:tc>
                  <a:txBody>
                    <a:bodyPr/>
                    <a:lstStyle/>
                    <a:p>
                      <a:pPr rtl="0" hangingPunct="0">
                        <a:lnSpc>
                          <a:spcPts val="1200"/>
                        </a:lnSpc>
                        <a:spcBef>
                          <a:spcPts val="480"/>
                        </a:spcBef>
                        <a:spcAft>
                          <a:spcPts val="480"/>
                        </a:spcAft>
                      </a:pPr>
                      <a:r>
                        <a:rPr lang="fr-FR" sz="1000" b="1"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rPr>
                        <a:t>Titre du poste</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solidFill>
                  </a:tcPr>
                </a:tc>
                <a:tc>
                  <a:txBody>
                    <a:bodyPr/>
                    <a:lstStyle/>
                    <a:p>
                      <a:pPr hangingPunct="0">
                        <a:lnSpc>
                          <a:spcPts val="1200"/>
                        </a:lnSpc>
                        <a:spcBef>
                          <a:spcPts val="480"/>
                        </a:spcBef>
                        <a:spcAft>
                          <a:spcPts val="480"/>
                        </a:spcAft>
                      </a:pPr>
                      <a:r>
                        <a:rPr lang="fr-FR" sz="1000" kern="600" dirty="0">
                          <a:solidFill>
                            <a:schemeClr val="tx1"/>
                          </a:solidFill>
                          <a:effectLst/>
                          <a:latin typeface="EYInterstate"/>
                          <a:ea typeface="Times New Roman" panose="02020603050405020304" pitchFamily="18" charset="0"/>
                          <a:cs typeface="Times New Roman"/>
                        </a:rPr>
                        <a:t>-</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solidFill>
                  </a:tcPr>
                </a:tc>
                <a:extLst>
                  <a:ext uri="{0D108BD9-81ED-4DB2-BD59-A6C34878D82A}">
                    <a16:rowId xmlns:a16="http://schemas.microsoft.com/office/drawing/2014/main" val="2748203217"/>
                  </a:ext>
                </a:extLst>
              </a:tr>
              <a:tr h="216000">
                <a:tc>
                  <a:txBody>
                    <a:bodyPr/>
                    <a:lstStyle/>
                    <a:p>
                      <a:pPr rtl="0" hangingPunct="0">
                        <a:lnSpc>
                          <a:spcPts val="1200"/>
                        </a:lnSpc>
                        <a:spcBef>
                          <a:spcPts val="480"/>
                        </a:spcBef>
                        <a:spcAft>
                          <a:spcPts val="480"/>
                        </a:spcAft>
                      </a:pPr>
                      <a:r>
                        <a:rPr lang="fr-FR" sz="1000" b="1"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rPr>
                        <a:t>Nom de </a:t>
                      </a:r>
                      <a:r>
                        <a:rPr lang="fr-FR" sz="1000" b="1" kern="600" noProof="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rPr>
                        <a:t>l’expert :</a:t>
                      </a:r>
                      <a:endParaRPr lang="fr-FR" sz="1000" kern="600" noProof="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lvl="0" indent="0" algn="l" defTabSz="816011"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latin typeface="EYInterstate"/>
                          <a:ea typeface="+mn-ea"/>
                          <a:cs typeface="+mn-cs"/>
                        </a:rPr>
                        <a:t>Emna Ben Chaabene</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1894144"/>
                  </a:ext>
                </a:extLst>
              </a:tr>
              <a:tr h="216000">
                <a:tc>
                  <a:txBody>
                    <a:bodyPr/>
                    <a:lstStyle/>
                    <a:p>
                      <a:pPr rtl="0" hangingPunct="0">
                        <a:lnSpc>
                          <a:spcPts val="1200"/>
                        </a:lnSpc>
                        <a:spcBef>
                          <a:spcPts val="480"/>
                        </a:spcBef>
                        <a:spcAft>
                          <a:spcPts val="480"/>
                        </a:spcAft>
                      </a:pPr>
                      <a:r>
                        <a:rPr lang="fr-FR" sz="1000" b="1" kern="600" noProof="0">
                          <a:solidFill>
                            <a:schemeClr val="tx1"/>
                          </a:solidFill>
                          <a:effectLst/>
                          <a:latin typeface="EYInterstate" panose="02000503020000020004" pitchFamily="2" charset="0"/>
                          <a:ea typeface="Times New Roman" panose="02020603050405020304" pitchFamily="18" charset="0"/>
                          <a:cs typeface="Arial" panose="020B0604020202020204" pitchFamily="34" charset="0"/>
                        </a:rPr>
                        <a:t>Date de naissance :</a:t>
                      </a:r>
                      <a:endParaRPr lang="fr-FR" sz="1000" kern="600" noProof="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685800" rtl="0" eaLnBrk="1" latinLnBrk="0" hangingPunct="0">
                        <a:lnSpc>
                          <a:spcPts val="1200"/>
                        </a:lnSpc>
                        <a:spcBef>
                          <a:spcPts val="480"/>
                        </a:spcBef>
                        <a:spcAft>
                          <a:spcPts val="480"/>
                        </a:spcAft>
                      </a:pPr>
                      <a:r>
                        <a:rPr lang="fr-FR" sz="1000" kern="600">
                          <a:solidFill>
                            <a:schemeClr val="tx1"/>
                          </a:solidFill>
                          <a:effectLst/>
                          <a:latin typeface="EYInterstate"/>
                          <a:ea typeface="Times New Roman" panose="02020603050405020304" pitchFamily="18" charset="0"/>
                          <a:cs typeface="Times New Roman"/>
                        </a:rPr>
                        <a:t>15/11/1997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6916561"/>
                  </a:ext>
                </a:extLst>
              </a:tr>
              <a:tr h="216000">
                <a:tc>
                  <a:txBody>
                    <a:bodyPr/>
                    <a:lstStyle/>
                    <a:p>
                      <a:pPr rtl="0" hangingPunct="0">
                        <a:lnSpc>
                          <a:spcPts val="1200"/>
                        </a:lnSpc>
                        <a:spcBef>
                          <a:spcPts val="480"/>
                        </a:spcBef>
                        <a:spcAft>
                          <a:spcPts val="480"/>
                        </a:spcAft>
                      </a:pPr>
                      <a:r>
                        <a:rPr lang="fr-FR" sz="1000" b="1" kern="600" noProof="0">
                          <a:solidFill>
                            <a:schemeClr val="tx1"/>
                          </a:solidFill>
                          <a:effectLst/>
                          <a:latin typeface="EYInterstate" panose="02000503020000020004" pitchFamily="2" charset="0"/>
                          <a:ea typeface="Times New Roman" panose="02020603050405020304" pitchFamily="18" charset="0"/>
                          <a:cs typeface="Arial" panose="020B0604020202020204" pitchFamily="34" charset="0"/>
                        </a:rPr>
                        <a:t>Nationalité/Pays de résidence :</a:t>
                      </a:r>
                      <a:endParaRPr lang="fr-FR" sz="1000" kern="600" noProof="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685800" rtl="0" eaLnBrk="1" latinLnBrk="0" hangingPunct="0">
                        <a:lnSpc>
                          <a:spcPts val="1200"/>
                        </a:lnSpc>
                        <a:spcBef>
                          <a:spcPts val="480"/>
                        </a:spcBef>
                        <a:spcAft>
                          <a:spcPts val="480"/>
                        </a:spcAft>
                      </a:pPr>
                      <a:r>
                        <a:rPr lang="fr-FR" sz="1000" kern="600" dirty="0">
                          <a:solidFill>
                            <a:schemeClr val="tx1"/>
                          </a:solidFill>
                          <a:effectLst/>
                          <a:latin typeface="EYInterstate"/>
                          <a:ea typeface="Times New Roman" panose="02020603050405020304" pitchFamily="18" charset="0"/>
                          <a:cs typeface="Times New Roman"/>
                        </a:rPr>
                        <a:t>Tunisienne/Tunisie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3283065"/>
                  </a:ext>
                </a:extLst>
              </a:tr>
            </a:tbl>
          </a:graphicData>
        </a:graphic>
      </p:graphicFrame>
      <p:sp>
        <p:nvSpPr>
          <p:cNvPr id="4" name="Rectangle 3">
            <a:extLst>
              <a:ext uri="{FF2B5EF4-FFF2-40B4-BE49-F238E27FC236}">
                <a16:creationId xmlns:a16="http://schemas.microsoft.com/office/drawing/2014/main" id="{E9ECAAB9-8C38-0918-C1F3-C92A490C3335}"/>
              </a:ext>
            </a:extLst>
          </p:cNvPr>
          <p:cNvSpPr/>
          <p:nvPr/>
        </p:nvSpPr>
        <p:spPr>
          <a:xfrm>
            <a:off x="476250" y="2161369"/>
            <a:ext cx="5905500" cy="246221"/>
          </a:xfrm>
          <a:prstGeom prst="rect">
            <a:avLst/>
          </a:prstGeom>
        </p:spPr>
        <p:txBody>
          <a:bodyPr wrap="square">
            <a:spAutoFit/>
          </a:bodyPr>
          <a:lstStyle/>
          <a:p>
            <a:pPr marL="0" marR="0" lvl="0" indent="0" algn="just" defTabSz="457200" rtl="0" eaLnBrk="1" fontAlgn="auto" latinLnBrk="0" hangingPunct="0">
              <a:lnSpc>
                <a:spcPts val="1200"/>
              </a:lnSpc>
              <a:spcBef>
                <a:spcPts val="0"/>
              </a:spcBef>
              <a:spcAft>
                <a:spcPts val="0"/>
              </a:spcAft>
              <a:buClrTx/>
              <a:buSzTx/>
              <a:buFontTx/>
              <a:buNone/>
              <a:tabLst/>
              <a:defRPr/>
            </a:pPr>
            <a:r>
              <a:rPr kumimoji="0" lang="en-GB" sz="1000" b="1" i="0" strike="noStrike" kern="600" cap="none" spc="0" normalizeH="0" baseline="0" noProof="0">
                <a:ln>
                  <a:noFill/>
                </a:ln>
                <a:effectLst/>
                <a:uLnTx/>
                <a:uFillTx/>
                <a:latin typeface="EYInterstate" panose="02000503020000020004" pitchFamily="2" charset="0"/>
                <a:ea typeface="Times New Roman" panose="02020603050405020304" pitchFamily="18" charset="0"/>
                <a:cs typeface="Arial" panose="020B0604020202020204" pitchFamily="34" charset="0"/>
              </a:rPr>
              <a:t>Etudes :</a:t>
            </a:r>
            <a:endParaRPr kumimoji="0" lang="fr-FR" sz="1050" i="1" strike="noStrike" kern="600" cap="none" spc="0" normalizeH="0" baseline="0" noProof="0">
              <a:ln>
                <a:noFill/>
              </a:ln>
              <a:effectLst/>
              <a:uLnTx/>
              <a:uFillTx/>
              <a:latin typeface="EYInterstate Light" panose="02000506000000020004" pitchFamily="2" charset="0"/>
              <a:ea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6D32743D-3696-2931-9DB2-7182362BA1EF}"/>
              </a:ext>
            </a:extLst>
          </p:cNvPr>
          <p:cNvSpPr/>
          <p:nvPr/>
        </p:nvSpPr>
        <p:spPr>
          <a:xfrm>
            <a:off x="476250" y="3335166"/>
            <a:ext cx="5905500" cy="246221"/>
          </a:xfrm>
          <a:prstGeom prst="rect">
            <a:avLst/>
          </a:prstGeom>
        </p:spPr>
        <p:txBody>
          <a:bodyPr wrap="square">
            <a:spAutoFit/>
          </a:bodyPr>
          <a:lstStyle/>
          <a:p>
            <a:pPr marL="0" marR="0" lvl="0" indent="0" algn="just" defTabSz="457200" rtl="0" eaLnBrk="1" fontAlgn="auto" latinLnBrk="0" hangingPunct="0">
              <a:lnSpc>
                <a:spcPts val="1200"/>
              </a:lnSpc>
              <a:spcBef>
                <a:spcPts val="0"/>
              </a:spcBef>
              <a:spcAft>
                <a:spcPts val="0"/>
              </a:spcAft>
              <a:buClrTx/>
              <a:buSzTx/>
              <a:buFontTx/>
              <a:buNone/>
              <a:tabLst/>
              <a:defRPr/>
            </a:pPr>
            <a:r>
              <a:rPr kumimoji="0" lang="fr-FR" sz="1000" b="1" i="0" strike="noStrike" kern="600" cap="none" spc="0" normalizeH="0" baseline="0" noProof="0">
                <a:ln>
                  <a:noFill/>
                </a:ln>
                <a:effectLst/>
                <a:uLnTx/>
                <a:uFillTx/>
                <a:latin typeface="EYInterstate" panose="02000503020000020004" pitchFamily="2" charset="0"/>
                <a:ea typeface="Times New Roman" panose="02020603050405020304" pitchFamily="18" charset="0"/>
                <a:cs typeface="Arial" panose="020B0604020202020204" pitchFamily="34" charset="0"/>
              </a:rPr>
              <a:t>Expérience professionnelle pertinente à la mission :</a:t>
            </a:r>
            <a:endParaRPr kumimoji="0" lang="fr-FR" sz="1050" i="1" strike="noStrike" kern="600" cap="none" spc="0" normalizeH="0" baseline="0" noProof="0">
              <a:ln>
                <a:noFill/>
              </a:ln>
              <a:effectLst/>
              <a:uLnTx/>
              <a:uFillTx/>
              <a:latin typeface="EYInterstate Light" panose="02000506000000020004" pitchFamily="2" charset="0"/>
              <a:ea typeface="Times New Roman" panose="02020603050405020304" pitchFamily="18" charset="0"/>
              <a:cs typeface="Times New Roman" panose="02020603050405020304" pitchFamily="18" charset="0"/>
            </a:endParaRPr>
          </a:p>
        </p:txBody>
      </p:sp>
      <p:graphicFrame>
        <p:nvGraphicFramePr>
          <p:cNvPr id="8" name="Table 11">
            <a:extLst>
              <a:ext uri="{FF2B5EF4-FFF2-40B4-BE49-F238E27FC236}">
                <a16:creationId xmlns:a16="http://schemas.microsoft.com/office/drawing/2014/main" id="{EA79BC03-8B40-66F5-3756-0FC1BDFA94D2}"/>
              </a:ext>
            </a:extLst>
          </p:cNvPr>
          <p:cNvGraphicFramePr>
            <a:graphicFrameLocks noGrp="1"/>
          </p:cNvGraphicFramePr>
          <p:nvPr>
            <p:extLst>
              <p:ext uri="{D42A27DB-BD31-4B8C-83A1-F6EECF244321}">
                <p14:modId xmlns:p14="http://schemas.microsoft.com/office/powerpoint/2010/main" val="3060329129"/>
              </p:ext>
            </p:extLst>
          </p:nvPr>
        </p:nvGraphicFramePr>
        <p:xfrm>
          <a:off x="495300" y="3603952"/>
          <a:ext cx="5900093" cy="5288550"/>
        </p:xfrm>
        <a:graphic>
          <a:graphicData uri="http://schemas.openxmlformats.org/drawingml/2006/table">
            <a:tbl>
              <a:tblPr firstRow="1" firstCol="1" bandRow="1" bandCol="1"/>
              <a:tblGrid>
                <a:gridCol w="652632">
                  <a:extLst>
                    <a:ext uri="{9D8B030D-6E8A-4147-A177-3AD203B41FA5}">
                      <a16:colId xmlns:a16="http://schemas.microsoft.com/office/drawing/2014/main" val="198338529"/>
                    </a:ext>
                  </a:extLst>
                </a:gridCol>
                <a:gridCol w="1120706">
                  <a:extLst>
                    <a:ext uri="{9D8B030D-6E8A-4147-A177-3AD203B41FA5}">
                      <a16:colId xmlns:a16="http://schemas.microsoft.com/office/drawing/2014/main" val="2708246748"/>
                    </a:ext>
                  </a:extLst>
                </a:gridCol>
                <a:gridCol w="565368">
                  <a:extLst>
                    <a:ext uri="{9D8B030D-6E8A-4147-A177-3AD203B41FA5}">
                      <a16:colId xmlns:a16="http://schemas.microsoft.com/office/drawing/2014/main" val="4015004218"/>
                    </a:ext>
                  </a:extLst>
                </a:gridCol>
                <a:gridCol w="3561387">
                  <a:extLst>
                    <a:ext uri="{9D8B030D-6E8A-4147-A177-3AD203B41FA5}">
                      <a16:colId xmlns:a16="http://schemas.microsoft.com/office/drawing/2014/main" val="625997630"/>
                    </a:ext>
                  </a:extLst>
                </a:gridCol>
              </a:tblGrid>
              <a:tr h="683530">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a:spcAft>
                          <a:spcPts val="400"/>
                        </a:spcAft>
                      </a:pPr>
                      <a:r>
                        <a:rPr lang="fr-FR" sz="1000" b="1" dirty="0">
                          <a:solidFill>
                            <a:schemeClr val="tx1"/>
                          </a:solidFill>
                          <a:effectLst/>
                          <a:latin typeface="EYInterstate" panose="02000503020000020004" pitchFamily="2" charset="0"/>
                          <a:ea typeface="Times New Roman" panose="02020603050405020304" pitchFamily="18" charset="0"/>
                        </a:rPr>
                        <a:t>Période</a:t>
                      </a:r>
                    </a:p>
                  </a:txBody>
                  <a:tcPr marL="17780" marR="177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GB" sz="1000" b="1" kern="600" dirty="0">
                          <a:effectLst/>
                          <a:latin typeface="EYInterstate" panose="02000503020000020004" pitchFamily="2" charset="0"/>
                          <a:ea typeface="Calibri" panose="020F0502020204030204" pitchFamily="34" charset="0"/>
                          <a:cs typeface="Arial" panose="020B0604020202020204" pitchFamily="34" charset="0"/>
                        </a:rPr>
                        <a:t>Organisation et titre</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GB" sz="10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Pays</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fr-FR" sz="1000" b="1" kern="1200" dirty="0">
                          <a:solidFill>
                            <a:schemeClr val="tx1"/>
                          </a:solidFill>
                          <a:effectLst/>
                          <a:latin typeface="EYInterstate" panose="02000503020000020004" pitchFamily="2" charset="0"/>
                          <a:ea typeface="+mn-ea"/>
                          <a:cs typeface="+mn-cs"/>
                        </a:rPr>
                        <a:t>Résumé des activités réalisées en rapport avec la mission</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44326363"/>
                  </a:ext>
                </a:extLst>
              </a:tr>
              <a:tr h="1663152">
                <a:tc>
                  <a:txBody>
                    <a:bodyPr/>
                    <a:lstStyle/>
                    <a:p>
                      <a:pPr algn="ctr" hangingPunct="0">
                        <a:lnSpc>
                          <a:spcPct val="115000"/>
                        </a:lnSpc>
                        <a:spcAft>
                          <a:spcPts val="600"/>
                        </a:spcAft>
                      </a:pPr>
                      <a:r>
                        <a:rPr lang="fr-FR" sz="1000" kern="60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2021 -Présent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ts val="1200"/>
                        </a:lnSpc>
                        <a:spcAft>
                          <a:spcPts val="0"/>
                        </a:spcAft>
                      </a:pPr>
                      <a:r>
                        <a:rPr lang="fr-FR" sz="1000" kern="60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EY Tunisie - </a:t>
                      </a:r>
                    </a:p>
                    <a:p>
                      <a:pPr algn="ctr" hangingPunct="0">
                        <a:lnSpc>
                          <a:spcPts val="1200"/>
                        </a:lnSpc>
                        <a:spcAft>
                          <a:spcPts val="0"/>
                        </a:spcAft>
                      </a:pPr>
                      <a:r>
                        <a:rPr lang="fr-FR" sz="1000" kern="60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Consultante Senior - </a:t>
                      </a:r>
                    </a:p>
                    <a:p>
                      <a:pPr algn="ctr" hangingPunct="0">
                        <a:lnSpc>
                          <a:spcPts val="1200"/>
                        </a:lnSpc>
                        <a:spcAft>
                          <a:spcPts val="0"/>
                        </a:spcAft>
                      </a:pPr>
                      <a:r>
                        <a:rPr lang="fr-FR" sz="1000" kern="60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Financial Services Consulting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15000"/>
                        </a:lnSpc>
                        <a:spcAft>
                          <a:spcPts val="600"/>
                        </a:spcAft>
                      </a:pPr>
                      <a:r>
                        <a:rPr lang="fr-FR" sz="1000" kern="60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Tunisie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1450" marR="0" lvl="0" indent="-171450" algn="just" defTabSz="685800" rtl="0" eaLnBrk="1" fontAlgn="auto" latinLnBrk="0" hangingPunct="1">
                        <a:lnSpc>
                          <a:spcPct val="115000"/>
                        </a:lnSpc>
                        <a:spcBef>
                          <a:spcPts val="0"/>
                        </a:spcBef>
                        <a:spcAft>
                          <a:spcPts val="0"/>
                        </a:spcAft>
                        <a:buClr>
                          <a:srgbClr val="FFE600"/>
                        </a:buClr>
                        <a:buSzTx/>
                        <a:buFontTx/>
                        <a:buChar char="•"/>
                        <a:tabLst/>
                        <a:defRPr/>
                      </a:pPr>
                      <a:r>
                        <a:rPr lang="fr-FR" altLang="ja-JP" sz="1000" b="1" i="0" kern="1200" noProof="0" dirty="0">
                          <a:solidFill>
                            <a:schemeClr val="tx1"/>
                          </a:solidFill>
                          <a:effectLst/>
                          <a:latin typeface="EYInterstate "/>
                          <a:ea typeface="+mn-lt"/>
                          <a:cs typeface="+mn-lt"/>
                        </a:rPr>
                        <a:t>Cartographie des flux de paiement gouvernementaux et feuille de route pour leur numérisation en Tunisie (Banque Mondiale, Tunisie-En cours) :</a:t>
                      </a:r>
                    </a:p>
                    <a:p>
                      <a:pPr marL="0" marR="0" lvl="0" indent="0" algn="just" defTabSz="457200" rtl="0" eaLnBrk="1" fontAlgn="auto" latinLnBrk="0" hangingPunct="1">
                        <a:lnSpc>
                          <a:spcPct val="100000"/>
                        </a:lnSpc>
                        <a:spcBef>
                          <a:spcPts val="0"/>
                        </a:spcBef>
                        <a:spcAft>
                          <a:spcPts val="0"/>
                        </a:spcAft>
                        <a:buClrTx/>
                        <a:buSzTx/>
                        <a:buFontTx/>
                        <a:buNone/>
                        <a:tabLst/>
                        <a:defRPr/>
                      </a:pPr>
                      <a:r>
                        <a:rPr lang="fr-FR" altLang="ja-JP" sz="1000" b="0" kern="1200" noProof="0" dirty="0">
                          <a:solidFill>
                            <a:schemeClr val="tx1"/>
                          </a:solidFill>
                          <a:latin typeface="EYInterstate" panose="02000503020000020004" pitchFamily="2" charset="0"/>
                          <a:ea typeface="+mn-ea"/>
                          <a:cs typeface="Arial"/>
                        </a:rPr>
                        <a:t>L'étude fournit une cartographie des paiements gouvernementaux « AS-IS », l'identification des axes d'amélioration potentiels, la conception de la future architecture globale et une feuille de route pour la digitalisation dans le but de mettre en œuvre l'architecture sélectionnée :</a:t>
                      </a:r>
                    </a:p>
                    <a:p>
                      <a:pPr marL="360000" marR="0" lvl="1" indent="-171450" algn="just" defTabSz="685800" rtl="0" eaLnBrk="1" fontAlgn="auto" latinLnBrk="0" hangingPunct="1">
                        <a:lnSpc>
                          <a:spcPts val="1200"/>
                        </a:lnSpc>
                        <a:spcBef>
                          <a:spcPts val="0"/>
                        </a:spcBef>
                        <a:spcAft>
                          <a:spcPts val="0"/>
                        </a:spcAft>
                        <a:buClr>
                          <a:srgbClr val="FFE600"/>
                        </a:buClr>
                        <a:buSzTx/>
                        <a:buFont typeface="Arial" panose="020B0604020202020204" pitchFamily="34" charset="0"/>
                        <a:buChar char="•"/>
                        <a:tabLst/>
                        <a:defRPr/>
                      </a:pPr>
                      <a:r>
                        <a:rPr lang="fr-FR" altLang="ja-JP" sz="1000" b="0" kern="1200" noProof="0" dirty="0">
                          <a:solidFill>
                            <a:schemeClr val="tx1"/>
                          </a:solidFill>
                          <a:effectLst/>
                          <a:latin typeface="EYInterstate "/>
                          <a:ea typeface="+mn-lt"/>
                          <a:cs typeface="+mn-lt"/>
                        </a:rPr>
                        <a:t>Cartographie «AS-IS» des paiements gouvernementaux </a:t>
                      </a:r>
                    </a:p>
                    <a:p>
                      <a:pPr marL="360000" marR="0" lvl="1" indent="-171450" algn="just" defTabSz="685800" rtl="0" eaLnBrk="1" fontAlgn="auto" latinLnBrk="0" hangingPunct="1">
                        <a:lnSpc>
                          <a:spcPts val="1200"/>
                        </a:lnSpc>
                        <a:spcBef>
                          <a:spcPts val="0"/>
                        </a:spcBef>
                        <a:spcAft>
                          <a:spcPts val="0"/>
                        </a:spcAft>
                        <a:buClr>
                          <a:srgbClr val="FFE600"/>
                        </a:buClr>
                        <a:buSzTx/>
                        <a:buFont typeface="Arial" panose="020B0604020202020204" pitchFamily="34" charset="0"/>
                        <a:buChar char="•"/>
                        <a:tabLst/>
                        <a:defRPr/>
                      </a:pPr>
                      <a:r>
                        <a:rPr lang="fr-FR" altLang="ja-JP" sz="1000" b="0" kern="1200" noProof="0" dirty="0">
                          <a:solidFill>
                            <a:schemeClr val="tx1"/>
                          </a:solidFill>
                          <a:effectLst/>
                          <a:latin typeface="EYInterstate "/>
                          <a:ea typeface="+mn-lt"/>
                          <a:cs typeface="+mn-lt"/>
                        </a:rPr>
                        <a:t>Inventaire des flux de paiements gouvernementaux existants</a:t>
                      </a:r>
                    </a:p>
                    <a:p>
                      <a:pPr marL="360000" marR="0" lvl="1" indent="-171450" algn="just" defTabSz="685800" rtl="0" eaLnBrk="1" fontAlgn="auto" latinLnBrk="0" hangingPunct="1">
                        <a:lnSpc>
                          <a:spcPts val="1200"/>
                        </a:lnSpc>
                        <a:spcBef>
                          <a:spcPts val="0"/>
                        </a:spcBef>
                        <a:spcAft>
                          <a:spcPts val="0"/>
                        </a:spcAft>
                        <a:buClr>
                          <a:srgbClr val="FFE600"/>
                        </a:buClr>
                        <a:buSzTx/>
                        <a:buFont typeface="Arial" panose="020B0604020202020204" pitchFamily="34" charset="0"/>
                        <a:buChar char="•"/>
                        <a:tabLst/>
                        <a:defRPr/>
                      </a:pPr>
                      <a:r>
                        <a:rPr lang="fr-FR" altLang="ja-JP" sz="1000" b="0" kern="1200" noProof="0" dirty="0">
                          <a:solidFill>
                            <a:schemeClr val="tx1"/>
                          </a:solidFill>
                          <a:effectLst/>
                          <a:latin typeface="EYInterstate "/>
                          <a:ea typeface="+mn-lt"/>
                          <a:cs typeface="+mn-lt"/>
                        </a:rPr>
                        <a:t>Élaboration de futurs scénarios «</a:t>
                      </a:r>
                      <a:r>
                        <a:rPr lang="fr-FR" altLang="ja-JP" sz="1000" b="0" kern="1200" noProof="0" dirty="0" err="1">
                          <a:solidFill>
                            <a:schemeClr val="tx1"/>
                          </a:solidFill>
                          <a:effectLst/>
                          <a:latin typeface="EYInterstate "/>
                          <a:ea typeface="+mn-lt"/>
                          <a:cs typeface="+mn-lt"/>
                        </a:rPr>
                        <a:t>Should</a:t>
                      </a:r>
                      <a:r>
                        <a:rPr lang="fr-FR" altLang="ja-JP" sz="1000" b="0" kern="1200" noProof="0" dirty="0">
                          <a:solidFill>
                            <a:schemeClr val="tx1"/>
                          </a:solidFill>
                          <a:effectLst/>
                          <a:latin typeface="EYInterstate "/>
                          <a:ea typeface="+mn-lt"/>
                          <a:cs typeface="+mn-lt"/>
                        </a:rPr>
                        <a:t> Be»</a:t>
                      </a:r>
                    </a:p>
                    <a:p>
                      <a:pPr marL="360000" marR="0" lvl="1" indent="-171450" algn="just" defTabSz="685800" rtl="0" eaLnBrk="1" fontAlgn="auto" latinLnBrk="0" hangingPunct="1">
                        <a:lnSpc>
                          <a:spcPts val="1200"/>
                        </a:lnSpc>
                        <a:spcBef>
                          <a:spcPts val="0"/>
                        </a:spcBef>
                        <a:spcAft>
                          <a:spcPts val="0"/>
                        </a:spcAft>
                        <a:buClr>
                          <a:srgbClr val="FFE600"/>
                        </a:buClr>
                        <a:buSzTx/>
                        <a:buFont typeface="Arial" panose="020B0604020202020204" pitchFamily="34" charset="0"/>
                        <a:buChar char="•"/>
                        <a:tabLst/>
                        <a:defRPr/>
                      </a:pPr>
                      <a:r>
                        <a:rPr lang="fr-FR" altLang="ja-JP" sz="1000" b="0" kern="1200" noProof="0" dirty="0">
                          <a:solidFill>
                            <a:schemeClr val="tx1"/>
                          </a:solidFill>
                          <a:effectLst/>
                          <a:latin typeface="EYInterstate "/>
                          <a:ea typeface="+mn-lt"/>
                          <a:cs typeface="+mn-lt"/>
                        </a:rPr>
                        <a:t>Feuille de route pour la numérisation dans le but de mettre en œuvre l'architecture choisie</a:t>
                      </a:r>
                    </a:p>
                  </a:txBody>
                  <a:tcPr marL="72000" marR="72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8770982"/>
                  </a:ext>
                </a:extLst>
              </a:tr>
              <a:tr h="1387535">
                <a:tc>
                  <a:txBody>
                    <a:bodyPr/>
                    <a:lstStyle/>
                    <a:p>
                      <a:pPr algn="ctr" hangingPunct="0">
                        <a:lnSpc>
                          <a:spcPct val="115000"/>
                        </a:lnSpc>
                        <a:spcAft>
                          <a:spcPts val="600"/>
                        </a:spcAft>
                      </a:pPr>
                      <a:r>
                        <a:rPr lang="fr-FR" sz="1000" kern="60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2023- Présent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ts val="1200"/>
                        </a:lnSpc>
                        <a:spcAft>
                          <a:spcPts val="0"/>
                        </a:spcAft>
                      </a:pPr>
                      <a:r>
                        <a:rPr lang="fr-FR" sz="1000" kern="60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EY Tunisie - </a:t>
                      </a:r>
                    </a:p>
                    <a:p>
                      <a:pPr algn="ctr" hangingPunct="0">
                        <a:lnSpc>
                          <a:spcPts val="1200"/>
                        </a:lnSpc>
                        <a:spcAft>
                          <a:spcPts val="0"/>
                        </a:spcAft>
                      </a:pPr>
                      <a:r>
                        <a:rPr lang="fr-FR" sz="1000" kern="60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Consultante Senior - </a:t>
                      </a:r>
                    </a:p>
                    <a:p>
                      <a:pPr algn="ctr" hangingPunct="0">
                        <a:lnSpc>
                          <a:spcPts val="1200"/>
                        </a:lnSpc>
                        <a:spcAft>
                          <a:spcPts val="0"/>
                        </a:spcAft>
                      </a:pPr>
                      <a:r>
                        <a:rPr lang="fr-FR" sz="1000" kern="60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Financial Services Consulting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685800" rtl="0" eaLnBrk="1" fontAlgn="auto" latinLnBrk="0" hangingPunct="0">
                        <a:lnSpc>
                          <a:spcPct val="115000"/>
                        </a:lnSpc>
                        <a:spcBef>
                          <a:spcPts val="0"/>
                        </a:spcBef>
                        <a:spcAft>
                          <a:spcPts val="600"/>
                        </a:spcAft>
                        <a:buClrTx/>
                        <a:buSzTx/>
                        <a:buFontTx/>
                        <a:buNone/>
                        <a:tabLst/>
                        <a:defRPr/>
                      </a:pPr>
                      <a:r>
                        <a:rPr lang="fr-FR" sz="1000" b="0" i="0" kern="1200">
                          <a:solidFill>
                            <a:schemeClr val="tx1"/>
                          </a:solidFill>
                          <a:effectLst/>
                          <a:latin typeface="EYInterstate "/>
                          <a:ea typeface="+mn-lt"/>
                          <a:cs typeface="+mn-lt"/>
                          <a:sym typeface="+mn-lt"/>
                        </a:rPr>
                        <a:t>Tunisie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1450" marR="0" lvl="0" indent="-171450" algn="just" defTabSz="685800" rtl="0" eaLnBrk="1" fontAlgn="auto" latinLnBrk="0" hangingPunct="1">
                        <a:lnSpc>
                          <a:spcPct val="115000"/>
                        </a:lnSpc>
                        <a:spcBef>
                          <a:spcPts val="0"/>
                        </a:spcBef>
                        <a:spcAft>
                          <a:spcPts val="0"/>
                        </a:spcAft>
                        <a:buClr>
                          <a:srgbClr val="FFE600"/>
                        </a:buClr>
                        <a:buSzTx/>
                        <a:buFontTx/>
                        <a:buChar char="•"/>
                        <a:tabLst/>
                        <a:defRPr/>
                      </a:pPr>
                      <a:r>
                        <a:rPr lang="fr-FR" sz="1000" b="1" i="0" kern="1200" dirty="0">
                          <a:solidFill>
                            <a:schemeClr val="tx1"/>
                          </a:solidFill>
                          <a:effectLst/>
                          <a:latin typeface="EYInterstate "/>
                          <a:ea typeface="+mn-lt"/>
                          <a:cs typeface="+mn-lt"/>
                          <a:sym typeface="+mn-lt"/>
                        </a:rPr>
                        <a:t>Assistance technique au Ministère des Affaires sociales en Tunisie pour la digitalisation de leur système de paiement (Banque mondiale, Tunisie - En cours) : </a:t>
                      </a:r>
                    </a:p>
                    <a:p>
                      <a:pPr marL="0" marR="0" lvl="0" indent="0" algn="just" defTabSz="685800" rtl="0" eaLnBrk="1" fontAlgn="auto" latinLnBrk="0" hangingPunct="1">
                        <a:lnSpc>
                          <a:spcPts val="1100"/>
                        </a:lnSpc>
                        <a:spcBef>
                          <a:spcPts val="0"/>
                        </a:spcBef>
                        <a:spcAft>
                          <a:spcPts val="0"/>
                        </a:spcAft>
                        <a:buClrTx/>
                        <a:buSzPct val="125000"/>
                        <a:buFont typeface="Arial" panose="020B0604020202020204" pitchFamily="34" charset="0"/>
                        <a:buNone/>
                        <a:tabLst/>
                        <a:defRPr/>
                      </a:pPr>
                      <a:r>
                        <a:rPr lang="fr-FR" sz="1000" kern="1200" dirty="0">
                          <a:solidFill>
                            <a:schemeClr val="tx1"/>
                          </a:solidFill>
                          <a:effectLst/>
                          <a:latin typeface="EYInterstate "/>
                          <a:ea typeface="+mn-lt"/>
                          <a:cs typeface="+mn-lt"/>
                          <a:sym typeface="+mn-lt"/>
                        </a:rPr>
                        <a:t>Cette mission consiste à identifier les options potentielles et les meilleures pratiques pour la numérisation du programme d'assistance sociale AMEN en Tunisie, en particulier en ce qui concerne les paiements de transfert monétaire aux personnes (G2P). Elle comprend également la conception et la mise en œuvre d'une solution de suivi pour la supervision et la gestion des paiements G2P sociaux, tout en assurant le transfert de connaissances et le renforcement des capacités des équipes du Ministère des Affaires sociales.</a:t>
                      </a:r>
                    </a:p>
                  </a:txBody>
                  <a:tcPr marL="72000" marR="72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329860"/>
                  </a:ext>
                </a:extLst>
              </a:tr>
            </a:tbl>
          </a:graphicData>
        </a:graphic>
      </p:graphicFrame>
      <p:sp>
        <p:nvSpPr>
          <p:cNvPr id="11" name="Titre 1">
            <a:extLst>
              <a:ext uri="{FF2B5EF4-FFF2-40B4-BE49-F238E27FC236}">
                <a16:creationId xmlns:a16="http://schemas.microsoft.com/office/drawing/2014/main" id="{62FA57A4-E213-AE17-FDCD-92D1C762FED3}"/>
              </a:ext>
            </a:extLst>
          </p:cNvPr>
          <p:cNvSpPr txBox="1">
            <a:spLocks/>
          </p:cNvSpPr>
          <p:nvPr/>
        </p:nvSpPr>
        <p:spPr>
          <a:xfrm>
            <a:off x="463337" y="384012"/>
            <a:ext cx="5932165" cy="548460"/>
          </a:xfrm>
          <a:prstGeom prst="rect">
            <a:avLst/>
          </a:prstGeom>
        </p:spPr>
        <p:txBody>
          <a:bodyPr vert="horz" lIns="0" tIns="0" rIns="0" bIns="0" rtlCol="0" anchor="ctr" anchorCtr="0">
            <a:noAutofit/>
          </a:bodyPr>
          <a:lstStyle>
            <a:lvl1pPr algn="l" defTabSz="1320647" rtl="0" eaLnBrk="1" latinLnBrk="0" hangingPunct="1">
              <a:lnSpc>
                <a:spcPct val="85000"/>
              </a:lnSpc>
              <a:spcBef>
                <a:spcPct val="0"/>
              </a:spcBef>
              <a:buNone/>
              <a:defRPr lang="en-US" sz="1600" b="1" kern="1200" noProof="0">
                <a:solidFill>
                  <a:schemeClr val="bg1"/>
                </a:solidFill>
                <a:latin typeface="EYInterstate" panose="02000503020000020004" pitchFamily="2" charset="0"/>
                <a:ea typeface="+mj-ea"/>
                <a:cs typeface="Arial" pitchFamily="34" charset="0"/>
              </a:defRPr>
            </a:lvl1pPr>
          </a:lstStyle>
          <a:p>
            <a:pPr defTabSz="447647"/>
            <a:r>
              <a:rPr lang="fr-FR" sz="1600" b="1">
                <a:solidFill>
                  <a:prstClr val="black"/>
                </a:solidFill>
              </a:rPr>
              <a:t>Curriculum Vitae – Emna Ben Chaabene</a:t>
            </a:r>
            <a:endParaRPr lang="en-US" sz="1600" b="1">
              <a:solidFill>
                <a:prstClr val="black"/>
              </a:solidFill>
            </a:endParaRPr>
          </a:p>
        </p:txBody>
      </p:sp>
      <p:graphicFrame>
        <p:nvGraphicFramePr>
          <p:cNvPr id="12" name="Table 9">
            <a:extLst>
              <a:ext uri="{FF2B5EF4-FFF2-40B4-BE49-F238E27FC236}">
                <a16:creationId xmlns:a16="http://schemas.microsoft.com/office/drawing/2014/main" id="{EB97EF53-CBDC-E521-3652-E30FB395AFD7}"/>
              </a:ext>
            </a:extLst>
          </p:cNvPr>
          <p:cNvGraphicFramePr>
            <a:graphicFrameLocks noGrp="1"/>
          </p:cNvGraphicFramePr>
          <p:nvPr>
            <p:extLst>
              <p:ext uri="{D42A27DB-BD31-4B8C-83A1-F6EECF244321}">
                <p14:modId xmlns:p14="http://schemas.microsoft.com/office/powerpoint/2010/main" val="3159091712"/>
              </p:ext>
            </p:extLst>
          </p:nvPr>
        </p:nvGraphicFramePr>
        <p:xfrm>
          <a:off x="489895" y="2432389"/>
          <a:ext cx="5905500" cy="806112"/>
        </p:xfrm>
        <a:graphic>
          <a:graphicData uri="http://schemas.openxmlformats.org/drawingml/2006/table">
            <a:tbl>
              <a:tblPr firstRow="1" bandRow="1"/>
              <a:tblGrid>
                <a:gridCol w="1927567">
                  <a:extLst>
                    <a:ext uri="{9D8B030D-6E8A-4147-A177-3AD203B41FA5}">
                      <a16:colId xmlns:a16="http://schemas.microsoft.com/office/drawing/2014/main" val="4273064369"/>
                    </a:ext>
                  </a:extLst>
                </a:gridCol>
                <a:gridCol w="1429404">
                  <a:extLst>
                    <a:ext uri="{9D8B030D-6E8A-4147-A177-3AD203B41FA5}">
                      <a16:colId xmlns:a16="http://schemas.microsoft.com/office/drawing/2014/main" val="4293607718"/>
                    </a:ext>
                  </a:extLst>
                </a:gridCol>
                <a:gridCol w="2548529">
                  <a:extLst>
                    <a:ext uri="{9D8B030D-6E8A-4147-A177-3AD203B41FA5}">
                      <a16:colId xmlns:a16="http://schemas.microsoft.com/office/drawing/2014/main" val="1746818523"/>
                    </a:ext>
                  </a:extLst>
                </a:gridCol>
              </a:tblGrid>
              <a:tr h="222759">
                <a:tc>
                  <a:txBody>
                    <a:bodyPr/>
                    <a:lstStyle/>
                    <a:p>
                      <a:pPr algn="ctr" hangingPunct="0">
                        <a:lnSpc>
                          <a:spcPct val="105000"/>
                        </a:lnSpc>
                        <a:spcBef>
                          <a:spcPts val="300"/>
                        </a:spcBef>
                        <a:spcAft>
                          <a:spcPts val="720"/>
                        </a:spcAft>
                      </a:pPr>
                      <a:r>
                        <a:rPr lang="fr-FR" sz="1000" b="1" kern="600" noProof="0">
                          <a:solidFill>
                            <a:schemeClr val="tx1"/>
                          </a:solidFill>
                          <a:effectLst/>
                          <a:latin typeface="EYInterstate" panose="02000503020000020004" pitchFamily="2" charset="0"/>
                          <a:ea typeface="Times New Roman" panose="02020603050405020304" pitchFamily="18" charset="0"/>
                          <a:cs typeface="Arial" panose="020B0604020202020204" pitchFamily="34" charset="0"/>
                        </a:rPr>
                        <a:t>Nom de l’École/Université</a:t>
                      </a:r>
                      <a:endParaRPr lang="fr-FR" sz="1050" kern="600" noProof="0">
                        <a:solidFill>
                          <a:schemeClr val="tx1"/>
                        </a:solidFill>
                        <a:effectLst/>
                        <a:latin typeface="EYInterstate Light" panose="02000506000000020004" pitchFamily="2"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5000"/>
                        </a:lnSpc>
                        <a:spcBef>
                          <a:spcPts val="300"/>
                        </a:spcBef>
                        <a:spcAft>
                          <a:spcPts val="720"/>
                        </a:spcAft>
                      </a:pPr>
                      <a:r>
                        <a:rPr lang="fr-FR" sz="1000" b="1" kern="600" noProof="0">
                          <a:solidFill>
                            <a:schemeClr val="tx1"/>
                          </a:solidFill>
                          <a:effectLst/>
                          <a:latin typeface="EYInterstate" panose="02000503020000020004" pitchFamily="2" charset="0"/>
                          <a:ea typeface="Calibri" panose="020F0502020204030204" pitchFamily="34" charset="0"/>
                          <a:cs typeface="Arial" panose="020B0604020202020204" pitchFamily="34" charset="0"/>
                        </a:rPr>
                        <a:t>Année d’étude</a:t>
                      </a:r>
                      <a:endParaRPr lang="fr-FR" sz="1050" kern="600" noProof="0">
                        <a:solidFill>
                          <a:schemeClr val="tx1"/>
                        </a:solidFill>
                        <a:effectLst/>
                        <a:latin typeface="EYInterstate Light" panose="02000506000000020004" pitchFamily="2"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5000"/>
                        </a:lnSpc>
                        <a:spcBef>
                          <a:spcPts val="300"/>
                        </a:spcBef>
                        <a:spcAft>
                          <a:spcPts val="720"/>
                        </a:spcAft>
                      </a:pPr>
                      <a:r>
                        <a:rPr lang="fr-FR" sz="1000" b="1" kern="600" noProof="0">
                          <a:solidFill>
                            <a:schemeClr val="tx1"/>
                          </a:solidFill>
                          <a:effectLst/>
                          <a:latin typeface="EYInterstate" panose="02000503020000020004" pitchFamily="2" charset="0"/>
                          <a:ea typeface="Calibri" panose="020F0502020204030204" pitchFamily="34" charset="0"/>
                          <a:cs typeface="Arial" panose="020B0604020202020204" pitchFamily="34" charset="0"/>
                        </a:rPr>
                        <a:t>Diplôme obtenu</a:t>
                      </a:r>
                      <a:endParaRPr lang="fr-FR" sz="1050" kern="600" noProof="0">
                        <a:solidFill>
                          <a:schemeClr val="tx1"/>
                        </a:solidFill>
                        <a:effectLst/>
                        <a:latin typeface="EYInterstate Light" panose="02000506000000020004" pitchFamily="2"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1298675"/>
                  </a:ext>
                </a:extLst>
              </a:tr>
              <a:tr h="288950">
                <a:tc>
                  <a:txBody>
                    <a:bodyPr/>
                    <a:lstStyle/>
                    <a:p>
                      <a:pPr marL="0" marR="0" lvl="0" indent="0" algn="ctr" defTabSz="1042872" rtl="0" eaLnBrk="1" fontAlgn="auto" latinLnBrk="0" hangingPunct="1">
                        <a:lnSpc>
                          <a:spcPct val="100000"/>
                        </a:lnSpc>
                        <a:spcBef>
                          <a:spcPts val="0"/>
                        </a:spcBef>
                        <a:spcAft>
                          <a:spcPts val="0"/>
                        </a:spcAft>
                        <a:buClrTx/>
                        <a:buSzTx/>
                        <a:buFontTx/>
                        <a:buNone/>
                        <a:tabLst/>
                        <a:defRPr/>
                      </a:pPr>
                      <a:r>
                        <a:rPr lang="fr" sz="1000">
                          <a:solidFill>
                            <a:schemeClr val="tx1"/>
                          </a:solidFill>
                          <a:latin typeface="EYInterstate" panose="02000503020000020004" pitchFamily="2" charset="0"/>
                          <a:cs typeface="Times New Roman" panose="02020603050405020304" pitchFamily="18" charset="0"/>
                        </a:rPr>
                        <a:t>Unversité Paris Dauphine</a:t>
                      </a:r>
                    </a:p>
                  </a:txBody>
                  <a:tcPr marL="74031" marR="740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5000"/>
                        </a:lnSpc>
                        <a:spcBef>
                          <a:spcPts val="300"/>
                        </a:spcBef>
                        <a:spcAft>
                          <a:spcPts val="720"/>
                        </a:spcAft>
                      </a:pPr>
                      <a:r>
                        <a:rPr lang="en-US" sz="1000" kern="600">
                          <a:effectLst/>
                          <a:latin typeface="EYInterstate" panose="02000503020000020004" pitchFamily="2" charset="0"/>
                          <a:ea typeface="Times New Roman" panose="02020603050405020304" pitchFamily="18" charset="0"/>
                          <a:cs typeface="Times New Roman" panose="02020603050405020304" pitchFamily="18" charset="0"/>
                        </a:rPr>
                        <a:t>2021</a:t>
                      </a:r>
                    </a:p>
                  </a:txBody>
                  <a:tcPr marL="74031" marR="740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lvl="0" algn="ctr"/>
                      <a:r>
                        <a:rPr lang="fr" sz="1000">
                          <a:solidFill>
                            <a:schemeClr val="tx1"/>
                          </a:solidFill>
                          <a:latin typeface="EYInterstate" panose="02000503020000020004" pitchFamily="2" charset="0"/>
                          <a:cs typeface="Times New Roman" panose="02020603050405020304" pitchFamily="18" charset="0"/>
                        </a:rPr>
                        <a:t>Master en </a:t>
                      </a:r>
                      <a:r>
                        <a:rPr lang="fr-FR" sz="1000">
                          <a:solidFill>
                            <a:schemeClr val="tx1"/>
                          </a:solidFill>
                          <a:latin typeface="EYInterstate" panose="02000503020000020004" pitchFamily="2" charset="0"/>
                          <a:cs typeface="Times New Roman" panose="02020603050405020304" pitchFamily="18" charset="0"/>
                        </a:rPr>
                        <a:t>Finance</a:t>
                      </a:r>
                      <a:r>
                        <a:rPr lang="fr" sz="1000">
                          <a:solidFill>
                            <a:schemeClr val="tx1"/>
                          </a:solidFill>
                          <a:latin typeface="EYInterstate" panose="02000503020000020004" pitchFamily="2" charset="0"/>
                          <a:cs typeface="Times New Roman" panose="02020603050405020304" pitchFamily="18" charset="0"/>
                        </a:rPr>
                        <a:t> d’Entreprises </a:t>
                      </a:r>
                    </a:p>
                  </a:txBody>
                  <a:tcPr marL="74031" marR="740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2261772"/>
                  </a:ext>
                </a:extLst>
              </a:tr>
              <a:tr h="294403">
                <a:tc>
                  <a:txBody>
                    <a:bodyPr/>
                    <a:lstStyle/>
                    <a:p>
                      <a:pPr marL="0" marR="0" lvl="0" indent="0" algn="ctr" defTabSz="1042872" rtl="0" eaLnBrk="1" fontAlgn="auto" latinLnBrk="0" hangingPunct="1">
                        <a:lnSpc>
                          <a:spcPct val="100000"/>
                        </a:lnSpc>
                        <a:spcBef>
                          <a:spcPts val="0"/>
                        </a:spcBef>
                        <a:spcAft>
                          <a:spcPts val="0"/>
                        </a:spcAft>
                        <a:buClrTx/>
                        <a:buSzTx/>
                        <a:buFontTx/>
                        <a:buNone/>
                        <a:tabLst/>
                        <a:defRPr/>
                      </a:pPr>
                      <a:r>
                        <a:rPr lang="fr" sz="1000" kern="1200">
                          <a:solidFill>
                            <a:schemeClr val="tx1"/>
                          </a:solidFill>
                          <a:latin typeface="EYInterstate" panose="02000503020000020004" pitchFamily="2" charset="0"/>
                          <a:ea typeface="+mn-ea"/>
                          <a:cs typeface="Times New Roman" panose="02020603050405020304" pitchFamily="18" charset="0"/>
                        </a:rPr>
                        <a:t>Essec Tunis</a:t>
                      </a:r>
                    </a:p>
                  </a:txBody>
                  <a:tcPr marL="74031" marR="740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5000"/>
                        </a:lnSpc>
                        <a:spcBef>
                          <a:spcPts val="300"/>
                        </a:spcBef>
                        <a:spcAft>
                          <a:spcPts val="720"/>
                        </a:spcAft>
                      </a:pPr>
                      <a:r>
                        <a:rPr lang="fr" sz="1000" kern="1200">
                          <a:solidFill>
                            <a:schemeClr val="tx1"/>
                          </a:solidFill>
                          <a:latin typeface="EYInterstate" panose="02000503020000020004" pitchFamily="2" charset="0"/>
                          <a:ea typeface="+mn-ea"/>
                          <a:cs typeface="Times New Roman" panose="02020603050405020304" pitchFamily="18" charset="0"/>
                        </a:rPr>
                        <a:t>2019</a:t>
                      </a:r>
                    </a:p>
                  </a:txBody>
                  <a:tcPr marL="74031" marR="740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fr" sz="1000" kern="1200">
                          <a:solidFill>
                            <a:schemeClr val="tx1"/>
                          </a:solidFill>
                          <a:latin typeface="EYInterstate" panose="02000503020000020004" pitchFamily="2" charset="0"/>
                          <a:ea typeface="+mn-ea"/>
                          <a:cs typeface="Times New Roman" panose="02020603050405020304" pitchFamily="18" charset="0"/>
                        </a:rPr>
                        <a:t>Licence en Finance</a:t>
                      </a:r>
                    </a:p>
                  </a:txBody>
                  <a:tcPr marL="74031" marR="740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1268229"/>
                  </a:ext>
                </a:extLst>
              </a:tr>
            </a:tbl>
          </a:graphicData>
        </a:graphic>
      </p:graphicFrame>
    </p:spTree>
    <p:extLst>
      <p:ext uri="{BB962C8B-B14F-4D97-AF65-F5344CB8AC3E}">
        <p14:creationId xmlns:p14="http://schemas.microsoft.com/office/powerpoint/2010/main" val="3515399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11">
            <a:extLst>
              <a:ext uri="{FF2B5EF4-FFF2-40B4-BE49-F238E27FC236}">
                <a16:creationId xmlns:a16="http://schemas.microsoft.com/office/drawing/2014/main" id="{EA79BC03-8B40-66F5-3756-0FC1BDFA94D2}"/>
              </a:ext>
            </a:extLst>
          </p:cNvPr>
          <p:cNvGraphicFramePr>
            <a:graphicFrameLocks noGrp="1"/>
          </p:cNvGraphicFramePr>
          <p:nvPr>
            <p:extLst>
              <p:ext uri="{D42A27DB-BD31-4B8C-83A1-F6EECF244321}">
                <p14:modId xmlns:p14="http://schemas.microsoft.com/office/powerpoint/2010/main" val="2724265022"/>
              </p:ext>
            </p:extLst>
          </p:nvPr>
        </p:nvGraphicFramePr>
        <p:xfrm>
          <a:off x="489894" y="1173164"/>
          <a:ext cx="5891856" cy="8135936"/>
        </p:xfrm>
        <a:graphic>
          <a:graphicData uri="http://schemas.openxmlformats.org/drawingml/2006/table">
            <a:tbl>
              <a:tblPr firstRow="1" firstCol="1" bandRow="1" bandCol="1"/>
              <a:tblGrid>
                <a:gridCol w="656518">
                  <a:extLst>
                    <a:ext uri="{9D8B030D-6E8A-4147-A177-3AD203B41FA5}">
                      <a16:colId xmlns:a16="http://schemas.microsoft.com/office/drawing/2014/main" val="198338529"/>
                    </a:ext>
                  </a:extLst>
                </a:gridCol>
                <a:gridCol w="1132764">
                  <a:extLst>
                    <a:ext uri="{9D8B030D-6E8A-4147-A177-3AD203B41FA5}">
                      <a16:colId xmlns:a16="http://schemas.microsoft.com/office/drawing/2014/main" val="2708246748"/>
                    </a:ext>
                  </a:extLst>
                </a:gridCol>
                <a:gridCol w="654524">
                  <a:extLst>
                    <a:ext uri="{9D8B030D-6E8A-4147-A177-3AD203B41FA5}">
                      <a16:colId xmlns:a16="http://schemas.microsoft.com/office/drawing/2014/main" val="4015004218"/>
                    </a:ext>
                  </a:extLst>
                </a:gridCol>
                <a:gridCol w="3448050">
                  <a:extLst>
                    <a:ext uri="{9D8B030D-6E8A-4147-A177-3AD203B41FA5}">
                      <a16:colId xmlns:a16="http://schemas.microsoft.com/office/drawing/2014/main" val="625997630"/>
                    </a:ext>
                  </a:extLst>
                </a:gridCol>
              </a:tblGrid>
              <a:tr h="1126722">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a:spcAft>
                          <a:spcPts val="400"/>
                        </a:spcAft>
                      </a:pPr>
                      <a:r>
                        <a:rPr lang="fr-FR" sz="1000" b="1" dirty="0">
                          <a:solidFill>
                            <a:schemeClr val="tx1"/>
                          </a:solidFill>
                          <a:effectLst/>
                          <a:latin typeface="EYInterstate" panose="02000503020000020004" pitchFamily="2" charset="0"/>
                          <a:ea typeface="Times New Roman" panose="02020603050405020304" pitchFamily="18" charset="0"/>
                        </a:rPr>
                        <a:t>Période</a:t>
                      </a:r>
                    </a:p>
                  </a:txBody>
                  <a:tcPr marL="17780" marR="177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GB" sz="1000" b="1" kern="600" dirty="0">
                          <a:effectLst/>
                          <a:latin typeface="EYInterstate" panose="02000503020000020004" pitchFamily="2" charset="0"/>
                          <a:ea typeface="Calibri" panose="020F0502020204030204" pitchFamily="34" charset="0"/>
                          <a:cs typeface="Arial" panose="020B0604020202020204" pitchFamily="34" charset="0"/>
                        </a:rPr>
                        <a:t>Organisation et titre</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GB" sz="10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Pays</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fr-FR" sz="1000" b="1" kern="1200" dirty="0">
                          <a:solidFill>
                            <a:schemeClr val="tx1"/>
                          </a:solidFill>
                          <a:effectLst/>
                          <a:latin typeface="EYInterstate" panose="02000503020000020004" pitchFamily="2" charset="0"/>
                          <a:ea typeface="+mn-ea"/>
                          <a:cs typeface="+mn-cs"/>
                        </a:rPr>
                        <a:t>Résumé des activités réalisées en rapport avec la mission</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44326363"/>
                  </a:ext>
                </a:extLst>
              </a:tr>
              <a:tr h="2332512">
                <a:tc>
                  <a:txBody>
                    <a:bodyPr/>
                    <a:lstStyle/>
                    <a:p>
                      <a:pPr algn="ctr" hangingPunct="0">
                        <a:lnSpc>
                          <a:spcPct val="115000"/>
                        </a:lnSpc>
                        <a:spcAft>
                          <a:spcPts val="600"/>
                        </a:spcAft>
                      </a:pPr>
                      <a:endParaRPr lang="fr-FR" sz="1000" kern="60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ts val="1200"/>
                        </a:lnSpc>
                        <a:spcAft>
                          <a:spcPts val="0"/>
                        </a:spcAft>
                      </a:pPr>
                      <a:endParaRPr lang="fr-FR" sz="1000" kern="60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685800" rtl="0" eaLnBrk="1" fontAlgn="auto" latinLnBrk="0" hangingPunct="0">
                        <a:lnSpc>
                          <a:spcPct val="115000"/>
                        </a:lnSpc>
                        <a:spcBef>
                          <a:spcPts val="0"/>
                        </a:spcBef>
                        <a:spcAft>
                          <a:spcPts val="600"/>
                        </a:spcAft>
                        <a:buClrTx/>
                        <a:buSzTx/>
                        <a:buFontTx/>
                        <a:buNone/>
                        <a:tabLst/>
                        <a:defRPr/>
                      </a:pPr>
                      <a:endParaRPr lang="fr-FR" sz="1000" b="0" i="0" kern="1200">
                        <a:solidFill>
                          <a:schemeClr val="tx1"/>
                        </a:solidFill>
                        <a:effectLst/>
                        <a:latin typeface="EYInterstate "/>
                        <a:ea typeface="+mn-lt"/>
                        <a:cs typeface="+mn-lt"/>
                        <a:sym typeface="+mn-l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00" marR="0" lvl="1" indent="-171450" algn="just" defTabSz="685800" rtl="0" eaLnBrk="1" fontAlgn="auto" latinLnBrk="0" hangingPunct="1">
                        <a:lnSpc>
                          <a:spcPts val="1200"/>
                        </a:lnSpc>
                        <a:spcBef>
                          <a:spcPts val="0"/>
                        </a:spcBef>
                        <a:spcAft>
                          <a:spcPts val="0"/>
                        </a:spcAft>
                        <a:buClr>
                          <a:srgbClr val="FFE600"/>
                        </a:buClr>
                        <a:buSzTx/>
                        <a:buFont typeface="Arial" panose="020B0604020202020204" pitchFamily="34" charset="0"/>
                        <a:buChar char="•"/>
                        <a:tabLst/>
                        <a:defRPr/>
                      </a:pPr>
                      <a:r>
                        <a:rPr lang="fr-FR" sz="1000" b="0" kern="1200">
                          <a:solidFill>
                            <a:schemeClr val="tx1"/>
                          </a:solidFill>
                          <a:effectLst/>
                          <a:latin typeface="EYInterstate "/>
                          <a:ea typeface="+mn-lt"/>
                          <a:cs typeface="+mn-lt"/>
                          <a:sym typeface="+mn-lt"/>
                        </a:rPr>
                        <a:t>Benchmarking international des scénarios de digitalisation des paiements sociaux et des solutions de monitoring. </a:t>
                      </a:r>
                    </a:p>
                    <a:p>
                      <a:pPr marL="360000" marR="0" lvl="1" indent="-171450" algn="just" defTabSz="685800" rtl="0" eaLnBrk="1" fontAlgn="auto" latinLnBrk="0" hangingPunct="1">
                        <a:lnSpc>
                          <a:spcPts val="1200"/>
                        </a:lnSpc>
                        <a:spcBef>
                          <a:spcPts val="0"/>
                        </a:spcBef>
                        <a:spcAft>
                          <a:spcPts val="0"/>
                        </a:spcAft>
                        <a:buClr>
                          <a:srgbClr val="FFE600"/>
                        </a:buClr>
                        <a:buSzTx/>
                        <a:buFont typeface="Arial" panose="020B0604020202020204" pitchFamily="34" charset="0"/>
                        <a:buChar char="•"/>
                        <a:tabLst/>
                        <a:defRPr/>
                      </a:pPr>
                      <a:r>
                        <a:rPr lang="fr-FR" sz="1000" b="0" kern="1200">
                          <a:solidFill>
                            <a:schemeClr val="tx1"/>
                          </a:solidFill>
                          <a:effectLst/>
                          <a:latin typeface="EYInterstate "/>
                          <a:ea typeface="+mn-lt"/>
                          <a:cs typeface="+mn-lt"/>
                          <a:sym typeface="+mn-lt"/>
                        </a:rPr>
                        <a:t>Recommandations des scénarios de digitalisation des flux de paiements sociaux et d’une solution de monitoring pour le programme AMEN.</a:t>
                      </a:r>
                    </a:p>
                    <a:p>
                      <a:pPr marL="360000" marR="0" lvl="1" indent="-171450" algn="just" defTabSz="685800" rtl="0" eaLnBrk="1" fontAlgn="auto" latinLnBrk="0" hangingPunct="1">
                        <a:lnSpc>
                          <a:spcPts val="1200"/>
                        </a:lnSpc>
                        <a:spcBef>
                          <a:spcPts val="0"/>
                        </a:spcBef>
                        <a:spcAft>
                          <a:spcPts val="0"/>
                        </a:spcAft>
                        <a:buClr>
                          <a:srgbClr val="FFE600"/>
                        </a:buClr>
                        <a:buSzTx/>
                        <a:buFont typeface="Arial" panose="020B0604020202020204" pitchFamily="34" charset="0"/>
                        <a:buChar char="•"/>
                        <a:tabLst/>
                        <a:defRPr/>
                      </a:pPr>
                      <a:r>
                        <a:rPr lang="fr-FR" sz="1000" b="0" kern="1200">
                          <a:solidFill>
                            <a:schemeClr val="tx1"/>
                          </a:solidFill>
                          <a:effectLst/>
                          <a:latin typeface="EYInterstate "/>
                          <a:ea typeface="+mn-lt"/>
                          <a:cs typeface="+mn-lt"/>
                          <a:sym typeface="+mn-lt"/>
                        </a:rPr>
                        <a:t>Conception de la solution de paiement en se référant aux références internationales et recommandations</a:t>
                      </a:r>
                    </a:p>
                    <a:p>
                      <a:pPr marL="360000" marR="0" lvl="1" indent="-171450" algn="just" defTabSz="685800" rtl="0" eaLnBrk="1" fontAlgn="auto" latinLnBrk="0" hangingPunct="1">
                        <a:lnSpc>
                          <a:spcPts val="1200"/>
                        </a:lnSpc>
                        <a:spcBef>
                          <a:spcPts val="0"/>
                        </a:spcBef>
                        <a:spcAft>
                          <a:spcPts val="0"/>
                        </a:spcAft>
                        <a:buClr>
                          <a:srgbClr val="FFE600"/>
                        </a:buClr>
                        <a:buSzTx/>
                        <a:buFont typeface="Arial" panose="020B0604020202020204" pitchFamily="34" charset="0"/>
                        <a:buChar char="•"/>
                        <a:tabLst/>
                        <a:defRPr/>
                      </a:pPr>
                      <a:r>
                        <a:rPr lang="fr-FR" sz="1000" b="0" kern="1200">
                          <a:solidFill>
                            <a:schemeClr val="tx1"/>
                          </a:solidFill>
                          <a:effectLst/>
                          <a:latin typeface="EYInterstate "/>
                          <a:ea typeface="+mn-lt"/>
                          <a:cs typeface="+mn-lt"/>
                        </a:rPr>
                        <a:t>Assistance à la mise en œuvre de la phase de Proof of Concept (POC) d'un tableau de bord (a-dashboard) </a:t>
                      </a:r>
                    </a:p>
                    <a:p>
                      <a:pPr marL="360000" marR="0" lvl="1" indent="-171450" algn="just" defTabSz="685800" rtl="0" eaLnBrk="1" fontAlgn="auto" latinLnBrk="0" hangingPunct="1">
                        <a:lnSpc>
                          <a:spcPts val="1200"/>
                        </a:lnSpc>
                        <a:spcBef>
                          <a:spcPts val="0"/>
                        </a:spcBef>
                        <a:spcAft>
                          <a:spcPts val="0"/>
                        </a:spcAft>
                        <a:buClr>
                          <a:srgbClr val="FFE600"/>
                        </a:buClr>
                        <a:buSzTx/>
                        <a:buFont typeface="Arial" panose="020B0604020202020204" pitchFamily="34" charset="0"/>
                        <a:buChar char="•"/>
                        <a:tabLst/>
                        <a:defRPr/>
                      </a:pPr>
                      <a:r>
                        <a:rPr lang="fr-FR" sz="1000" b="0" kern="1200">
                          <a:solidFill>
                            <a:schemeClr val="tx1"/>
                          </a:solidFill>
                          <a:effectLst/>
                          <a:latin typeface="EYInterstate "/>
                          <a:ea typeface="+mn-lt"/>
                          <a:cs typeface="+mn-lt"/>
                        </a:rPr>
                        <a:t>Diffusion et renforcement des capacités, incluant une approche de gestion du changement pour une transition numérique réussie.</a:t>
                      </a:r>
                      <a:endParaRPr lang="fr-FR" sz="1000" b="0" kern="1200">
                        <a:solidFill>
                          <a:schemeClr val="tx1"/>
                        </a:solidFill>
                        <a:effectLst/>
                        <a:latin typeface="EYInterstate "/>
                        <a:ea typeface="+mn-lt"/>
                        <a:cs typeface="+mn-lt"/>
                        <a:sym typeface="+mn-lt"/>
                      </a:endParaRPr>
                    </a:p>
                  </a:txBody>
                  <a:tcPr marL="72000" marR="72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0861787"/>
                  </a:ext>
                </a:extLst>
              </a:tr>
              <a:tr h="2402488">
                <a:tc>
                  <a:txBody>
                    <a:bodyPr/>
                    <a:lstStyle/>
                    <a:p>
                      <a:pPr marL="0" marR="0" lvl="0" indent="0" algn="ctr" defTabSz="685800" rtl="0" eaLnBrk="1" fontAlgn="auto" latinLnBrk="0" hangingPunct="0">
                        <a:lnSpc>
                          <a:spcPct val="115000"/>
                        </a:lnSpc>
                        <a:spcBef>
                          <a:spcPts val="0"/>
                        </a:spcBef>
                        <a:spcAft>
                          <a:spcPts val="600"/>
                        </a:spcAft>
                        <a:buClrTx/>
                        <a:buSzTx/>
                        <a:buFontTx/>
                        <a:buNone/>
                        <a:tabLst/>
                        <a:defRPr/>
                      </a:pPr>
                      <a:r>
                        <a:rPr lang="fr-FR" sz="1000" b="0" i="0" kern="1200">
                          <a:solidFill>
                            <a:schemeClr val="tx1"/>
                          </a:solidFill>
                          <a:effectLst/>
                          <a:latin typeface="EYInterstate "/>
                          <a:ea typeface="+mn-lt"/>
                          <a:cs typeface="+mn-lt"/>
                          <a:sym typeface="+mn-lt"/>
                        </a:rPr>
                        <a:t>2022 -Présent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ts val="1200"/>
                        </a:lnSpc>
                        <a:spcAft>
                          <a:spcPts val="0"/>
                        </a:spcAft>
                      </a:pPr>
                      <a:r>
                        <a:rPr lang="fr-FR" sz="1000" kern="60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EY Tunisie - </a:t>
                      </a:r>
                    </a:p>
                    <a:p>
                      <a:pPr algn="ctr" hangingPunct="0">
                        <a:lnSpc>
                          <a:spcPts val="1200"/>
                        </a:lnSpc>
                        <a:spcAft>
                          <a:spcPts val="0"/>
                        </a:spcAft>
                      </a:pPr>
                      <a:r>
                        <a:rPr lang="fr-FR" sz="1000" kern="60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Consultante Senior - </a:t>
                      </a:r>
                    </a:p>
                    <a:p>
                      <a:pPr algn="ctr" hangingPunct="0">
                        <a:lnSpc>
                          <a:spcPts val="1200"/>
                        </a:lnSpc>
                        <a:spcAft>
                          <a:spcPts val="0"/>
                        </a:spcAft>
                      </a:pPr>
                      <a:r>
                        <a:rPr lang="fr-FR" sz="1000" kern="60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Financial Services Consulting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15000"/>
                        </a:lnSpc>
                        <a:spcAft>
                          <a:spcPts val="600"/>
                        </a:spcAft>
                      </a:pPr>
                      <a:r>
                        <a:rPr lang="fr-FR" sz="1000" kern="60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Tunisie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1450" marR="0" lvl="0" indent="-171450" algn="just" defTabSz="685800" rtl="0" eaLnBrk="1" fontAlgn="auto" latinLnBrk="0" hangingPunct="1">
                        <a:lnSpc>
                          <a:spcPct val="115000"/>
                        </a:lnSpc>
                        <a:spcBef>
                          <a:spcPts val="0"/>
                        </a:spcBef>
                        <a:spcAft>
                          <a:spcPts val="0"/>
                        </a:spcAft>
                        <a:buClr>
                          <a:srgbClr val="FFE600"/>
                        </a:buClr>
                        <a:buSzTx/>
                        <a:buFontTx/>
                        <a:buChar char="•"/>
                        <a:tabLst/>
                        <a:defRPr/>
                      </a:pPr>
                      <a:r>
                        <a:rPr lang="fr-FR" altLang="ja-JP" sz="1000" b="1" i="0" kern="1200" noProof="0">
                          <a:solidFill>
                            <a:schemeClr val="tx1"/>
                          </a:solidFill>
                          <a:effectLst/>
                          <a:latin typeface="EYInterstate "/>
                          <a:ea typeface="+mn-lt"/>
                          <a:cs typeface="+mn-lt"/>
                        </a:rPr>
                        <a:t>Accompagnement de la Banque Centrale de Tunisie dans la définition de l'approche Open Banking (GIZ, Tunisie, en cours) : :</a:t>
                      </a:r>
                    </a:p>
                    <a:p>
                      <a:pPr marL="360000" marR="0" lvl="1" indent="-171450" algn="just" defTabSz="685800" rtl="0" eaLnBrk="1" fontAlgn="auto" latinLnBrk="0" hangingPunct="1">
                        <a:lnSpc>
                          <a:spcPts val="1200"/>
                        </a:lnSpc>
                        <a:spcBef>
                          <a:spcPts val="0"/>
                        </a:spcBef>
                        <a:spcAft>
                          <a:spcPts val="0"/>
                        </a:spcAft>
                        <a:buClr>
                          <a:srgbClr val="FFE600"/>
                        </a:buClr>
                        <a:buSzTx/>
                        <a:buFont typeface="Arial" panose="020B0604020202020204" pitchFamily="34" charset="0"/>
                        <a:buChar char="•"/>
                        <a:tabLst/>
                        <a:defRPr/>
                      </a:pPr>
                      <a:r>
                        <a:rPr lang="fr-FR" altLang="ja-JP" sz="1000" b="0" kern="1200" noProof="0">
                          <a:solidFill>
                            <a:schemeClr val="tx1"/>
                          </a:solidFill>
                          <a:effectLst/>
                          <a:latin typeface="EYInterstate "/>
                          <a:ea typeface="+mn-lt"/>
                          <a:cs typeface="+mn-lt"/>
                        </a:rPr>
                        <a:t>Évaluation du marché de l'Open Banking en Tunisie à travers des entretiens avec différentes parties prenantes de la chaîne de valeur</a:t>
                      </a:r>
                    </a:p>
                    <a:p>
                      <a:pPr marL="360000" marR="0" lvl="1" indent="-171450" algn="just" defTabSz="685800" rtl="0" eaLnBrk="1" fontAlgn="auto" latinLnBrk="0" hangingPunct="1">
                        <a:lnSpc>
                          <a:spcPts val="1200"/>
                        </a:lnSpc>
                        <a:spcBef>
                          <a:spcPts val="0"/>
                        </a:spcBef>
                        <a:spcAft>
                          <a:spcPts val="0"/>
                        </a:spcAft>
                        <a:buClr>
                          <a:srgbClr val="FFE600"/>
                        </a:buClr>
                        <a:buSzTx/>
                        <a:buFont typeface="Arial" panose="020B0604020202020204" pitchFamily="34" charset="0"/>
                        <a:buChar char="•"/>
                        <a:tabLst/>
                        <a:defRPr/>
                      </a:pPr>
                      <a:r>
                        <a:rPr lang="fr-FR" altLang="ja-JP" sz="1000" b="0" kern="1200" noProof="0">
                          <a:solidFill>
                            <a:schemeClr val="tx1"/>
                          </a:solidFill>
                          <a:effectLst/>
                          <a:latin typeface="EYInterstate "/>
                          <a:ea typeface="+mn-lt"/>
                          <a:cs typeface="+mn-lt"/>
                        </a:rPr>
                        <a:t>Benchmark des principales expériences internationales de l'Open Banking</a:t>
                      </a:r>
                    </a:p>
                    <a:p>
                      <a:pPr marL="360000" marR="0" lvl="1" indent="-171450" algn="just" defTabSz="685800" rtl="0" eaLnBrk="1" fontAlgn="auto" latinLnBrk="0" hangingPunct="1">
                        <a:lnSpc>
                          <a:spcPts val="1200"/>
                        </a:lnSpc>
                        <a:spcBef>
                          <a:spcPts val="0"/>
                        </a:spcBef>
                        <a:spcAft>
                          <a:spcPts val="0"/>
                        </a:spcAft>
                        <a:buClr>
                          <a:srgbClr val="FFE600"/>
                        </a:buClr>
                        <a:buSzTx/>
                        <a:buFont typeface="Arial" panose="020B0604020202020204" pitchFamily="34" charset="0"/>
                        <a:buChar char="•"/>
                        <a:tabLst/>
                        <a:defRPr/>
                      </a:pPr>
                      <a:r>
                        <a:rPr lang="fr-FR" altLang="ja-JP" sz="1000" b="0" kern="1200" noProof="0">
                          <a:solidFill>
                            <a:schemeClr val="tx1"/>
                          </a:solidFill>
                          <a:effectLst/>
                          <a:latin typeface="EYInterstate "/>
                          <a:ea typeface="+mn-lt"/>
                          <a:cs typeface="+mn-lt"/>
                        </a:rPr>
                        <a:t>Définition de l'approche Open Banking basée sur des ateliers opérationnels avec les différentes parties prenantes</a:t>
                      </a:r>
                    </a:p>
                    <a:p>
                      <a:pPr marL="360000" marR="0" lvl="1" indent="-171450" algn="just" defTabSz="685800" rtl="0" eaLnBrk="1" fontAlgn="auto" latinLnBrk="0" hangingPunct="1">
                        <a:lnSpc>
                          <a:spcPts val="1200"/>
                        </a:lnSpc>
                        <a:spcBef>
                          <a:spcPts val="0"/>
                        </a:spcBef>
                        <a:spcAft>
                          <a:spcPts val="0"/>
                        </a:spcAft>
                        <a:buClr>
                          <a:srgbClr val="FFE600"/>
                        </a:buClr>
                        <a:buSzTx/>
                        <a:buFont typeface="Arial" panose="020B0604020202020204" pitchFamily="34" charset="0"/>
                        <a:buChar char="•"/>
                        <a:tabLst/>
                        <a:defRPr/>
                      </a:pPr>
                      <a:r>
                        <a:rPr lang="fr-FR" altLang="ja-JP" sz="1000" b="0" kern="1200" noProof="0">
                          <a:solidFill>
                            <a:schemeClr val="tx1"/>
                          </a:solidFill>
                          <a:effectLst/>
                          <a:latin typeface="EYInterstate "/>
                          <a:ea typeface="+mn-lt"/>
                          <a:cs typeface="+mn-lt"/>
                        </a:rPr>
                        <a:t>Élaboration d'une feuille de route pour le programme de système d’Open Banking et priorisation des projets à lancer.</a:t>
                      </a:r>
                    </a:p>
                    <a:p>
                      <a:pPr marL="360000" marR="0" lvl="1" indent="-171450" algn="just" defTabSz="685800" rtl="0" eaLnBrk="1" fontAlgn="auto" latinLnBrk="0" hangingPunct="1">
                        <a:lnSpc>
                          <a:spcPts val="1200"/>
                        </a:lnSpc>
                        <a:spcBef>
                          <a:spcPts val="0"/>
                        </a:spcBef>
                        <a:spcAft>
                          <a:spcPts val="0"/>
                        </a:spcAft>
                        <a:buClr>
                          <a:srgbClr val="FFE600"/>
                        </a:buClr>
                        <a:buSzTx/>
                        <a:buFont typeface="Arial" panose="020B0604020202020204" pitchFamily="34" charset="0"/>
                        <a:buChar char="•"/>
                        <a:tabLst/>
                        <a:defRPr/>
                      </a:pPr>
                      <a:endParaRPr lang="fr-FR" altLang="ja-JP" sz="1000" b="0" kern="1200" noProof="0">
                        <a:solidFill>
                          <a:schemeClr val="tx1"/>
                        </a:solidFill>
                        <a:effectLst/>
                        <a:latin typeface="EYInterstate "/>
                        <a:ea typeface="+mn-lt"/>
                        <a:cs typeface="+mn-lt"/>
                      </a:endParaRPr>
                    </a:p>
                  </a:txBody>
                  <a:tcPr marL="72000" marR="72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9380872"/>
                  </a:ext>
                </a:extLst>
              </a:tr>
              <a:tr h="2274214">
                <a:tc>
                  <a:txBody>
                    <a:bodyPr/>
                    <a:lstStyle/>
                    <a:p>
                      <a:pPr marL="0" marR="0" lvl="0" indent="0" algn="ctr" defTabSz="685800" rtl="0" eaLnBrk="1" fontAlgn="auto" latinLnBrk="0" hangingPunct="0">
                        <a:lnSpc>
                          <a:spcPct val="115000"/>
                        </a:lnSpc>
                        <a:spcBef>
                          <a:spcPts val="0"/>
                        </a:spcBef>
                        <a:spcAft>
                          <a:spcPts val="600"/>
                        </a:spcAft>
                        <a:buClrTx/>
                        <a:buSzTx/>
                        <a:buFontTx/>
                        <a:buNone/>
                        <a:tabLst/>
                        <a:defRPr/>
                      </a:pPr>
                      <a:r>
                        <a:rPr lang="fr-FR" sz="1000" kern="60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2023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ts val="1200"/>
                        </a:lnSpc>
                        <a:spcAft>
                          <a:spcPts val="0"/>
                        </a:spcAft>
                      </a:pPr>
                      <a:r>
                        <a:rPr lang="fr-FR" sz="1000" kern="60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EY Tunisie - </a:t>
                      </a:r>
                    </a:p>
                    <a:p>
                      <a:pPr algn="ctr" hangingPunct="0">
                        <a:lnSpc>
                          <a:spcPts val="1200"/>
                        </a:lnSpc>
                        <a:spcAft>
                          <a:spcPts val="0"/>
                        </a:spcAft>
                      </a:pPr>
                      <a:r>
                        <a:rPr lang="fr-FR" sz="1000" kern="60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Consultante Senior - </a:t>
                      </a:r>
                    </a:p>
                    <a:p>
                      <a:pPr algn="ctr" hangingPunct="0">
                        <a:lnSpc>
                          <a:spcPts val="1200"/>
                        </a:lnSpc>
                        <a:spcAft>
                          <a:spcPts val="0"/>
                        </a:spcAft>
                      </a:pPr>
                      <a:r>
                        <a:rPr lang="fr-FR" sz="1000" kern="60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Financial Services Consulting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15000"/>
                        </a:lnSpc>
                        <a:spcAft>
                          <a:spcPts val="600"/>
                        </a:spcAft>
                      </a:pPr>
                      <a:r>
                        <a:rPr lang="fr-FR" sz="1000" kern="60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Tunisie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1450" marR="0" lvl="0" indent="-171450" algn="just" defTabSz="685800" rtl="0" eaLnBrk="1" fontAlgn="auto" latinLnBrk="0" hangingPunct="1">
                        <a:lnSpc>
                          <a:spcPct val="115000"/>
                        </a:lnSpc>
                        <a:spcBef>
                          <a:spcPts val="0"/>
                        </a:spcBef>
                        <a:spcAft>
                          <a:spcPts val="0"/>
                        </a:spcAft>
                        <a:buClr>
                          <a:srgbClr val="FFE600"/>
                        </a:buClr>
                        <a:buSzTx/>
                        <a:buFontTx/>
                        <a:buChar char="•"/>
                        <a:tabLst/>
                        <a:defRPr/>
                      </a:pPr>
                      <a:r>
                        <a:rPr lang="fr-FR" altLang="ja-JP" sz="1000" b="1" i="0" kern="1200" noProof="0" dirty="0">
                          <a:solidFill>
                            <a:schemeClr val="tx1"/>
                          </a:solidFill>
                          <a:effectLst/>
                          <a:latin typeface="EYInterstate "/>
                          <a:ea typeface="+mn-lt"/>
                          <a:cs typeface="+mn-lt"/>
                        </a:rPr>
                        <a:t>Assistance technique à une entreprise internationale de télécommunications pour la création et la mise en œuvre de sa fintech (Confidentiel, Tunisie-En cours) :</a:t>
                      </a:r>
                    </a:p>
                    <a:p>
                      <a:pPr marL="0" marR="0" lvl="0" indent="-154350" algn="just" defTabSz="685800" rtl="0" eaLnBrk="1" fontAlgn="auto" latinLnBrk="0" hangingPunct="1">
                        <a:lnSpc>
                          <a:spcPts val="1200"/>
                        </a:lnSpc>
                        <a:spcBef>
                          <a:spcPts val="0"/>
                        </a:spcBef>
                        <a:spcAft>
                          <a:spcPts val="0"/>
                        </a:spcAft>
                        <a:buClr>
                          <a:srgbClr val="FFE600"/>
                        </a:buClr>
                        <a:buSzTx/>
                        <a:buFont typeface="Arial" panose="020B0604020202020204" pitchFamily="34" charset="0"/>
                        <a:buNone/>
                        <a:tabLst/>
                        <a:defRPr/>
                      </a:pPr>
                      <a:r>
                        <a:rPr lang="fr-FR" altLang="ja-JP" sz="1000" b="0" kern="1200" noProof="0" dirty="0">
                          <a:solidFill>
                            <a:schemeClr val="tx1"/>
                          </a:solidFill>
                          <a:effectLst/>
                          <a:latin typeface="EYInterstate "/>
                          <a:ea typeface="+mn-lt"/>
                          <a:cs typeface="+mn-lt"/>
                        </a:rPr>
                        <a:t>Analyse réglementaire, juridique et fiscale pour définir :  </a:t>
                      </a:r>
                    </a:p>
                    <a:p>
                      <a:pPr marL="360000" marR="0" lvl="1" indent="-171450" algn="just" defTabSz="685800" rtl="0" eaLnBrk="1" fontAlgn="auto" latinLnBrk="0" hangingPunct="1">
                        <a:lnSpc>
                          <a:spcPts val="1200"/>
                        </a:lnSpc>
                        <a:spcBef>
                          <a:spcPts val="0"/>
                        </a:spcBef>
                        <a:spcAft>
                          <a:spcPts val="0"/>
                        </a:spcAft>
                        <a:buClr>
                          <a:srgbClr val="FFE600"/>
                        </a:buClr>
                        <a:buSzTx/>
                        <a:buFont typeface="Arial" panose="020B0604020202020204" pitchFamily="34" charset="0"/>
                        <a:buChar char="•"/>
                        <a:tabLst/>
                        <a:defRPr/>
                      </a:pPr>
                      <a:r>
                        <a:rPr lang="fr-FR" altLang="ja-JP" sz="1000" b="0" kern="1200" noProof="0" dirty="0">
                          <a:solidFill>
                            <a:schemeClr val="tx1"/>
                          </a:solidFill>
                          <a:effectLst/>
                          <a:latin typeface="EYInterstate "/>
                          <a:ea typeface="+mn-lt"/>
                          <a:cs typeface="+mn-lt"/>
                        </a:rPr>
                        <a:t>L'emplacement du siège social de l'entreprise</a:t>
                      </a:r>
                    </a:p>
                    <a:p>
                      <a:pPr marL="360000" marR="0" lvl="1" indent="-171450" algn="just" defTabSz="685800" rtl="0" eaLnBrk="1" fontAlgn="auto" latinLnBrk="0" hangingPunct="1">
                        <a:lnSpc>
                          <a:spcPts val="1200"/>
                        </a:lnSpc>
                        <a:spcBef>
                          <a:spcPts val="0"/>
                        </a:spcBef>
                        <a:spcAft>
                          <a:spcPts val="0"/>
                        </a:spcAft>
                        <a:buClr>
                          <a:srgbClr val="FFE600"/>
                        </a:buClr>
                        <a:buSzTx/>
                        <a:buFont typeface="Arial" panose="020B0604020202020204" pitchFamily="34" charset="0"/>
                        <a:buChar char="•"/>
                        <a:tabLst/>
                        <a:defRPr/>
                      </a:pPr>
                      <a:r>
                        <a:rPr lang="fr-FR" altLang="ja-JP" sz="1000" b="0" kern="1200" noProof="0" dirty="0">
                          <a:solidFill>
                            <a:schemeClr val="tx1"/>
                          </a:solidFill>
                          <a:effectLst/>
                          <a:latin typeface="EYInterstate "/>
                          <a:ea typeface="+mn-lt"/>
                          <a:cs typeface="+mn-lt"/>
                        </a:rPr>
                        <a:t>La forme juridique de la société </a:t>
                      </a:r>
                    </a:p>
                    <a:p>
                      <a:pPr marL="360000" marR="0" lvl="1" indent="-171450" algn="just" defTabSz="685800" rtl="0" eaLnBrk="1" fontAlgn="auto" latinLnBrk="0" hangingPunct="1">
                        <a:lnSpc>
                          <a:spcPts val="1200"/>
                        </a:lnSpc>
                        <a:spcBef>
                          <a:spcPts val="0"/>
                        </a:spcBef>
                        <a:spcAft>
                          <a:spcPts val="0"/>
                        </a:spcAft>
                        <a:buClr>
                          <a:srgbClr val="FFE600"/>
                        </a:buClr>
                        <a:buSzTx/>
                        <a:buFont typeface="Arial" panose="020B0604020202020204" pitchFamily="34" charset="0"/>
                        <a:buChar char="•"/>
                        <a:tabLst/>
                        <a:defRPr/>
                      </a:pPr>
                      <a:r>
                        <a:rPr lang="fr-FR" altLang="ja-JP" sz="1000" b="0" kern="1200" noProof="0" dirty="0">
                          <a:solidFill>
                            <a:schemeClr val="tx1"/>
                          </a:solidFill>
                          <a:effectLst/>
                          <a:latin typeface="EYInterstate "/>
                          <a:ea typeface="+mn-lt"/>
                          <a:cs typeface="+mn-lt"/>
                        </a:rPr>
                        <a:t>Le cadre réglementaire et les obligations de cette nouvelle société, notamment concernant les autorisations, le niveau de supervision, les fonds propres, la gestion du flottant...  </a:t>
                      </a:r>
                    </a:p>
                    <a:p>
                      <a:pPr marL="360000" marR="0" lvl="1" indent="-171450" algn="just" defTabSz="685800" rtl="0" eaLnBrk="1" fontAlgn="auto" latinLnBrk="0" hangingPunct="1">
                        <a:lnSpc>
                          <a:spcPts val="1200"/>
                        </a:lnSpc>
                        <a:spcBef>
                          <a:spcPts val="0"/>
                        </a:spcBef>
                        <a:spcAft>
                          <a:spcPts val="0"/>
                        </a:spcAft>
                        <a:buClr>
                          <a:srgbClr val="FFE600"/>
                        </a:buClr>
                        <a:buSzTx/>
                        <a:buFont typeface="Arial" panose="020B0604020202020204" pitchFamily="34" charset="0"/>
                        <a:buChar char="•"/>
                        <a:tabLst/>
                        <a:defRPr/>
                      </a:pPr>
                      <a:r>
                        <a:rPr lang="fr-FR" altLang="ja-JP" sz="1000" b="0" kern="1200" noProof="0" dirty="0">
                          <a:solidFill>
                            <a:schemeClr val="tx1"/>
                          </a:solidFill>
                          <a:effectLst/>
                          <a:latin typeface="EYInterstate "/>
                          <a:ea typeface="+mn-lt"/>
                          <a:cs typeface="+mn-lt"/>
                        </a:rPr>
                        <a:t>Organisation centrale ou locale : société holding / siège social / filiales ou succursales.</a:t>
                      </a:r>
                    </a:p>
                  </a:txBody>
                  <a:tcPr marL="72000" marR="72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329860"/>
                  </a:ext>
                </a:extLst>
              </a:tr>
            </a:tbl>
          </a:graphicData>
        </a:graphic>
      </p:graphicFrame>
      <p:sp>
        <p:nvSpPr>
          <p:cNvPr id="11" name="Titre 1">
            <a:extLst>
              <a:ext uri="{FF2B5EF4-FFF2-40B4-BE49-F238E27FC236}">
                <a16:creationId xmlns:a16="http://schemas.microsoft.com/office/drawing/2014/main" id="{62FA57A4-E213-AE17-FDCD-92D1C762FED3}"/>
              </a:ext>
            </a:extLst>
          </p:cNvPr>
          <p:cNvSpPr txBox="1">
            <a:spLocks/>
          </p:cNvSpPr>
          <p:nvPr/>
        </p:nvSpPr>
        <p:spPr>
          <a:xfrm>
            <a:off x="463337" y="384012"/>
            <a:ext cx="5932165" cy="548460"/>
          </a:xfrm>
          <a:prstGeom prst="rect">
            <a:avLst/>
          </a:prstGeom>
        </p:spPr>
        <p:txBody>
          <a:bodyPr vert="horz" lIns="0" tIns="0" rIns="0" bIns="0" rtlCol="0" anchor="ctr" anchorCtr="0">
            <a:noAutofit/>
          </a:bodyPr>
          <a:lstStyle>
            <a:lvl1pPr algn="l" defTabSz="1320647" rtl="0" eaLnBrk="1" latinLnBrk="0" hangingPunct="1">
              <a:lnSpc>
                <a:spcPct val="85000"/>
              </a:lnSpc>
              <a:spcBef>
                <a:spcPct val="0"/>
              </a:spcBef>
              <a:buNone/>
              <a:defRPr lang="en-US" sz="1600" b="1" kern="1200" noProof="0">
                <a:solidFill>
                  <a:schemeClr val="bg1"/>
                </a:solidFill>
                <a:latin typeface="EYInterstate" panose="02000503020000020004" pitchFamily="2" charset="0"/>
                <a:ea typeface="+mj-ea"/>
                <a:cs typeface="Arial" pitchFamily="34" charset="0"/>
              </a:defRPr>
            </a:lvl1pPr>
          </a:lstStyle>
          <a:p>
            <a:pPr defTabSz="447647"/>
            <a:r>
              <a:rPr lang="fr-FR" sz="1600" b="1">
                <a:solidFill>
                  <a:prstClr val="black"/>
                </a:solidFill>
              </a:rPr>
              <a:t>Curriculum Vitae – Emna Ben Chaabene</a:t>
            </a:r>
            <a:endParaRPr lang="en-US" sz="1600" b="1">
              <a:solidFill>
                <a:prstClr val="black"/>
              </a:solidFill>
            </a:endParaRPr>
          </a:p>
        </p:txBody>
      </p:sp>
    </p:spTree>
    <p:extLst>
      <p:ext uri="{BB962C8B-B14F-4D97-AF65-F5344CB8AC3E}">
        <p14:creationId xmlns:p14="http://schemas.microsoft.com/office/powerpoint/2010/main" val="897547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11">
            <a:extLst>
              <a:ext uri="{FF2B5EF4-FFF2-40B4-BE49-F238E27FC236}">
                <a16:creationId xmlns:a16="http://schemas.microsoft.com/office/drawing/2014/main" id="{EA79BC03-8B40-66F5-3756-0FC1BDFA94D2}"/>
              </a:ext>
            </a:extLst>
          </p:cNvPr>
          <p:cNvGraphicFramePr>
            <a:graphicFrameLocks noGrp="1"/>
          </p:cNvGraphicFramePr>
          <p:nvPr>
            <p:extLst>
              <p:ext uri="{D42A27DB-BD31-4B8C-83A1-F6EECF244321}">
                <p14:modId xmlns:p14="http://schemas.microsoft.com/office/powerpoint/2010/main" val="215537629"/>
              </p:ext>
            </p:extLst>
          </p:nvPr>
        </p:nvGraphicFramePr>
        <p:xfrm>
          <a:off x="489894" y="1173164"/>
          <a:ext cx="5891856" cy="8128734"/>
        </p:xfrm>
        <a:graphic>
          <a:graphicData uri="http://schemas.openxmlformats.org/drawingml/2006/table">
            <a:tbl>
              <a:tblPr firstRow="1" firstCol="1" bandRow="1" bandCol="1"/>
              <a:tblGrid>
                <a:gridCol w="656518">
                  <a:extLst>
                    <a:ext uri="{9D8B030D-6E8A-4147-A177-3AD203B41FA5}">
                      <a16:colId xmlns:a16="http://schemas.microsoft.com/office/drawing/2014/main" val="198338529"/>
                    </a:ext>
                  </a:extLst>
                </a:gridCol>
                <a:gridCol w="1132764">
                  <a:extLst>
                    <a:ext uri="{9D8B030D-6E8A-4147-A177-3AD203B41FA5}">
                      <a16:colId xmlns:a16="http://schemas.microsoft.com/office/drawing/2014/main" val="2708246748"/>
                    </a:ext>
                  </a:extLst>
                </a:gridCol>
                <a:gridCol w="654524">
                  <a:extLst>
                    <a:ext uri="{9D8B030D-6E8A-4147-A177-3AD203B41FA5}">
                      <a16:colId xmlns:a16="http://schemas.microsoft.com/office/drawing/2014/main" val="4015004218"/>
                    </a:ext>
                  </a:extLst>
                </a:gridCol>
                <a:gridCol w="3448050">
                  <a:extLst>
                    <a:ext uri="{9D8B030D-6E8A-4147-A177-3AD203B41FA5}">
                      <a16:colId xmlns:a16="http://schemas.microsoft.com/office/drawing/2014/main" val="625997630"/>
                    </a:ext>
                  </a:extLst>
                </a:gridCol>
              </a:tblGrid>
              <a:tr h="1092333">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a:spcAft>
                          <a:spcPts val="400"/>
                        </a:spcAft>
                      </a:pPr>
                      <a:r>
                        <a:rPr lang="fr-FR" sz="1000" b="1" dirty="0">
                          <a:solidFill>
                            <a:schemeClr val="tx1"/>
                          </a:solidFill>
                          <a:effectLst/>
                          <a:latin typeface="EYInterstate" panose="02000503020000020004" pitchFamily="2" charset="0"/>
                          <a:ea typeface="Times New Roman" panose="02020603050405020304" pitchFamily="18" charset="0"/>
                        </a:rPr>
                        <a:t>Période</a:t>
                      </a:r>
                    </a:p>
                  </a:txBody>
                  <a:tcPr marL="17780" marR="177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GB" sz="1000" b="1" kern="600" dirty="0">
                          <a:effectLst/>
                          <a:latin typeface="EYInterstate" panose="02000503020000020004" pitchFamily="2" charset="0"/>
                          <a:ea typeface="Calibri" panose="020F0502020204030204" pitchFamily="34" charset="0"/>
                          <a:cs typeface="Arial" panose="020B0604020202020204" pitchFamily="34" charset="0"/>
                        </a:rPr>
                        <a:t>Organisation et titre</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GB" sz="10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Pays</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fr-FR" sz="1000" b="1" kern="1200" dirty="0">
                          <a:solidFill>
                            <a:schemeClr val="tx1"/>
                          </a:solidFill>
                          <a:effectLst/>
                          <a:latin typeface="EYInterstate" panose="02000503020000020004" pitchFamily="2" charset="0"/>
                          <a:ea typeface="+mn-ea"/>
                          <a:cs typeface="+mn-cs"/>
                        </a:rPr>
                        <a:t>Résumé des activités réalisées en rapport avec la mission</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44326363"/>
                  </a:ext>
                </a:extLst>
              </a:tr>
              <a:tr h="2019436">
                <a:tc>
                  <a:txBody>
                    <a:bodyPr/>
                    <a:lstStyle/>
                    <a:p>
                      <a:pPr marL="0" marR="0" lvl="0" indent="0" algn="ctr" defTabSz="685800" rtl="0" eaLnBrk="1" fontAlgn="auto" latinLnBrk="0" hangingPunct="0">
                        <a:lnSpc>
                          <a:spcPct val="115000"/>
                        </a:lnSpc>
                        <a:spcBef>
                          <a:spcPts val="0"/>
                        </a:spcBef>
                        <a:spcAft>
                          <a:spcPts val="600"/>
                        </a:spcAft>
                        <a:buClrTx/>
                        <a:buSzTx/>
                        <a:buFontTx/>
                        <a:buNone/>
                        <a:tabLst/>
                        <a:defRPr/>
                      </a:pPr>
                      <a:r>
                        <a:rPr lang="fr-FR" sz="1000" b="0" i="0" kern="1200" dirty="0">
                          <a:solidFill>
                            <a:schemeClr val="tx1"/>
                          </a:solidFill>
                          <a:effectLst/>
                          <a:latin typeface="EYInterstate "/>
                          <a:ea typeface="+mn-lt"/>
                          <a:cs typeface="+mn-lt"/>
                          <a:sym typeface="+mn-lt"/>
                        </a:rPr>
                        <a:t>2023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ts val="1200"/>
                        </a:lnSpc>
                        <a:spcAft>
                          <a:spcPts val="0"/>
                        </a:spcAft>
                      </a:pPr>
                      <a:r>
                        <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EY Tunisie - </a:t>
                      </a:r>
                    </a:p>
                    <a:p>
                      <a:pPr algn="ctr" hangingPunct="0">
                        <a:lnSpc>
                          <a:spcPts val="1200"/>
                        </a:lnSpc>
                        <a:spcAft>
                          <a:spcPts val="0"/>
                        </a:spcAft>
                      </a:pPr>
                      <a:r>
                        <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Consultante Senior - </a:t>
                      </a:r>
                    </a:p>
                    <a:p>
                      <a:pPr algn="ctr" hangingPunct="0">
                        <a:lnSpc>
                          <a:spcPts val="1200"/>
                        </a:lnSpc>
                        <a:spcAft>
                          <a:spcPts val="0"/>
                        </a:spcAft>
                      </a:pPr>
                      <a:r>
                        <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Financial Services Consulting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15000"/>
                        </a:lnSpc>
                        <a:spcAft>
                          <a:spcPts val="600"/>
                        </a:spcAft>
                      </a:pPr>
                      <a:r>
                        <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Tunisie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100" marR="0" lvl="0" indent="-171450" algn="just" defTabSz="685800" rtl="0" eaLnBrk="1" fontAlgn="auto" latinLnBrk="0" hangingPunct="1">
                        <a:lnSpc>
                          <a:spcPts val="1200"/>
                        </a:lnSpc>
                        <a:spcBef>
                          <a:spcPts val="0"/>
                        </a:spcBef>
                        <a:spcAft>
                          <a:spcPts val="0"/>
                        </a:spcAft>
                        <a:buClr>
                          <a:srgbClr val="FFE600"/>
                        </a:buClr>
                        <a:buSzTx/>
                        <a:buFont typeface="Arial" panose="020B0604020202020204" pitchFamily="34" charset="0"/>
                        <a:buChar char="•"/>
                        <a:tabLst/>
                        <a:defRPr/>
                      </a:pPr>
                      <a:r>
                        <a:rPr lang="fr-FR" sz="1000" b="1" i="0" kern="1200" dirty="0">
                          <a:solidFill>
                            <a:schemeClr val="tx1"/>
                          </a:solidFill>
                          <a:effectLst/>
                          <a:latin typeface="EYInterstate "/>
                          <a:ea typeface="+mn-lt"/>
                          <a:cs typeface="+mn-lt"/>
                          <a:sym typeface="+mn-lt"/>
                        </a:rPr>
                        <a:t>Accompagnement dans le cadre du projet d’élaboration du plan stratégique d’un Groupe financier islamique en Tunisie (Banque islamique tunisienne– Tunisie-2023):</a:t>
                      </a:r>
                    </a:p>
                    <a:p>
                      <a:pPr marL="360000" marR="0" lvl="1" indent="-171450" algn="just" defTabSz="685800" rtl="0" eaLnBrk="1" fontAlgn="auto" latinLnBrk="0" hangingPunct="1">
                        <a:lnSpc>
                          <a:spcPts val="1200"/>
                        </a:lnSpc>
                        <a:spcBef>
                          <a:spcPts val="0"/>
                        </a:spcBef>
                        <a:spcAft>
                          <a:spcPts val="0"/>
                        </a:spcAft>
                        <a:buClr>
                          <a:srgbClr val="FFE600"/>
                        </a:buClr>
                        <a:buSzTx/>
                        <a:buFont typeface="Arial" panose="020B0604020202020204" pitchFamily="34" charset="0"/>
                        <a:buChar char="•"/>
                        <a:tabLst/>
                        <a:defRPr/>
                      </a:pPr>
                      <a:r>
                        <a:rPr lang="fr-FR" sz="1000" b="0" kern="1200" dirty="0">
                          <a:solidFill>
                            <a:schemeClr val="tx1"/>
                          </a:solidFill>
                          <a:effectLst/>
                          <a:latin typeface="EYInterstate "/>
                          <a:ea typeface="+mn-lt"/>
                          <a:cs typeface="+mn-lt"/>
                          <a:sym typeface="+mn-lt"/>
                        </a:rPr>
                        <a:t>Évaluation de la maturité et définition des options stratégiques</a:t>
                      </a:r>
                    </a:p>
                    <a:p>
                      <a:pPr marL="360000" marR="0" lvl="1" indent="-171450" algn="just" defTabSz="685800" rtl="0" eaLnBrk="1" fontAlgn="auto" latinLnBrk="0" hangingPunct="1">
                        <a:lnSpc>
                          <a:spcPts val="1200"/>
                        </a:lnSpc>
                        <a:spcBef>
                          <a:spcPts val="0"/>
                        </a:spcBef>
                        <a:spcAft>
                          <a:spcPts val="0"/>
                        </a:spcAft>
                        <a:buClr>
                          <a:srgbClr val="FFE600"/>
                        </a:buClr>
                        <a:buSzTx/>
                        <a:buFont typeface="Arial" panose="020B0604020202020204" pitchFamily="34" charset="0"/>
                        <a:buChar char="•"/>
                        <a:tabLst/>
                        <a:defRPr/>
                      </a:pPr>
                      <a:r>
                        <a:rPr lang="fr-FR" sz="1000" b="0" kern="1200" dirty="0">
                          <a:solidFill>
                            <a:schemeClr val="tx1"/>
                          </a:solidFill>
                          <a:effectLst/>
                          <a:latin typeface="EYInterstate "/>
                          <a:ea typeface="+mn-lt"/>
                          <a:cs typeface="+mn-lt"/>
                          <a:sym typeface="+mn-lt"/>
                        </a:rPr>
                        <a:t>Définition de la stratégie et du modèle de transformation</a:t>
                      </a:r>
                    </a:p>
                    <a:p>
                      <a:pPr marL="360000" marR="0" lvl="1" indent="-171450" algn="just" defTabSz="685800" rtl="0" eaLnBrk="1" fontAlgn="auto" latinLnBrk="0" hangingPunct="1">
                        <a:lnSpc>
                          <a:spcPts val="1200"/>
                        </a:lnSpc>
                        <a:spcBef>
                          <a:spcPts val="0"/>
                        </a:spcBef>
                        <a:spcAft>
                          <a:spcPts val="0"/>
                        </a:spcAft>
                        <a:buClr>
                          <a:srgbClr val="FFE600"/>
                        </a:buClr>
                        <a:buSzTx/>
                        <a:buFont typeface="Arial" panose="020B0604020202020204" pitchFamily="34" charset="0"/>
                        <a:buChar char="•"/>
                        <a:tabLst/>
                        <a:defRPr/>
                      </a:pPr>
                      <a:r>
                        <a:rPr lang="fr-FR" sz="1000" b="0" kern="1200" dirty="0">
                          <a:solidFill>
                            <a:schemeClr val="tx1"/>
                          </a:solidFill>
                          <a:effectLst/>
                          <a:latin typeface="EYInterstate "/>
                          <a:ea typeface="+mn-lt"/>
                          <a:cs typeface="+mn-lt"/>
                          <a:sym typeface="+mn-lt"/>
                        </a:rPr>
                        <a:t>Activation du programme de transformation et feuille de route</a:t>
                      </a:r>
                    </a:p>
                  </a:txBody>
                  <a:tcPr marL="72000" marR="72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0861787"/>
                  </a:ext>
                </a:extLst>
              </a:tr>
              <a:tr h="3020277">
                <a:tc>
                  <a:txBody>
                    <a:bodyPr/>
                    <a:lstStyle/>
                    <a:p>
                      <a:pPr marL="0" marR="0" lvl="0" indent="0" algn="ctr" defTabSz="685800" rtl="0" eaLnBrk="1" fontAlgn="auto" latinLnBrk="0" hangingPunct="0">
                        <a:lnSpc>
                          <a:spcPct val="115000"/>
                        </a:lnSpc>
                        <a:spcBef>
                          <a:spcPts val="0"/>
                        </a:spcBef>
                        <a:spcAft>
                          <a:spcPts val="600"/>
                        </a:spcAft>
                        <a:buClrTx/>
                        <a:buSzTx/>
                        <a:buFontTx/>
                        <a:buNone/>
                        <a:tabLst/>
                        <a:defRPr/>
                      </a:pPr>
                      <a:r>
                        <a:rPr lang="fr-FR" sz="1000" kern="60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2023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ts val="1200"/>
                        </a:lnSpc>
                        <a:spcAft>
                          <a:spcPts val="0"/>
                        </a:spcAft>
                      </a:pPr>
                      <a:r>
                        <a:rPr lang="fr-FR" sz="1000" kern="60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EY Tunisie - </a:t>
                      </a:r>
                    </a:p>
                    <a:p>
                      <a:pPr algn="ctr" hangingPunct="0">
                        <a:lnSpc>
                          <a:spcPts val="1200"/>
                        </a:lnSpc>
                        <a:spcAft>
                          <a:spcPts val="0"/>
                        </a:spcAft>
                      </a:pPr>
                      <a:r>
                        <a:rPr lang="fr-FR" sz="1000" kern="60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Consultante Senior - </a:t>
                      </a:r>
                    </a:p>
                    <a:p>
                      <a:pPr algn="ctr" hangingPunct="0">
                        <a:lnSpc>
                          <a:spcPts val="1200"/>
                        </a:lnSpc>
                        <a:spcAft>
                          <a:spcPts val="0"/>
                        </a:spcAft>
                      </a:pPr>
                      <a:r>
                        <a:rPr lang="fr-FR" sz="1000" kern="60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Financial Services Consulting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15000"/>
                        </a:lnSpc>
                        <a:spcAft>
                          <a:spcPts val="600"/>
                        </a:spcAft>
                      </a:pPr>
                      <a:r>
                        <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Tunisie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100" marR="0" lvl="0" indent="-171450" algn="just" defTabSz="685800" rtl="0" eaLnBrk="1" fontAlgn="auto" latinLnBrk="0" hangingPunct="1">
                        <a:lnSpc>
                          <a:spcPts val="1200"/>
                        </a:lnSpc>
                        <a:spcBef>
                          <a:spcPts val="0"/>
                        </a:spcBef>
                        <a:spcAft>
                          <a:spcPts val="0"/>
                        </a:spcAft>
                        <a:buClr>
                          <a:srgbClr val="FFE600"/>
                        </a:buClr>
                        <a:buSzTx/>
                        <a:buFont typeface="Arial" panose="020B0604020202020204" pitchFamily="34" charset="0"/>
                        <a:buChar char="•"/>
                        <a:tabLst/>
                        <a:defRPr/>
                      </a:pPr>
                      <a:r>
                        <a:rPr lang="fr-FR" altLang="ja-JP" sz="1000" b="1" i="0" kern="1200" noProof="0" dirty="0">
                          <a:solidFill>
                            <a:schemeClr val="tx1"/>
                          </a:solidFill>
                          <a:effectLst/>
                          <a:latin typeface="EYInterstate "/>
                          <a:ea typeface="+mn-lt"/>
                          <a:cs typeface="+mn-lt"/>
                        </a:rPr>
                        <a:t>Banque africaine du développement (Tunisie, en cours) : évaluation des avantages et des coûts potentiels de la zone de libre-échange continentale africaine (</a:t>
                      </a:r>
                      <a:r>
                        <a:rPr lang="fr-FR" altLang="ja-JP" sz="1000" b="1" i="0" kern="1200" noProof="0" dirty="0" err="1">
                          <a:solidFill>
                            <a:schemeClr val="tx1"/>
                          </a:solidFill>
                          <a:effectLst/>
                          <a:latin typeface="EYInterstate "/>
                          <a:ea typeface="+mn-lt"/>
                          <a:cs typeface="+mn-lt"/>
                        </a:rPr>
                        <a:t>ZLECAf</a:t>
                      </a:r>
                      <a:r>
                        <a:rPr lang="fr-FR" altLang="ja-JP" sz="1000" b="1" i="0" kern="1200" noProof="0" dirty="0">
                          <a:solidFill>
                            <a:schemeClr val="tx1"/>
                          </a:solidFill>
                          <a:effectLst/>
                          <a:latin typeface="EYInterstate "/>
                          <a:ea typeface="+mn-lt"/>
                          <a:cs typeface="+mn-lt"/>
                        </a:rPr>
                        <a:t>) sur les économies nord-africaines:</a:t>
                      </a:r>
                    </a:p>
                    <a:p>
                      <a:pPr marL="360000" marR="0" lvl="1" indent="-171450" algn="just" defTabSz="685800" rtl="0" eaLnBrk="1" fontAlgn="auto" latinLnBrk="0" hangingPunct="1">
                        <a:lnSpc>
                          <a:spcPts val="1200"/>
                        </a:lnSpc>
                        <a:spcBef>
                          <a:spcPts val="0"/>
                        </a:spcBef>
                        <a:spcAft>
                          <a:spcPts val="0"/>
                        </a:spcAft>
                        <a:buClr>
                          <a:srgbClr val="FFE600"/>
                        </a:buClr>
                        <a:buSzTx/>
                        <a:buFont typeface="Arial" panose="020B0604020202020204" pitchFamily="34" charset="0"/>
                        <a:buChar char="•"/>
                        <a:tabLst/>
                        <a:defRPr/>
                      </a:pPr>
                      <a:r>
                        <a:rPr lang="fr-FR" altLang="ja-JP" sz="1000" b="0" kern="1200" noProof="0" dirty="0">
                          <a:solidFill>
                            <a:schemeClr val="tx1"/>
                          </a:solidFill>
                          <a:effectLst/>
                          <a:latin typeface="EYInterstate "/>
                          <a:ea typeface="+mn-lt"/>
                          <a:cs typeface="+mn-lt"/>
                        </a:rPr>
                        <a:t>Évaluation économique rétrospective dans les six pays de l’'Afrique du Nord :</a:t>
                      </a:r>
                    </a:p>
                    <a:p>
                      <a:pPr marL="360000" marR="0" lvl="1" indent="-171450" algn="just" defTabSz="685800" rtl="0" eaLnBrk="1" fontAlgn="auto" latinLnBrk="0" hangingPunct="1">
                        <a:lnSpc>
                          <a:spcPts val="1200"/>
                        </a:lnSpc>
                        <a:spcBef>
                          <a:spcPts val="0"/>
                        </a:spcBef>
                        <a:spcAft>
                          <a:spcPts val="0"/>
                        </a:spcAft>
                        <a:buClr>
                          <a:srgbClr val="FFE600"/>
                        </a:buClr>
                        <a:buSzTx/>
                        <a:buFont typeface="Arial" panose="020B0604020202020204" pitchFamily="34" charset="0"/>
                        <a:buChar char="•"/>
                        <a:tabLst/>
                        <a:defRPr/>
                      </a:pPr>
                      <a:r>
                        <a:rPr lang="fr-FR" altLang="ja-JP" sz="1000" b="0" kern="1200" noProof="0" dirty="0">
                          <a:solidFill>
                            <a:schemeClr val="tx1"/>
                          </a:solidFill>
                          <a:effectLst/>
                          <a:latin typeface="EYInterstate "/>
                          <a:ea typeface="+mn-lt"/>
                          <a:cs typeface="+mn-lt"/>
                        </a:rPr>
                        <a:t>Évaluation du secteur privé en termes d'environnement commercial et de stratégies de développement du secteur privé.</a:t>
                      </a:r>
                    </a:p>
                    <a:p>
                      <a:pPr marL="360000" marR="0" lvl="1" indent="-171450" algn="just" defTabSz="685800" rtl="0" eaLnBrk="1" fontAlgn="auto" latinLnBrk="0" hangingPunct="1">
                        <a:lnSpc>
                          <a:spcPts val="1200"/>
                        </a:lnSpc>
                        <a:spcBef>
                          <a:spcPts val="0"/>
                        </a:spcBef>
                        <a:spcAft>
                          <a:spcPts val="0"/>
                        </a:spcAft>
                        <a:buClr>
                          <a:srgbClr val="FFE600"/>
                        </a:buClr>
                        <a:buSzTx/>
                        <a:buFont typeface="Arial" panose="020B0604020202020204" pitchFamily="34" charset="0"/>
                        <a:buChar char="•"/>
                        <a:tabLst/>
                        <a:defRPr/>
                      </a:pPr>
                      <a:r>
                        <a:rPr lang="fr-FR" altLang="ja-JP" sz="1000" b="0" kern="1200" noProof="0" dirty="0">
                          <a:solidFill>
                            <a:schemeClr val="tx1"/>
                          </a:solidFill>
                          <a:effectLst/>
                          <a:latin typeface="EYInterstate "/>
                          <a:ea typeface="+mn-lt"/>
                          <a:cs typeface="+mn-lt"/>
                        </a:rPr>
                        <a:t>Analyse des conditions, des régimes et des obstacles au commerce</a:t>
                      </a:r>
                    </a:p>
                    <a:p>
                      <a:pPr marL="360000" marR="0" lvl="1" indent="-171450" algn="just" defTabSz="685800" rtl="0" eaLnBrk="1" fontAlgn="auto" latinLnBrk="0" hangingPunct="1">
                        <a:lnSpc>
                          <a:spcPts val="1200"/>
                        </a:lnSpc>
                        <a:spcBef>
                          <a:spcPts val="0"/>
                        </a:spcBef>
                        <a:spcAft>
                          <a:spcPts val="0"/>
                        </a:spcAft>
                        <a:buClr>
                          <a:srgbClr val="FFE600"/>
                        </a:buClr>
                        <a:buSzTx/>
                        <a:buFont typeface="Arial" panose="020B0604020202020204" pitchFamily="34" charset="0"/>
                        <a:buChar char="•"/>
                        <a:tabLst/>
                        <a:defRPr/>
                      </a:pPr>
                      <a:r>
                        <a:rPr lang="fr-FR" altLang="ja-JP" sz="1000" b="0" kern="1200" noProof="0" dirty="0">
                          <a:solidFill>
                            <a:schemeClr val="tx1"/>
                          </a:solidFill>
                          <a:effectLst/>
                          <a:latin typeface="EYInterstate "/>
                          <a:ea typeface="+mn-lt"/>
                          <a:cs typeface="+mn-lt"/>
                        </a:rPr>
                        <a:t>Évaluer les avantages et les coûts potentiels de la ZLECAF:</a:t>
                      </a:r>
                    </a:p>
                    <a:p>
                      <a:pPr marL="360000" marR="0" lvl="1" indent="-171450" algn="just" defTabSz="685800" rtl="0" eaLnBrk="1" fontAlgn="auto" latinLnBrk="0" hangingPunct="1">
                        <a:lnSpc>
                          <a:spcPts val="1200"/>
                        </a:lnSpc>
                        <a:spcBef>
                          <a:spcPts val="0"/>
                        </a:spcBef>
                        <a:spcAft>
                          <a:spcPts val="0"/>
                        </a:spcAft>
                        <a:buClr>
                          <a:srgbClr val="FFE600"/>
                        </a:buClr>
                        <a:buSzTx/>
                        <a:buFont typeface="Arial" panose="020B0604020202020204" pitchFamily="34" charset="0"/>
                        <a:buChar char="•"/>
                        <a:tabLst/>
                        <a:defRPr/>
                      </a:pPr>
                      <a:r>
                        <a:rPr lang="fr-FR" altLang="ja-JP" sz="1000" b="0" kern="1200" noProof="0" dirty="0">
                          <a:solidFill>
                            <a:schemeClr val="tx1"/>
                          </a:solidFill>
                          <a:effectLst/>
                          <a:latin typeface="EYInterstate "/>
                          <a:ea typeface="+mn-lt"/>
                          <a:cs typeface="+mn-lt"/>
                        </a:rPr>
                        <a:t>Analyse de l’impact sur les IDE et le commerce</a:t>
                      </a:r>
                    </a:p>
                    <a:p>
                      <a:pPr marL="360000" marR="0" lvl="1" indent="-171450" algn="just" defTabSz="685800" rtl="0" eaLnBrk="1" fontAlgn="auto" latinLnBrk="0" hangingPunct="1">
                        <a:lnSpc>
                          <a:spcPts val="1200"/>
                        </a:lnSpc>
                        <a:spcBef>
                          <a:spcPts val="0"/>
                        </a:spcBef>
                        <a:spcAft>
                          <a:spcPts val="0"/>
                        </a:spcAft>
                        <a:buClr>
                          <a:srgbClr val="FFE600"/>
                        </a:buClr>
                        <a:buSzTx/>
                        <a:buFont typeface="Arial" panose="020B0604020202020204" pitchFamily="34" charset="0"/>
                        <a:buChar char="•"/>
                        <a:tabLst/>
                        <a:defRPr/>
                      </a:pPr>
                      <a:r>
                        <a:rPr lang="fr-FR" altLang="ja-JP" sz="1000" b="0" kern="1200" noProof="0" dirty="0">
                          <a:solidFill>
                            <a:schemeClr val="tx1"/>
                          </a:solidFill>
                          <a:effectLst/>
                          <a:latin typeface="EYInterstate "/>
                          <a:ea typeface="+mn-lt"/>
                          <a:cs typeface="+mn-lt"/>
                        </a:rPr>
                        <a:t>Analyse de l’impact sur le développement du secteur privé et effets sur l'emploi</a:t>
                      </a:r>
                    </a:p>
                    <a:p>
                      <a:pPr marL="360000" marR="0" lvl="1" indent="-171450" algn="just" defTabSz="685800" rtl="0" eaLnBrk="1" fontAlgn="auto" latinLnBrk="0" hangingPunct="1">
                        <a:lnSpc>
                          <a:spcPts val="1200"/>
                        </a:lnSpc>
                        <a:spcBef>
                          <a:spcPts val="0"/>
                        </a:spcBef>
                        <a:spcAft>
                          <a:spcPts val="0"/>
                        </a:spcAft>
                        <a:buClr>
                          <a:srgbClr val="FFE600"/>
                        </a:buClr>
                        <a:buSzTx/>
                        <a:buFont typeface="Arial" panose="020B0604020202020204" pitchFamily="34" charset="0"/>
                        <a:buChar char="•"/>
                        <a:tabLst/>
                        <a:defRPr/>
                      </a:pPr>
                      <a:r>
                        <a:rPr lang="fr-FR" altLang="ja-JP" sz="1000" b="0" kern="1200" noProof="0" dirty="0">
                          <a:solidFill>
                            <a:schemeClr val="tx1"/>
                          </a:solidFill>
                          <a:effectLst/>
                          <a:latin typeface="EYInterstate "/>
                          <a:ea typeface="+mn-lt"/>
                          <a:cs typeface="+mn-lt"/>
                        </a:rPr>
                        <a:t>Analyse de l’impact sur les recettes fiscales</a:t>
                      </a:r>
                    </a:p>
                    <a:p>
                      <a:pPr marL="360000" marR="0" lvl="1" indent="-171450" algn="just" defTabSz="685800" rtl="0" eaLnBrk="1" fontAlgn="auto" latinLnBrk="0" hangingPunct="1">
                        <a:lnSpc>
                          <a:spcPts val="1200"/>
                        </a:lnSpc>
                        <a:spcBef>
                          <a:spcPts val="0"/>
                        </a:spcBef>
                        <a:spcAft>
                          <a:spcPts val="0"/>
                        </a:spcAft>
                        <a:buClr>
                          <a:srgbClr val="FFE600"/>
                        </a:buClr>
                        <a:buSzTx/>
                        <a:buFont typeface="Arial" panose="020B0604020202020204" pitchFamily="34" charset="0"/>
                        <a:buChar char="•"/>
                        <a:tabLst/>
                        <a:defRPr/>
                      </a:pPr>
                      <a:r>
                        <a:rPr lang="fr-FR" altLang="ja-JP" sz="1000" b="0" kern="1200" noProof="0" dirty="0">
                          <a:solidFill>
                            <a:schemeClr val="tx1"/>
                          </a:solidFill>
                          <a:effectLst/>
                          <a:latin typeface="EYInterstate "/>
                          <a:ea typeface="+mn-lt"/>
                          <a:cs typeface="+mn-lt"/>
                        </a:rPr>
                        <a:t>Analyse de l’impact sur la distribution des revenus, la pauvreté et l'inégalité</a:t>
                      </a:r>
                    </a:p>
                    <a:p>
                      <a:pPr marL="360000" marR="0" lvl="1" indent="-171450" algn="just" defTabSz="685800" rtl="0" eaLnBrk="1" fontAlgn="auto" latinLnBrk="0" hangingPunct="1">
                        <a:lnSpc>
                          <a:spcPts val="1200"/>
                        </a:lnSpc>
                        <a:spcBef>
                          <a:spcPts val="0"/>
                        </a:spcBef>
                        <a:spcAft>
                          <a:spcPts val="0"/>
                        </a:spcAft>
                        <a:buClr>
                          <a:srgbClr val="FFE600"/>
                        </a:buClr>
                        <a:buSzTx/>
                        <a:buFont typeface="Arial" panose="020B0604020202020204" pitchFamily="34" charset="0"/>
                        <a:buChar char="•"/>
                        <a:tabLst/>
                        <a:defRPr/>
                      </a:pPr>
                      <a:endParaRPr lang="fr-FR" altLang="ja-JP" sz="1000" b="0" kern="1200" noProof="0" dirty="0">
                        <a:solidFill>
                          <a:schemeClr val="tx1"/>
                        </a:solidFill>
                        <a:effectLst/>
                        <a:latin typeface="EYInterstate "/>
                        <a:ea typeface="+mn-lt"/>
                        <a:cs typeface="+mn-lt"/>
                      </a:endParaRPr>
                    </a:p>
                  </a:txBody>
                  <a:tcPr marL="72000" marR="72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9380872"/>
                  </a:ext>
                </a:extLst>
              </a:tr>
              <a:tr h="1968965">
                <a:tc>
                  <a:txBody>
                    <a:bodyPr/>
                    <a:lstStyle/>
                    <a:p>
                      <a:pPr marL="0" marR="0" lvl="0" indent="0" algn="ctr" defTabSz="685800" rtl="0" eaLnBrk="1" fontAlgn="auto" latinLnBrk="0" hangingPunct="0">
                        <a:lnSpc>
                          <a:spcPct val="115000"/>
                        </a:lnSpc>
                        <a:spcBef>
                          <a:spcPts val="0"/>
                        </a:spcBef>
                        <a:spcAft>
                          <a:spcPts val="600"/>
                        </a:spcAft>
                        <a:buClrTx/>
                        <a:buSzTx/>
                        <a:buFontTx/>
                        <a:buNone/>
                        <a:tabLst/>
                        <a:defRPr/>
                      </a:pPr>
                      <a:r>
                        <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2023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ts val="1200"/>
                        </a:lnSpc>
                        <a:spcAft>
                          <a:spcPts val="0"/>
                        </a:spcAft>
                      </a:pPr>
                      <a:r>
                        <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EY Tunisie - </a:t>
                      </a:r>
                    </a:p>
                    <a:p>
                      <a:pPr algn="ctr" hangingPunct="0">
                        <a:lnSpc>
                          <a:spcPts val="1200"/>
                        </a:lnSpc>
                        <a:spcAft>
                          <a:spcPts val="0"/>
                        </a:spcAft>
                      </a:pPr>
                      <a:r>
                        <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Consultante Senior - </a:t>
                      </a:r>
                    </a:p>
                    <a:p>
                      <a:pPr algn="ctr" hangingPunct="0">
                        <a:lnSpc>
                          <a:spcPts val="1200"/>
                        </a:lnSpc>
                        <a:spcAft>
                          <a:spcPts val="0"/>
                        </a:spcAft>
                      </a:pPr>
                      <a:r>
                        <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Financial Services Consulting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15000"/>
                        </a:lnSpc>
                        <a:spcAft>
                          <a:spcPts val="600"/>
                        </a:spcAft>
                      </a:pPr>
                      <a:r>
                        <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Tunisie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1450" marR="0" lvl="0" indent="-171450" algn="just" defTabSz="685800" rtl="0" eaLnBrk="1" fontAlgn="auto" latinLnBrk="0" hangingPunct="1">
                        <a:lnSpc>
                          <a:spcPct val="115000"/>
                        </a:lnSpc>
                        <a:spcBef>
                          <a:spcPts val="0"/>
                        </a:spcBef>
                        <a:spcAft>
                          <a:spcPts val="0"/>
                        </a:spcAft>
                        <a:buClr>
                          <a:srgbClr val="FFE600"/>
                        </a:buClr>
                        <a:buSzTx/>
                        <a:buFontTx/>
                        <a:buChar char="•"/>
                        <a:tabLst/>
                        <a:defRPr/>
                      </a:pPr>
                      <a:r>
                        <a:rPr lang="fr-FR" altLang="ja-JP" sz="1000" b="1" i="0" kern="1200" noProof="0" dirty="0">
                          <a:solidFill>
                            <a:schemeClr val="tx1"/>
                          </a:solidFill>
                          <a:effectLst/>
                          <a:latin typeface="EYInterstate "/>
                          <a:ea typeface="+mn-lt"/>
                          <a:cs typeface="+mn-lt"/>
                        </a:rPr>
                        <a:t>Optimisation des parcours clients (entrée en relation, octroi de prêts à la consommation et au logement) (Banque Commerciale Tunisienne, Tunisie-En cours) :</a:t>
                      </a:r>
                    </a:p>
                    <a:p>
                      <a:pPr marL="360000" marR="0" lvl="1" indent="-171450" algn="just" defTabSz="685800" rtl="0" eaLnBrk="1" fontAlgn="auto" latinLnBrk="0" hangingPunct="1">
                        <a:lnSpc>
                          <a:spcPts val="1200"/>
                        </a:lnSpc>
                        <a:spcBef>
                          <a:spcPts val="0"/>
                        </a:spcBef>
                        <a:spcAft>
                          <a:spcPts val="0"/>
                        </a:spcAft>
                        <a:buClr>
                          <a:srgbClr val="FFE600"/>
                        </a:buClr>
                        <a:buSzTx/>
                        <a:buFont typeface="Arial" panose="020B0604020202020204" pitchFamily="34" charset="0"/>
                        <a:buChar char="•"/>
                        <a:tabLst/>
                        <a:defRPr/>
                      </a:pPr>
                      <a:r>
                        <a:rPr lang="fr-FR" altLang="ja-JP" sz="1000" b="0" kern="1200" noProof="0" dirty="0">
                          <a:solidFill>
                            <a:schemeClr val="tx1"/>
                          </a:solidFill>
                          <a:effectLst/>
                          <a:latin typeface="EYInterstate "/>
                          <a:ea typeface="+mn-lt"/>
                          <a:cs typeface="+mn-lt"/>
                        </a:rPr>
                        <a:t>Diagnostic des processus en cours</a:t>
                      </a:r>
                    </a:p>
                    <a:p>
                      <a:pPr marL="360000" marR="0" lvl="1" indent="-171450" algn="just" defTabSz="685800" rtl="0" eaLnBrk="1" fontAlgn="auto" latinLnBrk="0" hangingPunct="1">
                        <a:lnSpc>
                          <a:spcPts val="1200"/>
                        </a:lnSpc>
                        <a:spcBef>
                          <a:spcPts val="0"/>
                        </a:spcBef>
                        <a:spcAft>
                          <a:spcPts val="0"/>
                        </a:spcAft>
                        <a:buClr>
                          <a:srgbClr val="FFE600"/>
                        </a:buClr>
                        <a:buSzTx/>
                        <a:buFont typeface="Arial" panose="020B0604020202020204" pitchFamily="34" charset="0"/>
                        <a:buChar char="•"/>
                        <a:tabLst/>
                        <a:defRPr/>
                      </a:pPr>
                      <a:r>
                        <a:rPr lang="fr-FR" altLang="ja-JP" sz="1000" b="0" kern="1200" noProof="0" dirty="0">
                          <a:solidFill>
                            <a:schemeClr val="tx1"/>
                          </a:solidFill>
                          <a:effectLst/>
                          <a:latin typeface="EYInterstate "/>
                          <a:ea typeface="+mn-lt"/>
                          <a:cs typeface="+mn-lt"/>
                        </a:rPr>
                        <a:t>Proposition de pistes d'amélioration</a:t>
                      </a:r>
                    </a:p>
                    <a:p>
                      <a:pPr marL="360000" marR="0" lvl="1" indent="-171450" algn="just" defTabSz="685800" rtl="0" eaLnBrk="1" fontAlgn="auto" latinLnBrk="0" hangingPunct="1">
                        <a:lnSpc>
                          <a:spcPts val="1200"/>
                        </a:lnSpc>
                        <a:spcBef>
                          <a:spcPts val="0"/>
                        </a:spcBef>
                        <a:spcAft>
                          <a:spcPts val="0"/>
                        </a:spcAft>
                        <a:buClr>
                          <a:srgbClr val="FFE600"/>
                        </a:buClr>
                        <a:buSzTx/>
                        <a:buFont typeface="Arial" panose="020B0604020202020204" pitchFamily="34" charset="0"/>
                        <a:buChar char="•"/>
                        <a:tabLst/>
                        <a:defRPr/>
                      </a:pPr>
                      <a:r>
                        <a:rPr lang="fr-FR" altLang="ja-JP" sz="1000" b="0" kern="1200" noProof="0" dirty="0">
                          <a:solidFill>
                            <a:schemeClr val="tx1"/>
                          </a:solidFill>
                          <a:effectLst/>
                          <a:latin typeface="EYInterstate "/>
                          <a:ea typeface="+mn-lt"/>
                          <a:cs typeface="+mn-lt"/>
                        </a:rPr>
                        <a:t>Accompagnement dans la mise en œuvre des solutions innovantes sélectionnées.</a:t>
                      </a:r>
                    </a:p>
                  </a:txBody>
                  <a:tcPr marL="72000" marR="72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329860"/>
                  </a:ext>
                </a:extLst>
              </a:tr>
            </a:tbl>
          </a:graphicData>
        </a:graphic>
      </p:graphicFrame>
      <p:sp>
        <p:nvSpPr>
          <p:cNvPr id="11" name="Titre 1">
            <a:extLst>
              <a:ext uri="{FF2B5EF4-FFF2-40B4-BE49-F238E27FC236}">
                <a16:creationId xmlns:a16="http://schemas.microsoft.com/office/drawing/2014/main" id="{62FA57A4-E213-AE17-FDCD-92D1C762FED3}"/>
              </a:ext>
            </a:extLst>
          </p:cNvPr>
          <p:cNvSpPr txBox="1">
            <a:spLocks/>
          </p:cNvSpPr>
          <p:nvPr/>
        </p:nvSpPr>
        <p:spPr>
          <a:xfrm>
            <a:off x="463337" y="384012"/>
            <a:ext cx="5932165" cy="548460"/>
          </a:xfrm>
          <a:prstGeom prst="rect">
            <a:avLst/>
          </a:prstGeom>
        </p:spPr>
        <p:txBody>
          <a:bodyPr vert="horz" lIns="0" tIns="0" rIns="0" bIns="0" rtlCol="0" anchor="ctr" anchorCtr="0">
            <a:noAutofit/>
          </a:bodyPr>
          <a:lstStyle>
            <a:lvl1pPr algn="l" defTabSz="1320647" rtl="0" eaLnBrk="1" latinLnBrk="0" hangingPunct="1">
              <a:lnSpc>
                <a:spcPct val="85000"/>
              </a:lnSpc>
              <a:spcBef>
                <a:spcPct val="0"/>
              </a:spcBef>
              <a:buNone/>
              <a:defRPr lang="en-US" sz="1600" b="1" kern="1200" noProof="0">
                <a:solidFill>
                  <a:schemeClr val="bg1"/>
                </a:solidFill>
                <a:latin typeface="EYInterstate" panose="02000503020000020004" pitchFamily="2" charset="0"/>
                <a:ea typeface="+mj-ea"/>
                <a:cs typeface="Arial" pitchFamily="34" charset="0"/>
              </a:defRPr>
            </a:lvl1pPr>
          </a:lstStyle>
          <a:p>
            <a:pPr defTabSz="447647"/>
            <a:r>
              <a:rPr lang="fr-FR" sz="1600" b="1">
                <a:solidFill>
                  <a:prstClr val="black"/>
                </a:solidFill>
              </a:rPr>
              <a:t>Curriculum Vitae – Emna Ben Chaabene</a:t>
            </a:r>
            <a:endParaRPr lang="en-US" sz="1600" b="1">
              <a:solidFill>
                <a:prstClr val="black"/>
              </a:solidFill>
            </a:endParaRPr>
          </a:p>
        </p:txBody>
      </p:sp>
    </p:spTree>
    <p:extLst>
      <p:ext uri="{BB962C8B-B14F-4D97-AF65-F5344CB8AC3E}">
        <p14:creationId xmlns:p14="http://schemas.microsoft.com/office/powerpoint/2010/main" val="512492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a:extLst>
              <a:ext uri="{FF2B5EF4-FFF2-40B4-BE49-F238E27FC236}">
                <a16:creationId xmlns:a16="http://schemas.microsoft.com/office/drawing/2014/main" id="{CF5F9279-5C00-24A5-1F3A-36A21D28926D}"/>
              </a:ext>
            </a:extLst>
          </p:cNvPr>
          <p:cNvGraphicFramePr>
            <a:graphicFrameLocks noGrp="1"/>
          </p:cNvGraphicFramePr>
          <p:nvPr>
            <p:extLst>
              <p:ext uri="{D42A27DB-BD31-4B8C-83A1-F6EECF244321}">
                <p14:modId xmlns:p14="http://schemas.microsoft.com/office/powerpoint/2010/main" val="2266828789"/>
              </p:ext>
            </p:extLst>
          </p:nvPr>
        </p:nvGraphicFramePr>
        <p:xfrm>
          <a:off x="483072" y="1173163"/>
          <a:ext cx="5891856" cy="4501253"/>
        </p:xfrm>
        <a:graphic>
          <a:graphicData uri="http://schemas.openxmlformats.org/drawingml/2006/table">
            <a:tbl>
              <a:tblPr firstRow="1" firstCol="1" bandRow="1" bandCol="1"/>
              <a:tblGrid>
                <a:gridCol w="656518">
                  <a:extLst>
                    <a:ext uri="{9D8B030D-6E8A-4147-A177-3AD203B41FA5}">
                      <a16:colId xmlns:a16="http://schemas.microsoft.com/office/drawing/2014/main" val="3839303"/>
                    </a:ext>
                  </a:extLst>
                </a:gridCol>
                <a:gridCol w="1132764">
                  <a:extLst>
                    <a:ext uri="{9D8B030D-6E8A-4147-A177-3AD203B41FA5}">
                      <a16:colId xmlns:a16="http://schemas.microsoft.com/office/drawing/2014/main" val="4045424988"/>
                    </a:ext>
                  </a:extLst>
                </a:gridCol>
                <a:gridCol w="731139">
                  <a:extLst>
                    <a:ext uri="{9D8B030D-6E8A-4147-A177-3AD203B41FA5}">
                      <a16:colId xmlns:a16="http://schemas.microsoft.com/office/drawing/2014/main" val="1106243198"/>
                    </a:ext>
                  </a:extLst>
                </a:gridCol>
                <a:gridCol w="3371435">
                  <a:extLst>
                    <a:ext uri="{9D8B030D-6E8A-4147-A177-3AD203B41FA5}">
                      <a16:colId xmlns:a16="http://schemas.microsoft.com/office/drawing/2014/main" val="3260600375"/>
                    </a:ext>
                  </a:extLst>
                </a:gridCol>
              </a:tblGrid>
              <a:tr h="1149973">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a:spcAft>
                          <a:spcPts val="400"/>
                        </a:spcAft>
                      </a:pPr>
                      <a:r>
                        <a:rPr lang="fr-FR" sz="1000" b="1" dirty="0">
                          <a:solidFill>
                            <a:schemeClr val="tx1"/>
                          </a:solidFill>
                          <a:effectLst/>
                          <a:latin typeface="EYInterstate" panose="02000503020000020004" pitchFamily="2" charset="0"/>
                          <a:ea typeface="Times New Roman" panose="02020603050405020304" pitchFamily="18" charset="0"/>
                        </a:rPr>
                        <a:t>Période</a:t>
                      </a:r>
                    </a:p>
                  </a:txBody>
                  <a:tcPr marL="17780" marR="177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GB" sz="1000" b="1" kern="600" dirty="0">
                          <a:effectLst/>
                          <a:latin typeface="EYInterstate" panose="02000503020000020004" pitchFamily="2" charset="0"/>
                          <a:ea typeface="Calibri" panose="020F0502020204030204" pitchFamily="34" charset="0"/>
                          <a:cs typeface="Arial" panose="020B0604020202020204" pitchFamily="34" charset="0"/>
                        </a:rPr>
                        <a:t>Organisation et titre</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GB" sz="10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Pays</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fr-FR" sz="1000" b="1" kern="1200" dirty="0">
                          <a:solidFill>
                            <a:schemeClr val="tx1"/>
                          </a:solidFill>
                          <a:effectLst/>
                          <a:latin typeface="EYInterstate" panose="02000503020000020004" pitchFamily="2" charset="0"/>
                          <a:ea typeface="+mn-ea"/>
                          <a:cs typeface="+mn-cs"/>
                        </a:rPr>
                        <a:t>Résumé des activités réalisées en rapport avec la mission</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04430696"/>
                  </a:ext>
                </a:extLst>
              </a:tr>
              <a:tr h="1499620">
                <a:tc>
                  <a:txBody>
                    <a:bodyPr/>
                    <a:lstStyle/>
                    <a:p>
                      <a:pPr marL="0" marR="0" lvl="0" indent="0" algn="ctr" defTabSz="685800" rtl="0" eaLnBrk="1" fontAlgn="auto" latinLnBrk="0" hangingPunct="0">
                        <a:lnSpc>
                          <a:spcPct val="115000"/>
                        </a:lnSpc>
                        <a:spcBef>
                          <a:spcPts val="0"/>
                        </a:spcBef>
                        <a:spcAft>
                          <a:spcPts val="600"/>
                        </a:spcAft>
                        <a:buClrTx/>
                        <a:buSzTx/>
                        <a:buFontTx/>
                        <a:buNone/>
                        <a:tabLst/>
                        <a:defRPr/>
                      </a:pPr>
                      <a:r>
                        <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2021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ts val="1200"/>
                        </a:lnSpc>
                        <a:spcAft>
                          <a:spcPts val="0"/>
                        </a:spcAft>
                      </a:pPr>
                      <a:r>
                        <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EY Tunisie - </a:t>
                      </a:r>
                    </a:p>
                    <a:p>
                      <a:pPr algn="ctr" hangingPunct="0">
                        <a:lnSpc>
                          <a:spcPts val="1200"/>
                        </a:lnSpc>
                        <a:spcAft>
                          <a:spcPts val="0"/>
                        </a:spcAft>
                      </a:pPr>
                      <a:r>
                        <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Consultante Senior - </a:t>
                      </a:r>
                    </a:p>
                    <a:p>
                      <a:pPr algn="ctr" hangingPunct="0">
                        <a:lnSpc>
                          <a:spcPts val="1200"/>
                        </a:lnSpc>
                        <a:spcAft>
                          <a:spcPts val="0"/>
                        </a:spcAft>
                      </a:pPr>
                      <a:r>
                        <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Financial Services Consulting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15000"/>
                        </a:lnSpc>
                        <a:spcAft>
                          <a:spcPts val="600"/>
                        </a:spcAft>
                      </a:pPr>
                      <a:r>
                        <a:rPr lang="fr-FR" sz="1000" kern="60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Tunisie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1450" marR="0" lvl="0" indent="-171450" algn="just" defTabSz="685800" rtl="0" eaLnBrk="1" fontAlgn="auto" latinLnBrk="0" hangingPunct="1">
                        <a:lnSpc>
                          <a:spcPct val="115000"/>
                        </a:lnSpc>
                        <a:spcBef>
                          <a:spcPts val="0"/>
                        </a:spcBef>
                        <a:spcAft>
                          <a:spcPts val="0"/>
                        </a:spcAft>
                        <a:buClr>
                          <a:srgbClr val="FFE600"/>
                        </a:buClr>
                        <a:buSzTx/>
                        <a:buFontTx/>
                        <a:buChar char="•"/>
                        <a:tabLst/>
                        <a:defRPr/>
                      </a:pPr>
                      <a:r>
                        <a:rPr lang="fr-FR" altLang="ja-JP" sz="1000" b="1" i="0" kern="1200" noProof="0" dirty="0">
                          <a:solidFill>
                            <a:schemeClr val="tx1"/>
                          </a:solidFill>
                          <a:effectLst/>
                          <a:latin typeface="EYInterstate "/>
                          <a:ea typeface="+mn-lt"/>
                          <a:cs typeface="+mn-lt"/>
                        </a:rPr>
                        <a:t>Réingénierie des processus (Arab </a:t>
                      </a:r>
                      <a:r>
                        <a:rPr lang="fr-FR" altLang="ja-JP" sz="1000" b="1" i="0" kern="1200" noProof="0" dirty="0" err="1">
                          <a:solidFill>
                            <a:schemeClr val="tx1"/>
                          </a:solidFill>
                          <a:effectLst/>
                          <a:latin typeface="EYInterstate "/>
                          <a:ea typeface="+mn-lt"/>
                          <a:cs typeface="+mn-lt"/>
                        </a:rPr>
                        <a:t>Tunisian</a:t>
                      </a:r>
                      <a:r>
                        <a:rPr lang="fr-FR" altLang="ja-JP" sz="1000" b="1" i="0" kern="1200" noProof="0" dirty="0">
                          <a:solidFill>
                            <a:schemeClr val="tx1"/>
                          </a:solidFill>
                          <a:effectLst/>
                          <a:latin typeface="EYInterstate "/>
                          <a:ea typeface="+mn-lt"/>
                          <a:cs typeface="+mn-lt"/>
                        </a:rPr>
                        <a:t> Bank (ATB), Tunisie-2021) : </a:t>
                      </a:r>
                    </a:p>
                    <a:p>
                      <a:pPr marL="360000" marR="0" lvl="1" indent="-171450" algn="just" defTabSz="685800" rtl="0" eaLnBrk="1" fontAlgn="auto" latinLnBrk="0" hangingPunct="1">
                        <a:lnSpc>
                          <a:spcPts val="1200"/>
                        </a:lnSpc>
                        <a:spcBef>
                          <a:spcPts val="0"/>
                        </a:spcBef>
                        <a:spcAft>
                          <a:spcPts val="0"/>
                        </a:spcAft>
                        <a:buClr>
                          <a:srgbClr val="FFE600"/>
                        </a:buClr>
                        <a:buSzTx/>
                        <a:buFont typeface="Arial" panose="020B0604020202020204" pitchFamily="34" charset="0"/>
                        <a:buChar char="•"/>
                        <a:tabLst/>
                        <a:defRPr/>
                      </a:pPr>
                      <a:r>
                        <a:rPr lang="fr-FR" altLang="ja-JP" sz="1000" b="0" kern="1200" noProof="0" dirty="0">
                          <a:solidFill>
                            <a:schemeClr val="tx1"/>
                          </a:solidFill>
                          <a:effectLst/>
                          <a:latin typeface="EYInterstate "/>
                          <a:ea typeface="+mn-lt"/>
                          <a:cs typeface="+mn-lt"/>
                        </a:rPr>
                        <a:t>Diagnostic et évaluation critique des processus actuels</a:t>
                      </a:r>
                    </a:p>
                    <a:p>
                      <a:pPr marL="360000" marR="0" lvl="1" indent="-171450" algn="just" defTabSz="685800" rtl="0" eaLnBrk="1" fontAlgn="auto" latinLnBrk="0" hangingPunct="1">
                        <a:lnSpc>
                          <a:spcPts val="1200"/>
                        </a:lnSpc>
                        <a:spcBef>
                          <a:spcPts val="0"/>
                        </a:spcBef>
                        <a:spcAft>
                          <a:spcPts val="0"/>
                        </a:spcAft>
                        <a:buClr>
                          <a:srgbClr val="FFE600"/>
                        </a:buClr>
                        <a:buSzTx/>
                        <a:buFont typeface="Arial" panose="020B0604020202020204" pitchFamily="34" charset="0"/>
                        <a:buChar char="•"/>
                        <a:tabLst/>
                        <a:defRPr/>
                      </a:pPr>
                      <a:r>
                        <a:rPr lang="fr-FR" altLang="ja-JP" sz="1000" b="0" kern="1200" noProof="0" dirty="0">
                          <a:solidFill>
                            <a:schemeClr val="tx1"/>
                          </a:solidFill>
                          <a:effectLst/>
                          <a:latin typeface="EYInterstate "/>
                          <a:ea typeface="+mn-lt"/>
                          <a:cs typeface="+mn-lt"/>
                        </a:rPr>
                        <a:t>Proposition de domaines d'amélioration.</a:t>
                      </a:r>
                    </a:p>
                  </a:txBody>
                  <a:tcPr marL="72000" marR="72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7790092"/>
                  </a:ext>
                </a:extLst>
              </a:tr>
              <a:tr h="1199696">
                <a:tc>
                  <a:txBody>
                    <a:bodyPr/>
                    <a:lstStyle/>
                    <a:p>
                      <a:pPr marL="0" marR="0" lvl="0" indent="0" algn="ctr" defTabSz="685800" rtl="0" eaLnBrk="1" fontAlgn="auto" latinLnBrk="0" hangingPunct="0">
                        <a:lnSpc>
                          <a:spcPct val="115000"/>
                        </a:lnSpc>
                        <a:spcBef>
                          <a:spcPts val="0"/>
                        </a:spcBef>
                        <a:spcAft>
                          <a:spcPts val="600"/>
                        </a:spcAft>
                        <a:buClrTx/>
                        <a:buSzTx/>
                        <a:buFontTx/>
                        <a:buNone/>
                        <a:tabLst/>
                        <a:defRPr/>
                      </a:pPr>
                      <a:r>
                        <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2021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ts val="1200"/>
                        </a:lnSpc>
                        <a:spcAft>
                          <a:spcPts val="0"/>
                        </a:spcAft>
                      </a:pPr>
                      <a:r>
                        <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EY Tunisie - </a:t>
                      </a:r>
                    </a:p>
                    <a:p>
                      <a:pPr algn="ctr" hangingPunct="0">
                        <a:lnSpc>
                          <a:spcPts val="1200"/>
                        </a:lnSpc>
                        <a:spcAft>
                          <a:spcPts val="0"/>
                        </a:spcAft>
                      </a:pPr>
                      <a:r>
                        <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Consultante Senior - </a:t>
                      </a:r>
                    </a:p>
                    <a:p>
                      <a:pPr algn="ctr" hangingPunct="0">
                        <a:lnSpc>
                          <a:spcPts val="1200"/>
                        </a:lnSpc>
                        <a:spcAft>
                          <a:spcPts val="0"/>
                        </a:spcAft>
                      </a:pPr>
                      <a:r>
                        <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Financial Services Consulting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15000"/>
                        </a:lnSpc>
                        <a:spcAft>
                          <a:spcPts val="600"/>
                        </a:spcAft>
                      </a:pPr>
                      <a:r>
                        <a:rPr lang="fr-FR" sz="1000" kern="60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Tunisie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1450" marR="0" lvl="0" indent="-171450" algn="just" defTabSz="685800" rtl="0" eaLnBrk="1" fontAlgn="auto" latinLnBrk="0" hangingPunct="1">
                        <a:lnSpc>
                          <a:spcPct val="115000"/>
                        </a:lnSpc>
                        <a:spcBef>
                          <a:spcPts val="0"/>
                        </a:spcBef>
                        <a:spcAft>
                          <a:spcPts val="0"/>
                        </a:spcAft>
                        <a:buClr>
                          <a:srgbClr val="FFE600"/>
                        </a:buClr>
                        <a:buSzTx/>
                        <a:buFontTx/>
                        <a:buChar char="•"/>
                        <a:tabLst/>
                        <a:defRPr/>
                      </a:pPr>
                      <a:r>
                        <a:rPr lang="fr-FR" altLang="ja-JP" sz="1000" b="1" i="0" kern="1200" noProof="0" dirty="0">
                          <a:solidFill>
                            <a:schemeClr val="tx1"/>
                          </a:solidFill>
                          <a:effectLst/>
                          <a:latin typeface="EYInterstate "/>
                          <a:ea typeface="+mn-lt"/>
                          <a:cs typeface="+mn-lt"/>
                        </a:rPr>
                        <a:t>MAE Assurances Tunisie (Tunisie, 2021) :</a:t>
                      </a:r>
                    </a:p>
                    <a:p>
                      <a:pPr marL="360000" marR="0" lvl="1" indent="-171450" algn="just" defTabSz="685800" rtl="0" eaLnBrk="1" fontAlgn="auto" latinLnBrk="0" hangingPunct="1">
                        <a:lnSpc>
                          <a:spcPts val="1200"/>
                        </a:lnSpc>
                        <a:spcBef>
                          <a:spcPts val="0"/>
                        </a:spcBef>
                        <a:spcAft>
                          <a:spcPts val="0"/>
                        </a:spcAft>
                        <a:buClr>
                          <a:srgbClr val="FFE600"/>
                        </a:buClr>
                        <a:buSzTx/>
                        <a:buFont typeface="Arial" panose="020B0604020202020204" pitchFamily="34" charset="0"/>
                        <a:buChar char="•"/>
                        <a:tabLst/>
                        <a:defRPr/>
                      </a:pPr>
                      <a:r>
                        <a:rPr lang="fr-FR" altLang="ja-JP" sz="1000" b="0" kern="1200" noProof="0" dirty="0">
                          <a:solidFill>
                            <a:schemeClr val="tx1"/>
                          </a:solidFill>
                          <a:effectLst/>
                          <a:latin typeface="EYInterstate "/>
                          <a:ea typeface="+mn-lt"/>
                          <a:cs typeface="+mn-lt"/>
                        </a:rPr>
                        <a:t>Diagnostic externe de l'organisation.</a:t>
                      </a:r>
                    </a:p>
                    <a:p>
                      <a:pPr marL="360000" marR="0" lvl="1" indent="-171450" algn="just" defTabSz="685800" rtl="0" eaLnBrk="1" fontAlgn="auto" latinLnBrk="0" hangingPunct="1">
                        <a:lnSpc>
                          <a:spcPts val="1200"/>
                        </a:lnSpc>
                        <a:spcBef>
                          <a:spcPts val="0"/>
                        </a:spcBef>
                        <a:spcAft>
                          <a:spcPts val="0"/>
                        </a:spcAft>
                        <a:buClr>
                          <a:srgbClr val="FFE600"/>
                        </a:buClr>
                        <a:buSzTx/>
                        <a:buFont typeface="Arial" panose="020B0604020202020204" pitchFamily="34" charset="0"/>
                        <a:buChar char="•"/>
                        <a:tabLst/>
                        <a:defRPr/>
                      </a:pPr>
                      <a:r>
                        <a:rPr lang="fr-FR" altLang="ja-JP" sz="1000" b="0" kern="1200" noProof="0" dirty="0">
                          <a:solidFill>
                            <a:schemeClr val="tx1"/>
                          </a:solidFill>
                          <a:effectLst/>
                          <a:latin typeface="EYInterstate "/>
                          <a:ea typeface="+mn-lt"/>
                          <a:cs typeface="+mn-lt"/>
                        </a:rPr>
                        <a:t>Benchmark international pour analyser le cadre légal et réglementaire, les spécificités du secteur de l'assurance et les caractéristiques des mutuelles sélectionnées.</a:t>
                      </a:r>
                    </a:p>
                    <a:p>
                      <a:pPr marL="360000" marR="0" lvl="1" indent="-171450" algn="just" defTabSz="685800" rtl="0" eaLnBrk="1" fontAlgn="auto" latinLnBrk="0" hangingPunct="1">
                        <a:lnSpc>
                          <a:spcPts val="1200"/>
                        </a:lnSpc>
                        <a:spcBef>
                          <a:spcPts val="0"/>
                        </a:spcBef>
                        <a:spcAft>
                          <a:spcPts val="0"/>
                        </a:spcAft>
                        <a:buClr>
                          <a:srgbClr val="FFE600"/>
                        </a:buClr>
                        <a:buSzTx/>
                        <a:buFont typeface="Arial" panose="020B0604020202020204" pitchFamily="34" charset="0"/>
                        <a:buChar char="•"/>
                        <a:tabLst/>
                        <a:defRPr/>
                      </a:pPr>
                      <a:r>
                        <a:rPr lang="fr-FR" altLang="ja-JP" sz="1000" b="0" kern="1200" noProof="0" dirty="0">
                          <a:solidFill>
                            <a:schemeClr val="tx1"/>
                          </a:solidFill>
                          <a:effectLst/>
                          <a:latin typeface="EYInterstate "/>
                          <a:ea typeface="+mn-lt"/>
                          <a:cs typeface="+mn-lt"/>
                        </a:rPr>
                        <a:t>Analyse du plan stratégique des mutuelles de référence en termes d'attractivité digitale, d'actions RSE, d'innovation et d'écosystème.</a:t>
                      </a:r>
                    </a:p>
                    <a:p>
                      <a:pPr marL="360000" marR="0" lvl="1" indent="-171450" algn="just" defTabSz="685800" rtl="0" eaLnBrk="1" fontAlgn="auto" latinLnBrk="0" hangingPunct="1">
                        <a:lnSpc>
                          <a:spcPts val="1200"/>
                        </a:lnSpc>
                        <a:spcBef>
                          <a:spcPts val="0"/>
                        </a:spcBef>
                        <a:spcAft>
                          <a:spcPts val="0"/>
                        </a:spcAft>
                        <a:buClr>
                          <a:srgbClr val="FFE600"/>
                        </a:buClr>
                        <a:buSzTx/>
                        <a:buFont typeface="Arial" panose="020B0604020202020204" pitchFamily="34" charset="0"/>
                        <a:buChar char="•"/>
                        <a:tabLst/>
                        <a:defRPr/>
                      </a:pPr>
                      <a:r>
                        <a:rPr lang="fr-FR" altLang="ja-JP" sz="1000" b="0" kern="1200" noProof="0" dirty="0">
                          <a:solidFill>
                            <a:schemeClr val="tx1"/>
                          </a:solidFill>
                          <a:effectLst/>
                          <a:latin typeface="EYInterstate "/>
                          <a:ea typeface="+mn-lt"/>
                          <a:cs typeface="+mn-lt"/>
                        </a:rPr>
                        <a:t>Analyse des valeurs, des visions et des missions de la mutuelle sur la base du Benchmark National et International.</a:t>
                      </a:r>
                    </a:p>
                  </a:txBody>
                  <a:tcPr marL="72000" marR="72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4432870"/>
                  </a:ext>
                </a:extLst>
              </a:tr>
            </a:tbl>
          </a:graphicData>
        </a:graphic>
      </p:graphicFrame>
      <p:sp>
        <p:nvSpPr>
          <p:cNvPr id="3" name="Rectangle 2">
            <a:extLst>
              <a:ext uri="{FF2B5EF4-FFF2-40B4-BE49-F238E27FC236}">
                <a16:creationId xmlns:a16="http://schemas.microsoft.com/office/drawing/2014/main" id="{89C5C2B4-6E5C-F36E-6E6C-7198AEDD8814}"/>
              </a:ext>
            </a:extLst>
          </p:cNvPr>
          <p:cNvSpPr/>
          <p:nvPr/>
        </p:nvSpPr>
        <p:spPr>
          <a:xfrm>
            <a:off x="463337" y="5915107"/>
            <a:ext cx="5905500" cy="553998"/>
          </a:xfrm>
          <a:prstGeom prst="rect">
            <a:avLst/>
          </a:prstGeom>
        </p:spPr>
        <p:txBody>
          <a:bodyPr wrap="square">
            <a:spAutoFit/>
          </a:bodyPr>
          <a:lstStyle/>
          <a:p>
            <a:pPr marL="0" marR="0" lvl="0" indent="0" algn="just" defTabSz="457200" rtl="0" eaLnBrk="1" fontAlgn="auto" latinLnBrk="0" hangingPunct="0">
              <a:lnSpc>
                <a:spcPts val="1200"/>
              </a:lnSpc>
              <a:spcBef>
                <a:spcPts val="0"/>
              </a:spcBef>
              <a:spcAft>
                <a:spcPts val="0"/>
              </a:spcAft>
              <a:buClrTx/>
              <a:buSzTx/>
              <a:buFontTx/>
              <a:buNone/>
              <a:tabLst/>
              <a:defRPr/>
            </a:pPr>
            <a:r>
              <a:rPr kumimoji="0" lang="fr-FR" sz="1000" b="1" i="0" strike="noStrike" kern="600" cap="none" spc="0" normalizeH="0" baseline="0" noProof="0" dirty="0">
                <a:ln>
                  <a:noFill/>
                </a:ln>
                <a:effectLst/>
                <a:uLnTx/>
                <a:uFillTx/>
                <a:latin typeface="EYInterstate" panose="02000503020000020004" pitchFamily="2" charset="0"/>
                <a:ea typeface="Times New Roman" panose="02020603050405020304" pitchFamily="18" charset="0"/>
                <a:cs typeface="Arial" panose="020B0604020202020204" pitchFamily="34" charset="0"/>
              </a:rPr>
              <a:t>Affiliation à des associations professionnelles et publications réalisées : </a:t>
            </a:r>
            <a:r>
              <a:rPr kumimoji="0" lang="fr-FR" sz="1000" i="0" strike="noStrike" kern="600" cap="none" spc="0" normalizeH="0" baseline="0" noProof="0" dirty="0">
                <a:ln>
                  <a:noFill/>
                </a:ln>
                <a:effectLst/>
                <a:uLnTx/>
                <a:uFillTx/>
                <a:latin typeface="EYInterstate" panose="02000503020000020004" pitchFamily="2" charset="0"/>
                <a:ea typeface="Times New Roman" panose="02020603050405020304" pitchFamily="18" charset="0"/>
                <a:cs typeface="Arial" panose="020B0604020202020204" pitchFamily="34" charset="0"/>
              </a:rPr>
              <a:t>NA</a:t>
            </a:r>
          </a:p>
          <a:p>
            <a:pPr marL="0" marR="0" lvl="0" indent="0" algn="just" defTabSz="457200" rtl="0" eaLnBrk="1" fontAlgn="auto" latinLnBrk="0" hangingPunct="0">
              <a:lnSpc>
                <a:spcPts val="1200"/>
              </a:lnSpc>
              <a:spcBef>
                <a:spcPts val="0"/>
              </a:spcBef>
              <a:spcAft>
                <a:spcPts val="0"/>
              </a:spcAft>
              <a:buClrTx/>
              <a:buSzTx/>
              <a:buFontTx/>
              <a:buNone/>
              <a:tabLst/>
              <a:defRPr/>
            </a:pPr>
            <a:endParaRPr lang="fr-FR" sz="1000" kern="600" dirty="0">
              <a:latin typeface="EYInterstate" panose="02000503020000020004" pitchFamily="2" charset="0"/>
              <a:ea typeface="Times New Roman" panose="02020603050405020304" pitchFamily="18" charset="0"/>
              <a:cs typeface="Arial" panose="020B0604020202020204" pitchFamily="34" charset="0"/>
            </a:endParaRPr>
          </a:p>
          <a:p>
            <a:pPr marL="0" marR="0" lvl="0" indent="0" algn="just" defTabSz="457200" rtl="0" eaLnBrk="1" fontAlgn="auto" latinLnBrk="0" hangingPunct="0">
              <a:lnSpc>
                <a:spcPts val="1200"/>
              </a:lnSpc>
              <a:spcBef>
                <a:spcPts val="0"/>
              </a:spcBef>
              <a:spcAft>
                <a:spcPts val="0"/>
              </a:spcAft>
              <a:buClrTx/>
              <a:buSzTx/>
              <a:buFontTx/>
              <a:buNone/>
              <a:tabLst/>
              <a:defRPr/>
            </a:pPr>
            <a:r>
              <a:rPr lang="fr-FR" sz="1000" b="1" kern="600" dirty="0">
                <a:latin typeface="EYInterstate" panose="02000503020000020004" pitchFamily="2" charset="0"/>
                <a:cs typeface="Arial" panose="020B0604020202020204" pitchFamily="34" charset="0"/>
              </a:rPr>
              <a:t>Certifications: </a:t>
            </a:r>
            <a:r>
              <a:rPr lang="fr-FR" sz="1000" kern="600" dirty="0">
                <a:latin typeface="EYInterstate" panose="02000503020000020004" pitchFamily="2" charset="0"/>
                <a:cs typeface="Arial" panose="020B0604020202020204" pitchFamily="34" charset="0"/>
              </a:rPr>
              <a:t>Certification Professional Scrum Product </a:t>
            </a:r>
            <a:r>
              <a:rPr lang="fr-FR" sz="1000" kern="600" dirty="0" err="1">
                <a:latin typeface="EYInterstate" panose="02000503020000020004" pitchFamily="2" charset="0"/>
                <a:cs typeface="Arial" panose="020B0604020202020204" pitchFamily="34" charset="0"/>
              </a:rPr>
              <a:t>Owner</a:t>
            </a:r>
            <a:r>
              <a:rPr lang="fr-FR" sz="1000" kern="600" dirty="0">
                <a:latin typeface="EYInterstate" panose="02000503020000020004" pitchFamily="2" charset="0"/>
                <a:cs typeface="Arial" panose="020B0604020202020204" pitchFamily="34" charset="0"/>
              </a:rPr>
              <a:t> </a:t>
            </a:r>
            <a:r>
              <a:rPr lang="fr-FR" sz="1000" kern="600" dirty="0" err="1">
                <a:latin typeface="EYInterstate" panose="02000503020000020004" pitchFamily="2" charset="0"/>
                <a:cs typeface="Arial" panose="020B0604020202020204" pitchFamily="34" charset="0"/>
              </a:rPr>
              <a:t>level</a:t>
            </a:r>
            <a:r>
              <a:rPr lang="fr-FR" sz="1000" kern="600" dirty="0">
                <a:latin typeface="EYInterstate" panose="02000503020000020004" pitchFamily="2" charset="0"/>
                <a:cs typeface="Arial" panose="020B0604020202020204" pitchFamily="34" charset="0"/>
              </a:rPr>
              <a:t> 1</a:t>
            </a:r>
          </a:p>
        </p:txBody>
      </p:sp>
      <p:sp>
        <p:nvSpPr>
          <p:cNvPr id="4" name="Rectangle 3">
            <a:extLst>
              <a:ext uri="{FF2B5EF4-FFF2-40B4-BE49-F238E27FC236}">
                <a16:creationId xmlns:a16="http://schemas.microsoft.com/office/drawing/2014/main" id="{E0070BD4-F34C-32DF-865A-46F025E49532}"/>
              </a:ext>
            </a:extLst>
          </p:cNvPr>
          <p:cNvSpPr/>
          <p:nvPr/>
        </p:nvSpPr>
        <p:spPr>
          <a:xfrm>
            <a:off x="463337" y="6523965"/>
            <a:ext cx="5905500" cy="246221"/>
          </a:xfrm>
          <a:prstGeom prst="rect">
            <a:avLst/>
          </a:prstGeom>
        </p:spPr>
        <p:txBody>
          <a:bodyPr wrap="square">
            <a:spAutoFit/>
          </a:bodyPr>
          <a:lstStyle/>
          <a:p>
            <a:pPr marL="0" marR="0" lvl="0" indent="0" algn="just" defTabSz="457200" rtl="0" eaLnBrk="1" fontAlgn="auto" latinLnBrk="0" hangingPunct="0">
              <a:lnSpc>
                <a:spcPts val="1200"/>
              </a:lnSpc>
              <a:spcBef>
                <a:spcPts val="0"/>
              </a:spcBef>
              <a:spcAft>
                <a:spcPts val="0"/>
              </a:spcAft>
              <a:buClrTx/>
              <a:buSzTx/>
              <a:buFontTx/>
              <a:buNone/>
              <a:tabLst/>
              <a:defRPr/>
            </a:pPr>
            <a:r>
              <a:rPr kumimoji="0" lang="fr-FR" sz="1000" b="1" i="0" strike="noStrike" kern="600" cap="none" spc="0" normalizeH="0" baseline="0" noProof="0" dirty="0">
                <a:ln>
                  <a:noFill/>
                </a:ln>
                <a:effectLst/>
                <a:uLnTx/>
                <a:uFillTx/>
                <a:latin typeface="EYInterstate" panose="02000503020000020004" pitchFamily="2" charset="0"/>
                <a:ea typeface="Times New Roman" panose="02020603050405020304" pitchFamily="18" charset="0"/>
                <a:cs typeface="Arial" panose="020B0604020202020204" pitchFamily="34" charset="0"/>
              </a:rPr>
              <a:t>Compétences linguistiques: </a:t>
            </a:r>
            <a:r>
              <a:rPr kumimoji="0" lang="fr-FR" sz="1000" i="0" strike="noStrike" kern="600" cap="none" spc="0" normalizeH="0" baseline="0" noProof="0" dirty="0">
                <a:ln>
                  <a:noFill/>
                </a:ln>
                <a:effectLst/>
                <a:uLnTx/>
                <a:uFillTx/>
                <a:latin typeface="EYInterstate" panose="02000503020000020004" pitchFamily="2" charset="0"/>
                <a:ea typeface="Times New Roman" panose="02020603050405020304" pitchFamily="18" charset="0"/>
                <a:cs typeface="Arial" panose="020B0604020202020204" pitchFamily="34" charset="0"/>
              </a:rPr>
              <a:t>Français, Anglais, Arabe</a:t>
            </a:r>
            <a:endParaRPr kumimoji="0" lang="fr-FR" sz="1050" i="1" strike="noStrike" kern="600" cap="none" spc="0" normalizeH="0" baseline="0" noProof="0" dirty="0">
              <a:ln>
                <a:noFill/>
              </a:ln>
              <a:effectLst/>
              <a:uLnTx/>
              <a:uFillTx/>
              <a:latin typeface="EYInterstate Light" panose="02000506000000020004" pitchFamily="2" charset="0"/>
              <a:ea typeface="Times New Roman" panose="02020603050405020304" pitchFamily="18" charset="0"/>
              <a:cs typeface="Times New Roman" panose="02020603050405020304" pitchFamily="18" charset="0"/>
            </a:endParaRPr>
          </a:p>
        </p:txBody>
      </p:sp>
      <p:sp>
        <p:nvSpPr>
          <p:cNvPr id="7" name="Titre 1">
            <a:extLst>
              <a:ext uri="{FF2B5EF4-FFF2-40B4-BE49-F238E27FC236}">
                <a16:creationId xmlns:a16="http://schemas.microsoft.com/office/drawing/2014/main" id="{AF2B516E-6762-8865-A227-F3D351873501}"/>
              </a:ext>
            </a:extLst>
          </p:cNvPr>
          <p:cNvSpPr txBox="1">
            <a:spLocks/>
          </p:cNvSpPr>
          <p:nvPr/>
        </p:nvSpPr>
        <p:spPr>
          <a:xfrm>
            <a:off x="463337" y="384012"/>
            <a:ext cx="5932165" cy="548460"/>
          </a:xfrm>
          <a:prstGeom prst="rect">
            <a:avLst/>
          </a:prstGeom>
        </p:spPr>
        <p:txBody>
          <a:bodyPr vert="horz" lIns="0" tIns="0" rIns="0" bIns="0" rtlCol="0" anchor="ctr" anchorCtr="0">
            <a:noAutofit/>
          </a:bodyPr>
          <a:lstStyle>
            <a:lvl1pPr algn="l" defTabSz="1320647" rtl="0" eaLnBrk="1" latinLnBrk="0" hangingPunct="1">
              <a:lnSpc>
                <a:spcPct val="85000"/>
              </a:lnSpc>
              <a:spcBef>
                <a:spcPct val="0"/>
              </a:spcBef>
              <a:buNone/>
              <a:defRPr lang="en-US" sz="1600" b="1" kern="1200" noProof="0">
                <a:solidFill>
                  <a:schemeClr val="bg1"/>
                </a:solidFill>
                <a:latin typeface="EYInterstate" panose="02000503020000020004" pitchFamily="2" charset="0"/>
                <a:ea typeface="+mj-ea"/>
                <a:cs typeface="Arial" pitchFamily="34" charset="0"/>
              </a:defRPr>
            </a:lvl1pPr>
          </a:lstStyle>
          <a:p>
            <a:pPr defTabSz="447647"/>
            <a:r>
              <a:rPr lang="fr-FR" sz="1600" b="1">
                <a:solidFill>
                  <a:prstClr val="black"/>
                </a:solidFill>
              </a:rPr>
              <a:t>Curriculum Vitae – Emna Ben Chaabene</a:t>
            </a:r>
            <a:endParaRPr lang="en-US" sz="1600" b="1">
              <a:solidFill>
                <a:prstClr val="black"/>
              </a:solidFill>
            </a:endParaRPr>
          </a:p>
        </p:txBody>
      </p:sp>
      <p:sp>
        <p:nvSpPr>
          <p:cNvPr id="9" name="Rectangle 8">
            <a:extLst>
              <a:ext uri="{FF2B5EF4-FFF2-40B4-BE49-F238E27FC236}">
                <a16:creationId xmlns:a16="http://schemas.microsoft.com/office/drawing/2014/main" id="{213544FB-79E8-80CE-EBE1-BDE60A5D2879}"/>
              </a:ext>
            </a:extLst>
          </p:cNvPr>
          <p:cNvSpPr/>
          <p:nvPr/>
        </p:nvSpPr>
        <p:spPr>
          <a:xfrm>
            <a:off x="463337" y="7071461"/>
            <a:ext cx="5905500" cy="400110"/>
          </a:xfrm>
          <a:prstGeom prst="rect">
            <a:avLst/>
          </a:prstGeom>
        </p:spPr>
        <p:txBody>
          <a:bodyPr wrap="square">
            <a:spAutoFit/>
          </a:bodyPr>
          <a:lstStyle/>
          <a:p>
            <a:pPr algn="just" hangingPunct="0">
              <a:lnSpc>
                <a:spcPts val="1200"/>
              </a:lnSpc>
              <a:defRPr/>
            </a:pPr>
            <a:r>
              <a:rPr kumimoji="0" lang="fr-FR" sz="1000" i="0" strike="noStrike" kern="600" cap="none" spc="0" normalizeH="0" baseline="0" noProof="0" dirty="0">
                <a:ln>
                  <a:noFill/>
                </a:ln>
                <a:effectLst/>
                <a:uLnTx/>
                <a:uFillTx/>
                <a:latin typeface="EYInterstate" panose="02000503020000020004" pitchFamily="2" charset="0"/>
                <a:ea typeface="Times New Roman" panose="02020603050405020304" pitchFamily="18" charset="0"/>
                <a:cs typeface="Arial" panose="020B0604020202020204" pitchFamily="34" charset="0"/>
              </a:rPr>
              <a:t>Email: </a:t>
            </a:r>
            <a:r>
              <a:rPr lang="fr-FR" sz="1000" dirty="0">
                <a:solidFill>
                  <a:srgbClr val="000000"/>
                </a:solidFill>
                <a:latin typeface="EYInterstate" panose="02000503020000020004" pitchFamily="2" charset="0"/>
                <a:hlinkClick r:id="rId2"/>
              </a:rPr>
              <a:t>emna.benchaabene@tn.ey.com</a:t>
            </a:r>
            <a:r>
              <a:rPr lang="fr-FR" sz="1000" dirty="0">
                <a:solidFill>
                  <a:srgbClr val="000000"/>
                </a:solidFill>
                <a:latin typeface="EYInterstate" panose="02000503020000020004" pitchFamily="2" charset="0"/>
              </a:rPr>
              <a:t> </a:t>
            </a:r>
            <a:endParaRPr lang="fr-FR" sz="1000" kern="600" dirty="0">
              <a:solidFill>
                <a:srgbClr val="000000"/>
              </a:solidFill>
              <a:latin typeface="EYInterstate" panose="02000503020000020004" pitchFamily="2" charset="0"/>
              <a:cs typeface="Arial" panose="020B0604020202020204" pitchFamily="34" charset="0"/>
            </a:endParaRPr>
          </a:p>
          <a:p>
            <a:pPr algn="just" hangingPunct="0">
              <a:lnSpc>
                <a:spcPts val="1200"/>
              </a:lnSpc>
              <a:defRPr/>
            </a:pPr>
            <a:r>
              <a:rPr kumimoji="0" lang="fr-FR" sz="1000" i="0" strike="noStrike" kern="600" cap="none" spc="0" normalizeH="0" baseline="0" noProof="0" dirty="0">
                <a:ln>
                  <a:noFill/>
                </a:ln>
                <a:effectLst/>
                <a:uLnTx/>
                <a:uFillTx/>
                <a:latin typeface="EYInterstate" panose="02000503020000020004" pitchFamily="2" charset="0"/>
                <a:ea typeface="Times New Roman" panose="02020603050405020304" pitchFamily="18" charset="0"/>
                <a:cs typeface="Arial" panose="020B0604020202020204" pitchFamily="34" charset="0"/>
              </a:rPr>
              <a:t>Téléphone: </a:t>
            </a:r>
            <a:r>
              <a:rPr lang="fr" sz="1000" u="sng" dirty="0">
                <a:solidFill>
                  <a:srgbClr val="0033CC"/>
                </a:solidFill>
                <a:latin typeface="EYInterstate" panose="02000503020000020004" pitchFamily="2" charset="0"/>
              </a:rPr>
              <a:t>+216 29 955 828</a:t>
            </a:r>
          </a:p>
        </p:txBody>
      </p:sp>
      <p:sp>
        <p:nvSpPr>
          <p:cNvPr id="5" name="Rectangle 4">
            <a:extLst>
              <a:ext uri="{FF2B5EF4-FFF2-40B4-BE49-F238E27FC236}">
                <a16:creationId xmlns:a16="http://schemas.microsoft.com/office/drawing/2014/main" id="{79535DE4-1A82-67D0-B3F1-604B53E480E8}"/>
              </a:ext>
            </a:extLst>
          </p:cNvPr>
          <p:cNvSpPr/>
          <p:nvPr/>
        </p:nvSpPr>
        <p:spPr>
          <a:xfrm>
            <a:off x="476250" y="7622034"/>
            <a:ext cx="5759449" cy="1015663"/>
          </a:xfrm>
          <a:prstGeom prst="rect">
            <a:avLst/>
          </a:prstGeom>
        </p:spPr>
        <p:txBody>
          <a:bodyPr wrap="square">
            <a:spAutoFit/>
          </a:bodyPr>
          <a:lstStyle/>
          <a:p>
            <a:pPr defTabSz="457200" hangingPunct="0">
              <a:lnSpc>
                <a:spcPts val="1200"/>
              </a:lnSpc>
            </a:pPr>
            <a:r>
              <a:rPr lang="en-GB" sz="1000" b="1" u="sng"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Attestation</a:t>
            </a:r>
            <a:endParaRPr lang="fr-FR" sz="1000" kern="600" dirty="0">
              <a:solidFill>
                <a:prstClr val="black"/>
              </a:solidFill>
              <a:latin typeface="EYInterstate" panose="02000503020000020004" pitchFamily="2" charset="0"/>
              <a:ea typeface="Times New Roman" panose="02020603050405020304" pitchFamily="18" charset="0"/>
              <a:cs typeface="Times New Roman" panose="02020603050405020304" pitchFamily="18" charset="0"/>
            </a:endParaRPr>
          </a:p>
          <a:p>
            <a:pPr algn="just" defTabSz="457200" hangingPunct="0">
              <a:lnSpc>
                <a:spcPts val="1200"/>
              </a:lnSpc>
              <a:tabLst>
                <a:tab pos="5715000" algn="r"/>
              </a:tabLst>
            </a:pPr>
            <a:r>
              <a:rPr lang="fr-FR" sz="1000"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Je soussigné(e), certifie que, selon mes connaissances et croyances les plus sincères, ce CV décrit correctement ma personne, mes qualifications et mon expérience, et je suis disponible pour entreprendre la mission en cas de sélection. Je comprends que toute déclaration inexacte ou fausse décrite ici pourrait entraîner ma disqualification ou mon renvoi par la Banque Mondiale.</a:t>
            </a:r>
            <a:endParaRPr lang="fr-FR" sz="1000" kern="600" dirty="0">
              <a:solidFill>
                <a:prstClr val="black"/>
              </a:solidFill>
              <a:latin typeface="EYInterstate" panose="02000503020000020004"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95701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6cd991bf-f022-4378-96e7-2c338aeb3f5a"/>
  <p:tag name="THINKCELLPRESENTATIONDONOTDELETE" val="&lt;?xml version=&quot;1.0&quot; encoding=&quot;UTF-16&quot; standalone=&quot;yes&quot;?&gt;&lt;root reqver=&quot;27037&quot;&gt;&lt;version val=&quot;30798&quot;/&gt;&lt;CPresentation id=&quot;1&quot;&gt;&lt;m_precDefaultNumber&gt;&lt;m_yearfmt&gt;&lt;begin val=&quot;0&quot;/&gt;&lt;end val=&quot;4&quot;/&gt;&lt;/m_yearfmt&gt;&lt;/m_precDefaultNumber&gt;&lt;m_precDefaultPercent&gt;&lt;m_yearfmt&gt;&lt;begin val=&quot;0&quot;/&gt;&lt;end val=&quot;4&quot;/&gt;&lt;/m_yearfmt&gt;&lt;/m_precDefaultPercent&gt;&lt;m_precDefaultDate&gt;&lt;m_yearfmt&gt;&lt;begin val=&quot;0&quot;/&gt;&lt;end val=&quot;4&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bNumberIsYear val=&quot;0&quot;/&gt;&lt;m_strFormatTime&gt;%4&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0&quot;/&gt;&lt;/m_mruColor&gt;&lt;/CPresentation&gt;&lt;/root&gt;"/>
  <p:tag name="CUSTOMLAYOUT" val="F"/>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BXFiZz3_fw1hf9vkZCw.3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SzkQmfbMzhJLKhI1u6F_X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EY light background">
  <a:themeElements>
    <a:clrScheme name="Custom 8">
      <a:dk1>
        <a:srgbClr val="FFFFFF"/>
      </a:dk1>
      <a:lt1>
        <a:srgbClr val="2E2E38"/>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Custom 1">
      <a:majorFont>
        <a:latin typeface="EYInterstate Light"/>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theme>
</file>

<file path=ppt/theme/theme3.xml><?xml version="1.0" encoding="utf-8"?>
<a:theme xmlns:a="http://schemas.openxmlformats.org/drawingml/2006/main" name="7_ME Powerpoint Report Template">
  <a:themeElements>
    <a:clrScheme name="ME Powerpoint Report Template 1">
      <a:dk1>
        <a:srgbClr val="000000"/>
      </a:dk1>
      <a:lt1>
        <a:srgbClr val="FFFFFF"/>
      </a:lt1>
      <a:dk2>
        <a:srgbClr val="000000"/>
      </a:dk2>
      <a:lt2>
        <a:srgbClr val="F2F2F2"/>
      </a:lt2>
      <a:accent1>
        <a:srgbClr val="7F7E82"/>
      </a:accent1>
      <a:accent2>
        <a:srgbClr val="FFE600"/>
      </a:accent2>
      <a:accent3>
        <a:srgbClr val="FFFFFF"/>
      </a:accent3>
      <a:accent4>
        <a:srgbClr val="000000"/>
      </a:accent4>
      <a:accent5>
        <a:srgbClr val="C0C0C1"/>
      </a:accent5>
      <a:accent6>
        <a:srgbClr val="E7D000"/>
      </a:accent6>
      <a:hlink>
        <a:srgbClr val="A5A4A7"/>
      </a:hlink>
      <a:folHlink>
        <a:srgbClr val="CCCBCD"/>
      </a:folHlink>
    </a:clrScheme>
    <a:fontScheme name="ME Powerpoint Report Template">
      <a:majorFont>
        <a:latin typeface="EYInterstate"/>
        <a:ea typeface=""/>
        <a:cs typeface="Arial"/>
      </a:majorFont>
      <a:minorFont>
        <a:latin typeface="EYInterstate"/>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1"/>
          </a:solidFill>
          <a:prstDash val="solid"/>
          <a:round/>
          <a:headEnd type="none" w="med" len="med"/>
          <a:tailEnd type="none" w="med" len="med"/>
        </a:ln>
        <a:effectLst/>
      </a:spPr>
      <a:bodyPr vert="horz" wrap="none" lIns="54000" tIns="54000" rIns="54000" bIns="54000" numCol="1" anchor="ctr" anchorCtr="0" compatLnSpc="1">
        <a:prstTxWarp prst="textNoShape">
          <a:avLst/>
        </a:prstTxWarp>
      </a:bodyPr>
      <a:lstStyle>
        <a:defPPr marL="0" marR="0" indent="0" algn="ctr" defTabSz="995363"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bg1"/>
            </a:solidFill>
            <a:effectLst/>
            <a:latin typeface="EYInterstate" pitchFamily="2"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accent1"/>
          </a:solidFill>
          <a:prstDash val="solid"/>
          <a:round/>
          <a:headEnd type="none" w="med" len="med"/>
          <a:tailEnd type="none" w="med" len="med"/>
        </a:ln>
        <a:effectLst/>
      </a:spPr>
      <a:bodyPr vert="horz" wrap="none" lIns="54000" tIns="54000" rIns="54000" bIns="54000" numCol="1" anchor="ctr" anchorCtr="0" compatLnSpc="1">
        <a:prstTxWarp prst="textNoShape">
          <a:avLst/>
        </a:prstTxWarp>
      </a:bodyPr>
      <a:lstStyle>
        <a:defPPr marL="0" marR="0" indent="0" algn="ctr" defTabSz="995363"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bg1"/>
            </a:solidFill>
            <a:effectLst/>
            <a:latin typeface="EYInterstate" pitchFamily="2" charset="0"/>
            <a:cs typeface="Arial" charset="0"/>
          </a:defRPr>
        </a:defPPr>
      </a:lstStyle>
    </a:lnDef>
  </a:objectDefaults>
  <a:extraClrSchemeLst>
    <a:extraClrScheme>
      <a:clrScheme name="ME Powerpoint Report Template 1">
        <a:dk1>
          <a:srgbClr val="000000"/>
        </a:dk1>
        <a:lt1>
          <a:srgbClr val="FFFFFF"/>
        </a:lt1>
        <a:dk2>
          <a:srgbClr val="000000"/>
        </a:dk2>
        <a:lt2>
          <a:srgbClr val="F2F2F2"/>
        </a:lt2>
        <a:accent1>
          <a:srgbClr val="7F7E82"/>
        </a:accent1>
        <a:accent2>
          <a:srgbClr val="FFE600"/>
        </a:accent2>
        <a:accent3>
          <a:srgbClr val="FFFFFF"/>
        </a:accent3>
        <a:accent4>
          <a:srgbClr val="000000"/>
        </a:accent4>
        <a:accent5>
          <a:srgbClr val="C0C0C1"/>
        </a:accent5>
        <a:accent6>
          <a:srgbClr val="E7D000"/>
        </a:accent6>
        <a:hlink>
          <a:srgbClr val="A5A4A7"/>
        </a:hlink>
        <a:folHlink>
          <a:srgbClr val="CCCBC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C6FFE4F5136D4C893A26C7AD7EE8E7" ma:contentTypeVersion="6" ma:contentTypeDescription="Create a new document." ma:contentTypeScope="" ma:versionID="9b5d81f2ded1d758e85c159257630848">
  <xsd:schema xmlns:xsd="http://www.w3.org/2001/XMLSchema" xmlns:xs="http://www.w3.org/2001/XMLSchema" xmlns:p="http://schemas.microsoft.com/office/2006/metadata/properties" xmlns:ns2="00793d19-ff48-4e50-a939-6b5b33d81b14" xmlns:ns3="d6e06fc2-c2a1-435b-b4a0-7407b920bc5d" targetNamespace="http://schemas.microsoft.com/office/2006/metadata/properties" ma:root="true" ma:fieldsID="f8978ad35b9633b08510d3c2cb0d3957" ns2:_="" ns3:_="">
    <xsd:import namespace="00793d19-ff48-4e50-a939-6b5b33d81b14"/>
    <xsd:import namespace="d6e06fc2-c2a1-435b-b4a0-7407b920bc5d"/>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793d19-ff48-4e50-a939-6b5b33d81b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6e06fc2-c2a1-435b-b4a0-7407b920bc5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9AA4BA-E11E-472F-A4D8-6896078A8DC6}">
  <ds:schemaRefs>
    <ds:schemaRef ds:uri="00793d19-ff48-4e50-a939-6b5b33d81b14"/>
    <ds:schemaRef ds:uri="d6e06fc2-c2a1-435b-b4a0-7407b920bc5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C263D37-28A0-4720-B2B7-C284385E0A10}">
  <ds:schemaRefs>
    <ds:schemaRef ds:uri="http://purl.org/dc/dcmitype/"/>
    <ds:schemaRef ds:uri="http://purl.org/dc/terms/"/>
    <ds:schemaRef ds:uri="http://schemas.microsoft.com/office/2006/documentManagement/types"/>
    <ds:schemaRef ds:uri="http://schemas.microsoft.com/office/2006/metadata/properties"/>
    <ds:schemaRef ds:uri="d6e06fc2-c2a1-435b-b4a0-7407b920bc5d"/>
    <ds:schemaRef ds:uri="http://purl.org/dc/elements/1.1/"/>
    <ds:schemaRef ds:uri="http://www.w3.org/XML/1998/namespace"/>
    <ds:schemaRef ds:uri="http://schemas.openxmlformats.org/package/2006/metadata/core-properties"/>
    <ds:schemaRef ds:uri="http://schemas.microsoft.com/office/infopath/2007/PartnerControls"/>
    <ds:schemaRef ds:uri="00793d19-ff48-4e50-a939-6b5b33d81b14"/>
  </ds:schemaRefs>
</ds:datastoreItem>
</file>

<file path=customXml/itemProps3.xml><?xml version="1.0" encoding="utf-8"?>
<ds:datastoreItem xmlns:ds="http://schemas.openxmlformats.org/officeDocument/2006/customXml" ds:itemID="{A0502581-6BE8-4231-BA11-084AB4B306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15</TotalTime>
  <Words>1166</Words>
  <Application>Microsoft Office PowerPoint</Application>
  <PresentationFormat>A4 Paper (210x297 mm)</PresentationFormat>
  <Paragraphs>141</Paragraphs>
  <Slides>4</Slides>
  <Notes>0</Notes>
  <HiddenSlides>0</HiddenSlides>
  <MMClips>0</MMClips>
  <ScaleCrop>false</ScaleCrop>
  <HeadingPairs>
    <vt:vector size="4" baseType="variant">
      <vt:variant>
        <vt:lpstr>Theme</vt:lpstr>
      </vt:variant>
      <vt:variant>
        <vt:i4>3</vt:i4>
      </vt:variant>
      <vt:variant>
        <vt:lpstr>Slide Titles</vt:lpstr>
      </vt:variant>
      <vt:variant>
        <vt:i4>4</vt:i4>
      </vt:variant>
    </vt:vector>
  </HeadingPairs>
  <TitlesOfParts>
    <vt:vector size="7" baseType="lpstr">
      <vt:lpstr>Office Theme</vt:lpstr>
      <vt:lpstr>2_EY light background</vt:lpstr>
      <vt:lpstr>7_ME Powerpoint Report Template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Mehdi.Masmoudi@tn.ey.com</dc:creator>
  <cp:lastModifiedBy>Emna Ben Chaabene</cp:lastModifiedBy>
  <cp:revision>4</cp:revision>
  <cp:lastPrinted>2022-04-01T20:39:20Z</cp:lastPrinted>
  <dcterms:created xsi:type="dcterms:W3CDTF">2020-01-15T08:07:59Z</dcterms:created>
  <dcterms:modified xsi:type="dcterms:W3CDTF">2024-02-28T08:22:14Z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0x010100F5C6FFE4F5136D4C893A26C7AD7EE8E7</vt:lpwstr>
  </property>
  <property fmtid="{D5CDD505-2E9C-101B-9397-08002B2CF9AE}" pid="3" name="WppReportCurrencySymbol">
    <vt:lpwstr>€</vt:lpwstr>
  </property>
  <property fmtid="{D5CDD505-2E9C-101B-9397-08002B2CF9AE}" pid="4" name="WppReportDashboardTitleText">
    <vt:lpwstr>Dashboard</vt:lpwstr>
  </property>
  <property fmtid="{D5CDD505-2E9C-101B-9397-08002B2CF9AE}" pid="5" name="WppReportPropertiesLastWrittenToDocument">
    <vt:filetime>2022-04-15T14:07:55Z</vt:filetime>
  </property>
  <property fmtid="{D5CDD505-2E9C-101B-9397-08002B2CF9AE}" pid="6" name="WppReportIsTocUpdateRecommended">
    <vt:bool>true</vt:bool>
  </property>
  <property fmtid="{D5CDD505-2E9C-101B-9397-08002B2CF9AE}" pid="7" name="WppReportShortPageNumberFormat">
    <vt:lpwstr>Page &lt;#&gt;</vt:lpwstr>
  </property>
  <property fmtid="{D5CDD505-2E9C-101B-9397-08002B2CF9AE}" pid="8" name="WppReportLongPageNumberFormat">
    <vt:lpwstr>Page &lt;#&gt; of &lt;PageCount&gt;</vt:lpwstr>
  </property>
  <property fmtid="{D5CDD505-2E9C-101B-9397-08002B2CF9AE}" pid="9" name="WppReportDate">
    <vt:lpwstr/>
  </property>
  <property fmtid="{D5CDD505-2E9C-101B-9397-08002B2CF9AE}" pid="10" name="WppReportDraft">
    <vt:lpwstr>(Draft)</vt:lpwstr>
  </property>
  <property fmtid="{D5CDD505-2E9C-101B-9397-08002B2CF9AE}" pid="11" name="WppReportVersion">
    <vt:lpwstr>Version 1.0</vt:lpwstr>
  </property>
  <property fmtid="{D5CDD505-2E9C-101B-9397-08002B2CF9AE}" pid="12" name="WppReportTocTitleText">
    <vt:lpwstr>Table of contents</vt:lpwstr>
  </property>
  <property fmtid="{D5CDD505-2E9C-101B-9397-08002B2CF9AE}" pid="13" name="MediaServiceImageTags">
    <vt:lpwstr/>
  </property>
</Properties>
</file>