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 id="2147483688" r:id="rId5"/>
  </p:sldMasterIdLst>
  <p:notesMasterIdLst>
    <p:notesMasterId r:id="rId8"/>
  </p:notesMasterIdLst>
  <p:sldIdLst>
    <p:sldId id="4886" r:id="rId6"/>
    <p:sldId id="4887" r:id="rId7"/>
  </p:sldIdLst>
  <p:sldSz cx="6858000" cy="9906000" type="A4"/>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4739A-E714-73B9-C5D3-86E790E38917}" v="42" dt="2024-02-08T09:46:06.816"/>
    <p1510:client id="{C70DF59D-06C7-49F0-A4DE-C95EBAFBC646}" v="87" dt="2024-02-07T11:27:02.52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5" autoAdjust="0"/>
    <p:restoredTop sz="96357" autoAdjust="0"/>
  </p:normalViewPr>
  <p:slideViewPr>
    <p:cSldViewPr snapToGrid="0">
      <p:cViewPr varScale="1">
        <p:scale>
          <a:sx n="57" d="100"/>
          <a:sy n="57" d="100"/>
        </p:scale>
        <p:origin x="2822" y="67"/>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umaima Lamti" userId="d1be927c-4fb2-4db9-800d-473ebd67ebfd" providerId="ADAL" clId="{C70DF59D-06C7-49F0-A4DE-C95EBAFBC646}"/>
    <pc:docChg chg="delSld">
      <pc:chgData name="Oumaima Lamti" userId="d1be927c-4fb2-4db9-800d-473ebd67ebfd" providerId="ADAL" clId="{C70DF59D-06C7-49F0-A4DE-C95EBAFBC646}" dt="2024-02-08T08:44:55.148" v="1" actId="47"/>
      <pc:docMkLst>
        <pc:docMk/>
      </pc:docMkLst>
      <pc:sldChg chg="del">
        <pc:chgData name="Oumaima Lamti" userId="d1be927c-4fb2-4db9-800d-473ebd67ebfd" providerId="ADAL" clId="{C70DF59D-06C7-49F0-A4DE-C95EBAFBC646}" dt="2024-02-08T08:44:54.516" v="0" actId="47"/>
        <pc:sldMkLst>
          <pc:docMk/>
          <pc:sldMk cId="3063208696" sldId="4888"/>
        </pc:sldMkLst>
      </pc:sldChg>
      <pc:sldChg chg="del">
        <pc:chgData name="Oumaima Lamti" userId="d1be927c-4fb2-4db9-800d-473ebd67ebfd" providerId="ADAL" clId="{C70DF59D-06C7-49F0-A4DE-C95EBAFBC646}" dt="2024-02-08T08:44:55.148" v="1" actId="47"/>
        <pc:sldMkLst>
          <pc:docMk/>
          <pc:sldMk cId="3914109890" sldId="4889"/>
        </pc:sldMkLst>
      </pc:sldChg>
    </pc:docChg>
  </pc:docChgLst>
  <pc:docChgLst>
    <pc:chgData name="Oumaima Lamti" userId="S::oumaima.lamti@tn.ey.com::d1be927c-4fb2-4db9-800d-473ebd67ebfd" providerId="AD" clId="Web-{C2D4739A-E714-73B9-C5D3-86E790E38917}"/>
    <pc:docChg chg="modSld">
      <pc:chgData name="Oumaima Lamti" userId="S::oumaima.lamti@tn.ey.com::d1be927c-4fb2-4db9-800d-473ebd67ebfd" providerId="AD" clId="Web-{C2D4739A-E714-73B9-C5D3-86E790E38917}" dt="2024-02-08T09:46:05.269" v="37"/>
      <pc:docMkLst>
        <pc:docMk/>
      </pc:docMkLst>
      <pc:sldChg chg="modSp">
        <pc:chgData name="Oumaima Lamti" userId="S::oumaima.lamti@tn.ey.com::d1be927c-4fb2-4db9-800d-473ebd67ebfd" providerId="AD" clId="Web-{C2D4739A-E714-73B9-C5D3-86E790E38917}" dt="2024-02-08T09:46:05.269" v="37"/>
        <pc:sldMkLst>
          <pc:docMk/>
          <pc:sldMk cId="1331184291" sldId="4886"/>
        </pc:sldMkLst>
        <pc:graphicFrameChg chg="mod modGraphic">
          <ac:chgData name="Oumaima Lamti" userId="S::oumaima.lamti@tn.ey.com::d1be927c-4fb2-4db9-800d-473ebd67ebfd" providerId="AD" clId="Web-{C2D4739A-E714-73B9-C5D3-86E790E38917}" dt="2024-02-08T09:46:05.269" v="37"/>
          <ac:graphicFrameMkLst>
            <pc:docMk/>
            <pc:sldMk cId="1331184291" sldId="4886"/>
            <ac:graphicFrameMk id="13" creationId="{A972D713-2EE4-4EEF-8EE6-E2374553569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08/02/2024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7" name="Object 6" hidden="1">
                        <a:extLst>
                          <a:ext uri="{FF2B5EF4-FFF2-40B4-BE49-F238E27FC236}">
                            <a16:creationId xmlns:a16="http://schemas.microsoft.com/office/drawing/2014/main" id="{5E1CC570-1166-44E2-A590-9CECFACB55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think-cell Slide" r:id="rId14" imgW="473" imgH="476" progId="TCLayout.ActiveDocument.1">
                  <p:embed/>
                </p:oleObj>
              </mc:Choice>
              <mc:Fallback>
                <p:oleObj name="think-cell Slide" r:id="rId14" imgW="473" imgH="476" progId="TCLayout.ActiveDocument.1">
                  <p:embed/>
                  <p:pic>
                    <p:nvPicPr>
                      <p:cNvPr id="7" name="Object 6" hidden="1">
                        <a:extLst>
                          <a:ext uri="{FF2B5EF4-FFF2-40B4-BE49-F238E27FC236}">
                            <a16:creationId xmlns:a16="http://schemas.microsoft.com/office/drawing/2014/main" id="{59A93EAE-87DB-4D1C-A51E-5CD33D05A361}"/>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2/8/2024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Oumaima.Lamti@tn.e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1495628252"/>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err="1">
                          <a:solidFill>
                            <a:schemeClr val="tx1"/>
                          </a:solidFill>
                          <a:latin typeface="EYInterstate" panose="02000503020000020004" pitchFamily="2" charset="0"/>
                        </a:rPr>
                        <a:t>Titre</a:t>
                      </a:r>
                      <a:r>
                        <a:rPr lang="en-US" sz="1000" b="1" noProof="0" dirty="0">
                          <a:solidFill>
                            <a:schemeClr val="tx1"/>
                          </a:solidFill>
                          <a:latin typeface="EYInterstate" panose="02000503020000020004" pitchFamily="2" charset="0"/>
                        </a:rPr>
                        <a:t> du poste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a:t>
                      </a:r>
                      <a:r>
                        <a:rPr lang="en-US" sz="1000" b="1" noProof="0" dirty="0" err="1">
                          <a:solidFill>
                            <a:schemeClr val="tx1"/>
                          </a:solidFill>
                          <a:latin typeface="EYInterstate" panose="02000503020000020004" pitchFamily="2" charset="0"/>
                        </a:rPr>
                        <a:t>l’expert</a:t>
                      </a:r>
                      <a:r>
                        <a:rPr lang="en-US" sz="1000" b="1" noProof="0" dirty="0">
                          <a:solidFill>
                            <a:schemeClr val="tx1"/>
                          </a:solidFill>
                          <a:latin typeface="EYInterstate" panose="02000503020000020004" pitchFamily="2"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0" noProof="0" dirty="0">
                          <a:solidFill>
                            <a:schemeClr val="tx1"/>
                          </a:solidFill>
                          <a:latin typeface="EYInterstate" panose="02000503020000020004" pitchFamily="2" charset="0"/>
                        </a:rPr>
                        <a:t>Oumaima Lamti</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24/05/1997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err="1">
                          <a:solidFill>
                            <a:schemeClr val="tx1"/>
                          </a:solidFill>
                          <a:latin typeface="EYInterstate" panose="02000503020000020004" pitchFamily="2" charset="0"/>
                        </a:rPr>
                        <a:t>Tunisie</a:t>
                      </a:r>
                      <a:endParaRPr lang="en-US" sz="1000" b="1"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10" name="Rectangle 9">
            <a:extLst>
              <a:ext uri="{FF2B5EF4-FFF2-40B4-BE49-F238E27FC236}">
                <a16:creationId xmlns:a16="http://schemas.microsoft.com/office/drawing/2014/main" id="{33DD1426-6A9C-4A52-B5FB-A50E73CBB3C9}"/>
              </a:ext>
            </a:extLst>
          </p:cNvPr>
          <p:cNvSpPr/>
          <p:nvPr/>
        </p:nvSpPr>
        <p:spPr>
          <a:xfrm>
            <a:off x="486686" y="1558947"/>
            <a:ext cx="775405"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1" name="Table 41">
            <a:extLst>
              <a:ext uri="{FF2B5EF4-FFF2-40B4-BE49-F238E27FC236}">
                <a16:creationId xmlns:a16="http://schemas.microsoft.com/office/drawing/2014/main" id="{B0D89A42-ED02-4B3B-913C-A1F73729266E}"/>
              </a:ext>
            </a:extLst>
          </p:cNvPr>
          <p:cNvGraphicFramePr>
            <a:graphicFrameLocks noGrp="1"/>
          </p:cNvGraphicFramePr>
          <p:nvPr>
            <p:extLst>
              <p:ext uri="{D42A27DB-BD31-4B8C-83A1-F6EECF244321}">
                <p14:modId xmlns:p14="http://schemas.microsoft.com/office/powerpoint/2010/main" val="4087708048"/>
              </p:ext>
            </p:extLst>
          </p:nvPr>
        </p:nvGraphicFramePr>
        <p:xfrm>
          <a:off x="584200" y="1813305"/>
          <a:ext cx="5724523" cy="1862626"/>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23062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fr-FR" sz="900" b="1" kern="600" noProof="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noProof="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900" b="1" kern="600" noProof="0" dirty="0">
                          <a:effectLst/>
                          <a:latin typeface="EYInterstate" panose="02000503020000020004" pitchFamily="2" charset="0"/>
                          <a:ea typeface="Times New Roman" panose="02020603050405020304" pitchFamily="18" charset="0"/>
                          <a:cs typeface="Arial" panose="020B0604020202020204" pitchFamily="34" charset="0"/>
                        </a:rPr>
                        <a:t>Etablissement</a:t>
                      </a:r>
                      <a:endParaRPr lang="fr-FR" sz="1000" kern="600" noProof="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900" b="1" kern="600" noProof="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noProof="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900" b="1" kern="600" noProof="0" dirty="0">
                          <a:effectLst/>
                          <a:latin typeface="EYInterstate" panose="02000503020000020004" pitchFamily="2" charset="0"/>
                          <a:ea typeface="Times New Roman" panose="02020603050405020304" pitchFamily="18" charset="0"/>
                          <a:cs typeface="Arial" panose="020B0604020202020204" pitchFamily="34" charset="0"/>
                        </a:rPr>
                        <a:t>Diplôme obtenu</a:t>
                      </a:r>
                      <a:endParaRPr lang="fr-FR" sz="1000" kern="600" noProof="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0375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fr-FR" altLang="fr-FR" sz="1000" b="0" noProof="0" dirty="0">
                          <a:solidFill>
                            <a:schemeClr val="tx1"/>
                          </a:solidFill>
                          <a:latin typeface="EYInterstate" panose="02000503020000020004" pitchFamily="2" charset="0"/>
                          <a:cs typeface="Arial" charset="0"/>
                        </a:rPr>
                        <a:t>Master</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altLang="fr-FR" sz="1000" b="0" noProof="0" dirty="0">
                          <a:solidFill>
                            <a:schemeClr val="tx1"/>
                          </a:solidFill>
                          <a:latin typeface="EYInterstate" panose="02000503020000020004" pitchFamily="2" charset="0"/>
                          <a:cs typeface="Arial" charset="0"/>
                        </a:rPr>
                        <a:t>Université Paris Dauphine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noProof="0" dirty="0">
                          <a:solidFill>
                            <a:schemeClr val="tx1"/>
                          </a:solidFill>
                          <a:latin typeface="EYInterstate" panose="02000503020000020004" pitchFamily="2" charset="0"/>
                        </a:rPr>
                        <a:t>2022</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fr-FR" altLang="fr-FR" sz="1000" b="0" noProof="0" dirty="0">
                          <a:solidFill>
                            <a:schemeClr val="tx1"/>
                          </a:solidFill>
                          <a:latin typeface="EYInterstate" panose="02000503020000020004" pitchFamily="2" charset="0"/>
                          <a:cs typeface="Arial" charset="0"/>
                        </a:rPr>
                        <a:t>Master en Finance en spécialité de Banques, Assurances et Marchés de capitaux</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r h="303751">
                <a:tc>
                  <a:txBody>
                    <a:bodyPr/>
                    <a:lstStyle/>
                    <a:p>
                      <a:pPr marL="110181" lvl="1" indent="0" algn="ctr" defTabSz="521322">
                        <a:spcAft>
                          <a:spcPct val="0"/>
                        </a:spcAft>
                        <a:buClr>
                          <a:srgbClr val="FFC000"/>
                        </a:buClr>
                        <a:buSzPct val="80000"/>
                        <a:buFont typeface="Wingdings" panose="05000000000000000000" pitchFamily="2" charset="2"/>
                        <a:buNone/>
                      </a:pPr>
                      <a:r>
                        <a:rPr lang="fr-FR" altLang="fr-FR" sz="1000" b="0" noProof="0" dirty="0">
                          <a:solidFill>
                            <a:schemeClr val="tx1"/>
                          </a:solidFill>
                          <a:latin typeface="EYInterstate" panose="02000503020000020004" pitchFamily="2" charset="0"/>
                          <a:cs typeface="Arial" charset="0"/>
                        </a:rPr>
                        <a:t>Programme de mobilité ERASMUS+</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altLang="fr-FR" sz="1000" b="0" noProof="0" dirty="0">
                          <a:solidFill>
                            <a:schemeClr val="tx1"/>
                          </a:solidFill>
                          <a:latin typeface="EYInterstate" panose="02000503020000020004" pitchFamily="2" charset="0"/>
                          <a:cs typeface="Arial" charset="0"/>
                        </a:rPr>
                        <a:t>Institut d’Administration des Entreprises (IAE) de Nice, France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noProof="0" dirty="0">
                          <a:solidFill>
                            <a:schemeClr val="tx1"/>
                          </a:solidFill>
                          <a:latin typeface="EYInterstate" panose="02000503020000020004" pitchFamily="2" charset="0"/>
                        </a:rPr>
                        <a:t>2019</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fr-FR" altLang="fr-FR" sz="1000" b="0" noProof="0" dirty="0">
                          <a:solidFill>
                            <a:schemeClr val="tx1"/>
                          </a:solidFill>
                          <a:latin typeface="EYInterstate" panose="02000503020000020004" pitchFamily="2" charset="0"/>
                          <a:cs typeface="Arial" charset="0"/>
                        </a:rPr>
                        <a:t>Attestation de réussite du programme ERASMUS+</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198998"/>
                  </a:ext>
                </a:extLst>
              </a:tr>
              <a:tr h="303751">
                <a:tc>
                  <a:txBody>
                    <a:bodyPr/>
                    <a:lstStyle/>
                    <a:p>
                      <a:pPr marL="110181" lvl="1" indent="0" algn="ctr" defTabSz="521322">
                        <a:spcAft>
                          <a:spcPct val="0"/>
                        </a:spcAft>
                        <a:buClr>
                          <a:srgbClr val="FFC000"/>
                        </a:buClr>
                        <a:buSzPct val="80000"/>
                        <a:buFont typeface="Wingdings" panose="05000000000000000000" pitchFamily="2" charset="2"/>
                        <a:buNone/>
                      </a:pPr>
                      <a:r>
                        <a:rPr lang="fr-FR" altLang="fr-FR" sz="1000" b="0" noProof="0" dirty="0">
                          <a:solidFill>
                            <a:schemeClr val="tx1"/>
                          </a:solidFill>
                          <a:latin typeface="EYInterstate" panose="02000503020000020004" pitchFamily="2" charset="0"/>
                          <a:cs typeface="Arial" charset="0"/>
                        </a:rPr>
                        <a:t>Licence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altLang="fr-FR" sz="1000" b="0" noProof="0" dirty="0">
                          <a:solidFill>
                            <a:schemeClr val="tx1"/>
                          </a:solidFill>
                          <a:latin typeface="EYInterstate" panose="02000503020000020004" pitchFamily="2" charset="0"/>
                          <a:cs typeface="Arial" charset="0"/>
                        </a:rPr>
                        <a:t>Institut Supérieur de Gestion de Sousse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noProof="0" dirty="0">
                          <a:solidFill>
                            <a:schemeClr val="tx1"/>
                          </a:solidFill>
                          <a:latin typeface="EYInterstate" panose="02000503020000020004" pitchFamily="2" charset="0"/>
                        </a:rPr>
                        <a:t>2019</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fr-FR" altLang="fr-FR" sz="1000" b="0" noProof="0" dirty="0">
                          <a:solidFill>
                            <a:schemeClr val="tx1"/>
                          </a:solidFill>
                          <a:latin typeface="EYInterstate" panose="02000503020000020004" pitchFamily="2" charset="0"/>
                          <a:cs typeface="Arial" charset="0"/>
                        </a:rPr>
                        <a:t>Licence Fondamentale en Finance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0961835"/>
                  </a:ext>
                </a:extLst>
              </a:tr>
            </a:tbl>
          </a:graphicData>
        </a:graphic>
      </p:graphicFrame>
      <p:sp>
        <p:nvSpPr>
          <p:cNvPr id="12" name="Rectangle 11">
            <a:extLst>
              <a:ext uri="{FF2B5EF4-FFF2-40B4-BE49-F238E27FC236}">
                <a16:creationId xmlns:a16="http://schemas.microsoft.com/office/drawing/2014/main" id="{A0532AA7-FCAC-49AE-9BA1-FF7C9D984509}"/>
              </a:ext>
            </a:extLst>
          </p:cNvPr>
          <p:cNvSpPr/>
          <p:nvPr/>
        </p:nvSpPr>
        <p:spPr>
          <a:xfrm>
            <a:off x="474984" y="3929895"/>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3" name="Table 43">
            <a:extLst>
              <a:ext uri="{FF2B5EF4-FFF2-40B4-BE49-F238E27FC236}">
                <a16:creationId xmlns:a16="http://schemas.microsoft.com/office/drawing/2014/main" id="{A972D713-2EE4-4EEF-8EE6-E23745535693}"/>
              </a:ext>
            </a:extLst>
          </p:cNvPr>
          <p:cNvGraphicFramePr>
            <a:graphicFrameLocks noGrp="1"/>
          </p:cNvGraphicFramePr>
          <p:nvPr>
            <p:extLst>
              <p:ext uri="{D42A27DB-BD31-4B8C-83A1-F6EECF244321}">
                <p14:modId xmlns:p14="http://schemas.microsoft.com/office/powerpoint/2010/main" val="599546551"/>
              </p:ext>
            </p:extLst>
          </p:nvPr>
        </p:nvGraphicFramePr>
        <p:xfrm>
          <a:off x="566736" y="4211595"/>
          <a:ext cx="5759449" cy="4999639"/>
        </p:xfrm>
        <a:graphic>
          <a:graphicData uri="http://schemas.openxmlformats.org/drawingml/2006/table">
            <a:tbl>
              <a:tblPr firstRow="1" firstCol="1" bandRow="1" bandCol="1"/>
              <a:tblGrid>
                <a:gridCol w="630052">
                  <a:extLst>
                    <a:ext uri="{9D8B030D-6E8A-4147-A177-3AD203B41FA5}">
                      <a16:colId xmlns:a16="http://schemas.microsoft.com/office/drawing/2014/main" val="3818805818"/>
                    </a:ext>
                  </a:extLst>
                </a:gridCol>
                <a:gridCol w="806824">
                  <a:extLst>
                    <a:ext uri="{9D8B030D-6E8A-4147-A177-3AD203B41FA5}">
                      <a16:colId xmlns:a16="http://schemas.microsoft.com/office/drawing/2014/main" val="1154945732"/>
                    </a:ext>
                  </a:extLst>
                </a:gridCol>
                <a:gridCol w="470647">
                  <a:extLst>
                    <a:ext uri="{9D8B030D-6E8A-4147-A177-3AD203B41FA5}">
                      <a16:colId xmlns:a16="http://schemas.microsoft.com/office/drawing/2014/main" val="1221877252"/>
                    </a:ext>
                  </a:extLst>
                </a:gridCol>
                <a:gridCol w="3851926">
                  <a:extLst>
                    <a:ext uri="{9D8B030D-6E8A-4147-A177-3AD203B41FA5}">
                      <a16:colId xmlns:a16="http://schemas.microsoft.com/office/drawing/2014/main" val="625997630"/>
                    </a:ext>
                  </a:extLst>
                </a:gridCol>
              </a:tblGrid>
              <a:tr h="38759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1293800">
                <a:tc>
                  <a:txBody>
                    <a:body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a:t>
                      </a:r>
                      <a:r>
                        <a:rPr lang="fr-FR"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Paris</a:t>
                      </a:r>
                    </a:p>
                    <a:p>
                      <a:pPr marL="0" algn="ctr" defTabSz="685800" rtl="0" eaLnBrk="1" latinLnBrk="0" hangingPunct="0">
                        <a:lnSpc>
                          <a:spcPts val="1200"/>
                        </a:lnSpc>
                        <a:spcAft>
                          <a:spcPts val="0"/>
                        </a:spcAft>
                      </a:pPr>
                      <a:r>
                        <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Consultante</a:t>
                      </a:r>
                    </a:p>
                    <a:p>
                      <a:pPr marL="0" algn="ctr" defTabSz="685800" rtl="0" eaLnBrk="1" latinLnBrk="0" hangingPunct="0">
                        <a:lnSpc>
                          <a:spcPts val="1200"/>
                        </a:lnSpc>
                        <a:spcAft>
                          <a:spcPts val="0"/>
                        </a:spcAft>
                      </a:pP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latinLnBrk="0" hangingPunct="0">
                        <a:lnSpc>
                          <a:spcPts val="1200"/>
                        </a:lnSpc>
                        <a:spcAft>
                          <a:spcPts val="0"/>
                        </a:spcAft>
                      </a:pPr>
                      <a:r>
                        <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Paris - France</a:t>
                      </a: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STET France (Paris, 2022): Etude de l’évolution des coûts de fonctionnement et des mesures de performances associées</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Evaluation de la démarche d’optimisation des coûts mise en œuvre et ses résultats à l’aune des pratiques d’acteurs comparables.</a:t>
                      </a:r>
                    </a:p>
                    <a:p>
                      <a:pPr marL="447212" lvl="1"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Identification des pistes d’optimisation et de performance additionnels, en s’appuyant sur les bonnes pratiques de marché.</a:t>
                      </a:r>
                      <a:endParaRPr lang="fr" sz="900" kern="1200" dirty="0">
                        <a:solidFill>
                          <a:schemeClr val="tx1"/>
                        </a:solidFill>
                        <a:latin typeface="EYInterstate" panose="02000503020000020004" pitchFamily="2" charset="0"/>
                        <a:ea typeface="+mn-ea"/>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0458185"/>
                  </a:ext>
                </a:extLst>
              </a:tr>
              <a:tr h="3318248">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2022 -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a:t>
                      </a:r>
                      <a:r>
                        <a:rPr lang="en-GB" sz="900" b="1" kern="600" dirty="0" err="1">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err="1">
                          <a:solidFill>
                            <a:schemeClr val="tx1"/>
                          </a:solidFill>
                          <a:effectLst/>
                          <a:latin typeface="EYInterstate" panose="02000503020000020004" pitchFamily="2" charset="0"/>
                          <a:ea typeface="Calibri" panose="020F0502020204030204" pitchFamily="34" charset="0"/>
                          <a:cs typeface="Arial" panose="020B0604020202020204" pitchFamily="34" charset="0"/>
                        </a:rPr>
                        <a:t>Consultante</a:t>
                      </a: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 -Financial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Tunisie</a:t>
                      </a: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err="1">
                          <a:solidFill>
                            <a:schemeClr val="tx1"/>
                          </a:solidFill>
                          <a:effectLst/>
                          <a:latin typeface="EYInterstate" panose="02000503020000020004" pitchFamily="2" charset="0"/>
                          <a:ea typeface="+mn-ea"/>
                          <a:cs typeface="+mn-cs"/>
                        </a:rPr>
                        <a:t>Wifak</a:t>
                      </a:r>
                      <a:r>
                        <a:rPr lang="fr-FR" sz="950" u="sng" kern="1200" dirty="0">
                          <a:solidFill>
                            <a:schemeClr val="tx1"/>
                          </a:solidFill>
                          <a:effectLst/>
                          <a:latin typeface="EYInterstate" panose="02000503020000020004" pitchFamily="2" charset="0"/>
                          <a:ea typeface="+mn-ea"/>
                          <a:cs typeface="+mn-cs"/>
                        </a:rPr>
                        <a:t> Bank (Tunisie, 2023): Accompagnement dans le cadre du projet d’élaboration du plan stratégique « Horizon 2027 » du Groupe </a:t>
                      </a:r>
                      <a:r>
                        <a:rPr lang="fr-FR" sz="950" u="sng" kern="1200" dirty="0" err="1">
                          <a:solidFill>
                            <a:schemeClr val="tx1"/>
                          </a:solidFill>
                          <a:effectLst/>
                          <a:latin typeface="EYInterstate" panose="02000503020000020004" pitchFamily="2" charset="0"/>
                          <a:ea typeface="+mn-ea"/>
                          <a:cs typeface="+mn-cs"/>
                        </a:rPr>
                        <a:t>Wifak</a:t>
                      </a:r>
                      <a:endParaRPr lang="fr-FR" sz="950" u="sng" kern="1200" dirty="0">
                        <a:solidFill>
                          <a:schemeClr val="tx1"/>
                        </a:solidFill>
                        <a:effectLst/>
                        <a:latin typeface="EYInterstate" panose="02000503020000020004" pitchFamily="2" charset="0"/>
                        <a:ea typeface="+mn-ea"/>
                        <a:cs typeface="+mn-cs"/>
                      </a:endParaRPr>
                    </a:p>
                    <a:p>
                      <a:pPr marL="447040" lvl="1" indent="-180340" algn="just" rtl="0" eaLnBrk="1" latinLnBrk="0" hangingPunct="1">
                        <a:lnSpc>
                          <a:spcPts val="931"/>
                        </a:lnSpc>
                        <a:buClr>
                          <a:srgbClr val="FFE600"/>
                        </a:buClr>
                        <a:buSzPct val="80000"/>
                        <a:buFont typeface="Arial" panose="020B0604020202020204" pitchFamily="34" charset="0"/>
                        <a:buChar char="•"/>
                      </a:pPr>
                      <a:r>
                        <a:rPr lang="fr-FR" sz="900" kern="1200" dirty="0">
                          <a:solidFill>
                            <a:schemeClr val="tx1"/>
                          </a:solidFill>
                          <a:latin typeface="EYInterstate"/>
                          <a:ea typeface="+mn-ea"/>
                          <a:cs typeface="Arial"/>
                        </a:rPr>
                        <a:t>Diagnostic approfondi des composantes du groupe financier islamique tunisien (groupe </a:t>
                      </a:r>
                      <a:r>
                        <a:rPr lang="fr-FR" sz="900" kern="1200" dirty="0" err="1">
                          <a:solidFill>
                            <a:schemeClr val="tx1"/>
                          </a:solidFill>
                          <a:latin typeface="EYInterstate"/>
                          <a:ea typeface="+mn-ea"/>
                          <a:cs typeface="Arial"/>
                        </a:rPr>
                        <a:t>Wifak</a:t>
                      </a:r>
                      <a:r>
                        <a:rPr lang="fr-FR" sz="900" kern="1200" dirty="0">
                          <a:solidFill>
                            <a:schemeClr val="tx1"/>
                          </a:solidFill>
                          <a:latin typeface="EYInterstate"/>
                          <a:ea typeface="+mn-ea"/>
                          <a:cs typeface="Arial"/>
                        </a:rPr>
                        <a:t>)</a:t>
                      </a:r>
                    </a:p>
                    <a:p>
                      <a:pPr marL="904184" lvl="2"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Diagnostic de l’environnement</a:t>
                      </a:r>
                    </a:p>
                    <a:p>
                      <a:pPr marL="904184" lvl="2"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Diagnostic stratégique et opérationnel.</a:t>
                      </a:r>
                    </a:p>
                    <a:p>
                      <a:pPr marL="447040" lvl="1" indent="-18034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a:ea typeface="+mn-ea"/>
                          <a:cs typeface="Arial"/>
                        </a:rPr>
                        <a:t>Design stratégique du groupe </a:t>
                      </a:r>
                      <a:r>
                        <a:rPr lang="fr-FR" sz="900" kern="1200" dirty="0" err="1">
                          <a:solidFill>
                            <a:schemeClr val="tx1"/>
                          </a:solidFill>
                          <a:latin typeface="EYInterstate"/>
                          <a:ea typeface="+mn-ea"/>
                          <a:cs typeface="Arial"/>
                        </a:rPr>
                        <a:t>Wifak</a:t>
                      </a:r>
                      <a:r>
                        <a:rPr lang="fr-FR" sz="900" kern="1200" dirty="0">
                          <a:solidFill>
                            <a:schemeClr val="tx1"/>
                          </a:solidFill>
                          <a:latin typeface="EYInterstate"/>
                          <a:ea typeface="+mn-ea"/>
                          <a:cs typeface="Arial"/>
                        </a:rPr>
                        <a:t>: conception de la vision et des objectifs stratégiques</a:t>
                      </a:r>
                    </a:p>
                    <a:p>
                      <a:pPr marL="904184" lvl="2"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Définition de la vision stratégique 2027</a:t>
                      </a:r>
                    </a:p>
                    <a:p>
                      <a:pPr marL="904184" lvl="2"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Définition de la stratégie de développement.</a:t>
                      </a:r>
                    </a:p>
                    <a:p>
                      <a:pPr marL="447040" lvl="1" indent="-18034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a:ea typeface="+mn-ea"/>
                          <a:cs typeface="Arial"/>
                        </a:rPr>
                        <a:t>Conception de la feuille de route du groupe </a:t>
                      </a:r>
                      <a:r>
                        <a:rPr lang="fr-FR" sz="900" kern="1200" dirty="0" err="1">
                          <a:solidFill>
                            <a:schemeClr val="tx1"/>
                          </a:solidFill>
                          <a:latin typeface="EYInterstate"/>
                          <a:ea typeface="+mn-ea"/>
                          <a:cs typeface="Arial"/>
                        </a:rPr>
                        <a:t>Wifak</a:t>
                      </a:r>
                      <a:r>
                        <a:rPr lang="fr-FR" sz="900" kern="1200" dirty="0">
                          <a:solidFill>
                            <a:schemeClr val="tx1"/>
                          </a:solidFill>
                          <a:latin typeface="EYInterstate"/>
                          <a:ea typeface="+mn-ea"/>
                          <a:cs typeface="Arial"/>
                        </a:rPr>
                        <a:t>: Business plan et feuille de route.</a:t>
                      </a: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fr-FR" sz="900" dirty="0">
                        <a:solidFill>
                          <a:schemeClr val="tx1"/>
                        </a:solidFill>
                        <a:latin typeface="EYInterstate" panose="02000503020000020004" pitchFamily="2" charset="0"/>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 sz="950" u="sng" kern="1200" dirty="0">
                          <a:solidFill>
                            <a:schemeClr val="tx1"/>
                          </a:solidFill>
                          <a:effectLst/>
                          <a:latin typeface="EYInterstate" panose="02000503020000020004" pitchFamily="2" charset="0"/>
                          <a:ea typeface="+mn-ea"/>
                          <a:cs typeface="+mn-cs"/>
                        </a:rPr>
                        <a:t>Banque Centrale de Tunisie (BCT) - GIZ (Tunisie, 2022): Appui à la Banque Centrale de Tunisie dans la définition de l'approche Open Banking </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 sz="900" kern="1200" dirty="0">
                          <a:solidFill>
                            <a:schemeClr val="tx1"/>
                          </a:solidFill>
                          <a:latin typeface="EYInterstate" panose="02000503020000020004" pitchFamily="2" charset="0"/>
                          <a:ea typeface="+mn-ea"/>
                          <a:cs typeface="Arial" panose="020B0604020202020204" pitchFamily="34" charset="0"/>
                        </a:rPr>
                        <a:t>Évaluation du marché de l'Open Banking en Tunisie à travers des entretiens avec différentes parties prenantes de la chaîne de valeur.</a:t>
                      </a:r>
                    </a:p>
                    <a:p>
                      <a:pPr marL="447212" lvl="1"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 sz="900" kern="1200" dirty="0">
                          <a:solidFill>
                            <a:schemeClr val="tx1"/>
                          </a:solidFill>
                          <a:latin typeface="EYInterstate" panose="02000503020000020004" pitchFamily="2" charset="0"/>
                          <a:ea typeface="+mn-ea"/>
                          <a:cs typeface="Arial" panose="020B0604020202020204" pitchFamily="34" charset="0"/>
                        </a:rPr>
                        <a:t>Benchmark des principales expériences internationales de l'Open Banking.</a:t>
                      </a:r>
                    </a:p>
                    <a:p>
                      <a:pPr marL="447212" lvl="1"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 sz="900" kern="1200" dirty="0">
                          <a:solidFill>
                            <a:schemeClr val="tx1"/>
                          </a:solidFill>
                          <a:latin typeface="EYInterstate" panose="02000503020000020004" pitchFamily="2" charset="0"/>
                          <a:ea typeface="+mn-ea"/>
                          <a:cs typeface="Arial" panose="020B0604020202020204" pitchFamily="34" charset="0"/>
                        </a:rPr>
                        <a:t>Définition de l'approche Open Banking basée sur des ateliers opérationnels avec les différentes parties prenantes.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133118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3">
            <a:extLst>
              <a:ext uri="{FF2B5EF4-FFF2-40B4-BE49-F238E27FC236}">
                <a16:creationId xmlns:a16="http://schemas.microsoft.com/office/drawing/2014/main" id="{B764D311-D18B-F5CA-B615-DEF552CF8BE4}"/>
              </a:ext>
            </a:extLst>
          </p:cNvPr>
          <p:cNvGraphicFramePr>
            <a:graphicFrameLocks noGrp="1"/>
          </p:cNvGraphicFramePr>
          <p:nvPr>
            <p:extLst>
              <p:ext uri="{D42A27DB-BD31-4B8C-83A1-F6EECF244321}">
                <p14:modId xmlns:p14="http://schemas.microsoft.com/office/powerpoint/2010/main" val="534736469"/>
              </p:ext>
            </p:extLst>
          </p:nvPr>
        </p:nvGraphicFramePr>
        <p:xfrm>
          <a:off x="566736" y="345391"/>
          <a:ext cx="5759449" cy="6997700"/>
        </p:xfrm>
        <a:graphic>
          <a:graphicData uri="http://schemas.openxmlformats.org/drawingml/2006/table">
            <a:tbl>
              <a:tblPr firstRow="1" firstCol="1" bandRow="1" bandCol="1"/>
              <a:tblGrid>
                <a:gridCol w="603158">
                  <a:extLst>
                    <a:ext uri="{9D8B030D-6E8A-4147-A177-3AD203B41FA5}">
                      <a16:colId xmlns:a16="http://schemas.microsoft.com/office/drawing/2014/main" val="3818805818"/>
                    </a:ext>
                  </a:extLst>
                </a:gridCol>
                <a:gridCol w="847165">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851926">
                  <a:extLst>
                    <a:ext uri="{9D8B030D-6E8A-4147-A177-3AD203B41FA5}">
                      <a16:colId xmlns:a16="http://schemas.microsoft.com/office/drawing/2014/main" val="625997630"/>
                    </a:ext>
                  </a:extLst>
                </a:gridCol>
              </a:tblGrid>
              <a:tr h="29421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646044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2022 -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a:t>
                      </a:r>
                      <a:r>
                        <a:rPr lang="en-GB" sz="900" b="1" kern="600" dirty="0" err="1">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err="1">
                          <a:solidFill>
                            <a:schemeClr val="tx1"/>
                          </a:solidFill>
                          <a:effectLst/>
                          <a:latin typeface="EYInterstate" panose="02000503020000020004" pitchFamily="2" charset="0"/>
                          <a:ea typeface="Calibri" panose="020F0502020204030204" pitchFamily="34" charset="0"/>
                          <a:cs typeface="Arial" panose="020B0604020202020204" pitchFamily="34" charset="0"/>
                        </a:rPr>
                        <a:t>Consultante</a:t>
                      </a: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 -Financial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Tunisie</a:t>
                      </a: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BH Bank (Tunisie, 2023): Pilotage du capital humain du réseau et identification des besoins en recrutement pour 11 directions centrales de la banque </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Une série d’entretiens avec les directions centrales concernées pour recenser les besoins en recrutement.</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quantitative et qualitative des effectifs.</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Bilan des besoins en recrutement.</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Plan d’actions pour le renforcement des performances des 11 directions centrales.</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endParaRPr lang="fr-FR" sz="900" kern="1200" dirty="0">
                        <a:solidFill>
                          <a:schemeClr val="tx1"/>
                        </a:solidFill>
                        <a:latin typeface="EYInterstate" panose="02000503020000020004" pitchFamily="2" charset="0"/>
                        <a:ea typeface="+mn-ea"/>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BNP Paribas (Côte d’Ivoire, 2023): RPA and </a:t>
                      </a:r>
                      <a:r>
                        <a:rPr lang="fr-FR" sz="950" u="sng" kern="1200" dirty="0" err="1">
                          <a:solidFill>
                            <a:schemeClr val="tx1"/>
                          </a:solidFill>
                          <a:effectLst/>
                          <a:latin typeface="EYInterstate" panose="02000503020000020004" pitchFamily="2" charset="0"/>
                          <a:ea typeface="+mn-ea"/>
                          <a:cs typeface="+mn-cs"/>
                        </a:rPr>
                        <a:t>Chatbots</a:t>
                      </a:r>
                      <a:r>
                        <a:rPr lang="fr-FR" sz="950" u="sng" kern="1200" dirty="0">
                          <a:solidFill>
                            <a:schemeClr val="tx1"/>
                          </a:solidFill>
                          <a:effectLst/>
                          <a:latin typeface="EYInterstate" panose="02000503020000020004" pitchFamily="2" charset="0"/>
                          <a:ea typeface="+mn-ea"/>
                          <a:cs typeface="+mn-cs"/>
                        </a:rPr>
                        <a:t>: Accompagnement dans la mise en place d’une structure de Project Management Office (PMO)</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des Project Management Software (logiciels de gestion de projets) disponibles afin de les évaluer en ce qui concerne leurs fonctionnalités, leurs coûts, leurs avantages et inconvénients, en vue de prendre une décision ultérieure quant au choix de l'outil le plus efficace.</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Etude et design de l’ensemble des phases qui composent un processus PMO, depuis la phase d’étude du projet jusqu’à la phase de clôture du projet, en décrivant en détail les étapes et les parties prenantes impliquées à chaque phase. </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Conception des </a:t>
                      </a:r>
                      <a:r>
                        <a:rPr lang="fr-FR" sz="900" kern="1200" dirty="0" err="1">
                          <a:solidFill>
                            <a:schemeClr val="tx1"/>
                          </a:solidFill>
                          <a:latin typeface="EYInterstate" panose="02000503020000020004" pitchFamily="2" charset="0"/>
                          <a:ea typeface="+mn-ea"/>
                          <a:cs typeface="Arial" panose="020B0604020202020204" pitchFamily="34" charset="0"/>
                        </a:rPr>
                        <a:t>Templates</a:t>
                      </a:r>
                      <a:r>
                        <a:rPr lang="fr-FR" sz="900" kern="1200" dirty="0">
                          <a:solidFill>
                            <a:schemeClr val="tx1"/>
                          </a:solidFill>
                          <a:latin typeface="EYInterstate" panose="02000503020000020004" pitchFamily="2" charset="0"/>
                          <a:ea typeface="+mn-ea"/>
                          <a:cs typeface="Arial" panose="020B0604020202020204" pitchFamily="34" charset="0"/>
                        </a:rPr>
                        <a:t> à utiliser pour faciliter l'évaluation et le suivi des activités d’un PMO.</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endParaRPr lang="fr-FR" sz="900" kern="1200" dirty="0">
                        <a:solidFill>
                          <a:schemeClr val="tx1"/>
                        </a:solidFill>
                        <a:latin typeface="EYInterstate" panose="02000503020000020004" pitchFamily="2" charset="0"/>
                        <a:ea typeface="+mn-ea"/>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STB Bank (Tunisie, 2023): Diagnostic du dispositif de Contrôle Permanent de la banque </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et compréhension du dispositif de contrôle permanent de la banque.</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Revue des bonnes pratiques internationales.</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des problématiques.</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Proposition des Recommandations et Feuille de route adaptée aux besoins et aux priorités de la banque.</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endParaRPr lang="fr-FR" sz="900" kern="1200" dirty="0">
                        <a:solidFill>
                          <a:schemeClr val="tx1"/>
                        </a:solidFill>
                        <a:latin typeface="EYInterstate" panose="02000503020000020004" pitchFamily="2" charset="0"/>
                        <a:ea typeface="+mn-ea"/>
                        <a:cs typeface="Arial" panose="020B0604020202020204" pitchFamily="34" charset="0"/>
                      </a:endParaRPr>
                    </a:p>
                    <a:p>
                      <a:pPr marL="0" marR="0" lvl="1" indent="0" algn="just"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Banque africaine du développement (BAD) (Tunisie, 2022):  Evaluation des avantages et des coûts potentiels de la zone de libre-échange continentale africaine (</a:t>
                      </a:r>
                      <a:r>
                        <a:rPr lang="fr-FR" sz="950" u="sng" kern="1200" dirty="0" err="1">
                          <a:solidFill>
                            <a:schemeClr val="tx1"/>
                          </a:solidFill>
                          <a:effectLst/>
                          <a:latin typeface="EYInterstate" panose="02000503020000020004" pitchFamily="2" charset="0"/>
                          <a:ea typeface="+mn-ea"/>
                          <a:cs typeface="+mn-cs"/>
                        </a:rPr>
                        <a:t>ZLECAf</a:t>
                      </a:r>
                      <a:r>
                        <a:rPr lang="fr-FR" sz="950" u="sng" kern="1200" dirty="0">
                          <a:solidFill>
                            <a:schemeClr val="tx1"/>
                          </a:solidFill>
                          <a:effectLst/>
                          <a:latin typeface="EYInterstate" panose="02000503020000020004" pitchFamily="2" charset="0"/>
                          <a:ea typeface="+mn-ea"/>
                          <a:cs typeface="+mn-cs"/>
                        </a:rPr>
                        <a:t>) sur les économies nord-africaines </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Évaluation économique rétrospective dans les six pays de l’'Afrique du Nord :</a:t>
                      </a:r>
                    </a:p>
                    <a:p>
                      <a:pPr marL="904184" lvl="2"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Évaluation du secteur privé en termes d'environnement commercial et de stratégies de développement du secteur privé.</a:t>
                      </a:r>
                    </a:p>
                    <a:p>
                      <a:pPr marL="447212" marR="0" lvl="1" indent="-180789" algn="just" defTabSz="900044" rtl="0" eaLnBrk="1" fontAlgn="base" latinLnBrk="0" hangingPunct="1">
                        <a:lnSpc>
                          <a:spcPts val="931"/>
                        </a:lnSpc>
                        <a:spcBef>
                          <a:spcPts val="0"/>
                        </a:spcBef>
                        <a:spcAft>
                          <a:spcPts val="3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Évaluation des avantages et des coûts potentiels de la ZLECAF:</a:t>
                      </a:r>
                    </a:p>
                    <a:p>
                      <a:pPr marL="904184" lvl="2"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 l’impact sur les IDE et le commerce.</a:t>
                      </a:r>
                    </a:p>
                    <a:p>
                      <a:pPr marL="904184" lvl="2"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 l’impact sur le développement du secteur privé et effets sur l'emploi.</a:t>
                      </a:r>
                    </a:p>
                    <a:p>
                      <a:pPr marL="904184" lvl="2"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 l’impact sur les recettes fiscales.</a:t>
                      </a:r>
                    </a:p>
                    <a:p>
                      <a:pPr marL="904184" lvl="2" indent="-180789" algn="just" defTabSz="900044" rtl="0" eaLnBrk="1" latinLnBrk="0" hangingPunct="1">
                        <a:lnSpc>
                          <a:spcPts val="931"/>
                        </a:lnSpc>
                        <a:spcAft>
                          <a:spcPts val="200"/>
                        </a:spcAft>
                        <a:buClr>
                          <a:srgbClr val="FFE600"/>
                        </a:buClr>
                        <a:buSzPct val="80000"/>
                        <a:buFont typeface="Arial" panose="020B0604020202020204" pitchFamily="34" charset="0"/>
                        <a:buChar char="•"/>
                        <a:tabLst>
                          <a:tab pos="192943" algn="l"/>
                        </a:tabLst>
                        <a:defRPr/>
                      </a:pPr>
                      <a:r>
                        <a:rPr lang="fr-FR" sz="900" kern="1200" dirty="0">
                          <a:solidFill>
                            <a:schemeClr val="tx1"/>
                          </a:solidFill>
                          <a:latin typeface="EYInterstate" panose="02000503020000020004" pitchFamily="2" charset="0"/>
                          <a:ea typeface="+mn-ea"/>
                          <a:cs typeface="Arial" panose="020B0604020202020204" pitchFamily="34" charset="0"/>
                        </a:rPr>
                        <a:t>Analyse de l’impact sur la distribution des revenus, la pauvreté et l'inégalité.</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3" name="Rectangle 2">
            <a:extLst>
              <a:ext uri="{FF2B5EF4-FFF2-40B4-BE49-F238E27FC236}">
                <a16:creationId xmlns:a16="http://schemas.microsoft.com/office/drawing/2014/main" id="{E68A1E60-BF79-D184-352D-0BD535D45B38}"/>
              </a:ext>
            </a:extLst>
          </p:cNvPr>
          <p:cNvSpPr/>
          <p:nvPr/>
        </p:nvSpPr>
        <p:spPr>
          <a:xfrm>
            <a:off x="463335" y="7504088"/>
            <a:ext cx="5759449" cy="1776512"/>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en-GB" sz="900" dirty="0">
                <a:solidFill>
                  <a:srgbClr val="010024"/>
                </a:solidFill>
                <a:latin typeface="EYInterstate" panose="02000503020000020004" pitchFamily="2" charset="0"/>
                <a:hlinkClick r:id="rId2"/>
              </a:rPr>
              <a:t>Oumaima.Lamti@tn.ey.com</a:t>
            </a:r>
            <a:r>
              <a:rPr lang="en-GB" sz="900" dirty="0">
                <a:solidFill>
                  <a:srgbClr val="010024"/>
                </a:solidFill>
                <a:latin typeface="EYInterstate" panose="02000503020000020004" pitchFamily="2" charset="0"/>
              </a:rPr>
              <a:t> </a:t>
            </a:r>
          </a:p>
          <a:p>
            <a:pPr hangingPunct="0">
              <a:lnSpc>
                <a:spcPts val="1200"/>
              </a:lnSpc>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a:t>
            </a:r>
            <a:r>
              <a:rPr lang="en-GB" sz="900" dirty="0">
                <a:solidFill>
                  <a:srgbClr val="010024"/>
                </a:solidFill>
                <a:latin typeface="EYInterstate" panose="02000503020000020004" pitchFamily="2" charset="0"/>
              </a:rPr>
              <a:t>52 762 941 </a:t>
            </a:r>
          </a:p>
          <a:p>
            <a:pPr hangingPunct="0">
              <a:lnSpc>
                <a:spcPts val="1200"/>
              </a:lnSpc>
            </a:pP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152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0BED04-1C9A-451E-8803-18438D2C682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6ED11A2-A2A4-4DE0-A0A5-F9D097A36E41}">
  <ds:schemaRefs>
    <ds:schemaRef ds:uri="http://schemas.microsoft.com/sharepoint/v3/contenttype/forms"/>
  </ds:schemaRefs>
</ds:datastoreItem>
</file>

<file path=customXml/itemProps3.xml><?xml version="1.0" encoding="utf-8"?>
<ds:datastoreItem xmlns:ds="http://schemas.openxmlformats.org/officeDocument/2006/customXml" ds:itemID="{A22CA12B-8A4A-4DD8-92E5-CA49C8424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9421</TotalTime>
  <Words>850</Words>
  <Application>Microsoft Office PowerPoint</Application>
  <PresentationFormat>A4 Paper (210x297 mm)</PresentationFormat>
  <Paragraphs>95</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EY dark background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Oumaima Lamti</cp:lastModifiedBy>
  <cp:revision>374</cp:revision>
  <dcterms:created xsi:type="dcterms:W3CDTF">2021-08-27T11:28:35Z</dcterms:created>
  <dcterms:modified xsi:type="dcterms:W3CDTF">2024-02-08T09:46:09Z</dcterms:modified>
</cp:coreProperties>
</file>