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2192000" cy="685800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5" d="100"/>
          <a:sy n="85" d="100"/>
        </p:scale>
        <p:origin x="149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tags" Target="tags/tag1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1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1" y="3046161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61745" y="5605203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491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491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59393" y="4960938"/>
            <a:ext cx="1224912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</p:grpSp>
    </p:spTree>
    <p:extLst>
      <p:ext uri="{BB962C8B-B14F-4D97-AF65-F5344CB8AC3E}">
        <p14:creationId xmlns:p14="http://schemas.microsoft.com/office/powerpoint/2010/main" val="49585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4D3A6E-D72F-442D-95A1-F2FA0147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86985" cy="6858000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935F8F36-5595-44DE-802C-D14D021F58D0}"/>
              </a:ext>
            </a:extLst>
          </p:cNvPr>
          <p:cNvSpPr>
            <a:spLocks/>
          </p:cNvSpPr>
          <p:nvPr/>
        </p:nvSpPr>
        <p:spPr bwMode="gray">
          <a:xfrm>
            <a:off x="1" y="2"/>
            <a:ext cx="5572759" cy="49397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>
              <a:alpha val="9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356" tIns="45678" rIns="91356" bIns="4567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453A81-F0DE-44A1-B2A8-74CB029FA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"/>
            <a:ext cx="12185977" cy="68574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DFA737-10CB-49A0-B19A-1CBAB3C09996}"/>
              </a:ext>
            </a:extLst>
          </p:cNvPr>
          <p:cNvSpPr/>
          <p:nvPr/>
        </p:nvSpPr>
        <p:spPr>
          <a:xfrm>
            <a:off x="0" y="4835953"/>
            <a:ext cx="12187239" cy="202204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5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99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E3444FEB-55BB-4DE3-B2C3-65A00163DA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76845" y="6356373"/>
            <a:ext cx="302937" cy="311151"/>
            <a:chOff x="7110" y="4004"/>
            <a:chExt cx="191" cy="19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AF0E863-755A-4F1A-B7CE-20ACF65A5C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8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BCD6F07-B7E5-4F83-BA65-DB309B3EC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8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A70719F5-A5B0-4BCD-998A-8C91E2B759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8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6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/>
        </p:nvSpPr>
        <p:spPr>
          <a:xfrm>
            <a:off x="477103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4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4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4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21742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9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9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9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/>
        </p:nvSpPr>
        <p:spPr>
          <a:xfrm>
            <a:off x="4927416" y="979790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32471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514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514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2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C1DA39D-5D13-4872-BC0A-CB8AB5BA72E1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428184" y="6471244"/>
            <a:ext cx="1190638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804EB2-F7DB-4D56-A6D4-7706480DB2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16900" y="6471244"/>
            <a:ext cx="662721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3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97511-0A94-4CF5-9020-59041E7F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586F-9A9C-4BEB-AF2F-2F8B1B88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6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23874-3AD1-4756-B25E-8234DD37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9696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12A84B0-F10A-4A02-AD57-E01F7676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94435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B25FF-6DD4-4FFA-927B-1CA0773B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57F2EF-7AED-48A6-A0B6-37B4B1E6B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D7C34-08D0-49EB-B75B-B57B5D8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27D35-B606-4306-90E5-2242994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BEC682-8439-49D9-90E7-A7F5B4E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22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1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1" y="3046161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61745" y="5605203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45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745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59393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</p:grpSp>
    </p:spTree>
    <p:extLst>
      <p:ext uri="{BB962C8B-B14F-4D97-AF65-F5344CB8AC3E}">
        <p14:creationId xmlns:p14="http://schemas.microsoft.com/office/powerpoint/2010/main" val="1845184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4EDBA0-52EB-47E0-B710-7ABF96402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9" r="9058"/>
          <a:stretch/>
        </p:blipFill>
        <p:spPr>
          <a:xfrm>
            <a:off x="2379414" y="4321"/>
            <a:ext cx="9814173" cy="6859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2F4ADD-3F1F-45DA-A7F1-F41BEF19B45C}"/>
              </a:ext>
            </a:extLst>
          </p:cNvPr>
          <p:cNvSpPr/>
          <p:nvPr/>
        </p:nvSpPr>
        <p:spPr>
          <a:xfrm>
            <a:off x="2016699" y="4322"/>
            <a:ext cx="10176885" cy="6849358"/>
          </a:xfrm>
          <a:prstGeom prst="rect">
            <a:avLst/>
          </a:prstGeom>
          <a:solidFill>
            <a:schemeClr val="bg1">
              <a:alpha val="5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7A0707B-3CF9-4564-AB3E-BDAFD4E87456}"/>
              </a:ext>
            </a:extLst>
          </p:cNvPr>
          <p:cNvSpPr/>
          <p:nvPr/>
        </p:nvSpPr>
        <p:spPr>
          <a:xfrm>
            <a:off x="0" y="4322"/>
            <a:ext cx="5948532" cy="7097486"/>
          </a:xfrm>
          <a:prstGeom prst="flowChartDelay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sz="120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7" y="2851522"/>
            <a:ext cx="4445484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7" marR="0" lvl="0" indent="-356437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1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7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6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3" y="1"/>
            <a:ext cx="3997149" cy="6156104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2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1" y="2311404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1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2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2383219" cy="6857999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2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815241" y="1137924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0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892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3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4617-5A1F-4D8E-8075-F2918D0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57FA-64A4-4818-8A20-F1ACA6A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3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D77663B-776E-4249-B9C0-09424BB6E21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170159386"/>
              </p:ext>
            </p:extLst>
          </p:nvPr>
        </p:nvGraphicFramePr>
        <p:xfrm>
          <a:off x="1588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22" imgW="473" imgH="473" progId="TCLayout.ActiveDocument.1">
                  <p:embed/>
                </p:oleObj>
              </mc:Choice>
              <mc:Fallback>
                <p:oleObj name="Diapositive think-cell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D77663B-776E-4249-B9C0-09424BB6E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39E8AE5-5182-4E1C-988C-497B4D78767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0" y="0"/>
            <a:ext cx="158688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399" b="0" i="0" baseline="0">
              <a:solidFill>
                <a:schemeClr val="tx1"/>
              </a:solidFill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92742" y="6436734"/>
            <a:ext cx="303055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</p:grp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FA7D49F-D989-4CDB-9335-913430F7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184" y="6471244"/>
            <a:ext cx="1190638" cy="180000"/>
          </a:xfrm>
          <a:prstGeom prst="rect">
            <a:avLst/>
          </a:prstGeom>
        </p:spPr>
        <p:txBody>
          <a:bodyPr/>
          <a:lstStyle>
            <a:lvl1pPr marL="0" algn="l" defTabSz="913943" rtl="0" eaLnBrk="1" latinLnBrk="0" hangingPunct="1">
              <a:defRPr lang="en-US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ED8F373F-7E66-42CA-834B-6E6BBBE6D667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E733AAD-1BCD-417D-A2A4-521F133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900" y="6471244"/>
            <a:ext cx="662721" cy="180000"/>
          </a:xfrm>
          <a:prstGeom prst="rect">
            <a:avLst/>
          </a:prstGeom>
        </p:spPr>
        <p:txBody>
          <a:bodyPr/>
          <a:lstStyle>
            <a:lvl1pPr marL="0" algn="l" defTabSz="913943" rtl="0" eaLnBrk="1" latinLnBrk="0" hangingPunct="1">
              <a:defRPr lang="en-GB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E0F12253-2570-4180-8B38-85C899F47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0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2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4993572-6B92-C1B9-8ECC-660429E910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40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73" imgH="473" progId="TCLayout.ActiveDocument.1">
                  <p:embed/>
                </p:oleObj>
              </mc:Choice>
              <mc:Fallback>
                <p:oleObj name="Diapositive think-cell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993572-6B92-C1B9-8ECC-660429E91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7229DB5-BDBF-4057-80B1-37F7E8FCAE94}"/>
              </a:ext>
            </a:extLst>
          </p:cNvPr>
          <p:cNvSpPr/>
          <p:nvPr/>
        </p:nvSpPr>
        <p:spPr>
          <a:xfrm>
            <a:off x="1329679" y="284012"/>
            <a:ext cx="10554561" cy="1029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C8A1A0-F149-4F4B-A29F-7063BA010CF9}"/>
              </a:ext>
            </a:extLst>
          </p:cNvPr>
          <p:cNvSpPr/>
          <p:nvPr/>
        </p:nvSpPr>
        <p:spPr>
          <a:xfrm>
            <a:off x="2840854" y="1388875"/>
            <a:ext cx="9043386" cy="5032224"/>
          </a:xfrm>
          <a:prstGeom prst="rect">
            <a:avLst/>
          </a:prstGeom>
          <a:noFill/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9" name="Rectangle : avec coins rognés en haut 13">
            <a:extLst>
              <a:ext uri="{FF2B5EF4-FFF2-40B4-BE49-F238E27FC236}">
                <a16:creationId xmlns:a16="http://schemas.microsoft.com/office/drawing/2014/main" id="{1B207315-C663-494C-9A4F-BB16A02EDFE8}"/>
              </a:ext>
            </a:extLst>
          </p:cNvPr>
          <p:cNvSpPr/>
          <p:nvPr/>
        </p:nvSpPr>
        <p:spPr>
          <a:xfrm>
            <a:off x="2916710" y="1362415"/>
            <a:ext cx="3477291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EXPÉRIENCE PROFESSIONNELLE à EY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A1CC5F-4C6C-8652-61FD-8C316123D44C}"/>
              </a:ext>
            </a:extLst>
          </p:cNvPr>
          <p:cNvSpPr txBox="1"/>
          <p:nvPr/>
        </p:nvSpPr>
        <p:spPr>
          <a:xfrm>
            <a:off x="7452904" y="3131728"/>
            <a:ext cx="4404118" cy="321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Banque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africaine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de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développement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(BAD) (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2022) | </a:t>
            </a: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Évaluation des avantages et des coûts potentiels de la zone de libre-échange continentale africaine (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ZLECAf</a:t>
            </a: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) sur les économies nord-africaines</a:t>
            </a: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Analyse macroéconomique des contextes nationaux dans chacun des 6 pays d'Afrique du Nord à la lumière du contexte international actuel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Vue d'ensemble de l'état actuel du secteur privé dans ces 6 pays et de ses caractéristiques, en mettant l'accent sur les principaux moteurs de croissance et les principaux obstacles à son émergence (réglementation, politiques fiscales, climat des </a:t>
            </a:r>
            <a:r>
              <a:rPr kumimoji="0" lang="fr-FR" sz="87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affaires,etc</a:t>
            </a: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.)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Analyse de l'état actuel du commerce dans les 6 pays, en termes de produits et services échangés, ainsi que des partenaires commerciaux et des </a:t>
            </a:r>
            <a:r>
              <a:rPr kumimoji="0" lang="fr-FR" sz="87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IDEs</a:t>
            </a:r>
            <a:endParaRPr kumimoji="0" lang="fr-FR" sz="8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Analyse de l'état actuel de l'intégration régionale en Afrique du Nord et des barrières tarifaires et non tarifaires en vigueur, y compris les barrières liées à l'infrastructure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Analyse du cadre commercial dans les pays d'Afrique du Nord, avec un aperçu détaillé des accords commerciaux en place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Collaboration avec des experts pour comprendre le cadre de modélisation et interpréter les résultats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Fournir des recommandations au niveau national et pour la chaîne de valeur régionale</a:t>
            </a: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6" name="TextBox 157">
            <a:extLst>
              <a:ext uri="{FF2B5EF4-FFF2-40B4-BE49-F238E27FC236}">
                <a16:creationId xmlns:a16="http://schemas.microsoft.com/office/drawing/2014/main" id="{9B38BD91-EDBA-7D1D-876D-16A89F43D1EF}"/>
              </a:ext>
            </a:extLst>
          </p:cNvPr>
          <p:cNvSpPr txBox="1"/>
          <p:nvPr/>
        </p:nvSpPr>
        <p:spPr>
          <a:xfrm>
            <a:off x="8681777" y="589437"/>
            <a:ext cx="3014407" cy="4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17548" rtl="0" eaLnBrk="0" fontAlgn="auto" latinLnBrk="0" hangingPunct="0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7794" algn="l"/>
                <a:tab pos="1221030" algn="l"/>
              </a:tabLst>
              <a:defRPr/>
            </a:pPr>
            <a:r>
              <a:rPr kumimoji="0" lang="en-GB" sz="1075" b="1" i="0" u="none" strike="noStrike" kern="1200" cap="none" spc="0" normalizeH="0" baseline="0" noProof="0" dirty="0" err="1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Téléphone</a:t>
            </a:r>
            <a:r>
              <a:rPr kumimoji="0" lang="en-GB" sz="1075" b="1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: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+216 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52 86 53 63</a:t>
            </a:r>
            <a:endParaRPr kumimoji="0" lang="en-GB" sz="1075" b="0" i="0" u="none" strike="noStrike" kern="1200" cap="none" spc="0" normalizeH="0" baseline="0" noProof="0" dirty="0">
              <a:ln>
                <a:noFill/>
              </a:ln>
              <a:solidFill>
                <a:srgbClr val="010024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l" defTabSz="976817" rtl="0" eaLnBrk="0" fontAlgn="auto" latinLnBrk="0" hangingPunct="0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7794" algn="l"/>
                <a:tab pos="1221030" algn="l"/>
              </a:tabLst>
              <a:defRPr/>
            </a:pPr>
            <a:r>
              <a:rPr kumimoji="0" lang="en-GB" sz="1075" b="1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E-mail:</a:t>
            </a:r>
            <a:r>
              <a:rPr kumimoji="0" lang="en-GB" sz="1075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	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siwar.ben.khelifa@tn.ey.com</a:t>
            </a:r>
            <a:endParaRPr kumimoji="0" lang="en-GB" sz="1075" b="0" i="0" u="none" strike="noStrike" kern="1200" cap="none" spc="0" normalizeH="0" baseline="0" noProof="0" dirty="0">
              <a:ln>
                <a:noFill/>
              </a:ln>
              <a:solidFill>
                <a:srgbClr val="010024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1594F1-2556-DDE8-1A67-BDFCF180FE22}"/>
              </a:ext>
            </a:extLst>
          </p:cNvPr>
          <p:cNvSpPr txBox="1"/>
          <p:nvPr/>
        </p:nvSpPr>
        <p:spPr>
          <a:xfrm>
            <a:off x="7452904" y="1519549"/>
            <a:ext cx="4404118" cy="154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Orange – Côte d’ivoire (Tunisie, 2023) | Accompagnement pour le déploiement et la mise en place d'une Fintech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7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Réalisation</a:t>
            </a: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d'une étude comparative pour déterminer l'emplacement optimal du siège social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fr-FR" sz="870" dirty="0">
                <a:solidFill>
                  <a:srgbClr val="000000"/>
                </a:solidFill>
                <a:latin typeface="EYInterstate Light"/>
              </a:rPr>
              <a:t>Analyse réglementaire, juridique et fiscale, incluant l'examen de la forme juridique, du cadre réglementaire et l'obtention des autorisations nécessaires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Élaboration de scénarios organisationnels cibles pour la Fintech, comprenant le capital, l'organisation et le schéma transactionnel (société holding / siège social / filiales ou succursales)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66F4126-FEF1-82A2-B5A9-2CA85EEF6554}"/>
              </a:ext>
            </a:extLst>
          </p:cNvPr>
          <p:cNvSpPr txBox="1"/>
          <p:nvPr/>
        </p:nvSpPr>
        <p:spPr>
          <a:xfrm>
            <a:off x="2857701" y="4508164"/>
            <a:ext cx="4513630" cy="193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WIFAK Bank (Tunisie, 2023) | Accompagnement dans le cadre du projet d’élaboration du plan stratégique du Groupe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Wifak</a:t>
            </a: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"Horizon 2027"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171450" indent="-171450" algn="just">
              <a:buClr>
                <a:srgbClr val="FFC000"/>
              </a:buClr>
              <a:buFont typeface="EYInterstate Light" panose="02000506000000020004" pitchFamily="2" charset="0"/>
              <a:buChar char="•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Réalisation d'un diagnostic de la Banque</a:t>
            </a: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Analyse de la maturité organisationnelle avec un focus sur les capacités et les structures des RH, ainsi que l'analyse du portefeuille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Évaluation de l'efficacité et de l'efficience du dispositif commercial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Évaluation de la maturité opérationnelle (Processus et flux de travail)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Examen de la position de la banque sur le marché national et analyse des meilleures pratiques internationales</a:t>
            </a:r>
          </a:p>
          <a:p>
            <a:pPr marL="171450" indent="-171450" algn="just">
              <a:buClr>
                <a:srgbClr val="FFC000"/>
              </a:buClr>
              <a:buFont typeface="EYInterstate Light" panose="02000506000000020004" pitchFamily="2" charset="0"/>
              <a:buChar char="•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Élaboration du plan stratégique pour le Groupe </a:t>
            </a:r>
            <a:r>
              <a:rPr kumimoji="0" lang="fr-FR" sz="87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Wifak</a:t>
            </a: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: Développement de la vision 2027 et définition de la stratégie de croissance de la banque</a:t>
            </a:r>
          </a:p>
          <a:p>
            <a:pPr marL="171450" indent="-171450" algn="just">
              <a:buClr>
                <a:srgbClr val="FFC000"/>
              </a:buClr>
              <a:buFont typeface="EYInterstate Light" panose="02000506000000020004" pitchFamily="2" charset="0"/>
              <a:buChar char="•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Élaboration de la feuille de route du groupe </a:t>
            </a:r>
            <a:r>
              <a:rPr kumimoji="0" lang="fr-FR" sz="87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Wifak</a:t>
            </a: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et développement du plan d'affaires</a:t>
            </a: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" name="Rectangle : avec coins rognés en haut 13">
            <a:extLst>
              <a:ext uri="{FF2B5EF4-FFF2-40B4-BE49-F238E27FC236}">
                <a16:creationId xmlns:a16="http://schemas.microsoft.com/office/drawing/2014/main" id="{EB7BE158-16BF-7341-03D0-BD47543CE3EC}"/>
              </a:ext>
            </a:extLst>
          </p:cNvPr>
          <p:cNvSpPr/>
          <p:nvPr/>
        </p:nvSpPr>
        <p:spPr>
          <a:xfrm>
            <a:off x="367838" y="1352367"/>
            <a:ext cx="2178323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Résumé</a:t>
            </a:r>
          </a:p>
        </p:txBody>
      </p:sp>
      <p:sp>
        <p:nvSpPr>
          <p:cNvPr id="11" name="Rectangle : avec coins rognés en haut 13">
            <a:extLst>
              <a:ext uri="{FF2B5EF4-FFF2-40B4-BE49-F238E27FC236}">
                <a16:creationId xmlns:a16="http://schemas.microsoft.com/office/drawing/2014/main" id="{FF0FD101-3985-E0B9-599E-01F25EB39C3E}"/>
              </a:ext>
            </a:extLst>
          </p:cNvPr>
          <p:cNvSpPr/>
          <p:nvPr/>
        </p:nvSpPr>
        <p:spPr>
          <a:xfrm>
            <a:off x="367838" y="2572894"/>
            <a:ext cx="2178323" cy="293918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bg2"/>
                </a:solidFill>
                <a:latin typeface="EYInterstate" panose="02000503020000020004" pitchFamily="2" charset="0"/>
              </a:rPr>
              <a:t>Formation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F9FDA0-FC90-F042-F64D-4D1540EDFEAB}"/>
              </a:ext>
            </a:extLst>
          </p:cNvPr>
          <p:cNvSpPr txBox="1"/>
          <p:nvPr/>
        </p:nvSpPr>
        <p:spPr>
          <a:xfrm>
            <a:off x="385768" y="2854522"/>
            <a:ext cx="2257232" cy="82022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Master de recherche en « 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Economics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and Business Intelligence » de l’institut supérieur de gestion de Tunis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- 2022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Licence en sciences économiques, spécialité finance de l’École Supérieure de Commerce de Tunis (ESCT) - 2020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3" name="Rectangle : avec coins rognés en haut 13">
            <a:extLst>
              <a:ext uri="{FF2B5EF4-FFF2-40B4-BE49-F238E27FC236}">
                <a16:creationId xmlns:a16="http://schemas.microsoft.com/office/drawing/2014/main" id="{77409881-EFAA-3BDC-A9E0-51F59A17DD8B}"/>
              </a:ext>
            </a:extLst>
          </p:cNvPr>
          <p:cNvSpPr/>
          <p:nvPr/>
        </p:nvSpPr>
        <p:spPr>
          <a:xfrm>
            <a:off x="367838" y="5312199"/>
            <a:ext cx="2178323" cy="293918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fr-FR" sz="1200" b="1" dirty="0">
                <a:solidFill>
                  <a:schemeClr val="bg2"/>
                </a:solidFill>
                <a:latin typeface="EYInterstate" panose="02000503020000020004" pitchFamily="2" charset="0"/>
              </a:rPr>
              <a:t>Langues</a:t>
            </a:r>
            <a:r>
              <a:rPr lang="fr-FR" sz="1200" b="1" dirty="0">
                <a:solidFill>
                  <a:schemeClr val="tx2"/>
                </a:solidFill>
                <a:latin typeface="EYInterstate" panose="02000503020000020004" pitchFamily="2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952280-BAB4-DBC7-B658-5EF2DAF92360}"/>
              </a:ext>
            </a:extLst>
          </p:cNvPr>
          <p:cNvSpPr txBox="1"/>
          <p:nvPr/>
        </p:nvSpPr>
        <p:spPr>
          <a:xfrm>
            <a:off x="395816" y="5603661"/>
            <a:ext cx="2178323" cy="7386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Arabe : Langue </a:t>
            </a:r>
            <a:r>
              <a:rPr lang="fr-FR" sz="900" dirty="0">
                <a:solidFill>
                  <a:srgbClr val="000000"/>
                </a:solidFill>
                <a:latin typeface="EYInterstate Light"/>
              </a:rPr>
              <a:t>m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aternelle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Français : Bilingue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Anglais : Bilingue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Allemand : Intermédiaire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310F08-EB48-328F-220C-967A93B1AA9C}"/>
              </a:ext>
            </a:extLst>
          </p:cNvPr>
          <p:cNvSpPr txBox="1"/>
          <p:nvPr/>
        </p:nvSpPr>
        <p:spPr>
          <a:xfrm>
            <a:off x="395816" y="1679777"/>
            <a:ext cx="2257232" cy="86100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Dotée d'une licence en finance et d'un master de recherche en « 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Economics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and Business Intelligence » de l'ISG Tunis, Siwar Ben Khelifa a rejoint EY Tunisie en janvier 2023, assumant le rôle de consultant junior au sein du département Financial Services Transformation</a:t>
            </a:r>
          </a:p>
        </p:txBody>
      </p:sp>
      <p:sp>
        <p:nvSpPr>
          <p:cNvPr id="16" name="Rectangle : avec coins rognés en haut 13">
            <a:extLst>
              <a:ext uri="{FF2B5EF4-FFF2-40B4-BE49-F238E27FC236}">
                <a16:creationId xmlns:a16="http://schemas.microsoft.com/office/drawing/2014/main" id="{0B41C17F-06EF-230C-F40B-56BA44248F5B}"/>
              </a:ext>
            </a:extLst>
          </p:cNvPr>
          <p:cNvSpPr/>
          <p:nvPr/>
        </p:nvSpPr>
        <p:spPr>
          <a:xfrm>
            <a:off x="367838" y="3744212"/>
            <a:ext cx="2506796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fr-FR" sz="1200" b="1" dirty="0">
                <a:solidFill>
                  <a:schemeClr val="bg2"/>
                </a:solidFill>
                <a:latin typeface="EYInterstate" panose="02000503020000020004" pitchFamily="2" charset="0"/>
              </a:rPr>
              <a:t>Domaines de compétences spécifiques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2D4E3D-0136-9AFF-D772-E3C3E71E754F}"/>
              </a:ext>
            </a:extLst>
          </p:cNvPr>
          <p:cNvSpPr txBox="1"/>
          <p:nvPr/>
        </p:nvSpPr>
        <p:spPr>
          <a:xfrm>
            <a:off x="395816" y="4171825"/>
            <a:ext cx="2298980" cy="111748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Intelligence économique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Diagnostic organisationnel et planification stratégique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Modélisation macroéconomique</a:t>
            </a:r>
          </a:p>
          <a:p>
            <a:pPr marL="171450" indent="-171450">
              <a:lnSpc>
                <a:spcPct val="85000"/>
              </a:lnSpc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Transformation digitale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Entrepreneuriat et innovation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Finance durable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3D6FD18-E7C5-A22B-E941-3A66B3DA2511}"/>
              </a:ext>
            </a:extLst>
          </p:cNvPr>
          <p:cNvGrpSpPr/>
          <p:nvPr/>
        </p:nvGrpSpPr>
        <p:grpSpPr>
          <a:xfrm>
            <a:off x="1570553" y="430531"/>
            <a:ext cx="4541655" cy="697702"/>
            <a:chOff x="1731326" y="450627"/>
            <a:chExt cx="4541655" cy="697702"/>
          </a:xfrm>
        </p:grpSpPr>
        <p:sp>
          <p:nvSpPr>
            <p:cNvPr id="9" name="Rectangle : avec coins rognés en haut 13">
              <a:extLst>
                <a:ext uri="{FF2B5EF4-FFF2-40B4-BE49-F238E27FC236}">
                  <a16:creationId xmlns:a16="http://schemas.microsoft.com/office/drawing/2014/main" id="{B47253E0-7E2E-4739-856F-5572F05777A2}"/>
                </a:ext>
              </a:extLst>
            </p:cNvPr>
            <p:cNvSpPr/>
            <p:nvPr/>
          </p:nvSpPr>
          <p:spPr>
            <a:xfrm>
              <a:off x="1731326" y="450627"/>
              <a:ext cx="1673771" cy="340655"/>
            </a:xfrm>
            <a:prstGeom prst="roundRect">
              <a:avLst/>
            </a:prstGeom>
            <a:noFill/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Siwar Ben Khelifa</a:t>
              </a:r>
            </a:p>
          </p:txBody>
        </p:sp>
        <p:sp>
          <p:nvSpPr>
            <p:cNvPr id="18" name="Rectangle : avec coins rognés en haut 13">
              <a:extLst>
                <a:ext uri="{FF2B5EF4-FFF2-40B4-BE49-F238E27FC236}">
                  <a16:creationId xmlns:a16="http://schemas.microsoft.com/office/drawing/2014/main" id="{34D1D2E7-A973-4FC5-197F-F92CAB98F634}"/>
                </a:ext>
              </a:extLst>
            </p:cNvPr>
            <p:cNvSpPr/>
            <p:nvPr/>
          </p:nvSpPr>
          <p:spPr>
            <a:xfrm>
              <a:off x="1731326" y="742249"/>
              <a:ext cx="4541655" cy="406080"/>
            </a:xfrm>
            <a:prstGeom prst="roundRect">
              <a:avLst/>
            </a:prstGeom>
            <a:noFill/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Consultante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Financial Services Transformation | EY Tunisie </a:t>
              </a:r>
            </a:p>
          </p:txBody>
        </p:sp>
      </p:grpSp>
      <p:pic>
        <p:nvPicPr>
          <p:cNvPr id="23" name="Image 22" descr="Une image contenant Visage humain, personne, habits, sourire&#10;&#10;Description générée automatiquement">
            <a:extLst>
              <a:ext uri="{FF2B5EF4-FFF2-40B4-BE49-F238E27FC236}">
                <a16:creationId xmlns:a16="http://schemas.microsoft.com/office/drawing/2014/main" id="{DA027477-C593-7BBE-C7EA-E4633604C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3167" r="4491" b="20670"/>
          <a:stretch/>
        </p:blipFill>
        <p:spPr>
          <a:xfrm>
            <a:off x="395816" y="284012"/>
            <a:ext cx="933863" cy="102981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C859FED-53F4-9262-8F29-FF7805D202BC}"/>
              </a:ext>
            </a:extLst>
          </p:cNvPr>
          <p:cNvSpPr txBox="1"/>
          <p:nvPr/>
        </p:nvSpPr>
        <p:spPr>
          <a:xfrm>
            <a:off x="2848736" y="1659141"/>
            <a:ext cx="4513630" cy="2871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Confidentiel (Tunisie, 2024) | Audit organisationnel - Revue de la structure organisationnelle et de gouvernance du groupe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171450" indent="-171450" algn="just">
              <a:buClr>
                <a:srgbClr val="FFC000"/>
              </a:buClr>
              <a:buFont typeface="EYInterstate Light" panose="02000506000000020004" pitchFamily="2" charset="0"/>
              <a:buChar char="•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Diagnostic de l'organisation et de la gouvernance existantes « As-Is » du groupe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fr-FR" sz="870" dirty="0">
                <a:solidFill>
                  <a:srgbClr val="000000"/>
                </a:solidFill>
                <a:latin typeface="EYInterstate Light"/>
              </a:rPr>
              <a:t>Analyse des ressources humaines et vue d'ensemble de la capacité de production et des flux de travail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Évaluation de la maturité organisationnelle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fr-FR" sz="870" dirty="0">
                <a:solidFill>
                  <a:srgbClr val="000000"/>
                </a:solidFill>
                <a:latin typeface="EYInterstate Light"/>
              </a:rPr>
              <a:t>Réalisation d'un benchmark international en se basant sur des critères spécifiques permet d'obtenir une vision approfondie des meilleures pratiques régionales et internationales en matière d'organisation et de gouvernance de groupe</a:t>
            </a: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171450" indent="-171450" algn="just">
              <a:buClr>
                <a:srgbClr val="FFC000"/>
              </a:buClr>
              <a:buFont typeface="EYInterstate Light" panose="02000506000000020004" pitchFamily="2" charset="0"/>
              <a:buChar char="•"/>
              <a:defRPr/>
            </a:pPr>
            <a:r>
              <a:rPr kumimoji="0" lang="fr-FR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Formulation de recommandations permettant d’améliorer le cadre de gouvernance du groupe et proposition de la structure organisationnelle cible</a:t>
            </a: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structure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fr-FR" sz="870" dirty="0">
                <a:solidFill>
                  <a:srgbClr val="000000"/>
                </a:solidFill>
                <a:latin typeface="EYInterstate Light"/>
              </a:rPr>
              <a:t>Définition des principes directeurs du modèle organisationnel et de gouvernance cible en réponse aux principales constatations identifiées lors de la phase de diagnostic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fr-FR" sz="870" dirty="0">
                <a:solidFill>
                  <a:srgbClr val="000000"/>
                </a:solidFill>
                <a:latin typeface="EYInterstate Light"/>
              </a:rPr>
              <a:t>Élaboration de scénarios potentiels pour le modèle organisationnel cible</a:t>
            </a:r>
          </a:p>
          <a:p>
            <a:pPr marL="628650" lvl="1" indent="-171450" algn="just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fr-FR" sz="870" dirty="0">
                <a:solidFill>
                  <a:srgbClr val="000000"/>
                </a:solidFill>
                <a:latin typeface="EYInterstate Light"/>
              </a:rPr>
              <a:t>Conception du modèle organisationnel cible du Groupe en </a:t>
            </a:r>
            <a:r>
              <a:rPr lang="fr-FR" sz="870" dirty="0" err="1">
                <a:solidFill>
                  <a:srgbClr val="000000"/>
                </a:solidFill>
                <a:latin typeface="EYInterstate Light"/>
              </a:rPr>
              <a:t>intègrant</a:t>
            </a:r>
            <a:r>
              <a:rPr lang="fr-FR" sz="870" dirty="0">
                <a:solidFill>
                  <a:srgbClr val="000000"/>
                </a:solidFill>
                <a:latin typeface="EYInterstate Light"/>
              </a:rPr>
              <a:t> les standards d'architecture de modèles organisationnels, les bonnes pratiques, les styles de culture organisationnelle ainsi que la prise en compte des valeurs du Groupe</a:t>
            </a:r>
            <a:endParaRPr kumimoji="0" lang="fr-FR" sz="8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09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4993572-6B92-C1B9-8ECC-660429E910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73" imgH="473" progId="TCLayout.ActiveDocument.1">
                  <p:embed/>
                </p:oleObj>
              </mc:Choice>
              <mc:Fallback>
                <p:oleObj name="Diapositive think-cell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993572-6B92-C1B9-8ECC-660429E91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3BCC3B2-6ABE-579E-FBB3-304AE139F511}"/>
              </a:ext>
            </a:extLst>
          </p:cNvPr>
          <p:cNvSpPr txBox="1"/>
          <p:nvPr/>
        </p:nvSpPr>
        <p:spPr>
          <a:xfrm>
            <a:off x="2866748" y="1754690"/>
            <a:ext cx="433702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Institut supérieur de gestion de Tunis (Tunisie, 2022) |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Études de recherche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Diagnostic de l'environnement macroéconomique des pays d'Afrique du Nord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Analyse de l'intégration des pays africains dans les chaînes de valeur mondiales (CVM) et renforcement des processus d'innovation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Étude et modélisation des flux des investissements directs étrangers (IDE) en Afrique du Nord: Analyse des facteurs d'incitation et des flux de capitaux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12B198-4EF2-25F9-487E-6442025F4737}"/>
              </a:ext>
            </a:extLst>
          </p:cNvPr>
          <p:cNvSpPr txBox="1"/>
          <p:nvPr/>
        </p:nvSpPr>
        <p:spPr>
          <a:xfrm>
            <a:off x="2866748" y="3479072"/>
            <a:ext cx="4337020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DACIMA Consulting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2021) |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Recherches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cliniques</a:t>
            </a:r>
            <a:endParaRPr kumimoji="0" lang="fr-F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Collecte de données électronique (EDC) (les essais cliniques multicentriques, les études sur les maladies rares et les études longitudinales)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Assurer des services de conseil pour aider les organisations à concevoir, planifier et exécuter des essais cliniques et des études épidémiologiques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98178B-D97B-F819-A0AF-7B9C174661D6}"/>
              </a:ext>
            </a:extLst>
          </p:cNvPr>
          <p:cNvSpPr txBox="1"/>
          <p:nvPr/>
        </p:nvSpPr>
        <p:spPr>
          <a:xfrm>
            <a:off x="2866748" y="4825085"/>
            <a:ext cx="43370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B-IDEA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2021) | </a:t>
            </a: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Accompagnement et incubation des PMEs et des startups (Libyennes et Tunisiennes)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Ideation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et élaboration des modèles d'affaires (BMC)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Effectuer des recherches sur les projets de partenariat international potentiels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Elaboration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des plans stratégiques pour la mise en place des projets (Analyse de marché, Identification des partenaires potentiels et des clients cibles, etc.)</a:t>
            </a:r>
          </a:p>
        </p:txBody>
      </p:sp>
      <p:sp>
        <p:nvSpPr>
          <p:cNvPr id="17" name="Rectangle : avec coins rognés en haut 13">
            <a:extLst>
              <a:ext uri="{FF2B5EF4-FFF2-40B4-BE49-F238E27FC236}">
                <a16:creationId xmlns:a16="http://schemas.microsoft.com/office/drawing/2014/main" id="{D5BBDD7F-43BD-4A05-8853-20CB07CF144B}"/>
              </a:ext>
            </a:extLst>
          </p:cNvPr>
          <p:cNvSpPr/>
          <p:nvPr/>
        </p:nvSpPr>
        <p:spPr>
          <a:xfrm>
            <a:off x="7618504" y="1389785"/>
            <a:ext cx="3931384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Expériences communautaires et bénévolat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0C316F7-1EA2-1527-560D-05FD710D97DD}"/>
              </a:ext>
            </a:extLst>
          </p:cNvPr>
          <p:cNvSpPr txBox="1"/>
          <p:nvPr/>
        </p:nvSpPr>
        <p:spPr>
          <a:xfrm>
            <a:off x="7538120" y="1754690"/>
            <a:ext cx="42491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Fondation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BIAT –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Programme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Spark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2020 - 2022) | </a:t>
            </a:r>
            <a:r>
              <a:rPr lang="en-US" sz="1050" b="1" dirty="0">
                <a:solidFill>
                  <a:srgbClr val="000000"/>
                </a:solidFill>
                <a:latin typeface="EYInterstate" panose="02000503020000020004" pitchFamily="2" charset="0"/>
              </a:rPr>
              <a:t>Coach junior </a:t>
            </a:r>
            <a:r>
              <a:rPr lang="en-US" sz="1050" b="1" dirty="0" err="1">
                <a:solidFill>
                  <a:srgbClr val="000000"/>
                </a:solidFill>
                <a:latin typeface="EYInterstate" panose="02000503020000020004" pitchFamily="2" charset="0"/>
              </a:rPr>
              <a:t>en</a:t>
            </a:r>
            <a:r>
              <a:rPr lang="en-US" sz="1050" b="1" dirty="0">
                <a:solidFill>
                  <a:srgbClr val="000000"/>
                </a:solidFill>
                <a:latin typeface="EYInterstate" panose="02000503020000020004" pitchFamily="2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EYInterstate" panose="02000503020000020004" pitchFamily="2" charset="0"/>
              </a:rPr>
              <a:t>entrepreneuriat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355600" marR="0" lvl="1" indent="-1746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La promotion d'une culture entrepreneuriale parmi les lycéens à travers différentes techniques, dont le design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thinking</a:t>
            </a:r>
            <a:endParaRPr lang="fr-FR" sz="900" dirty="0">
              <a:solidFill>
                <a:srgbClr val="000000"/>
              </a:solidFill>
              <a:latin typeface="EYInterstate Light"/>
            </a:endParaRPr>
          </a:p>
          <a:p>
            <a:pPr marL="808038" marR="0" lvl="2" indent="-18097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L'entrepreneuriat social, le design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thinking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, l’élaboration d’un BMC, les études de faisabilité financière, etc.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1B2BC42-AD1C-DE3D-FCF1-ABA2CCD90559}"/>
              </a:ext>
            </a:extLst>
          </p:cNvPr>
          <p:cNvSpPr txBox="1"/>
          <p:nvPr/>
        </p:nvSpPr>
        <p:spPr>
          <a:xfrm>
            <a:off x="7538120" y="2910203"/>
            <a:ext cx="42491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UBCI - BNP PARIBAS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2018) | Challenger au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programme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INNOVACT UBCI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355600" marR="0" lvl="1" indent="-1746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Participation au développement de nouvelles solutions informatiques visant à améliorer l'expérience client, en collaboration avec les experts de l'UBCI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7612D32-409B-E4D3-D1C4-5A89300C9EEF}"/>
              </a:ext>
            </a:extLst>
          </p:cNvPr>
          <p:cNvSpPr txBox="1"/>
          <p:nvPr/>
        </p:nvSpPr>
        <p:spPr>
          <a:xfrm>
            <a:off x="7538120" y="3927217"/>
            <a:ext cx="42491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Association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L'école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à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l'hôpital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2018) |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Membre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de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l’équipe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Sponsoring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355600" marR="0" lvl="1" indent="-1746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La création de dossiers de sponsoring afin de rechercher des financements et établir des partenariats pour offrir des activités culturelles et éducatives aux enfants hospitalisés pour de longues périodes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06C0DA3-EEA9-B28E-66A8-3AD772F78A5C}"/>
              </a:ext>
            </a:extLst>
          </p:cNvPr>
          <p:cNvSpPr txBox="1"/>
          <p:nvPr/>
        </p:nvSpPr>
        <p:spPr>
          <a:xfrm>
            <a:off x="7538120" y="5082729"/>
            <a:ext cx="4249106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ENACTUS ESCT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Tunisie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, 2017 - 2020) |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Membre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de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l’équipe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relations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publiques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446088" marR="0" lvl="1" indent="-1746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Répondre aux défis économiques, sociaux et environnementaux par le biais d'initiatives entrepreneuriales visant à construire un monde plus durable</a:t>
            </a:r>
          </a:p>
          <a:p>
            <a:pPr marL="446088" marR="0" lvl="1" indent="-1746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Élaboration des séances de brainstorming, d’étude de faisabilité financière, de BMC et de gestion de projet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D6A8F4-7E8E-1590-3698-53AFB115D127}"/>
              </a:ext>
            </a:extLst>
          </p:cNvPr>
          <p:cNvSpPr/>
          <p:nvPr/>
        </p:nvSpPr>
        <p:spPr>
          <a:xfrm>
            <a:off x="2840854" y="1388875"/>
            <a:ext cx="9043386" cy="5032224"/>
          </a:xfrm>
          <a:prstGeom prst="rect">
            <a:avLst/>
          </a:prstGeom>
          <a:noFill/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pic>
        <p:nvPicPr>
          <p:cNvPr id="44" name="Image 43" descr="Une image contenant Visage humain, personne, habits, sourire&#10;&#10;Description générée automatiquement">
            <a:extLst>
              <a:ext uri="{FF2B5EF4-FFF2-40B4-BE49-F238E27FC236}">
                <a16:creationId xmlns:a16="http://schemas.microsoft.com/office/drawing/2014/main" id="{696DF303-C7C2-2F56-F6A1-834BFC32BA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3167" r="4491" b="20670"/>
          <a:stretch/>
        </p:blipFill>
        <p:spPr>
          <a:xfrm>
            <a:off x="395816" y="284012"/>
            <a:ext cx="933863" cy="1029810"/>
          </a:xfrm>
          <a:prstGeom prst="rect">
            <a:avLst/>
          </a:prstGeom>
        </p:spPr>
      </p:pic>
      <p:sp>
        <p:nvSpPr>
          <p:cNvPr id="46" name="Rectangle : avec coins rognés en haut 13">
            <a:extLst>
              <a:ext uri="{FF2B5EF4-FFF2-40B4-BE49-F238E27FC236}">
                <a16:creationId xmlns:a16="http://schemas.microsoft.com/office/drawing/2014/main" id="{83F4124B-6819-0C81-8CF6-D5490082C1A0}"/>
              </a:ext>
            </a:extLst>
          </p:cNvPr>
          <p:cNvSpPr/>
          <p:nvPr/>
        </p:nvSpPr>
        <p:spPr>
          <a:xfrm>
            <a:off x="2916710" y="1389785"/>
            <a:ext cx="3477291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AUTRES EXPÉRIENCES PROFESSIONNELLES</a:t>
            </a:r>
          </a:p>
        </p:txBody>
      </p:sp>
      <p:sp>
        <p:nvSpPr>
          <p:cNvPr id="47" name="Rectangle : avec coins rognés en haut 13">
            <a:extLst>
              <a:ext uri="{FF2B5EF4-FFF2-40B4-BE49-F238E27FC236}">
                <a16:creationId xmlns:a16="http://schemas.microsoft.com/office/drawing/2014/main" id="{798CB9AB-2E1D-FF8B-57C4-7049170CE405}"/>
              </a:ext>
            </a:extLst>
          </p:cNvPr>
          <p:cNvSpPr/>
          <p:nvPr/>
        </p:nvSpPr>
        <p:spPr>
          <a:xfrm>
            <a:off x="367838" y="1352367"/>
            <a:ext cx="2178323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Résumé</a:t>
            </a:r>
          </a:p>
        </p:txBody>
      </p:sp>
      <p:sp>
        <p:nvSpPr>
          <p:cNvPr id="48" name="Rectangle : avec coins rognés en haut 13">
            <a:extLst>
              <a:ext uri="{FF2B5EF4-FFF2-40B4-BE49-F238E27FC236}">
                <a16:creationId xmlns:a16="http://schemas.microsoft.com/office/drawing/2014/main" id="{3FA75441-9FC3-302A-A7DC-77448BD6BEEA}"/>
              </a:ext>
            </a:extLst>
          </p:cNvPr>
          <p:cNvSpPr/>
          <p:nvPr/>
        </p:nvSpPr>
        <p:spPr>
          <a:xfrm>
            <a:off x="367838" y="2572894"/>
            <a:ext cx="2178323" cy="293918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bg2"/>
                </a:solidFill>
                <a:latin typeface="EYInterstate" panose="02000503020000020004" pitchFamily="2" charset="0"/>
              </a:rPr>
              <a:t>Formation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27C7896-2492-AD7E-4E8F-3589D5F66D8E}"/>
              </a:ext>
            </a:extLst>
          </p:cNvPr>
          <p:cNvSpPr txBox="1"/>
          <p:nvPr/>
        </p:nvSpPr>
        <p:spPr>
          <a:xfrm>
            <a:off x="385768" y="2854522"/>
            <a:ext cx="2257232" cy="82022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Master de recherche en « 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Economics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and Business Intelligence » de l’institut supérieur de gestion de Tunis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- 2022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Licence en sciences économiques, spécialité finance de l’École Supérieure de Commerce de Tunis (ESCT) - 2020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50" name="Rectangle : avec coins rognés en haut 13">
            <a:extLst>
              <a:ext uri="{FF2B5EF4-FFF2-40B4-BE49-F238E27FC236}">
                <a16:creationId xmlns:a16="http://schemas.microsoft.com/office/drawing/2014/main" id="{FDE3ABCE-1602-2DB9-46E2-B8047D152908}"/>
              </a:ext>
            </a:extLst>
          </p:cNvPr>
          <p:cNvSpPr/>
          <p:nvPr/>
        </p:nvSpPr>
        <p:spPr>
          <a:xfrm>
            <a:off x="367838" y="5312199"/>
            <a:ext cx="2178323" cy="293918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fr-FR" sz="1200" b="1" dirty="0">
                <a:solidFill>
                  <a:schemeClr val="bg2"/>
                </a:solidFill>
                <a:latin typeface="EYInterstate" panose="02000503020000020004" pitchFamily="2" charset="0"/>
              </a:rPr>
              <a:t>Langues</a:t>
            </a:r>
            <a:r>
              <a:rPr lang="fr-FR" sz="1200" b="1" dirty="0">
                <a:solidFill>
                  <a:schemeClr val="tx2"/>
                </a:solidFill>
                <a:latin typeface="EYInterstate" panose="02000503020000020004" pitchFamily="2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21BEE46-EEB8-05A6-E294-6812082B3B97}"/>
              </a:ext>
            </a:extLst>
          </p:cNvPr>
          <p:cNvSpPr txBox="1"/>
          <p:nvPr/>
        </p:nvSpPr>
        <p:spPr>
          <a:xfrm>
            <a:off x="395816" y="5603661"/>
            <a:ext cx="2178323" cy="7386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Arabe : Langue </a:t>
            </a:r>
            <a:r>
              <a:rPr lang="fr-FR" sz="900" dirty="0">
                <a:solidFill>
                  <a:srgbClr val="000000"/>
                </a:solidFill>
                <a:latin typeface="EYInterstate Light"/>
              </a:rPr>
              <a:t>m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aternelle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Français : Bilingue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Anglais : Bilingue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Allemand : Intermédiaire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4BCC418-0B9D-60BD-4EB1-B99792092D14}"/>
              </a:ext>
            </a:extLst>
          </p:cNvPr>
          <p:cNvSpPr txBox="1"/>
          <p:nvPr/>
        </p:nvSpPr>
        <p:spPr>
          <a:xfrm>
            <a:off x="395816" y="1679777"/>
            <a:ext cx="2257232" cy="86100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5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Dotée d'une licence en finance et d'un master de recherche en « 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Economics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and Business Intelligence » de l'ISG Tunis, Siwar Ben Khelifa a rejoint EY Tunisie en janvier 2023, assumant le rôle de consultant junior au sein du département Financial Services Transformation</a:t>
            </a:r>
          </a:p>
        </p:txBody>
      </p:sp>
      <p:sp>
        <p:nvSpPr>
          <p:cNvPr id="53" name="Rectangle : avec coins rognés en haut 13">
            <a:extLst>
              <a:ext uri="{FF2B5EF4-FFF2-40B4-BE49-F238E27FC236}">
                <a16:creationId xmlns:a16="http://schemas.microsoft.com/office/drawing/2014/main" id="{B9B1B376-DA90-76D8-78B0-EA4AC08A9D62}"/>
              </a:ext>
            </a:extLst>
          </p:cNvPr>
          <p:cNvSpPr/>
          <p:nvPr/>
        </p:nvSpPr>
        <p:spPr>
          <a:xfrm>
            <a:off x="367838" y="3744212"/>
            <a:ext cx="2506796" cy="406080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fr-FR" sz="1200" b="1" dirty="0">
                <a:solidFill>
                  <a:schemeClr val="bg2"/>
                </a:solidFill>
                <a:latin typeface="EYInterstate" panose="02000503020000020004" pitchFamily="2" charset="0"/>
              </a:rPr>
              <a:t>Domaines de compétences spécifiques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F18107B-B120-DF22-7F98-A39F3E15BE69}"/>
              </a:ext>
            </a:extLst>
          </p:cNvPr>
          <p:cNvSpPr txBox="1"/>
          <p:nvPr/>
        </p:nvSpPr>
        <p:spPr>
          <a:xfrm>
            <a:off x="395816" y="4171825"/>
            <a:ext cx="2298980" cy="111748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Intelligence économique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Diagnostic organisationnel et planification stratégique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Modélisation macroéconomique</a:t>
            </a:r>
          </a:p>
          <a:p>
            <a:pPr marL="171450" indent="-171450">
              <a:lnSpc>
                <a:spcPct val="85000"/>
              </a:lnSpc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Transformation digitale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Entrepreneuriat et innovation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FFFFFF">
                  <a:lumMod val="50000"/>
                </a:srgbClr>
              </a:buClr>
              <a:buSzPct val="115000"/>
              <a:buFont typeface="EYInterstate Light" panose="02000506000000020004" pitchFamily="2" charset="0"/>
              <a:buChar char="•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Finance durable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878848-6D3B-D7F4-FD08-5A41A7EBE199}"/>
              </a:ext>
            </a:extLst>
          </p:cNvPr>
          <p:cNvSpPr/>
          <p:nvPr/>
        </p:nvSpPr>
        <p:spPr>
          <a:xfrm>
            <a:off x="1329679" y="284012"/>
            <a:ext cx="10554561" cy="1029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56" name="TextBox 157">
            <a:extLst>
              <a:ext uri="{FF2B5EF4-FFF2-40B4-BE49-F238E27FC236}">
                <a16:creationId xmlns:a16="http://schemas.microsoft.com/office/drawing/2014/main" id="{5AD6A193-989D-6383-4429-8AE687597CA4}"/>
              </a:ext>
            </a:extLst>
          </p:cNvPr>
          <p:cNvSpPr txBox="1"/>
          <p:nvPr/>
        </p:nvSpPr>
        <p:spPr>
          <a:xfrm>
            <a:off x="8681777" y="589437"/>
            <a:ext cx="3014407" cy="4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17548" rtl="0" eaLnBrk="0" fontAlgn="auto" latinLnBrk="0" hangingPunct="0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7794" algn="l"/>
                <a:tab pos="1221030" algn="l"/>
              </a:tabLst>
              <a:defRPr/>
            </a:pPr>
            <a:r>
              <a:rPr kumimoji="0" lang="en-GB" sz="1075" b="1" i="0" u="none" strike="noStrike" kern="1200" cap="none" spc="0" normalizeH="0" baseline="0" noProof="0" dirty="0" err="1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Téléphone</a:t>
            </a:r>
            <a:r>
              <a:rPr kumimoji="0" lang="en-GB" sz="1075" b="1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: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+216 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52 86 53 63</a:t>
            </a:r>
            <a:endParaRPr kumimoji="0" lang="en-GB" sz="1075" b="0" i="0" u="none" strike="noStrike" kern="1200" cap="none" spc="0" normalizeH="0" baseline="0" noProof="0" dirty="0">
              <a:ln>
                <a:noFill/>
              </a:ln>
              <a:solidFill>
                <a:srgbClr val="010024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l" defTabSz="976817" rtl="0" eaLnBrk="0" fontAlgn="auto" latinLnBrk="0" hangingPunct="0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7794" algn="l"/>
                <a:tab pos="1221030" algn="l"/>
              </a:tabLst>
              <a:defRPr/>
            </a:pPr>
            <a:r>
              <a:rPr kumimoji="0" lang="en-GB" sz="1075" b="1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E-mail:</a:t>
            </a:r>
            <a:r>
              <a:rPr kumimoji="0" lang="en-GB" sz="1075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	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siwar.ben.khelifa@tn.ey.com</a:t>
            </a:r>
            <a:endParaRPr kumimoji="0" lang="en-GB" sz="1075" b="0" i="0" u="none" strike="noStrike" kern="1200" cap="none" spc="0" normalizeH="0" baseline="0" noProof="0" dirty="0">
              <a:ln>
                <a:noFill/>
              </a:ln>
              <a:solidFill>
                <a:srgbClr val="010024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C41F790-A239-8ABE-5A60-C21AB57C2506}"/>
              </a:ext>
            </a:extLst>
          </p:cNvPr>
          <p:cNvGrpSpPr/>
          <p:nvPr/>
        </p:nvGrpSpPr>
        <p:grpSpPr>
          <a:xfrm>
            <a:off x="1570553" y="430531"/>
            <a:ext cx="4541655" cy="697702"/>
            <a:chOff x="1731326" y="450627"/>
            <a:chExt cx="4541655" cy="697702"/>
          </a:xfrm>
        </p:grpSpPr>
        <p:sp>
          <p:nvSpPr>
            <p:cNvPr id="58" name="Rectangle : avec coins rognés en haut 13">
              <a:extLst>
                <a:ext uri="{FF2B5EF4-FFF2-40B4-BE49-F238E27FC236}">
                  <a16:creationId xmlns:a16="http://schemas.microsoft.com/office/drawing/2014/main" id="{1A3352CC-D16C-73DE-88F1-B6B9FCA7548E}"/>
                </a:ext>
              </a:extLst>
            </p:cNvPr>
            <p:cNvSpPr/>
            <p:nvPr/>
          </p:nvSpPr>
          <p:spPr>
            <a:xfrm>
              <a:off x="1731326" y="450627"/>
              <a:ext cx="1673771" cy="340655"/>
            </a:xfrm>
            <a:prstGeom prst="roundRect">
              <a:avLst/>
            </a:prstGeom>
            <a:noFill/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Siwar Ben Khelifa</a:t>
              </a:r>
            </a:p>
          </p:txBody>
        </p:sp>
        <p:sp>
          <p:nvSpPr>
            <p:cNvPr id="59" name="Rectangle : avec coins rognés en haut 13">
              <a:extLst>
                <a:ext uri="{FF2B5EF4-FFF2-40B4-BE49-F238E27FC236}">
                  <a16:creationId xmlns:a16="http://schemas.microsoft.com/office/drawing/2014/main" id="{73BD833A-E782-ADFB-3CFC-B8E4C1DD8C41}"/>
                </a:ext>
              </a:extLst>
            </p:cNvPr>
            <p:cNvSpPr/>
            <p:nvPr/>
          </p:nvSpPr>
          <p:spPr>
            <a:xfrm>
              <a:off x="1731326" y="742249"/>
              <a:ext cx="4541655" cy="406080"/>
            </a:xfrm>
            <a:prstGeom prst="roundRect">
              <a:avLst/>
            </a:prstGeom>
            <a:noFill/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Consultante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Financial Services Transformation | EY Tunisie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173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WOLrNoz2XI7a84IemW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3223B0-A5EF-422D-A3F4-2F18E40BBB6D}"/>
</file>

<file path=customXml/itemProps2.xml><?xml version="1.0" encoding="utf-8"?>
<ds:datastoreItem xmlns:ds="http://schemas.openxmlformats.org/officeDocument/2006/customXml" ds:itemID="{56BAC513-0C61-4DA6-AE2C-F2477056E239}"/>
</file>

<file path=customXml/itemProps3.xml><?xml version="1.0" encoding="utf-8"?>
<ds:datastoreItem xmlns:ds="http://schemas.openxmlformats.org/officeDocument/2006/customXml" ds:itemID="{97130AD8-4CD2-4825-8BE0-A42751C84972}"/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1275</Words>
  <Application>Microsoft Office PowerPoint</Application>
  <PresentationFormat>Grand écran</PresentationFormat>
  <Paragraphs>108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EYInterstate</vt:lpstr>
      <vt:lpstr>EYInterstate Light</vt:lpstr>
      <vt:lpstr>Georgia</vt:lpstr>
      <vt:lpstr>Wingdings</vt:lpstr>
      <vt:lpstr>EY light background</vt:lpstr>
      <vt:lpstr>Diapositive think-cell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Siwar Ben Khelifa</dc:creator>
  <cp:lastModifiedBy>Siwar Ben Khelifa</cp:lastModifiedBy>
  <cp:revision>5</cp:revision>
  <dcterms:created xsi:type="dcterms:W3CDTF">2023-11-13T14:30:32Z</dcterms:created>
  <dcterms:modified xsi:type="dcterms:W3CDTF">2024-02-12T17:03:30Z</dcterms:modified>
</cp:coreProperties>
</file>