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9" r:id="rId3"/>
    <p:sldId id="260"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4660"/>
  </p:normalViewPr>
  <p:slideViewPr>
    <p:cSldViewPr>
      <p:cViewPr varScale="1">
        <p:scale>
          <a:sx n="82" d="100"/>
          <a:sy n="82" d="100"/>
        </p:scale>
        <p:origin x="14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9E1B86-462C-43AE-AB84-F0918CA13335}" type="datetimeFigureOut">
              <a:rPr lang="en-US" smtClean="0"/>
              <a:t>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745D1-F196-4EEC-A69A-F5E5595A65EA}" type="slidenum">
              <a:rPr lang="en-US" smtClean="0"/>
              <a:t>‹#›</a:t>
            </a:fld>
            <a:endParaRPr lang="en-US"/>
          </a:p>
        </p:txBody>
      </p:sp>
    </p:spTree>
    <p:extLst>
      <p:ext uri="{BB962C8B-B14F-4D97-AF65-F5344CB8AC3E}">
        <p14:creationId xmlns:p14="http://schemas.microsoft.com/office/powerpoint/2010/main" val="370315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C7268E1-6D55-44B2-BA32-D5E908522421}" type="slidenum">
              <a:rPr lang="fr-FR" smtClean="0"/>
              <a:t>1</a:t>
            </a:fld>
            <a:endParaRPr lang="fr-FR" dirty="0"/>
          </a:p>
        </p:txBody>
      </p:sp>
    </p:spTree>
    <p:extLst>
      <p:ext uri="{BB962C8B-B14F-4D97-AF65-F5344CB8AC3E}">
        <p14:creationId xmlns:p14="http://schemas.microsoft.com/office/powerpoint/2010/main" val="341131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C7268E1-6D55-44B2-BA32-D5E908522421}"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3868485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C7268E1-6D55-44B2-BA32-D5E908522421}" type="slidenum">
              <a:rPr lang="fr-FR" smtClean="0"/>
              <a:t>3</a:t>
            </a:fld>
            <a:endParaRPr lang="fr-FR" dirty="0"/>
          </a:p>
        </p:txBody>
      </p:sp>
    </p:spTree>
    <p:extLst>
      <p:ext uri="{BB962C8B-B14F-4D97-AF65-F5344CB8AC3E}">
        <p14:creationId xmlns:p14="http://schemas.microsoft.com/office/powerpoint/2010/main" val="168890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07/02/2024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07/02/2024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07/02/2024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07/02/2024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07/02/2024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07/02/2024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07/02/2024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07/02/2024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07/02/2024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07/02/2024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07/02/2024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07/02/2024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2"/>
          <p:cNvSpPr>
            <a:spLocks noChangeArrowheads="1"/>
          </p:cNvSpPr>
          <p:nvPr/>
        </p:nvSpPr>
        <p:spPr bwMode="auto">
          <a:xfrm>
            <a:off x="2814638" y="2052935"/>
            <a:ext cx="5875337" cy="215900"/>
          </a:xfrm>
          <a:prstGeom prst="rect">
            <a:avLst/>
          </a:prstGeom>
          <a:noFill/>
          <a:ln w="9525" algn="ctr">
            <a:noFill/>
            <a:miter lim="800000"/>
            <a:headEnd/>
            <a:tailEnd/>
          </a:ln>
        </p:spPr>
        <p:txBody>
          <a:bodyPr lIns="79932" tIns="39966" rIns="79932" bIns="39966">
            <a:spAutoFit/>
          </a:bodyPr>
          <a:lstStyle/>
          <a:p>
            <a:pPr marL="11085" indent="-11085" defTabSz="869386">
              <a:lnSpc>
                <a:spcPct val="95000"/>
              </a:lnSpc>
              <a:spcAft>
                <a:spcPct val="60000"/>
              </a:spcAft>
              <a:buClr>
                <a:srgbClr val="FFD200"/>
              </a:buClr>
              <a:buFont typeface="Wingdings 3" pitchFamily="18" charset="2"/>
              <a:buChar char=""/>
            </a:pPr>
            <a:endParaRPr lang="fr-FR" sz="900" dirty="0">
              <a:solidFill>
                <a:srgbClr val="646464"/>
              </a:solidFill>
              <a:latin typeface="EYInterstate" panose="02000503020000020004" pitchFamily="2" charset="0"/>
              <a:cs typeface="Arial" panose="020B0604020202020204" pitchFamily="34" charset="0"/>
            </a:endParaRPr>
          </a:p>
        </p:txBody>
      </p:sp>
      <p:sp>
        <p:nvSpPr>
          <p:cNvPr id="20" name="Rectangle 4"/>
          <p:cNvSpPr>
            <a:spLocks noChangeArrowheads="1"/>
          </p:cNvSpPr>
          <p:nvPr/>
        </p:nvSpPr>
        <p:spPr bwMode="auto">
          <a:xfrm>
            <a:off x="324000" y="1403999"/>
            <a:ext cx="2343595" cy="5216587"/>
          </a:xfrm>
          <a:prstGeom prst="rect">
            <a:avLst/>
          </a:prstGeom>
          <a:solidFill>
            <a:schemeClr val="bg1"/>
          </a:solidFill>
          <a:ln w="9525">
            <a:noFill/>
            <a:miter lim="800000"/>
            <a:headEnd/>
            <a:tailEnd/>
          </a:ln>
        </p:spPr>
        <p:txBody>
          <a:bodyPr wrap="square" lIns="91216" tIns="45608" rIns="91216" bIns="45608">
            <a:spAutoFit/>
          </a:bodyPr>
          <a:lstStyle/>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RÉSUMÉ</a:t>
            </a:r>
          </a:p>
          <a:p>
            <a:pPr marL="88682" indent="-88682" algn="just" defTabSz="913110" eaLnBrk="0" hangingPunct="0"/>
            <a:r>
              <a:rPr lang="fr-FR" sz="900" dirty="0">
                <a:solidFill>
                  <a:srgbClr val="808080"/>
                </a:solidFill>
                <a:latin typeface="EYInterstate" panose="02000503020000020004" pitchFamily="2" charset="0"/>
                <a:cs typeface="Arial" panose="020B0604020202020204" pitchFamily="34" charset="0"/>
              </a:rPr>
              <a:t>    Oussema Wazzeni a rejoint EY en tant que Consultant au sein du Département Financial Services Advisory. Il est ingénieur  de l’École Nationale d’Ingénieurs de Tunis avec  une expérience préalable auprès des institutions financières et industrielles</a:t>
            </a:r>
          </a:p>
          <a:p>
            <a:pPr marL="88682" indent="-88682" defTabSz="913110" eaLnBrk="0" hangingPunct="0"/>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EXPÉRIENCE PROFESSIONNELLE</a:t>
            </a:r>
            <a:endParaRPr lang="en-US"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8 ans</a:t>
            </a:r>
          </a:p>
          <a:p>
            <a:pPr marL="88682" indent="-88682" defTabSz="913110" eaLnBrk="0" hangingPunct="0"/>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SECTEURS D’INTERVENTION</a:t>
            </a:r>
            <a:endParaRPr lang="en-US"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commerciales</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centrales</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de développement</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Secteur industriel</a:t>
            </a:r>
          </a:p>
          <a:p>
            <a:pPr marL="88682" indent="-88682" defTabSz="913110" eaLnBrk="0" hangingPunct="0"/>
            <a:endParaRPr lang="fr-FR"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FORMATION</a:t>
            </a:r>
          </a:p>
          <a:p>
            <a:pPr marL="88682" indent="-88682" algn="just"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Diplôme d’ingénieur de l’</a:t>
            </a:r>
            <a:r>
              <a:rPr lang="fr-FR" sz="900" dirty="0">
                <a:solidFill>
                  <a:srgbClr val="808080"/>
                </a:solidFill>
                <a:latin typeface="EYInterstate" panose="02000503020000020004" pitchFamily="2" charset="0"/>
                <a:cs typeface="Times New Roman"/>
              </a:rPr>
              <a:t>École</a:t>
            </a:r>
            <a:r>
              <a:rPr lang="fr-FR" sz="900" dirty="0">
                <a:solidFill>
                  <a:srgbClr val="808080"/>
                </a:solidFill>
                <a:latin typeface="EYInterstate" panose="02000503020000020004" pitchFamily="2" charset="0"/>
                <a:cs typeface="Arial" panose="020B0604020202020204" pitchFamily="34" charset="0"/>
              </a:rPr>
              <a:t> Nationale d’Ingénieurs de Tunis (Spécialité génie industriel)</a:t>
            </a:r>
          </a:p>
          <a:p>
            <a:pPr marL="88682" indent="-88682" algn="just"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Certification en Yellow et Green Belt en Lean Management</a:t>
            </a:r>
          </a:p>
          <a:p>
            <a:pPr defTabSz="913110">
              <a:buClr>
                <a:srgbClr val="FFD200"/>
              </a:buClr>
            </a:pPr>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LANGUES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Français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Anglais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Arabe</a:t>
            </a:r>
          </a:p>
          <a:p>
            <a:pPr marL="88682" indent="-88682" defTabSz="913110" eaLnBrk="0" hangingPunct="0"/>
            <a:endParaRPr lang="en-US" sz="900"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eaLnBrk="0" hangingPunct="0"/>
            <a:r>
              <a:rPr lang="en-US" sz="900" b="1" dirty="0">
                <a:solidFill>
                  <a:srgbClr val="000000">
                    <a:lumMod val="50000"/>
                  </a:srgbClr>
                </a:solidFill>
                <a:latin typeface="EYInterstate" panose="02000503020000020004" pitchFamily="2" charset="0"/>
                <a:cs typeface="Arial" panose="020B0604020202020204" pitchFamily="34" charset="0"/>
              </a:rPr>
              <a:t>PAYS OÙ IL A SERVI</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Tunisie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Algérie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Mauritanie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Côte d’Ivoire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Sénégal</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Togo</a:t>
            </a:r>
          </a:p>
        </p:txBody>
      </p:sp>
      <p:grpSp>
        <p:nvGrpSpPr>
          <p:cNvPr id="13" name="Group 11"/>
          <p:cNvGrpSpPr>
            <a:grpSpLocks/>
          </p:cNvGrpSpPr>
          <p:nvPr/>
        </p:nvGrpSpPr>
        <p:grpSpPr bwMode="auto">
          <a:xfrm>
            <a:off x="396000" y="216000"/>
            <a:ext cx="8326437" cy="1150937"/>
            <a:chOff x="416802" y="1173454"/>
            <a:chExt cx="8326796" cy="1150440"/>
          </a:xfrm>
          <a:solidFill>
            <a:srgbClr val="FAD200"/>
          </a:solidFill>
        </p:grpSpPr>
        <p:sp>
          <p:nvSpPr>
            <p:cNvPr id="14" name="AutoShape 2"/>
            <p:cNvSpPr>
              <a:spLocks noChangeAspect="1" noChangeArrowheads="1" noTextEdit="1"/>
            </p:cNvSpPr>
            <p:nvPr/>
          </p:nvSpPr>
          <p:spPr bwMode="auto">
            <a:xfrm>
              <a:off x="416802" y="1173454"/>
              <a:ext cx="8326796" cy="1150440"/>
            </a:xfrm>
            <a:prstGeom prst="rect">
              <a:avLst/>
            </a:prstGeom>
            <a:grpFill/>
            <a:ln w="9525">
              <a:noFill/>
              <a:miter lim="800000"/>
              <a:headEnd/>
              <a:tailEnd/>
            </a:ln>
          </p:spPr>
          <p:txBody>
            <a:bodyPr lIns="80133" tIns="40067" rIns="80133" bIns="40067"/>
            <a:lstStyle/>
            <a:p>
              <a:pPr defTabSz="913110"/>
              <a:endParaRPr lang="fr-FR" dirty="0">
                <a:solidFill>
                  <a:srgbClr val="000000"/>
                </a:solidFill>
                <a:latin typeface="EYInterstate" panose="02000503020000020004" pitchFamily="2" charset="0"/>
              </a:endParaRPr>
            </a:p>
          </p:txBody>
        </p:sp>
        <p:sp>
          <p:nvSpPr>
            <p:cNvPr id="15" name="Text Box 5"/>
            <p:cNvSpPr txBox="1">
              <a:spLocks noChangeArrowheads="1"/>
            </p:cNvSpPr>
            <p:nvPr/>
          </p:nvSpPr>
          <p:spPr bwMode="auto">
            <a:xfrm>
              <a:off x="1372416" y="1220993"/>
              <a:ext cx="2632158" cy="733730"/>
            </a:xfrm>
            <a:prstGeom prst="rect">
              <a:avLst/>
            </a:prstGeom>
            <a:grpFill/>
            <a:ln w="9525">
              <a:noFill/>
              <a:miter lim="800000"/>
              <a:headEnd/>
              <a:tailEnd/>
            </a:ln>
          </p:spPr>
          <p:txBody>
            <a:bodyPr lIns="0" tIns="0" rIns="0" bIns="0">
              <a:spAutoFit/>
            </a:bodyPr>
            <a:lstStyle/>
            <a:p>
              <a:pPr defTabSz="913110" eaLnBrk="0" hangingPunct="0">
                <a:lnSpc>
                  <a:spcPct val="90000"/>
                </a:lnSpc>
                <a:spcBef>
                  <a:spcPct val="15000"/>
                </a:spcBef>
                <a:tabLst>
                  <a:tab pos="414900" algn="l"/>
                  <a:tab pos="997658" algn="l"/>
                </a:tabLst>
              </a:pPr>
              <a:r>
                <a:rPr lang="fr-FR" sz="1100" b="1" dirty="0">
                  <a:solidFill>
                    <a:srgbClr val="010024"/>
                  </a:solidFill>
                  <a:latin typeface="EYInterstate" panose="02000503020000020004" pitchFamily="2" charset="0"/>
                </a:rPr>
                <a:t>Oussema WAZZENI</a:t>
              </a:r>
            </a:p>
            <a:p>
              <a:pPr defTabSz="913110" eaLnBrk="0" hangingPunct="0">
                <a:lnSpc>
                  <a:spcPct val="90000"/>
                </a:lnSpc>
                <a:spcBef>
                  <a:spcPct val="15000"/>
                </a:spcBef>
                <a:tabLst>
                  <a:tab pos="414900" algn="l"/>
                  <a:tab pos="997658" algn="l"/>
                </a:tabLst>
              </a:pPr>
              <a:r>
                <a:rPr lang="en-US" sz="900" dirty="0">
                  <a:solidFill>
                    <a:srgbClr val="010024"/>
                  </a:solidFill>
                  <a:latin typeface="EYInterstate" panose="02000503020000020004" pitchFamily="2" charset="0"/>
                </a:rPr>
                <a:t>Manager, Financial Services Consulting</a:t>
              </a:r>
            </a:p>
            <a:p>
              <a:pPr defTabSz="913110" eaLnBrk="0" hangingPunct="0">
                <a:lnSpc>
                  <a:spcPct val="90000"/>
                </a:lnSpc>
                <a:spcBef>
                  <a:spcPct val="15000"/>
                </a:spcBef>
                <a:tabLst>
                  <a:tab pos="414900" algn="l"/>
                  <a:tab pos="997658" algn="l"/>
                </a:tabLst>
              </a:pPr>
              <a:endParaRPr lang="fr-FR" sz="900" dirty="0">
                <a:solidFill>
                  <a:srgbClr val="010024"/>
                </a:solidFill>
                <a:latin typeface="EYInterstate" panose="02000503020000020004" pitchFamily="2" charset="0"/>
              </a:endParaRPr>
            </a:p>
            <a:p>
              <a:pPr defTabSz="913110" eaLnBrk="0" hangingPunct="0">
                <a:lnSpc>
                  <a:spcPct val="90000"/>
                </a:lnSpc>
                <a:spcBef>
                  <a:spcPct val="15000"/>
                </a:spcBef>
                <a:tabLst>
                  <a:tab pos="414900" algn="l"/>
                  <a:tab pos="997658" algn="l"/>
                </a:tabLst>
              </a:pPr>
              <a:r>
                <a:rPr lang="fr-FR" sz="900" dirty="0">
                  <a:solidFill>
                    <a:srgbClr val="010024"/>
                  </a:solidFill>
                  <a:latin typeface="EYInterstate" panose="02000503020000020004" pitchFamily="2" charset="0"/>
                </a:rPr>
                <a:t>Téléphone :	</a:t>
              </a:r>
              <a:r>
                <a:rPr lang="en-US" sz="900" dirty="0">
                  <a:solidFill>
                    <a:srgbClr val="010024"/>
                  </a:solidFill>
                  <a:latin typeface="EYInterstate" panose="02000503020000020004" pitchFamily="2" charset="0"/>
                </a:rPr>
                <a:t>+216 29 052 863</a:t>
              </a:r>
              <a:r>
                <a:rPr lang="fr-FR" sz="900" dirty="0">
                  <a:solidFill>
                    <a:srgbClr val="010024"/>
                  </a:solidFill>
                  <a:latin typeface="EYInterstate" panose="02000503020000020004" pitchFamily="2" charset="0"/>
                </a:rPr>
                <a:t> </a:t>
              </a:r>
            </a:p>
            <a:p>
              <a:pPr defTabSz="798126" eaLnBrk="0" hangingPunct="0">
                <a:lnSpc>
                  <a:spcPct val="90000"/>
                </a:lnSpc>
                <a:spcBef>
                  <a:spcPct val="15000"/>
                </a:spcBef>
                <a:tabLst>
                  <a:tab pos="414900" algn="l"/>
                  <a:tab pos="997658" algn="l"/>
                </a:tabLst>
              </a:pPr>
              <a:r>
                <a:rPr lang="fr-FR" sz="900" dirty="0">
                  <a:solidFill>
                    <a:srgbClr val="010024"/>
                  </a:solidFill>
                  <a:latin typeface="EYInterstate" panose="02000503020000020004" pitchFamily="2" charset="0"/>
                </a:rPr>
                <a:t>E-mail :		Oussema.Wazzeni@tn.ey.com</a:t>
              </a:r>
            </a:p>
          </p:txBody>
        </p:sp>
      </p:grpSp>
      <p:sp>
        <p:nvSpPr>
          <p:cNvPr id="10" name="Rectangle 13"/>
          <p:cNvSpPr>
            <a:spLocks noChangeArrowheads="1"/>
          </p:cNvSpPr>
          <p:nvPr/>
        </p:nvSpPr>
        <p:spPr bwMode="auto">
          <a:xfrm>
            <a:off x="2772000" y="1403999"/>
            <a:ext cx="5868000" cy="4392662"/>
          </a:xfrm>
          <a:prstGeom prst="rect">
            <a:avLst/>
          </a:prstGeom>
          <a:noFill/>
          <a:ln w="9525" algn="ctr">
            <a:noFill/>
            <a:miter lim="800000"/>
            <a:headEnd/>
            <a:tailEnd/>
          </a:ln>
        </p:spPr>
        <p:txBody>
          <a:bodyPr wrap="square" lIns="79932" tIns="39966" rIns="79932" bIns="39966">
            <a:spAutoFit/>
          </a:bodyPr>
          <a:lstStyle/>
          <a:p>
            <a:pPr algn="just" defTabSz="798126" eaLnBrk="0" hangingPunct="0">
              <a:lnSpc>
                <a:spcPts val="900"/>
              </a:lnSpc>
              <a:buClr>
                <a:srgbClr val="FFD200"/>
              </a:buClr>
              <a:buSzPct val="60000"/>
            </a:pPr>
            <a:r>
              <a:rPr lang="fr-FR" sz="900" b="1" dirty="0">
                <a:solidFill>
                  <a:srgbClr val="000000"/>
                </a:solidFill>
                <a:latin typeface="EYInterstate" panose="02000503020000020004" pitchFamily="2" charset="0"/>
                <a:cs typeface="Arial" panose="020B0604020202020204" pitchFamily="34" charset="0"/>
              </a:rPr>
              <a:t>DOMAINES DE COMPÉTENCES SPÉCIFIQUES</a:t>
            </a:r>
          </a:p>
          <a:p>
            <a:pPr algn="just" defTabSz="798126" eaLnBrk="0" hangingPunct="0">
              <a:lnSpc>
                <a:spcPts val="900"/>
              </a:lnSpc>
              <a:buClr>
                <a:srgbClr val="FFD200"/>
              </a:buClr>
              <a:buSzPct val="60000"/>
            </a:pPr>
            <a:endParaRPr lang="fr-FR" sz="300" dirty="0">
              <a:solidFill>
                <a:srgbClr val="808080"/>
              </a:solidFill>
              <a:latin typeface="EYInterstate" panose="02000503020000020004" pitchFamily="2" charset="0"/>
              <a:cs typeface="Arial" panose="020B0604020202020204" pitchFamily="34" charset="0"/>
            </a:endParaRPr>
          </a:p>
          <a:p>
            <a:pPr marL="350242" lvl="1" indent="-171299" defTabSz="913110" eaLnBrk="0" hangingPunct="0">
              <a:lnSpc>
                <a:spcPts val="900"/>
              </a:lnSpc>
              <a:buClr>
                <a:srgbClr val="FFD200"/>
              </a:buClr>
              <a:buSzPct val="70000"/>
              <a:buFont typeface="Arial" panose="020B0604020202020204" pitchFamily="34" charset="0"/>
              <a:buChar char="►"/>
            </a:pPr>
            <a:r>
              <a:rPr lang="fr-FR" sz="900" dirty="0">
                <a:solidFill>
                  <a:srgbClr val="808080"/>
                </a:solidFill>
                <a:latin typeface="EYInterstate" panose="02000503020000020004" pitchFamily="2" charset="0"/>
                <a:cs typeface="Arial" panose="020B0604020202020204" pitchFamily="34" charset="0"/>
              </a:rPr>
              <a:t>Process Reeingineering &amp; Lean Management</a:t>
            </a:r>
          </a:p>
          <a:p>
            <a:pPr marL="350242" lvl="1" indent="-171299" defTabSz="913110" eaLnBrk="0" hangingPunct="0">
              <a:lnSpc>
                <a:spcPts val="900"/>
              </a:lnSpc>
              <a:buClr>
                <a:srgbClr val="FFD200"/>
              </a:buClr>
              <a:buSzPct val="70000"/>
              <a:buFont typeface="Arial" panose="020B0604020202020204" pitchFamily="34" charset="0"/>
              <a:buChar char="►"/>
            </a:pPr>
            <a:r>
              <a:rPr lang="fr-FR" sz="900" dirty="0">
                <a:solidFill>
                  <a:srgbClr val="808080"/>
                </a:solidFill>
                <a:latin typeface="EYInterstate" panose="02000503020000020004" pitchFamily="2" charset="0"/>
                <a:cs typeface="Arial" panose="020B0604020202020204" pitchFamily="34" charset="0"/>
              </a:rPr>
              <a:t>Robotic Process Auotmation &amp; Artificial Intelligence</a:t>
            </a:r>
          </a:p>
          <a:p>
            <a:pPr marL="350242" lvl="1" indent="-171299" defTabSz="913110" eaLnBrk="0" hangingPunct="0">
              <a:lnSpc>
                <a:spcPts val="900"/>
              </a:lnSpc>
              <a:buClr>
                <a:srgbClr val="FFD200"/>
              </a:buClr>
              <a:buSzPct val="70000"/>
              <a:buFont typeface="Arial" panose="020B0604020202020204" pitchFamily="34" charset="0"/>
              <a:buChar char="►"/>
            </a:pPr>
            <a:r>
              <a:rPr lang="fr-FR" sz="900" dirty="0">
                <a:solidFill>
                  <a:srgbClr val="808080"/>
                </a:solidFill>
                <a:latin typeface="EYInterstate" panose="02000503020000020004" pitchFamily="2" charset="0"/>
                <a:cs typeface="Arial" panose="020B0604020202020204" pitchFamily="34" charset="0"/>
              </a:rPr>
              <a:t>Pilotage des performances &amp; Business Intelligence (Qlik Sence et Power BI)</a:t>
            </a:r>
          </a:p>
          <a:p>
            <a:pPr marL="178943" lvl="1" defTabSz="913110" eaLnBrk="0" hangingPunct="0">
              <a:lnSpc>
                <a:spcPts val="900"/>
              </a:lnSpc>
              <a:buClr>
                <a:srgbClr val="FFD200"/>
              </a:buClr>
              <a:buSzPct val="70000"/>
            </a:pPr>
            <a:endParaRPr lang="fr-FR" sz="400" dirty="0">
              <a:solidFill>
                <a:srgbClr val="646464"/>
              </a:solidFill>
              <a:latin typeface="EYInterstate" panose="02000503020000020004" pitchFamily="2" charset="0"/>
              <a:cs typeface="Arial" panose="020B0604020202020204" pitchFamily="34" charset="0"/>
            </a:endParaRPr>
          </a:p>
          <a:p>
            <a:pPr marL="12663" indent="-12663" defTabSz="870663">
              <a:lnSpc>
                <a:spcPts val="900"/>
              </a:lnSpc>
              <a:buClr>
                <a:srgbClr val="FFD200"/>
              </a:buClr>
              <a:defRPr/>
            </a:pPr>
            <a:r>
              <a:rPr lang="fr-FR" sz="900" b="1" dirty="0">
                <a:solidFill>
                  <a:srgbClr val="000000"/>
                </a:solidFill>
                <a:latin typeface="EYInterstate" panose="02000503020000020004" pitchFamily="2" charset="0"/>
                <a:cs typeface="Arial" panose="020B0604020202020204" pitchFamily="34" charset="0"/>
              </a:rPr>
              <a:t>PRINCIPALES RÉFÉRENCES RÉCENTES (1/3)</a:t>
            </a:r>
          </a:p>
          <a:p>
            <a:pPr marL="12663" indent="-12663" algn="just" defTabSz="870663">
              <a:lnSpc>
                <a:spcPts val="900"/>
              </a:lnSpc>
              <a:buClr>
                <a:srgbClr val="FFD200"/>
              </a:buClr>
              <a:defRPr/>
            </a:pPr>
            <a:endParaRPr lang="fr-FR" sz="500" b="1" dirty="0">
              <a:solidFill>
                <a:srgbClr val="000000"/>
              </a:solidFill>
              <a:latin typeface="EYInterstate" panose="02000503020000020004" pitchFamily="2" charset="0"/>
              <a:cs typeface="Arial" panose="020B0604020202020204" pitchFamily="34" charset="0"/>
            </a:endParaRPr>
          </a:p>
          <a:p>
            <a:pPr marL="12663" lvl="1" indent="-12663" algn="just" defTabSz="870663">
              <a:lnSpc>
                <a:spcPts val="900"/>
              </a:lnSpc>
              <a:buClr>
                <a:srgbClr val="FFD200"/>
              </a:buClr>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PROCESS REEINGINEERING &amp; LEAN MANAGEMENT DANS LE SECTEUR FINANCIER (1/2)</a:t>
            </a:r>
          </a:p>
          <a:p>
            <a:pPr marL="0" lvl="2" algn="just" defTabSz="1039747"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schemeClr val="bg1">
                  <a:lumMod val="50000"/>
                </a:scheme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BICICI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(Côte d’Ivoire, 2023) : Mise en place de 9 robots de contrôle interne et dans le Centre de Relation Clients et implémentation d’une solution de prévision des impayés basée sur des algorithmes du Machine Learning</a:t>
            </a:r>
          </a:p>
          <a:p>
            <a:pPr marL="366390"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COMAR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2023) : Optimisation du parcours de l’assuré dans le cadre d’une sinistre auto/matériel</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commerciale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2022) : Optimisation des parcours clients (entrée en relation des clients Retail, octroi des crédits à la consommation, auto et habitat)</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BNP Paribas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(Côte d’Ivoire, 2022) : Mise en place de 8 robots dans les services Commerce International, Produits &amp; Services et Recouvrement et implémentation des solutions de Équipement Clients, Budgétisation et Email Scraping basées sur des algorithmes du Machine Learning et du Natural Language Processing</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SUNU Bank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(Togo, 2021) : Diagnostic opérationnel, technologique et organisationnel des activités d’onboarding et de gestion des opérations locales et internationales</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BNP Paribas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(Côte d’Ivoire, 2021) : </a:t>
            </a:r>
            <a:r>
              <a:rPr lang="fr-FR" sz="900" dirty="0">
                <a:solidFill>
                  <a:prstClr val="white">
                    <a:lumMod val="50000"/>
                  </a:prstClr>
                </a:solidFill>
                <a:latin typeface="EYInterstate"/>
                <a:cs typeface="Arial" pitchFamily="34" charset="0"/>
                <a:sym typeface="Wingdings" pitchFamily="2" charset="2"/>
              </a:rPr>
              <a:t>Mise en place de 10 robots qui touchent les activités réclamations, rapprochement, conformité, Reporting prudentiel, paie, contrôle de gestion, virements et Risk Management et implémentation de 2 Chatbots et d’un Check Reader</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BNP Paribas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(Sénégal et Côte d’Ivoire, 2020) : Mise en place d’une solution de signature électronique</a:t>
            </a:r>
          </a:p>
        </p:txBody>
      </p:sp>
      <p:pic>
        <p:nvPicPr>
          <p:cNvPr id="4" name="Picture 3">
            <a:extLst>
              <a:ext uri="{FF2B5EF4-FFF2-40B4-BE49-F238E27FC236}">
                <a16:creationId xmlns:a16="http://schemas.microsoft.com/office/drawing/2014/main" id="{6605D941-F318-48A8-8C98-F8CA81947310}"/>
              </a:ext>
            </a:extLst>
          </p:cNvPr>
          <p:cNvPicPr>
            <a:picLocks noChangeAspect="1"/>
          </p:cNvPicPr>
          <p:nvPr/>
        </p:nvPicPr>
        <p:blipFill>
          <a:blip r:embed="rId3"/>
          <a:stretch>
            <a:fillRect/>
          </a:stretch>
        </p:blipFill>
        <p:spPr>
          <a:xfrm>
            <a:off x="396001" y="215999"/>
            <a:ext cx="863632" cy="1150937"/>
          </a:xfrm>
          <a:prstGeom prst="rect">
            <a:avLst/>
          </a:prstGeom>
        </p:spPr>
      </p:pic>
    </p:spTree>
    <p:extLst>
      <p:ext uri="{BB962C8B-B14F-4D97-AF65-F5344CB8AC3E}">
        <p14:creationId xmlns:p14="http://schemas.microsoft.com/office/powerpoint/2010/main" val="237424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2"/>
          <p:cNvSpPr>
            <a:spLocks noChangeArrowheads="1"/>
          </p:cNvSpPr>
          <p:nvPr/>
        </p:nvSpPr>
        <p:spPr bwMode="auto">
          <a:xfrm>
            <a:off x="2814638" y="2052935"/>
            <a:ext cx="5875337" cy="215900"/>
          </a:xfrm>
          <a:prstGeom prst="rect">
            <a:avLst/>
          </a:prstGeom>
          <a:noFill/>
          <a:ln w="9525" algn="ctr">
            <a:noFill/>
            <a:miter lim="800000"/>
            <a:headEnd/>
            <a:tailEnd/>
          </a:ln>
        </p:spPr>
        <p:txBody>
          <a:bodyPr lIns="79932" tIns="39966" rIns="79932" bIns="39966">
            <a:spAutoFit/>
          </a:bodyPr>
          <a:lstStyle/>
          <a:p>
            <a:pPr marL="11085" indent="-11085" defTabSz="869386">
              <a:lnSpc>
                <a:spcPct val="95000"/>
              </a:lnSpc>
              <a:spcAft>
                <a:spcPct val="60000"/>
              </a:spcAft>
              <a:buClr>
                <a:srgbClr val="FFD200"/>
              </a:buClr>
              <a:buFont typeface="Wingdings 3" pitchFamily="18" charset="2"/>
              <a:buChar char=""/>
            </a:pPr>
            <a:endParaRPr lang="fr-FR" sz="900" dirty="0">
              <a:solidFill>
                <a:srgbClr val="646464"/>
              </a:solidFill>
              <a:latin typeface="EYInterstate" panose="02000503020000020004" pitchFamily="2" charset="0"/>
              <a:cs typeface="Arial" panose="020B0604020202020204" pitchFamily="34" charset="0"/>
            </a:endParaRPr>
          </a:p>
        </p:txBody>
      </p:sp>
      <p:sp>
        <p:nvSpPr>
          <p:cNvPr id="20" name="Rectangle 4"/>
          <p:cNvSpPr>
            <a:spLocks noChangeArrowheads="1"/>
          </p:cNvSpPr>
          <p:nvPr/>
        </p:nvSpPr>
        <p:spPr bwMode="auto">
          <a:xfrm>
            <a:off x="324000" y="1403999"/>
            <a:ext cx="2343595" cy="3970091"/>
          </a:xfrm>
          <a:prstGeom prst="rect">
            <a:avLst/>
          </a:prstGeom>
          <a:solidFill>
            <a:schemeClr val="bg1"/>
          </a:solidFill>
          <a:ln w="9525">
            <a:noFill/>
            <a:miter lim="800000"/>
            <a:headEnd/>
            <a:tailEnd/>
          </a:ln>
        </p:spPr>
        <p:txBody>
          <a:bodyPr wrap="square" lIns="91216" tIns="45608" rIns="91216" bIns="45608">
            <a:spAutoFit/>
          </a:bodyPr>
          <a:lstStyle/>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EXPÉRIENCE PROFESSIONNELLE</a:t>
            </a:r>
            <a:endParaRPr lang="en-US"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8 ans</a:t>
            </a:r>
          </a:p>
          <a:p>
            <a:pPr marL="88682" indent="-88682" defTabSz="913110" eaLnBrk="0" hangingPunct="0"/>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SECTEURS D’INTERVENTION</a:t>
            </a:r>
            <a:endParaRPr lang="en-US"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commerciales</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centrales</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de développement</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Secteur industriel</a:t>
            </a:r>
          </a:p>
          <a:p>
            <a:pPr marL="88682" indent="-88682" defTabSz="913110" eaLnBrk="0" hangingPunct="0"/>
            <a:endParaRPr lang="fr-FR"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FORMATION</a:t>
            </a:r>
          </a:p>
          <a:p>
            <a:pPr marL="88682" indent="-88682" algn="just"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Diplôme d’ingénieur de l’</a:t>
            </a:r>
            <a:r>
              <a:rPr lang="fr-FR" sz="900" dirty="0">
                <a:solidFill>
                  <a:srgbClr val="808080"/>
                </a:solidFill>
                <a:latin typeface="EYInterstate" panose="02000503020000020004" pitchFamily="2" charset="0"/>
                <a:cs typeface="Times New Roman"/>
              </a:rPr>
              <a:t>École</a:t>
            </a:r>
            <a:r>
              <a:rPr lang="fr-FR" sz="900" dirty="0">
                <a:solidFill>
                  <a:srgbClr val="808080"/>
                </a:solidFill>
                <a:latin typeface="EYInterstate" panose="02000503020000020004" pitchFamily="2" charset="0"/>
                <a:cs typeface="Arial" panose="020B0604020202020204" pitchFamily="34" charset="0"/>
              </a:rPr>
              <a:t> Nationale d’Ingénieurs de Tunis (Spécialité génie industriel)</a:t>
            </a:r>
          </a:p>
          <a:p>
            <a:pPr marL="88682" indent="-88682" algn="just"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Certification en Yellow et Green Belt en Lean Management</a:t>
            </a:r>
          </a:p>
          <a:p>
            <a:pPr defTabSz="913110">
              <a:buClr>
                <a:srgbClr val="FFD200"/>
              </a:buClr>
            </a:pPr>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LANGUES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Français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Anglais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Arabe</a:t>
            </a:r>
          </a:p>
          <a:p>
            <a:pPr marL="88682" indent="-88682" defTabSz="913110" eaLnBrk="0" hangingPunct="0"/>
            <a:endParaRPr lang="en-US" sz="900"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eaLnBrk="0" hangingPunct="0"/>
            <a:r>
              <a:rPr lang="en-US" sz="900" b="1" dirty="0">
                <a:solidFill>
                  <a:srgbClr val="000000">
                    <a:lumMod val="50000"/>
                  </a:srgbClr>
                </a:solidFill>
                <a:latin typeface="EYInterstate" panose="02000503020000020004" pitchFamily="2" charset="0"/>
                <a:cs typeface="Arial" panose="020B0604020202020204" pitchFamily="34" charset="0"/>
              </a:rPr>
              <a:t>PAYS OÙ IL A SERVI</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Tunisie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Algérie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Mauritanie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Côte d’Ivoire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Sénégal</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Togo</a:t>
            </a:r>
          </a:p>
        </p:txBody>
      </p:sp>
      <p:grpSp>
        <p:nvGrpSpPr>
          <p:cNvPr id="13" name="Group 11"/>
          <p:cNvGrpSpPr>
            <a:grpSpLocks/>
          </p:cNvGrpSpPr>
          <p:nvPr/>
        </p:nvGrpSpPr>
        <p:grpSpPr bwMode="auto">
          <a:xfrm>
            <a:off x="396000" y="216000"/>
            <a:ext cx="8326437" cy="1150937"/>
            <a:chOff x="416802" y="1173454"/>
            <a:chExt cx="8326796" cy="1150440"/>
          </a:xfrm>
          <a:solidFill>
            <a:srgbClr val="FAD200"/>
          </a:solidFill>
        </p:grpSpPr>
        <p:sp>
          <p:nvSpPr>
            <p:cNvPr id="14" name="AutoShape 2"/>
            <p:cNvSpPr>
              <a:spLocks noChangeAspect="1" noChangeArrowheads="1" noTextEdit="1"/>
            </p:cNvSpPr>
            <p:nvPr/>
          </p:nvSpPr>
          <p:spPr bwMode="auto">
            <a:xfrm>
              <a:off x="416802" y="1173454"/>
              <a:ext cx="8326796" cy="1150440"/>
            </a:xfrm>
            <a:prstGeom prst="rect">
              <a:avLst/>
            </a:prstGeom>
            <a:grpFill/>
            <a:ln w="9525">
              <a:noFill/>
              <a:miter lim="800000"/>
              <a:headEnd/>
              <a:tailEnd/>
            </a:ln>
          </p:spPr>
          <p:txBody>
            <a:bodyPr lIns="80133" tIns="40067" rIns="80133" bIns="40067"/>
            <a:lstStyle/>
            <a:p>
              <a:pPr defTabSz="913110"/>
              <a:endParaRPr lang="fr-FR" dirty="0">
                <a:solidFill>
                  <a:srgbClr val="000000"/>
                </a:solidFill>
                <a:latin typeface="EYInterstate" panose="02000503020000020004" pitchFamily="2" charset="0"/>
              </a:endParaRPr>
            </a:p>
          </p:txBody>
        </p:sp>
        <p:sp>
          <p:nvSpPr>
            <p:cNvPr id="15" name="Text Box 5"/>
            <p:cNvSpPr txBox="1">
              <a:spLocks noChangeArrowheads="1"/>
            </p:cNvSpPr>
            <p:nvPr/>
          </p:nvSpPr>
          <p:spPr bwMode="auto">
            <a:xfrm>
              <a:off x="1372416" y="1220993"/>
              <a:ext cx="2632158" cy="733730"/>
            </a:xfrm>
            <a:prstGeom prst="rect">
              <a:avLst/>
            </a:prstGeom>
            <a:grpFill/>
            <a:ln w="9525">
              <a:noFill/>
              <a:miter lim="800000"/>
              <a:headEnd/>
              <a:tailEnd/>
            </a:ln>
          </p:spPr>
          <p:txBody>
            <a:bodyPr lIns="0" tIns="0" rIns="0" bIns="0">
              <a:spAutoFit/>
            </a:bodyPr>
            <a:lstStyle/>
            <a:p>
              <a:pPr defTabSz="913110" eaLnBrk="0" hangingPunct="0">
                <a:lnSpc>
                  <a:spcPct val="90000"/>
                </a:lnSpc>
                <a:spcBef>
                  <a:spcPct val="15000"/>
                </a:spcBef>
                <a:tabLst>
                  <a:tab pos="414900" algn="l"/>
                  <a:tab pos="997658" algn="l"/>
                </a:tabLst>
              </a:pPr>
              <a:r>
                <a:rPr lang="fr-FR" sz="1100" b="1" dirty="0">
                  <a:solidFill>
                    <a:srgbClr val="010024"/>
                  </a:solidFill>
                  <a:latin typeface="EYInterstate" panose="02000503020000020004" pitchFamily="2" charset="0"/>
                </a:rPr>
                <a:t>Oussema WAZZENI</a:t>
              </a:r>
            </a:p>
            <a:p>
              <a:pPr defTabSz="913110" eaLnBrk="0" hangingPunct="0">
                <a:lnSpc>
                  <a:spcPct val="90000"/>
                </a:lnSpc>
                <a:spcBef>
                  <a:spcPct val="15000"/>
                </a:spcBef>
                <a:tabLst>
                  <a:tab pos="414900" algn="l"/>
                  <a:tab pos="997658" algn="l"/>
                </a:tabLst>
              </a:pPr>
              <a:r>
                <a:rPr lang="en-US" sz="900" dirty="0">
                  <a:solidFill>
                    <a:srgbClr val="010024"/>
                  </a:solidFill>
                  <a:latin typeface="EYInterstate" panose="02000503020000020004" pitchFamily="2" charset="0"/>
                </a:rPr>
                <a:t>Manager, Financial Services Consulting</a:t>
              </a:r>
            </a:p>
            <a:p>
              <a:pPr defTabSz="913110" eaLnBrk="0" hangingPunct="0">
                <a:lnSpc>
                  <a:spcPct val="90000"/>
                </a:lnSpc>
                <a:spcBef>
                  <a:spcPct val="15000"/>
                </a:spcBef>
                <a:tabLst>
                  <a:tab pos="414900" algn="l"/>
                  <a:tab pos="997658" algn="l"/>
                </a:tabLst>
              </a:pPr>
              <a:endParaRPr lang="fr-FR" sz="900" dirty="0">
                <a:solidFill>
                  <a:srgbClr val="010024"/>
                </a:solidFill>
                <a:latin typeface="EYInterstate" panose="02000503020000020004" pitchFamily="2" charset="0"/>
              </a:endParaRPr>
            </a:p>
            <a:p>
              <a:pPr defTabSz="913110" eaLnBrk="0" hangingPunct="0">
                <a:lnSpc>
                  <a:spcPct val="90000"/>
                </a:lnSpc>
                <a:spcBef>
                  <a:spcPct val="15000"/>
                </a:spcBef>
                <a:tabLst>
                  <a:tab pos="414900" algn="l"/>
                  <a:tab pos="997658" algn="l"/>
                </a:tabLst>
              </a:pPr>
              <a:r>
                <a:rPr lang="fr-FR" sz="900" dirty="0">
                  <a:solidFill>
                    <a:srgbClr val="010024"/>
                  </a:solidFill>
                  <a:latin typeface="EYInterstate" panose="02000503020000020004" pitchFamily="2" charset="0"/>
                </a:rPr>
                <a:t>Téléphone :	</a:t>
              </a:r>
              <a:r>
                <a:rPr lang="en-US" sz="900" dirty="0">
                  <a:solidFill>
                    <a:srgbClr val="010024"/>
                  </a:solidFill>
                  <a:latin typeface="EYInterstate" panose="02000503020000020004" pitchFamily="2" charset="0"/>
                </a:rPr>
                <a:t>+216 29 052 863</a:t>
              </a:r>
              <a:r>
                <a:rPr lang="fr-FR" sz="900" dirty="0">
                  <a:solidFill>
                    <a:srgbClr val="010024"/>
                  </a:solidFill>
                  <a:latin typeface="EYInterstate" panose="02000503020000020004" pitchFamily="2" charset="0"/>
                </a:rPr>
                <a:t> </a:t>
              </a:r>
            </a:p>
            <a:p>
              <a:pPr defTabSz="798126" eaLnBrk="0" hangingPunct="0">
                <a:lnSpc>
                  <a:spcPct val="90000"/>
                </a:lnSpc>
                <a:spcBef>
                  <a:spcPct val="15000"/>
                </a:spcBef>
                <a:tabLst>
                  <a:tab pos="414900" algn="l"/>
                  <a:tab pos="997658" algn="l"/>
                </a:tabLst>
              </a:pPr>
              <a:r>
                <a:rPr lang="fr-FR" sz="900" dirty="0">
                  <a:solidFill>
                    <a:srgbClr val="010024"/>
                  </a:solidFill>
                  <a:latin typeface="EYInterstate" panose="02000503020000020004" pitchFamily="2" charset="0"/>
                </a:rPr>
                <a:t>E-mail :		Oussema.Wazzeni@tn.ey.com</a:t>
              </a:r>
            </a:p>
          </p:txBody>
        </p:sp>
      </p:grpSp>
      <p:sp>
        <p:nvSpPr>
          <p:cNvPr id="10" name="Rectangle 13"/>
          <p:cNvSpPr>
            <a:spLocks noChangeArrowheads="1"/>
          </p:cNvSpPr>
          <p:nvPr/>
        </p:nvSpPr>
        <p:spPr bwMode="auto">
          <a:xfrm>
            <a:off x="2772000" y="1403999"/>
            <a:ext cx="5868000" cy="4546551"/>
          </a:xfrm>
          <a:prstGeom prst="rect">
            <a:avLst/>
          </a:prstGeom>
          <a:noFill/>
          <a:ln w="9525" algn="ctr">
            <a:noFill/>
            <a:miter lim="800000"/>
            <a:headEnd/>
            <a:tailEnd/>
          </a:ln>
        </p:spPr>
        <p:txBody>
          <a:bodyPr wrap="square" lIns="79932" tIns="39966" rIns="79932" bIns="39966">
            <a:spAutoFit/>
          </a:bodyPr>
          <a:lstStyle/>
          <a:p>
            <a:pPr marL="12663" indent="-12663" defTabSz="870663">
              <a:lnSpc>
                <a:spcPts val="900"/>
              </a:lnSpc>
              <a:buClr>
                <a:srgbClr val="FFD200"/>
              </a:buClr>
              <a:defRPr/>
            </a:pPr>
            <a:r>
              <a:rPr lang="fr-FR" sz="900" b="1" dirty="0">
                <a:solidFill>
                  <a:srgbClr val="000000"/>
                </a:solidFill>
                <a:latin typeface="EYInterstate" panose="02000503020000020004" pitchFamily="2" charset="0"/>
                <a:cs typeface="Arial" panose="020B0604020202020204" pitchFamily="34" charset="0"/>
              </a:rPr>
              <a:t>PRINCIPALES RÉFÉRENCES RÉCENTES (2/3)</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500" b="1" dirty="0">
              <a:solidFill>
                <a:srgbClr val="000000"/>
              </a:solidFill>
              <a:latin typeface="EYInterstate" panose="02000503020000020004" pitchFamily="2" charset="0"/>
              <a:cs typeface="Arial" panose="020B0604020202020204" pitchFamily="34" charset="0"/>
              <a:sym typeface="Wingdings" pitchFamily="2" charset="2"/>
            </a:endParaRPr>
          </a:p>
          <a:p>
            <a:pPr indent="-271625" algn="just" defTabSz="870663" fontAlgn="base">
              <a:lnSpc>
                <a:spcPts val="900"/>
              </a:lnSpc>
              <a:spcBef>
                <a:spcPct val="20000"/>
              </a:spcBef>
              <a:spcAft>
                <a:spcPct val="0"/>
              </a:spcAft>
              <a:buClr>
                <a:srgbClr val="FFD200"/>
              </a:buClr>
              <a:buSzPct val="70000"/>
              <a:tabLst>
                <a:tab pos="1611642" algn="l"/>
                <a:tab pos="3223284" algn="l"/>
                <a:tab pos="4657437" algn="r"/>
              </a:tabLst>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PROCESS REEINGINEERING &amp; LEAN MANAGEMENT DANS LE SECTEUR FINANCIER (2/2)</a:t>
            </a:r>
          </a:p>
          <a:p>
            <a:pPr indent="-271625"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schemeClr val="bg1">
                  <a:lumMod val="50000"/>
                </a:scheme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Arab Tunisian Bank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2020) : Change Management dans le cadre de la migration vers le Global Bancaire T24</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BNP Paribas</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 (Tunisie, Côte d’Ivoire et Sénégal, 2019) : Robotisation des opérations du Back-Office au niveau des filiales de BNP Paribas (UBCI, BICICI et BICIS)</a:t>
            </a:r>
          </a:p>
          <a:p>
            <a:pPr marL="366390"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Populaire de Mauritanie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(Mauritanie, 2018) : Conception d’un système de comptabilité analytique et implémentation des processus de pilotage de performance</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Générale Assistance </a:t>
            </a:r>
            <a:r>
              <a:rPr lang="fr-FR" sz="900" dirty="0">
                <a:solidFill>
                  <a:schemeClr val="bg1">
                    <a:lumMod val="50000"/>
                  </a:schemeClr>
                </a:solidFill>
                <a:latin typeface="EYInterstate" panose="02000503020000020004" pitchFamily="2" charset="0"/>
                <a:cs typeface="Times New Roman" pitchFamily="18" charset="0"/>
                <a:sym typeface="Wingdings" pitchFamily="2" charset="2"/>
              </a:rPr>
              <a:t>(Tunisie, 2018) : Transformation organisationnelle et opérationnelle</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schemeClr val="bg1">
                  <a:lumMod val="50000"/>
                </a:scheme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Banque Centrale de Mauritanie</a:t>
            </a:r>
            <a:r>
              <a:rPr lang="fr-FR" sz="900" dirty="0">
                <a:solidFill>
                  <a:schemeClr val="bg1">
                    <a:lumMod val="50000"/>
                  </a:schemeClr>
                </a:solidFill>
                <a:latin typeface="EYInterstate" panose="02000503020000020004" pitchFamily="2" charset="0"/>
                <a:cs typeface="Times New Roman" pitchFamily="18" charset="0"/>
                <a:sym typeface="Wingdings" pitchFamily="2" charset="2"/>
              </a:rPr>
              <a:t> (Mauritanie, 2017) : Transformation organisationnelle et réingénierie de processus</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schemeClr val="bg1">
                  <a:lumMod val="50000"/>
                </a:scheme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BMCI </a:t>
            </a:r>
            <a:r>
              <a:rPr lang="fr-FR" sz="900" dirty="0">
                <a:solidFill>
                  <a:schemeClr val="bg1">
                    <a:lumMod val="50000"/>
                  </a:schemeClr>
                </a:solidFill>
                <a:latin typeface="EYInterstate" panose="02000503020000020004" pitchFamily="2" charset="0"/>
                <a:cs typeface="Times New Roman" pitchFamily="18" charset="0"/>
                <a:sym typeface="Wingdings" pitchFamily="2" charset="2"/>
              </a:rPr>
              <a:t>(Mauritanie, 2016) : Efficacité opérationnelle et commerciale</a:t>
            </a:r>
          </a:p>
          <a:p>
            <a:pPr marL="12663" lvl="1" indent="-12663" algn="just" defTabSz="870663">
              <a:lnSpc>
                <a:spcPts val="900"/>
              </a:lnSpc>
              <a:buClr>
                <a:srgbClr val="FFD200"/>
              </a:buClr>
              <a:defRPr/>
            </a:pPr>
            <a:endParaRPr lang="fr-FR" sz="700" b="1" dirty="0">
              <a:solidFill>
                <a:schemeClr val="bg1">
                  <a:lumMod val="50000"/>
                </a:schemeClr>
              </a:solidFill>
              <a:latin typeface="EYInterstate" panose="02000503020000020004" pitchFamily="2" charset="0"/>
              <a:cs typeface="Times New Roman" pitchFamily="18" charset="0"/>
              <a:sym typeface="Wingdings" pitchFamily="2" charset="2"/>
            </a:endParaRPr>
          </a:p>
          <a:p>
            <a:pPr marL="363218" indent="-177643" algn="just" defTabSz="870663">
              <a:lnSpc>
                <a:spcPts val="900"/>
              </a:lnSpc>
              <a:buClr>
                <a:srgbClr val="FFD200"/>
              </a:buClr>
              <a:buSzPct val="70000"/>
              <a:buFont typeface="Arial" panose="020B0604020202020204" pitchFamily="34" charset="0"/>
              <a:buChar char="►"/>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Attijari Banque</a:t>
            </a:r>
            <a:r>
              <a:rPr lang="fr-FR" sz="900" dirty="0">
                <a:solidFill>
                  <a:schemeClr val="bg1">
                    <a:lumMod val="50000"/>
                  </a:schemeClr>
                </a:solidFill>
                <a:latin typeface="EYInterstate" panose="02000503020000020004" pitchFamily="2" charset="0"/>
                <a:cs typeface="Times New Roman" pitchFamily="18" charset="0"/>
                <a:sym typeface="Wingdings" pitchFamily="2" charset="2"/>
              </a:rPr>
              <a:t> (Tunisie, 2015) : </a:t>
            </a:r>
            <a:r>
              <a:rPr lang="fr-FR" sz="900" dirty="0">
                <a:solidFill>
                  <a:schemeClr val="bg1">
                    <a:lumMod val="50000"/>
                  </a:schemeClr>
                </a:solidFill>
                <a:latin typeface="EYInterstate" panose="02000503020000020004" pitchFamily="2" charset="0"/>
                <a:cs typeface="Arial" panose="020B0604020202020204" pitchFamily="34" charset="0"/>
                <a:sym typeface="Wingdings" pitchFamily="2" charset="2"/>
              </a:rPr>
              <a:t>A</a:t>
            </a:r>
            <a:r>
              <a:rPr lang="fr-FR" sz="900" dirty="0">
                <a:solidFill>
                  <a:schemeClr val="bg1">
                    <a:lumMod val="50000"/>
                  </a:schemeClr>
                </a:solidFill>
                <a:latin typeface="EYInterstate" panose="02000503020000020004" pitchFamily="2" charset="0"/>
                <a:cs typeface="Arial" panose="020B0604020202020204" pitchFamily="34" charset="0"/>
              </a:rPr>
              <a:t>daptation de l’approche BPM pour la conception d’un Workflow relatif au processus de mainlevée et l’élaboration d’un cahier des charges fonctionnel</a:t>
            </a:r>
          </a:p>
          <a:p>
            <a:pPr marL="12663" lvl="1" indent="-12663" algn="just" defTabSz="870663">
              <a:lnSpc>
                <a:spcPts val="900"/>
              </a:lnSpc>
              <a:buClr>
                <a:srgbClr val="FFD200"/>
              </a:buClr>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12663" lvl="1" indent="-12663" algn="just" defTabSz="870663">
              <a:lnSpc>
                <a:spcPts val="900"/>
              </a:lnSpc>
              <a:buClr>
                <a:srgbClr val="FFD200"/>
              </a:buClr>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DIGITAL &amp; SYSTÈME D’INFORMATION</a:t>
            </a:r>
          </a:p>
          <a:p>
            <a:pPr marL="12663" lvl="1" indent="-12663" algn="just" defTabSz="870663">
              <a:lnSpc>
                <a:spcPts val="900"/>
              </a:lnSpc>
              <a:buClr>
                <a:srgbClr val="FFD200"/>
              </a:buClr>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GIZ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2022) : Mise en place d'un statut spécifique pour les intermédiaires de paiements</a:t>
            </a: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alBaraka Bank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2019) : Élaboration de la Road Map Stratégie Digitale &amp; Accompagnement</a:t>
            </a:r>
            <a:endParaRPr lang="en-US"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Centrale de Mauritanie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(Mauritanie, 2018) : Élaboration d’un schéma directeur des systèmes d’information</a:t>
            </a:r>
            <a:endParaRPr lang="en-US"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366390" lvl="1" algn="just" defTabSz="870663" fontAlgn="base">
              <a:lnSpc>
                <a:spcPts val="900"/>
              </a:lnSpc>
              <a:spcAft>
                <a:spcPct val="0"/>
              </a:spcAft>
              <a:buClr>
                <a:srgbClr val="FFD200"/>
              </a:buClr>
              <a:buSzPct val="70000"/>
              <a:tabLst>
                <a:tab pos="1611642" algn="l"/>
                <a:tab pos="3223284" algn="l"/>
                <a:tab pos="4657437" algn="r"/>
              </a:tabLst>
              <a:defRPr/>
            </a:pPr>
            <a:endParaRPr lang="fr-FR" sz="900" dirty="0">
              <a:solidFill>
                <a:prstClr val="white">
                  <a:lumMod val="50000"/>
                </a:prstClr>
              </a:solidFill>
              <a:latin typeface="EYInterstate"/>
              <a:cs typeface="Arial" pitchFamily="34" charset="0"/>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Maghrébine d’Investissement et de Commerce Extérieur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(Maghreb, 2018) : Assistance dans l’élaboration du manuel des procédures et des expressions des besoins fonctionnels</a:t>
            </a:r>
          </a:p>
        </p:txBody>
      </p:sp>
      <p:pic>
        <p:nvPicPr>
          <p:cNvPr id="11" name="Picture 10">
            <a:extLst>
              <a:ext uri="{FF2B5EF4-FFF2-40B4-BE49-F238E27FC236}">
                <a16:creationId xmlns:a16="http://schemas.microsoft.com/office/drawing/2014/main" id="{71E86509-1156-4D15-B93A-B9802F1CECCE}"/>
              </a:ext>
            </a:extLst>
          </p:cNvPr>
          <p:cNvPicPr>
            <a:picLocks noChangeAspect="1"/>
          </p:cNvPicPr>
          <p:nvPr/>
        </p:nvPicPr>
        <p:blipFill>
          <a:blip r:embed="rId3"/>
          <a:stretch>
            <a:fillRect/>
          </a:stretch>
        </p:blipFill>
        <p:spPr>
          <a:xfrm>
            <a:off x="396001" y="215999"/>
            <a:ext cx="863632" cy="1150937"/>
          </a:xfrm>
          <a:prstGeom prst="rect">
            <a:avLst/>
          </a:prstGeom>
        </p:spPr>
      </p:pic>
    </p:spTree>
    <p:extLst>
      <p:ext uri="{BB962C8B-B14F-4D97-AF65-F5344CB8AC3E}">
        <p14:creationId xmlns:p14="http://schemas.microsoft.com/office/powerpoint/2010/main" val="21421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2"/>
          <p:cNvSpPr>
            <a:spLocks noChangeArrowheads="1"/>
          </p:cNvSpPr>
          <p:nvPr/>
        </p:nvSpPr>
        <p:spPr bwMode="auto">
          <a:xfrm>
            <a:off x="2814638" y="2052935"/>
            <a:ext cx="5875337" cy="215900"/>
          </a:xfrm>
          <a:prstGeom prst="rect">
            <a:avLst/>
          </a:prstGeom>
          <a:noFill/>
          <a:ln w="9525" algn="ctr">
            <a:noFill/>
            <a:miter lim="800000"/>
            <a:headEnd/>
            <a:tailEnd/>
          </a:ln>
        </p:spPr>
        <p:txBody>
          <a:bodyPr lIns="79932" tIns="39966" rIns="79932" bIns="39966">
            <a:spAutoFit/>
          </a:bodyPr>
          <a:lstStyle/>
          <a:p>
            <a:pPr marL="11085" indent="-11085" defTabSz="869386">
              <a:lnSpc>
                <a:spcPct val="95000"/>
              </a:lnSpc>
              <a:spcAft>
                <a:spcPct val="60000"/>
              </a:spcAft>
              <a:buClr>
                <a:srgbClr val="FFD200"/>
              </a:buClr>
              <a:buFont typeface="Wingdings 3" pitchFamily="18" charset="2"/>
              <a:buChar char=""/>
            </a:pPr>
            <a:endParaRPr lang="fr-FR" sz="900" dirty="0">
              <a:solidFill>
                <a:srgbClr val="646464"/>
              </a:solidFill>
              <a:latin typeface="EYInterstate" panose="02000503020000020004" pitchFamily="2" charset="0"/>
              <a:cs typeface="Arial" panose="020B0604020202020204" pitchFamily="34" charset="0"/>
            </a:endParaRPr>
          </a:p>
        </p:txBody>
      </p:sp>
      <p:sp>
        <p:nvSpPr>
          <p:cNvPr id="20" name="Rectangle 4"/>
          <p:cNvSpPr>
            <a:spLocks noChangeArrowheads="1"/>
          </p:cNvSpPr>
          <p:nvPr/>
        </p:nvSpPr>
        <p:spPr bwMode="auto">
          <a:xfrm>
            <a:off x="324000" y="1403999"/>
            <a:ext cx="2343595" cy="3970091"/>
          </a:xfrm>
          <a:prstGeom prst="rect">
            <a:avLst/>
          </a:prstGeom>
          <a:solidFill>
            <a:schemeClr val="bg1"/>
          </a:solidFill>
          <a:ln w="9525">
            <a:noFill/>
            <a:miter lim="800000"/>
            <a:headEnd/>
            <a:tailEnd/>
          </a:ln>
        </p:spPr>
        <p:txBody>
          <a:bodyPr wrap="square" lIns="91216" tIns="45608" rIns="91216" bIns="45608">
            <a:spAutoFit/>
          </a:bodyPr>
          <a:lstStyle/>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EXPÉRIENCE PROFESSIONNELLE</a:t>
            </a:r>
            <a:endParaRPr lang="en-US"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8</a:t>
            </a:r>
            <a:r>
              <a:rPr lang="fr-FR" sz="900">
                <a:solidFill>
                  <a:srgbClr val="808080"/>
                </a:solidFill>
                <a:latin typeface="EYInterstate" panose="02000503020000020004" pitchFamily="2" charset="0"/>
                <a:cs typeface="Arial" panose="020B0604020202020204" pitchFamily="34" charset="0"/>
              </a:rPr>
              <a:t> </a:t>
            </a:r>
            <a:r>
              <a:rPr lang="fr-FR" sz="900" dirty="0">
                <a:solidFill>
                  <a:srgbClr val="808080"/>
                </a:solidFill>
                <a:latin typeface="EYInterstate" panose="02000503020000020004" pitchFamily="2" charset="0"/>
                <a:cs typeface="Arial" panose="020B0604020202020204" pitchFamily="34" charset="0"/>
              </a:rPr>
              <a:t>ans</a:t>
            </a:r>
          </a:p>
          <a:p>
            <a:pPr marL="88682" indent="-88682" defTabSz="913110" eaLnBrk="0" hangingPunct="0"/>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SECTEURS D’INTERVENTION</a:t>
            </a:r>
            <a:endParaRPr lang="en-US"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commerciales</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centrales</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Banques de développement</a:t>
            </a:r>
          </a:p>
          <a:p>
            <a:pPr marL="88682" indent="-88682"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Secteur industriel</a:t>
            </a:r>
          </a:p>
          <a:p>
            <a:pPr marL="88682" indent="-88682" defTabSz="913110" eaLnBrk="0" hangingPunct="0"/>
            <a:endParaRPr lang="fr-FR" sz="900" b="1"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FORMATION</a:t>
            </a:r>
          </a:p>
          <a:p>
            <a:pPr marL="88682" indent="-88682" algn="just"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Diplôme d’ingénieur de l’</a:t>
            </a:r>
            <a:r>
              <a:rPr lang="fr-FR" sz="900" dirty="0">
                <a:solidFill>
                  <a:srgbClr val="808080"/>
                </a:solidFill>
                <a:latin typeface="EYInterstate" panose="02000503020000020004" pitchFamily="2" charset="0"/>
                <a:cs typeface="Times New Roman"/>
              </a:rPr>
              <a:t>École</a:t>
            </a:r>
            <a:r>
              <a:rPr lang="fr-FR" sz="900" dirty="0">
                <a:solidFill>
                  <a:srgbClr val="808080"/>
                </a:solidFill>
                <a:latin typeface="EYInterstate" panose="02000503020000020004" pitchFamily="2" charset="0"/>
                <a:cs typeface="Arial" panose="020B0604020202020204" pitchFamily="34" charset="0"/>
              </a:rPr>
              <a:t> Nationale d’Ingénieurs de Tunis (Spécialité génie industriel)</a:t>
            </a:r>
          </a:p>
          <a:p>
            <a:pPr marL="88682" indent="-88682" algn="just" defTabSz="91311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Certification Yellow et Green Belt en Lean Management</a:t>
            </a:r>
          </a:p>
          <a:p>
            <a:pPr defTabSz="913110">
              <a:buClr>
                <a:srgbClr val="FFD200"/>
              </a:buClr>
            </a:pPr>
            <a:endParaRPr lang="en-US" sz="900" dirty="0">
              <a:solidFill>
                <a:srgbClr val="808080"/>
              </a:solidFill>
              <a:latin typeface="EYInterstate" panose="02000503020000020004" pitchFamily="2" charset="0"/>
              <a:cs typeface="Arial" panose="020B0604020202020204" pitchFamily="34" charset="0"/>
            </a:endParaRPr>
          </a:p>
          <a:p>
            <a:pPr marL="88682" indent="-88682" defTabSz="913110" eaLnBrk="0" hangingPunct="0"/>
            <a:r>
              <a:rPr lang="fr-FR" sz="900" b="1" dirty="0">
                <a:solidFill>
                  <a:srgbClr val="000000">
                    <a:lumMod val="50000"/>
                  </a:srgbClr>
                </a:solidFill>
                <a:latin typeface="EYInterstate" panose="02000503020000020004" pitchFamily="2" charset="0"/>
                <a:cs typeface="Arial" panose="020B0604020202020204" pitchFamily="34" charset="0"/>
              </a:rPr>
              <a:t>LANGUES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Français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Anglais</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Arabe</a:t>
            </a:r>
          </a:p>
          <a:p>
            <a:pPr marL="88682" indent="-88682" defTabSz="913110" eaLnBrk="0" hangingPunct="0"/>
            <a:endParaRPr lang="en-US" sz="900" dirty="0">
              <a:solidFill>
                <a:srgbClr val="000000">
                  <a:lumMod val="50000"/>
                </a:srgbClr>
              </a:solidFill>
              <a:latin typeface="EYInterstate" panose="02000503020000020004" pitchFamily="2" charset="0"/>
              <a:cs typeface="Arial" panose="020B0604020202020204" pitchFamily="34" charset="0"/>
            </a:endParaRPr>
          </a:p>
          <a:p>
            <a:pPr marL="88682" indent="-88682" defTabSz="913110" eaLnBrk="0" hangingPunct="0"/>
            <a:r>
              <a:rPr lang="en-US" sz="900" b="1" dirty="0">
                <a:solidFill>
                  <a:srgbClr val="000000">
                    <a:lumMod val="50000"/>
                  </a:srgbClr>
                </a:solidFill>
                <a:latin typeface="EYInterstate" panose="02000503020000020004" pitchFamily="2" charset="0"/>
                <a:cs typeface="Arial" panose="020B0604020202020204" pitchFamily="34" charset="0"/>
              </a:rPr>
              <a:t>PAYS OÙ IL A SERVI</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Tunisie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Algérie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Mauritanie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Côte d’Ivoire</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Sénégal</a:t>
            </a:r>
          </a:p>
          <a:p>
            <a:pPr marL="88682" indent="-88682" defTabSz="913110" eaLnBrk="0" hangingPunct="0">
              <a:buClr>
                <a:srgbClr val="FFD200"/>
              </a:buClr>
              <a:buFont typeface="Arial Unicode MS" pitchFamily="34" charset="-128"/>
              <a:buChar char="▶"/>
            </a:pPr>
            <a:r>
              <a:rPr lang="fr-FR" sz="900" dirty="0">
                <a:solidFill>
                  <a:srgbClr val="808080"/>
                </a:solidFill>
                <a:latin typeface="EYInterstate" panose="02000503020000020004" pitchFamily="2" charset="0"/>
                <a:cs typeface="Arial" panose="020B0604020202020204" pitchFamily="34" charset="0"/>
              </a:rPr>
              <a:t>Togo</a:t>
            </a:r>
          </a:p>
        </p:txBody>
      </p:sp>
      <p:grpSp>
        <p:nvGrpSpPr>
          <p:cNvPr id="13" name="Group 11"/>
          <p:cNvGrpSpPr>
            <a:grpSpLocks/>
          </p:cNvGrpSpPr>
          <p:nvPr/>
        </p:nvGrpSpPr>
        <p:grpSpPr bwMode="auto">
          <a:xfrm>
            <a:off x="396000" y="216000"/>
            <a:ext cx="8326437" cy="1150937"/>
            <a:chOff x="416802" y="1173454"/>
            <a:chExt cx="8326796" cy="1150440"/>
          </a:xfrm>
          <a:solidFill>
            <a:srgbClr val="FAD200"/>
          </a:solidFill>
        </p:grpSpPr>
        <p:sp>
          <p:nvSpPr>
            <p:cNvPr id="14" name="AutoShape 2"/>
            <p:cNvSpPr>
              <a:spLocks noChangeAspect="1" noChangeArrowheads="1" noTextEdit="1"/>
            </p:cNvSpPr>
            <p:nvPr/>
          </p:nvSpPr>
          <p:spPr bwMode="auto">
            <a:xfrm>
              <a:off x="416802" y="1173454"/>
              <a:ext cx="8326796" cy="1150440"/>
            </a:xfrm>
            <a:prstGeom prst="rect">
              <a:avLst/>
            </a:prstGeom>
            <a:grpFill/>
            <a:ln w="9525">
              <a:noFill/>
              <a:miter lim="800000"/>
              <a:headEnd/>
              <a:tailEnd/>
            </a:ln>
          </p:spPr>
          <p:txBody>
            <a:bodyPr lIns="80133" tIns="40067" rIns="80133" bIns="40067"/>
            <a:lstStyle/>
            <a:p>
              <a:pPr defTabSz="913110"/>
              <a:endParaRPr lang="fr-FR" dirty="0">
                <a:solidFill>
                  <a:srgbClr val="000000"/>
                </a:solidFill>
                <a:latin typeface="EYInterstate" panose="02000503020000020004" pitchFamily="2" charset="0"/>
              </a:endParaRPr>
            </a:p>
          </p:txBody>
        </p:sp>
        <p:sp>
          <p:nvSpPr>
            <p:cNvPr id="15" name="Text Box 5"/>
            <p:cNvSpPr txBox="1">
              <a:spLocks noChangeArrowheads="1"/>
            </p:cNvSpPr>
            <p:nvPr/>
          </p:nvSpPr>
          <p:spPr bwMode="auto">
            <a:xfrm>
              <a:off x="1372416" y="1220993"/>
              <a:ext cx="2632158" cy="733730"/>
            </a:xfrm>
            <a:prstGeom prst="rect">
              <a:avLst/>
            </a:prstGeom>
            <a:grpFill/>
            <a:ln w="9525">
              <a:noFill/>
              <a:miter lim="800000"/>
              <a:headEnd/>
              <a:tailEnd/>
            </a:ln>
          </p:spPr>
          <p:txBody>
            <a:bodyPr lIns="0" tIns="0" rIns="0" bIns="0">
              <a:spAutoFit/>
            </a:bodyPr>
            <a:lstStyle/>
            <a:p>
              <a:pPr defTabSz="913110" eaLnBrk="0" hangingPunct="0">
                <a:lnSpc>
                  <a:spcPct val="90000"/>
                </a:lnSpc>
                <a:spcBef>
                  <a:spcPct val="15000"/>
                </a:spcBef>
                <a:tabLst>
                  <a:tab pos="414900" algn="l"/>
                  <a:tab pos="997658" algn="l"/>
                </a:tabLst>
              </a:pPr>
              <a:r>
                <a:rPr lang="fr-FR" sz="1100" b="1" dirty="0">
                  <a:solidFill>
                    <a:srgbClr val="010024"/>
                  </a:solidFill>
                  <a:latin typeface="EYInterstate" panose="02000503020000020004" pitchFamily="2" charset="0"/>
                </a:rPr>
                <a:t>Oussema WAZZENI</a:t>
              </a:r>
            </a:p>
            <a:p>
              <a:pPr defTabSz="913110" eaLnBrk="0" hangingPunct="0">
                <a:lnSpc>
                  <a:spcPct val="90000"/>
                </a:lnSpc>
                <a:spcBef>
                  <a:spcPct val="15000"/>
                </a:spcBef>
                <a:tabLst>
                  <a:tab pos="414900" algn="l"/>
                  <a:tab pos="997658" algn="l"/>
                </a:tabLst>
              </a:pPr>
              <a:r>
                <a:rPr lang="en-US" sz="900" dirty="0">
                  <a:solidFill>
                    <a:srgbClr val="010024"/>
                  </a:solidFill>
                  <a:latin typeface="EYInterstate" panose="02000503020000020004" pitchFamily="2" charset="0"/>
                </a:rPr>
                <a:t>Manager, Financial Services Consulting</a:t>
              </a:r>
            </a:p>
            <a:p>
              <a:pPr defTabSz="913110" eaLnBrk="0" hangingPunct="0">
                <a:lnSpc>
                  <a:spcPct val="90000"/>
                </a:lnSpc>
                <a:spcBef>
                  <a:spcPct val="15000"/>
                </a:spcBef>
                <a:tabLst>
                  <a:tab pos="414900" algn="l"/>
                  <a:tab pos="997658" algn="l"/>
                </a:tabLst>
              </a:pPr>
              <a:endParaRPr lang="fr-FR" sz="900" dirty="0">
                <a:solidFill>
                  <a:srgbClr val="010024"/>
                </a:solidFill>
                <a:latin typeface="EYInterstate" panose="02000503020000020004" pitchFamily="2" charset="0"/>
              </a:endParaRPr>
            </a:p>
            <a:p>
              <a:pPr defTabSz="913110" eaLnBrk="0" hangingPunct="0">
                <a:lnSpc>
                  <a:spcPct val="90000"/>
                </a:lnSpc>
                <a:spcBef>
                  <a:spcPct val="15000"/>
                </a:spcBef>
                <a:tabLst>
                  <a:tab pos="414900" algn="l"/>
                  <a:tab pos="997658" algn="l"/>
                </a:tabLst>
              </a:pPr>
              <a:r>
                <a:rPr lang="fr-FR" sz="900" dirty="0">
                  <a:solidFill>
                    <a:srgbClr val="010024"/>
                  </a:solidFill>
                  <a:latin typeface="EYInterstate" panose="02000503020000020004" pitchFamily="2" charset="0"/>
                </a:rPr>
                <a:t>Téléphone :	</a:t>
              </a:r>
              <a:r>
                <a:rPr lang="en-US" sz="900" dirty="0">
                  <a:solidFill>
                    <a:srgbClr val="010024"/>
                  </a:solidFill>
                  <a:latin typeface="EYInterstate" panose="02000503020000020004" pitchFamily="2" charset="0"/>
                </a:rPr>
                <a:t>+216 29 052 863</a:t>
              </a:r>
              <a:r>
                <a:rPr lang="fr-FR" sz="900" dirty="0">
                  <a:solidFill>
                    <a:srgbClr val="010024"/>
                  </a:solidFill>
                  <a:latin typeface="EYInterstate" panose="02000503020000020004" pitchFamily="2" charset="0"/>
                </a:rPr>
                <a:t> </a:t>
              </a:r>
            </a:p>
            <a:p>
              <a:pPr defTabSz="798126" eaLnBrk="0" hangingPunct="0">
                <a:lnSpc>
                  <a:spcPct val="90000"/>
                </a:lnSpc>
                <a:spcBef>
                  <a:spcPct val="15000"/>
                </a:spcBef>
                <a:tabLst>
                  <a:tab pos="414900" algn="l"/>
                  <a:tab pos="997658" algn="l"/>
                </a:tabLst>
              </a:pPr>
              <a:r>
                <a:rPr lang="fr-FR" sz="900" dirty="0">
                  <a:solidFill>
                    <a:srgbClr val="010024"/>
                  </a:solidFill>
                  <a:latin typeface="EYInterstate" panose="02000503020000020004" pitchFamily="2" charset="0"/>
                </a:rPr>
                <a:t>E-mail :		Oussema.Wazzeni@tn.ey.com</a:t>
              </a:r>
            </a:p>
          </p:txBody>
        </p:sp>
      </p:grpSp>
      <p:sp>
        <p:nvSpPr>
          <p:cNvPr id="10" name="Rectangle 13"/>
          <p:cNvSpPr>
            <a:spLocks noChangeArrowheads="1"/>
          </p:cNvSpPr>
          <p:nvPr/>
        </p:nvSpPr>
        <p:spPr bwMode="auto">
          <a:xfrm>
            <a:off x="2772000" y="1403999"/>
            <a:ext cx="5868000" cy="4448062"/>
          </a:xfrm>
          <a:prstGeom prst="rect">
            <a:avLst/>
          </a:prstGeom>
          <a:noFill/>
          <a:ln w="9525" algn="ctr">
            <a:noFill/>
            <a:miter lim="800000"/>
            <a:headEnd/>
            <a:tailEnd/>
          </a:ln>
        </p:spPr>
        <p:txBody>
          <a:bodyPr wrap="square" lIns="79932" tIns="39966" rIns="79932" bIns="39966">
            <a:spAutoFit/>
          </a:bodyPr>
          <a:lstStyle/>
          <a:p>
            <a:pPr marL="12663" indent="-12663" defTabSz="870663">
              <a:lnSpc>
                <a:spcPts val="900"/>
              </a:lnSpc>
              <a:buClr>
                <a:srgbClr val="FFD200"/>
              </a:buClr>
              <a:defRPr/>
            </a:pPr>
            <a:r>
              <a:rPr lang="fr-FR" sz="900" b="1" dirty="0">
                <a:solidFill>
                  <a:srgbClr val="000000"/>
                </a:solidFill>
                <a:latin typeface="EYInterstate" panose="02000503020000020004" pitchFamily="2" charset="0"/>
                <a:cs typeface="Arial" panose="020B0604020202020204" pitchFamily="34" charset="0"/>
              </a:rPr>
              <a:t>PRINCIPALES RÉFÉRENCES RÉCENTES (3/3)</a:t>
            </a:r>
          </a:p>
          <a:p>
            <a:pPr marL="12663" indent="-12663" algn="just" defTabSz="870663">
              <a:lnSpc>
                <a:spcPts val="900"/>
              </a:lnSpc>
              <a:buClr>
                <a:srgbClr val="FFD200"/>
              </a:buClr>
              <a:defRPr/>
            </a:pPr>
            <a:endParaRPr lang="fr-FR" sz="500" b="1" dirty="0">
              <a:solidFill>
                <a:srgbClr val="000000"/>
              </a:solidFill>
              <a:latin typeface="EYInterstate" panose="02000503020000020004" pitchFamily="2" charset="0"/>
              <a:cs typeface="Arial" panose="020B0604020202020204" pitchFamily="34" charset="0"/>
            </a:endParaRPr>
          </a:p>
          <a:p>
            <a:pPr marL="12663" lvl="1" indent="-12663" algn="just" defTabSz="870663">
              <a:lnSpc>
                <a:spcPts val="900"/>
              </a:lnSpc>
              <a:buClr>
                <a:srgbClr val="FFD200"/>
              </a:buClr>
              <a:defRPr/>
            </a:pPr>
            <a:r>
              <a:rPr lang="fr-FR" sz="900" b="1" dirty="0">
                <a:solidFill>
                  <a:schemeClr val="bg1">
                    <a:lumMod val="50000"/>
                  </a:schemeClr>
                </a:solidFill>
                <a:latin typeface="EYInterstate" panose="02000503020000020004" pitchFamily="2" charset="0"/>
                <a:cs typeface="Times New Roman" pitchFamily="18" charset="0"/>
                <a:sym typeface="Wingdings" pitchFamily="2" charset="2"/>
              </a:rPr>
              <a:t>ÉLABORATION DE LA STRATÉGIE ET IMPLÉMENTATION ET REVUE DE L’ORGANISATION</a:t>
            </a:r>
          </a:p>
          <a:p>
            <a:pPr marL="12663" lvl="1" indent="-12663" algn="just" defTabSz="870663">
              <a:lnSpc>
                <a:spcPts val="900"/>
              </a:lnSpc>
              <a:buClr>
                <a:srgbClr val="FFD200"/>
              </a:buClr>
              <a:defRPr/>
            </a:pPr>
            <a:endParaRPr lang="fr-FR" sz="900" b="1" dirty="0">
              <a:solidFill>
                <a:schemeClr val="bg1">
                  <a:lumMod val="50000"/>
                </a:scheme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Centrale de Mauritanie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(Mauritanie, 2023) : Élaboration d’une stratégie nationale d’éducation financière</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Populaire de Mauritanie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(Mauritanie, 2018) : Étude de faisabilité financière de trois aciéries en Mauritanie et Maroc</a:t>
            </a:r>
          </a:p>
          <a:p>
            <a:pPr marL="366390" lvl="0" algn="just" defTabSz="870663">
              <a:lnSpc>
                <a:spcPts val="900"/>
              </a:lnSpc>
              <a:buClr>
                <a:srgbClr val="FFD200"/>
              </a:buClr>
              <a:buSzPct val="70000"/>
              <a:defRPr/>
            </a:pPr>
            <a:endParaRPr lang="fr-FR" sz="900" dirty="0">
              <a:solidFill>
                <a:prstClr val="white">
                  <a:lumMod val="50000"/>
                </a:prstClr>
              </a:solidFill>
              <a:latin typeface="EYInterstate"/>
              <a:cs typeface="Arial" pitchFamily="34"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Banque Populaire de Mauritanie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(Mauritanie, 2018) : Refresh stratégique et élaboration du plan d’affaires 2019-2023</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BMICE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(Maghreb, 2016) : Définition des orientations stratégiques et mise en place des structures organisationnelles pour une banque de développement en phase de démarrage</a:t>
            </a: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endParaRPr lang="fr-FR"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BH Bank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2019) : Dynamisation du réseau, pilotage des ventes et animation commerciale</a:t>
            </a:r>
          </a:p>
          <a:p>
            <a:pPr marL="12663" lvl="1" indent="-12663" algn="just" defTabSz="870663">
              <a:lnSpc>
                <a:spcPts val="900"/>
              </a:lnSpc>
              <a:buClr>
                <a:srgbClr val="FFD200"/>
              </a:buClr>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12663" lvl="1" indent="-12663" algn="just" defTabSz="870663">
              <a:lnSpc>
                <a:spcPts val="900"/>
              </a:lnSpc>
              <a:buClr>
                <a:srgbClr val="FFD200"/>
              </a:buClr>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CONFORMITÉ ET CONTRÔLE INTERNE</a:t>
            </a:r>
          </a:p>
          <a:p>
            <a:pPr marL="0" lvl="2" algn="just" defTabSz="1039747"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Attijari Banque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2017) : Audit de la fonction Conformité et du dispositif de Lutte Anti-Blanchiment et Financement du Terrorisme (LAB – FT)</a:t>
            </a:r>
          </a:p>
          <a:p>
            <a:pPr marL="12663" lvl="1" indent="-12663" algn="just" defTabSz="870663">
              <a:lnSpc>
                <a:spcPts val="900"/>
              </a:lnSpc>
              <a:buClr>
                <a:srgbClr val="FFD200"/>
              </a:buClr>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12663" lvl="1" indent="-12663" algn="just" defTabSz="870663">
              <a:lnSpc>
                <a:spcPts val="900"/>
              </a:lnSpc>
              <a:buClr>
                <a:srgbClr val="FFD200"/>
              </a:buClr>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RECOUVREMENT DES CRÉANCES</a:t>
            </a:r>
          </a:p>
          <a:p>
            <a:pPr marL="12663" lvl="1" indent="-12663" algn="just" defTabSz="870663">
              <a:lnSpc>
                <a:spcPts val="900"/>
              </a:lnSpc>
              <a:buClr>
                <a:srgbClr val="FFD200"/>
              </a:buClr>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BMCI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(Mauritanie, 2017) : </a:t>
            </a:r>
            <a:r>
              <a:rPr lang="fr-FR" sz="900" dirty="0">
                <a:solidFill>
                  <a:prstClr val="white">
                    <a:lumMod val="50000"/>
                  </a:prstClr>
                </a:solidFill>
                <a:latin typeface="EYInterstate"/>
                <a:cs typeface="Arial" pitchFamily="34" charset="0"/>
                <a:sym typeface="Wingdings" pitchFamily="2" charset="2"/>
              </a:rPr>
              <a:t>Transformation organisationnelle et opérationnelle de la filière recouvrement de la BMCI</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Amen Bank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(Tunisie, 2016) : </a:t>
            </a:r>
            <a:r>
              <a:rPr lang="fr-FR" sz="900" dirty="0">
                <a:solidFill>
                  <a:prstClr val="white">
                    <a:lumMod val="50000"/>
                  </a:prstClr>
                </a:solidFill>
                <a:latin typeface="EYInterstate"/>
                <a:cs typeface="Arial" pitchFamily="34" charset="0"/>
                <a:sym typeface="Wingdings" pitchFamily="2" charset="2"/>
              </a:rPr>
              <a:t>Transformation organisationnelle et opérationnelle de la filière recouvrement d’Amen Bank</a:t>
            </a:r>
          </a:p>
          <a:p>
            <a:pPr marL="185575" lvl="1" algn="just" defTabSz="870663" fontAlgn="base">
              <a:lnSpc>
                <a:spcPts val="900"/>
              </a:lnSpc>
              <a:spcBef>
                <a:spcPct val="20000"/>
              </a:spcBef>
              <a:spcAft>
                <a:spcPct val="0"/>
              </a:spcAft>
              <a:buClr>
                <a:srgbClr val="FFD200"/>
              </a:buClr>
              <a:buSzPct val="70000"/>
              <a:tabLst>
                <a:tab pos="1611642" algn="l"/>
                <a:tab pos="3223284" algn="l"/>
                <a:tab pos="4657437" algn="r"/>
              </a:tabLst>
              <a:defRPr/>
            </a:pPr>
            <a:endParaRPr lang="fr-FR" sz="900" dirty="0">
              <a:solidFill>
                <a:prstClr val="white">
                  <a:lumMod val="50000"/>
                </a:prstClr>
              </a:solidFill>
              <a:latin typeface="EYInterstate" panose="02000503020000020004" pitchFamily="2" charset="0"/>
              <a:cs typeface="Times New Roman" pitchFamily="18" charset="0"/>
              <a:sym typeface="Wingdings" pitchFamily="2" charset="2"/>
            </a:endParaRPr>
          </a:p>
          <a:p>
            <a:pPr marL="12663" lvl="1" indent="-12663" algn="just" defTabSz="870663">
              <a:lnSpc>
                <a:spcPts val="900"/>
              </a:lnSpc>
              <a:buClr>
                <a:srgbClr val="FFD200"/>
              </a:buClr>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GESTION DES PASSIFS-ACTIFS</a:t>
            </a:r>
          </a:p>
          <a:p>
            <a:pPr marL="0" lvl="2" algn="just" defTabSz="1039747" fontAlgn="base">
              <a:lnSpc>
                <a:spcPts val="900"/>
              </a:lnSpc>
              <a:spcBef>
                <a:spcPct val="20000"/>
              </a:spcBef>
              <a:spcAft>
                <a:spcPct val="0"/>
              </a:spcAft>
              <a:buClr>
                <a:srgbClr val="FFD200"/>
              </a:buClr>
              <a:buSzPct val="70000"/>
              <a:tabLst>
                <a:tab pos="1611642" algn="l"/>
                <a:tab pos="3223284" algn="l"/>
                <a:tab pos="4657437" algn="r"/>
              </a:tabLst>
              <a:defRPr/>
            </a:pPr>
            <a:endParaRPr lang="fr-FR" sz="900" b="1" dirty="0">
              <a:solidFill>
                <a:prstClr val="white">
                  <a:lumMod val="50000"/>
                </a:prstClr>
              </a:solidFill>
              <a:latin typeface="EYInterstate" panose="02000503020000020004" pitchFamily="2" charset="0"/>
              <a:cs typeface="Times New Roman" pitchFamily="18" charset="0"/>
              <a:sym typeface="Wingdings" pitchFamily="2" charset="2"/>
            </a:endParaRPr>
          </a:p>
          <a:p>
            <a:pPr marL="363218" lvl="1" indent="-177643" algn="just" defTabSz="870663" fontAlgn="base">
              <a:lnSpc>
                <a:spcPts val="900"/>
              </a:lnSpc>
              <a:spcBef>
                <a:spcPct val="20000"/>
              </a:spcBef>
              <a:spcAft>
                <a:spcPct val="0"/>
              </a:spcAft>
              <a:buClr>
                <a:srgbClr val="FFD200"/>
              </a:buClr>
              <a:buSzPct val="70000"/>
              <a:buFont typeface="Arial" panose="020B0604020202020204" pitchFamily="34" charset="0"/>
              <a:buChar char="►"/>
              <a:tabLst>
                <a:tab pos="1611642" algn="l"/>
                <a:tab pos="3223284" algn="l"/>
                <a:tab pos="4657437" algn="r"/>
              </a:tabLst>
              <a:defRPr/>
            </a:pPr>
            <a:r>
              <a:rPr lang="fr-FR" sz="900" b="1" dirty="0">
                <a:solidFill>
                  <a:prstClr val="white">
                    <a:lumMod val="50000"/>
                  </a:prstClr>
                </a:solidFill>
                <a:latin typeface="EYInterstate" panose="02000503020000020004" pitchFamily="2" charset="0"/>
                <a:cs typeface="Times New Roman" pitchFamily="18" charset="0"/>
                <a:sym typeface="Wingdings" pitchFamily="2" charset="2"/>
              </a:rPr>
              <a:t>BDL </a:t>
            </a:r>
            <a:r>
              <a:rPr lang="fr-FR" sz="900" dirty="0">
                <a:solidFill>
                  <a:prstClr val="white">
                    <a:lumMod val="50000"/>
                  </a:prstClr>
                </a:solidFill>
                <a:latin typeface="EYInterstate" panose="02000503020000020004" pitchFamily="2" charset="0"/>
                <a:cs typeface="Times New Roman" pitchFamily="18" charset="0"/>
                <a:sym typeface="Wingdings" pitchFamily="2" charset="2"/>
              </a:rPr>
              <a:t>(Algérie, 2017) : Mise en œuvre du dispositif cible d’ALM</a:t>
            </a:r>
          </a:p>
        </p:txBody>
      </p:sp>
      <p:pic>
        <p:nvPicPr>
          <p:cNvPr id="11" name="Picture 10">
            <a:extLst>
              <a:ext uri="{FF2B5EF4-FFF2-40B4-BE49-F238E27FC236}">
                <a16:creationId xmlns:a16="http://schemas.microsoft.com/office/drawing/2014/main" id="{C7AF210E-788C-4B30-9B89-0B93E5766CF1}"/>
              </a:ext>
            </a:extLst>
          </p:cNvPr>
          <p:cNvPicPr>
            <a:picLocks noChangeAspect="1"/>
          </p:cNvPicPr>
          <p:nvPr/>
        </p:nvPicPr>
        <p:blipFill>
          <a:blip r:embed="rId3"/>
          <a:stretch>
            <a:fillRect/>
          </a:stretch>
        </p:blipFill>
        <p:spPr>
          <a:xfrm>
            <a:off x="396001" y="215999"/>
            <a:ext cx="863632" cy="1150937"/>
          </a:xfrm>
          <a:prstGeom prst="rect">
            <a:avLst/>
          </a:prstGeom>
        </p:spPr>
      </p:pic>
    </p:spTree>
    <p:extLst>
      <p:ext uri="{BB962C8B-B14F-4D97-AF65-F5344CB8AC3E}">
        <p14:creationId xmlns:p14="http://schemas.microsoft.com/office/powerpoint/2010/main" val="237801571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488B80-5BA8-45B6-9F82-F5F8E68C84D7}"/>
</file>

<file path=customXml/itemProps2.xml><?xml version="1.0" encoding="utf-8"?>
<ds:datastoreItem xmlns:ds="http://schemas.openxmlformats.org/officeDocument/2006/customXml" ds:itemID="{F2215868-69CC-45C7-AA06-D305A45BBADC}"/>
</file>

<file path=customXml/itemProps3.xml><?xml version="1.0" encoding="utf-8"?>
<ds:datastoreItem xmlns:ds="http://schemas.openxmlformats.org/officeDocument/2006/customXml" ds:itemID="{10F2EB67-D801-447D-AC13-C93B2805A906}"/>
</file>

<file path=docProps/app.xml><?xml version="1.0" encoding="utf-8"?>
<Properties xmlns="http://schemas.openxmlformats.org/officeDocument/2006/extended-properties" xmlns:vt="http://schemas.openxmlformats.org/officeDocument/2006/docPropsVTypes">
  <TotalTime>7128</TotalTime>
  <Words>1013</Words>
  <Application>Microsoft Office PowerPoint</Application>
  <PresentationFormat>On-screen Show (4:3)</PresentationFormat>
  <Paragraphs>173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Unicode MS</vt:lpstr>
      <vt:lpstr>Calibri</vt:lpstr>
      <vt:lpstr>EYInterstate</vt:lpstr>
      <vt:lpstr>Wingdings 3</vt:lpstr>
      <vt:lpstr>Thème Office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Oussema.Wazzeni@tn.ey.com</dc:creator>
  <cp:lastModifiedBy>Oussema Wazzeni</cp:lastModifiedBy>
  <cp:revision>118</cp:revision>
  <dcterms:created xsi:type="dcterms:W3CDTF">2015-10-14T18:57:39Z</dcterms:created>
  <dcterms:modified xsi:type="dcterms:W3CDTF">2024-02-07T16:20:12Z</dcterms:modified>
</cp:coreProperties>
</file>