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264" r:id="rId3"/>
    <p:sldId id="332" r:id="rId4"/>
    <p:sldId id="263" r:id="rId5"/>
    <p:sldId id="268" r:id="rId6"/>
    <p:sldId id="273" r:id="rId7"/>
    <p:sldId id="272" r:id="rId8"/>
    <p:sldId id="270" r:id="rId9"/>
    <p:sldId id="269" r:id="rId10"/>
    <p:sldId id="276" r:id="rId11"/>
    <p:sldId id="280" r:id="rId12"/>
    <p:sldId id="279" r:id="rId13"/>
    <p:sldId id="278" r:id="rId14"/>
    <p:sldId id="277" r:id="rId15"/>
    <p:sldId id="267" r:id="rId16"/>
    <p:sldId id="275" r:id="rId17"/>
    <p:sldId id="266" r:id="rId18"/>
    <p:sldId id="261" r:id="rId19"/>
    <p:sldId id="285" r:id="rId20"/>
    <p:sldId id="284" r:id="rId21"/>
    <p:sldId id="283" r:id="rId22"/>
    <p:sldId id="282" r:id="rId23"/>
    <p:sldId id="289" r:id="rId24"/>
    <p:sldId id="288" r:id="rId25"/>
    <p:sldId id="287" r:id="rId26"/>
    <p:sldId id="286" r:id="rId27"/>
    <p:sldId id="259" r:id="rId28"/>
    <p:sldId id="260" r:id="rId29"/>
    <p:sldId id="295" r:id="rId30"/>
    <p:sldId id="293" r:id="rId31"/>
    <p:sldId id="311" r:id="rId32"/>
    <p:sldId id="310" r:id="rId33"/>
    <p:sldId id="309" r:id="rId34"/>
    <p:sldId id="296" r:id="rId35"/>
    <p:sldId id="297" r:id="rId36"/>
    <p:sldId id="313" r:id="rId37"/>
    <p:sldId id="312" r:id="rId38"/>
    <p:sldId id="298" r:id="rId39"/>
    <p:sldId id="315" r:id="rId40"/>
    <p:sldId id="314" r:id="rId41"/>
    <p:sldId id="265" r:id="rId42"/>
    <p:sldId id="303" r:id="rId43"/>
    <p:sldId id="302" r:id="rId44"/>
    <p:sldId id="319" r:id="rId45"/>
    <p:sldId id="318" r:id="rId46"/>
    <p:sldId id="317" r:id="rId47"/>
    <p:sldId id="316" r:id="rId48"/>
    <p:sldId id="304" r:id="rId49"/>
    <p:sldId id="322" r:id="rId50"/>
    <p:sldId id="321" r:id="rId51"/>
    <p:sldId id="320" r:id="rId52"/>
    <p:sldId id="301" r:id="rId53"/>
    <p:sldId id="325" r:id="rId54"/>
    <p:sldId id="324" r:id="rId55"/>
    <p:sldId id="323" r:id="rId56"/>
    <p:sldId id="292" r:id="rId57"/>
    <p:sldId id="328" r:id="rId58"/>
    <p:sldId id="327" r:id="rId59"/>
    <p:sldId id="326" r:id="rId60"/>
    <p:sldId id="305" r:id="rId61"/>
    <p:sldId id="331" r:id="rId62"/>
    <p:sldId id="330" r:id="rId63"/>
    <p:sldId id="329" r:id="rId64"/>
    <p:sldId id="307" r:id="rId65"/>
    <p:sldId id="300" r:id="rId66"/>
    <p:sldId id="258" r:id="rId67"/>
    <p:sldId id="290" r:id="rId68"/>
    <p:sldId id="308" r:id="rId69"/>
    <p:sldId id="306" r:id="rId70"/>
    <p:sldId id="281" r:id="rId71"/>
    <p:sldId id="257" r:id="rId72"/>
    <p:sldId id="299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58FE6"/>
    <a:srgbClr val="67A2E7"/>
    <a:srgbClr val="EDAC22"/>
    <a:srgbClr val="90BF44"/>
    <a:srgbClr val="67A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E2E7-93C8-4E7D-9370-5AFBB21501DE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5E826-30C2-4207-9ADD-A04E337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This is the last slide and must be included</a:t>
            </a:r>
            <a:r>
              <a:rPr lang="en-US" sz="1400" baseline="0" dirty="0" smtClean="0">
                <a:solidFill>
                  <a:srgbClr val="FF0000"/>
                </a:solidFill>
              </a:rPr>
              <a:t> in the slide deck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5E826-30C2-4207-9ADD-A04E337402D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4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692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897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97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9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31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1785"/>
            <a:ext cx="8229600" cy="104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Headline #1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7" descr="GHC Horizontal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0" y="6206440"/>
            <a:ext cx="2741146" cy="603052"/>
          </a:xfrm>
          <a:prstGeom prst="rect">
            <a:avLst/>
          </a:prstGeom>
        </p:spPr>
      </p:pic>
      <p:pic>
        <p:nvPicPr>
          <p:cNvPr id="9" name="Picture 8" descr="ACM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90" y="6239492"/>
            <a:ext cx="1537742" cy="510217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133869"/>
            <a:ext cx="914400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BI logo - main version (sig 2)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69" y="6243796"/>
            <a:ext cx="1055527" cy="51997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19713" y="6224716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2014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48638" y="6281152"/>
            <a:ext cx="0" cy="4655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5543786" y="6284128"/>
            <a:ext cx="0" cy="4655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45040" y="1063317"/>
            <a:ext cx="7250228" cy="0"/>
          </a:xfrm>
          <a:prstGeom prst="line">
            <a:avLst/>
          </a:prstGeom>
          <a:ln>
            <a:solidFill>
              <a:srgbClr val="458F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6262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0BF44"/>
        </a:buClr>
        <a:buSzPct val="105000"/>
        <a:buFont typeface="Wingdings" charset="2"/>
        <a:buChar char="§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4400" indent="-457200" algn="l" defTabSz="457200" rtl="0" eaLnBrk="1" latinLnBrk="0" hangingPunct="1">
        <a:spcBef>
          <a:spcPct val="20000"/>
        </a:spcBef>
        <a:buClr>
          <a:srgbClr val="90BF44"/>
        </a:buClr>
        <a:buFont typeface="Lucida Grande"/>
        <a:buChar char="−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0BF44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0BF44"/>
        </a:buClr>
        <a:buSzPct val="11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0BF44"/>
        </a:buClr>
        <a:buSzPct val="80000"/>
        <a:buFont typeface="Courier New"/>
        <a:buChar char="o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lkml.org/" TargetMode="External"/><Relationship Id="rId13" Type="http://schemas.openxmlformats.org/officeDocument/2006/relationships/hyperlink" Target="http://www.irssi.org/" TargetMode="External"/><Relationship Id="rId18" Type="http://schemas.openxmlformats.org/officeDocument/2006/relationships/hyperlink" Target="http://git-scm.com/book" TargetMode="External"/><Relationship Id="rId3" Type="http://schemas.openxmlformats.org/officeDocument/2006/relationships/hyperlink" Target="https://git.kernel.org/cgit/" TargetMode="External"/><Relationship Id="rId7" Type="http://schemas.openxmlformats.org/officeDocument/2006/relationships/hyperlink" Target="https://help.ubuntu.com/community/KVM/Installation" TargetMode="External"/><Relationship Id="rId12" Type="http://schemas.openxmlformats.org/officeDocument/2006/relationships/hyperlink" Target="http://www.irchelp.org/" TargetMode="External"/><Relationship Id="rId17" Type="http://schemas.openxmlformats.org/officeDocument/2006/relationships/hyperlink" Target="http://www.vim.org/" TargetMode="External"/><Relationship Id="rId2" Type="http://schemas.openxmlformats.org/officeDocument/2006/relationships/hyperlink" Target="https://wiki.gnome.org/OutreachProgramForWomen" TargetMode="External"/><Relationship Id="rId16" Type="http://schemas.openxmlformats.org/officeDocument/2006/relationships/hyperlink" Target="https://computing.llnl.gov/linux/slurm/coding_style.pdf" TargetMode="External"/><Relationship Id="rId20" Type="http://schemas.openxmlformats.org/officeDocument/2006/relationships/hyperlink" Target="http://www.mut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udyptula-challenge.org/" TargetMode="External"/><Relationship Id="rId11" Type="http://schemas.openxmlformats.org/officeDocument/2006/relationships/hyperlink" Target="http://lwn.net/" TargetMode="External"/><Relationship Id="rId5" Type="http://schemas.openxmlformats.org/officeDocument/2006/relationships/hyperlink" Target="http://kernelnewbies.org/OPWIntro" TargetMode="External"/><Relationship Id="rId15" Type="http://schemas.openxmlformats.org/officeDocument/2006/relationships/hyperlink" Target="http://lxr.free-electrons.com/" TargetMode="External"/><Relationship Id="rId10" Type="http://schemas.openxmlformats.org/officeDocument/2006/relationships/hyperlink" Target="http://events.linuxfoundation.org/" TargetMode="External"/><Relationship Id="rId19" Type="http://schemas.openxmlformats.org/officeDocument/2006/relationships/hyperlink" Target="https://www.gitbook.io/book/gitbookio/progit" TargetMode="External"/><Relationship Id="rId4" Type="http://schemas.openxmlformats.org/officeDocument/2006/relationships/hyperlink" Target="http://kernelnewbies.org/" TargetMode="External"/><Relationship Id="rId9" Type="http://schemas.openxmlformats.org/officeDocument/2006/relationships/hyperlink" Target="http://gmane.org/find.php?list=kernel" TargetMode="External"/><Relationship Id="rId14" Type="http://schemas.openxmlformats.org/officeDocument/2006/relationships/hyperlink" Target="http://en.wikipedia.org/wiki/Grep" TargetMode="Externa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eople/59418080@N00" TargetMode="External"/><Relationship Id="rId3" Type="http://schemas.openxmlformats.org/officeDocument/2006/relationships/hyperlink" Target="http://creativecommons.org/licenses/by/3.0/" TargetMode="External"/><Relationship Id="rId7" Type="http://schemas.openxmlformats.org/officeDocument/2006/relationships/hyperlink" Target="http://snatcherdudette.deviantart.com/art/Coding-all-night-long-183815498" TargetMode="External"/><Relationship Id="rId2" Type="http://schemas.openxmlformats.org/officeDocument/2006/relationships/hyperlink" Target="http://www.flaticon.com/authors/freep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User:Triddle" TargetMode="External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hyperlink" Target="http://creativecommons.org/licenses/by/2.0/deed.en" TargetMode="External"/><Relationship Id="rId4" Type="http://schemas.openxmlformats.org/officeDocument/2006/relationships/hyperlink" Target="http://commons.wikimedia.org/wiki/User:Emuzesto" TargetMode="External"/><Relationship Id="rId9" Type="http://schemas.openxmlformats.org/officeDocument/2006/relationships/hyperlink" Target="http://en.wikipedia.org/wiki/en:Creative_Commons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" y="-11758"/>
            <a:ext cx="9144000" cy="1538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881904" y="1796993"/>
            <a:ext cx="5604435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Linux Kernel Hacking 101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881904" y="3560429"/>
            <a:ext cx="5604435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Kelley Nielsen</a:t>
            </a:r>
          </a:p>
          <a:p>
            <a:r>
              <a:rPr lang="en-US" dirty="0" smtClean="0"/>
              <a:t>Salticidoftheearth.com</a:t>
            </a:r>
            <a:endParaRPr lang="en-US" dirty="0" smtClean="0"/>
          </a:p>
          <a:p>
            <a:r>
              <a:rPr lang="en-US" dirty="0" smtClean="0"/>
              <a:t>For the Linux Foundation</a:t>
            </a:r>
            <a:endParaRPr lang="en-US" dirty="0" smtClean="0"/>
          </a:p>
          <a:p>
            <a:r>
              <a:rPr lang="en-US" dirty="0" smtClean="0"/>
              <a:t>Oct 8, 2014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961529"/>
            <a:ext cx="9144000" cy="8964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twitter-bird-blue-on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958" y="203202"/>
            <a:ext cx="378382" cy="5045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16295" y="280038"/>
            <a:ext cx="80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#GHC14</a:t>
            </a: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20" name="Picture 19" descr="AC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35" y="6357505"/>
            <a:ext cx="1130038" cy="37494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224243" y="0"/>
            <a:ext cx="0" cy="6858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Vertical GH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0" y="123822"/>
            <a:ext cx="1988355" cy="1634407"/>
          </a:xfrm>
          <a:prstGeom prst="rect">
            <a:avLst/>
          </a:prstGeom>
        </p:spPr>
      </p:pic>
      <p:pic>
        <p:nvPicPr>
          <p:cNvPr id="23" name="Picture 22" descr="ABI logo - main version (sig 2)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" y="6357505"/>
            <a:ext cx="814831" cy="40140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1" y="5691719"/>
            <a:ext cx="2224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95959"/>
                </a:solidFill>
                <a:latin typeface="Arial"/>
                <a:cs typeface="Arial"/>
              </a:rPr>
              <a:t>2014</a:t>
            </a:r>
            <a:endParaRPr lang="en-US" sz="2800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254629"/>
            <a:ext cx="2224243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611" y="1887252"/>
            <a:ext cx="2241387" cy="378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11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Gather feedback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Testing results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Mentoring and guidance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Discussion of strategies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suggestions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Gather feedback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Testing results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Mentoring and guidance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Discussion of strategies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suggestions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Gather feedback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 results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Mentoring and guidance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Discussion of strategies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suggestions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Gather feedback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 results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Mentoring and guidance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Discussion of strategies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suggestions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Gather feedback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 results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Mentoring and guidance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Discussion of strategies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General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changes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Use feedback to improve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your contribution is rejected, find another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Regenerate and resend your </a:t>
            </a:r>
            <a:r>
              <a:rPr lang="en-US" dirty="0" err="1" smtClean="0"/>
              <a:t>patchset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8274" y="949234"/>
            <a:ext cx="7350035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62735" y="1135046"/>
            <a:ext cx="66303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 the previous two slides until</a:t>
            </a:r>
          </a:p>
          <a:p>
            <a:r>
              <a:rPr lang="en-US" sz="3200" dirty="0" smtClean="0"/>
              <a:t>Your </a:t>
            </a:r>
            <a:r>
              <a:rPr lang="en-US" sz="3200" dirty="0" err="1" smtClean="0"/>
              <a:t>patchset</a:t>
            </a:r>
            <a:r>
              <a:rPr lang="en-US" sz="3200" dirty="0" smtClean="0"/>
              <a:t> is accepted…</a:t>
            </a:r>
          </a:p>
          <a:p>
            <a:r>
              <a:rPr lang="en-US" sz="3200" dirty="0" smtClean="0"/>
              <a:t>Then repeat with a new </a:t>
            </a:r>
            <a:r>
              <a:rPr lang="en-US" sz="3200" dirty="0" err="1" smtClean="0"/>
              <a:t>patchset</a:t>
            </a:r>
            <a:r>
              <a:rPr lang="en-US" sz="3200" dirty="0" smtClean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94" y="3217386"/>
            <a:ext cx="2007757" cy="20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8274" y="949234"/>
            <a:ext cx="7350035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06286" y="740228"/>
            <a:ext cx="67201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Communicating with team members</a:t>
            </a:r>
          </a:p>
          <a:p>
            <a:pPr algn="ctr"/>
            <a:r>
              <a:rPr lang="en-US" sz="3200" dirty="0" smtClean="0"/>
              <a:t>and community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40" y="2139663"/>
            <a:ext cx="7086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Mailing lists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Private email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Conferences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Linux Weekly News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Mailing lists</a:t>
            </a:r>
          </a:p>
          <a:p>
            <a:endParaRPr lang="en-US" dirty="0"/>
          </a:p>
          <a:p>
            <a:r>
              <a:rPr lang="en-US" dirty="0" smtClean="0"/>
              <a:t>Private email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Conferences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Linux Weekly News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8274" y="949234"/>
            <a:ext cx="7350035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45" y="69668"/>
            <a:ext cx="4988492" cy="59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Mailing lists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Private email</a:t>
            </a:r>
          </a:p>
          <a:p>
            <a:endParaRPr lang="en-US" dirty="0"/>
          </a:p>
          <a:p>
            <a:r>
              <a:rPr lang="en-US" dirty="0" smtClean="0"/>
              <a:t>Conferences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Linux Weekly News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Mailing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Private email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Conferences</a:t>
            </a:r>
          </a:p>
          <a:p>
            <a:endParaRPr lang="en-US" dirty="0"/>
          </a:p>
          <a:p>
            <a:r>
              <a:rPr lang="en-US" dirty="0" smtClean="0"/>
              <a:t>Linux Weekly News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92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Relay Chat (IRC)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Looks like multi-way text messaging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a dedicated client (not a web client)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Connect to a network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Once on the network, join a channel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Relay Chat (IRC)</a:t>
            </a:r>
            <a:endParaRPr lang="en-US" dirty="0" smtClean="0"/>
          </a:p>
          <a:p>
            <a:pPr lvl="1"/>
            <a:r>
              <a:rPr lang="en-US" dirty="0" smtClean="0"/>
              <a:t>Looks like multi-way text messaging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a dedicated client (not a web client)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Connect to a network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Once on the network, join a channel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Relay Chat (IRC)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Looks like multi-way text messaging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a dedicated client (not a web client)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Connect to a network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Once on the network, join a channel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Relay Chat (IRC)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Looks like multi-way text messaging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a dedicated client (not a web client)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Connect to a network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Once on the network, join a channel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Relay Chat (IRC)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Looks like multi-way text messaging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a dedicated client (not a web client)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 to a network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Once on the network, join a channel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8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8274" y="949234"/>
            <a:ext cx="7350035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53" y="228056"/>
            <a:ext cx="47910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903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</a:t>
            </a:r>
          </a:p>
          <a:p>
            <a:endParaRPr lang="en-US" dirty="0"/>
          </a:p>
          <a:p>
            <a:r>
              <a:rPr lang="en-US" dirty="0" smtClean="0"/>
              <a:t>Code</a:t>
            </a:r>
          </a:p>
          <a:p>
            <a:endParaRPr lang="en-US" dirty="0"/>
          </a:p>
          <a:p>
            <a:r>
              <a:rPr lang="en-US" dirty="0" smtClean="0"/>
              <a:t>Compile &amp; run</a:t>
            </a:r>
          </a:p>
          <a:p>
            <a:endParaRPr lang="en-US" dirty="0"/>
          </a:p>
          <a:p>
            <a:r>
              <a:rPr lang="en-US" dirty="0" smtClean="0"/>
              <a:t>Test &amp; 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2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8274" y="949234"/>
            <a:ext cx="7350035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62735" y="1135046"/>
            <a:ext cx="640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process of kernel hacking is a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29994" y="2083883"/>
            <a:ext cx="2066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CYCLE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94" y="3217386"/>
            <a:ext cx="2007757" cy="20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 smtClean="0"/>
          </a:p>
          <a:p>
            <a:pPr lvl="1"/>
            <a:r>
              <a:rPr lang="en-US" dirty="0" smtClean="0"/>
              <a:t>Trace existing paths of execution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Find examples similar to your goal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Learn which lines are relevant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Your friends are </a:t>
            </a:r>
            <a:r>
              <a:rPr lang="en-US" dirty="0" err="1" smtClean="0">
                <a:solidFill>
                  <a:schemeClr val="bg1"/>
                </a:solidFill>
              </a:rPr>
              <a:t>grep</a:t>
            </a:r>
            <a:r>
              <a:rPr lang="en-US" dirty="0" smtClean="0">
                <a:solidFill>
                  <a:schemeClr val="bg1"/>
                </a:solidFill>
              </a:rPr>
              <a:t> and the </a:t>
            </a:r>
            <a:r>
              <a:rPr lang="en-US" dirty="0" err="1" smtClean="0">
                <a:solidFill>
                  <a:schemeClr val="bg1"/>
                </a:solidFill>
              </a:rPr>
              <a:t>lxr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ident</a:t>
            </a:r>
            <a:r>
              <a:rPr lang="en-US" dirty="0" smtClean="0">
                <a:solidFill>
                  <a:schemeClr val="bg1"/>
                </a:solidFill>
              </a:rPr>
              <a:t> search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Trace existing paths of execution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Find examples similar to your goal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Learn which lines are relevant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Your friends are </a:t>
            </a:r>
            <a:r>
              <a:rPr lang="en-US" dirty="0" err="1" smtClean="0">
                <a:solidFill>
                  <a:schemeClr val="bg1"/>
                </a:solidFill>
              </a:rPr>
              <a:t>grep</a:t>
            </a:r>
            <a:r>
              <a:rPr lang="en-US" dirty="0" smtClean="0">
                <a:solidFill>
                  <a:schemeClr val="bg1"/>
                </a:solidFill>
              </a:rPr>
              <a:t> and the </a:t>
            </a:r>
            <a:r>
              <a:rPr lang="en-US" dirty="0" err="1" smtClean="0">
                <a:solidFill>
                  <a:schemeClr val="bg1"/>
                </a:solidFill>
              </a:rPr>
              <a:t>lxr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ident</a:t>
            </a:r>
            <a:r>
              <a:rPr lang="en-US" dirty="0" smtClean="0">
                <a:solidFill>
                  <a:schemeClr val="bg1"/>
                </a:solidFill>
              </a:rPr>
              <a:t> search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Trace existing paths of execution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examples similar to your goal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Learn which lines are relevant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Your friends are </a:t>
            </a:r>
            <a:r>
              <a:rPr lang="en-US" dirty="0" err="1" smtClean="0">
                <a:solidFill>
                  <a:schemeClr val="bg1"/>
                </a:solidFill>
              </a:rPr>
              <a:t>grep</a:t>
            </a:r>
            <a:r>
              <a:rPr lang="en-US" dirty="0" smtClean="0">
                <a:solidFill>
                  <a:schemeClr val="bg1"/>
                </a:solidFill>
              </a:rPr>
              <a:t> and the </a:t>
            </a:r>
            <a:r>
              <a:rPr lang="en-US" dirty="0" err="1" smtClean="0">
                <a:solidFill>
                  <a:schemeClr val="bg1"/>
                </a:solidFill>
              </a:rPr>
              <a:t>lxr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ident</a:t>
            </a:r>
            <a:r>
              <a:rPr lang="en-US" dirty="0" smtClean="0">
                <a:solidFill>
                  <a:schemeClr val="bg1"/>
                </a:solidFill>
              </a:rPr>
              <a:t> search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Trace existing paths of execution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examples similar to your goal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Learn which lines are relevant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Your friends are </a:t>
            </a:r>
            <a:r>
              <a:rPr lang="en-US" dirty="0" err="1" smtClean="0"/>
              <a:t>grep</a:t>
            </a:r>
            <a:r>
              <a:rPr lang="en-US" dirty="0" smtClean="0"/>
              <a:t> and the </a:t>
            </a:r>
            <a:r>
              <a:rPr lang="en-US" dirty="0" err="1" smtClean="0"/>
              <a:t>lxr</a:t>
            </a:r>
            <a:r>
              <a:rPr lang="en-US" dirty="0" smtClean="0"/>
              <a:t> </a:t>
            </a:r>
            <a:r>
              <a:rPr lang="en-US" dirty="0" err="1" smtClean="0"/>
              <a:t>ident</a:t>
            </a:r>
            <a:r>
              <a:rPr lang="en-US" dirty="0" smtClean="0"/>
              <a:t> search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9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 your code</a:t>
            </a:r>
            <a:endParaRPr lang="en-US" dirty="0" smtClean="0"/>
          </a:p>
          <a:p>
            <a:pPr lvl="1"/>
            <a:r>
              <a:rPr lang="en-US" dirty="0" smtClean="0"/>
              <a:t>Language is C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Follow kernel coding style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Gain skill with your editor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7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 smtClean="0"/>
          </a:p>
          <a:p>
            <a:pPr lvl="1"/>
            <a:r>
              <a:rPr lang="en-US" dirty="0" smtClean="0"/>
              <a:t>This involves installation and rebooting!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a virtual machine or dedicated machine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Maintain a known working and a test kernel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This involves installation and rebooting!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a virtual machine or dedicated machine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Maintain a known working and a test kernel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This involves installation and rebooting!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a virtual machine or dedicated machine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Maintain a known working and a test kernel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3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and debug</a:t>
            </a:r>
            <a:endParaRPr lang="en-US" dirty="0" smtClean="0"/>
          </a:p>
          <a:p>
            <a:pPr lvl="1"/>
            <a:r>
              <a:rPr lang="en-US" dirty="0" smtClean="0"/>
              <a:t>Your friend is </a:t>
            </a:r>
            <a:r>
              <a:rPr lang="en-US" dirty="0" err="1" smtClean="0"/>
              <a:t>printk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Find messages in /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/log/kern.log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Create testing scenarios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and debug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Your friend is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printk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Find messages in /</a:t>
            </a:r>
            <a:r>
              <a:rPr lang="en-US" dirty="0" err="1" smtClean="0"/>
              <a:t>var</a:t>
            </a:r>
            <a:r>
              <a:rPr lang="en-US" dirty="0" smtClean="0"/>
              <a:t>/log/kern.log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Create testing scenarios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your changes</a:t>
            </a:r>
          </a:p>
          <a:p>
            <a:endParaRPr lang="en-US" dirty="0"/>
          </a:p>
          <a:p>
            <a:r>
              <a:rPr lang="en-US" dirty="0" smtClean="0"/>
              <a:t>Send in your patch</a:t>
            </a:r>
          </a:p>
          <a:p>
            <a:endParaRPr lang="en-US" dirty="0"/>
          </a:p>
          <a:p>
            <a:r>
              <a:rPr lang="en-US" dirty="0" smtClean="0"/>
              <a:t>Gather feedback</a:t>
            </a:r>
          </a:p>
          <a:p>
            <a:endParaRPr lang="en-US" dirty="0"/>
          </a:p>
          <a:p>
            <a:r>
              <a:rPr lang="en-US" dirty="0" smtClean="0"/>
              <a:t>Repeat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3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and debug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Your friend is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printk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messages in /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/log/kern.log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Create testing scenarios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6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8274" y="949234"/>
            <a:ext cx="7350035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Generating and Delivering Your Patch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1" y="2218508"/>
            <a:ext cx="410464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 strategy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branching </a:t>
            </a:r>
            <a:r>
              <a:rPr lang="en-US" dirty="0"/>
              <a:t>strategy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Composing the commit message</a:t>
            </a:r>
          </a:p>
          <a:p>
            <a:endParaRPr lang="en-US" dirty="0"/>
          </a:p>
          <a:p>
            <a:r>
              <a:rPr lang="en-US" dirty="0" smtClean="0"/>
              <a:t>The patch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48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strategy</a:t>
            </a:r>
            <a:endParaRPr lang="en-US" dirty="0" smtClean="0"/>
          </a:p>
          <a:p>
            <a:pPr lvl="1"/>
            <a:r>
              <a:rPr lang="en-US" dirty="0" smtClean="0"/>
              <a:t>Make small incremental changes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Make changes in logical order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change should be encapsulated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 prepared to alter previous commits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 prepared for upstream changes as you update your sources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strategy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Make small incremental changes</a:t>
            </a:r>
          </a:p>
          <a:p>
            <a:pPr lvl="1"/>
            <a:r>
              <a:rPr lang="en-US" dirty="0" smtClean="0"/>
              <a:t>Make changes in logical order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change should be encapsulated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 prepared to alter previous commits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 prepared for upstream changes as you update your sources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7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strategy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Make small incremental changes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Make changes in logical order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Each change should be encapsulated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 prepared to alter previous commits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 prepared for upstream changes as you update your sources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strategy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Make small incremental changes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Make changes in logical order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Each change should be encapsulated</a:t>
            </a:r>
          </a:p>
          <a:p>
            <a:pPr lvl="1"/>
            <a:r>
              <a:rPr lang="en-US" dirty="0" smtClean="0"/>
              <a:t>Be prepared to alter previous commits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 prepared for upstream changes as you update your sources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strategy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Make small incremental changes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Make changes in logical order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Each change should be encapsulated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 prepared to alter previous commits</a:t>
            </a:r>
          </a:p>
          <a:p>
            <a:pPr lvl="1"/>
            <a:r>
              <a:rPr lang="en-US" dirty="0" smtClean="0"/>
              <a:t>Be prepared for upstream changes as you update your sources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 strategy</a:t>
            </a:r>
            <a:endParaRPr lang="en-US" dirty="0" smtClean="0"/>
          </a:p>
          <a:p>
            <a:pPr lvl="1"/>
            <a:r>
              <a:rPr lang="en-US" dirty="0" smtClean="0"/>
              <a:t>Keep master branch unmodified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Create a working branch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a throwaway branch to squash commits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this method doesn’t work for you, try another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 strategy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Keep master branch unmodified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Create a working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a throwaway branch to squash commits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this method doesn’t work for you, try another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contribution to make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Read stored communications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Gain experience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Ask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 strategy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Keep master branch unmodified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a working branch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Use a throwaway branch to squash commits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this method doesn’t work for you, try another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 strategy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Keep master branch unmodified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a working branch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a throwaway branch to squash commits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If this method doesn’t work for you, try another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6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Composing the commit message</a:t>
            </a:r>
            <a:endParaRPr lang="en-US" dirty="0" smtClean="0"/>
          </a:p>
          <a:p>
            <a:pPr lvl="1"/>
            <a:r>
              <a:rPr lang="en-US" dirty="0" smtClean="0"/>
              <a:t>Work as hard on this as you do on coding!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Read existing examples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 concise, yet thorough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imperative language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Composing the commit message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 as hard on this as you do on coding!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Read existing examples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 concise, yet thorough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imperative language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Composing the commit message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 as hard on this as you do on coding!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Read existing examples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 concise, yet thorough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imperative language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Composing the commit message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 as hard on this as you do on coding!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Read existing examples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 concise, yet thorough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imperative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7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patch itself</a:t>
            </a:r>
            <a:endParaRPr lang="en-US" dirty="0" smtClean="0"/>
          </a:p>
          <a:p>
            <a:pPr lvl="1"/>
            <a:r>
              <a:rPr lang="en-US" dirty="0" smtClean="0"/>
              <a:t>Run checkpatch.pl on the files you change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Generate patch with a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command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Cc everyone involved with the code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Send using plain text mail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patch itself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Run checkpatch.pl on the files you change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Generate patch with a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Cc everyone involved with the code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Send using plain text mail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patch itself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Run checkpatch.pl on the files you change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 patch with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Cc everyone involved with the code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Send using plain text mail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patch itself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Run checkpatch.pl on the files you change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 patch with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Cc everyone involved with the code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Send using plain text mail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7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contribution to make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Read stored communications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Gain experience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Ask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plain text?</a:t>
            </a:r>
            <a:endParaRPr lang="en-US" dirty="0" smtClean="0"/>
          </a:p>
          <a:p>
            <a:pPr lvl="1"/>
            <a:r>
              <a:rPr lang="en-US" dirty="0" smtClean="0"/>
              <a:t>Email formatting will break your code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Team members will apply your patch as is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Commit message will become subject line and content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a specific mail client such as mutt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(no 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plain text?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Email formatting will break your code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Team members will apply your patch as is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Commit message will become subject line and content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a specific mail client such as mutt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(no 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plain text?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Email formatting will break your code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Team members will apply your patch as is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Commit message will become subject line and content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a specific mail client such as mutt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(no 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Your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plain text?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Email formatting will break your code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Team members will apply your patch as is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Commit message will become subject line and content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a specific mail client such as mutt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(no </a:t>
            </a:r>
            <a:r>
              <a:rPr lang="en-US" dirty="0" err="1" smtClean="0"/>
              <a:t>gmail</a:t>
            </a:r>
            <a:r>
              <a:rPr lang="en-US" dirty="0" smtClean="0"/>
              <a:t>!)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9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8274" y="949234"/>
            <a:ext cx="7350035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3603" y="1135046"/>
            <a:ext cx="52405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wait for your feedback,</a:t>
            </a:r>
          </a:p>
          <a:p>
            <a:r>
              <a:rPr lang="en-US" sz="3200" dirty="0" smtClean="0"/>
              <a:t>And do it all again…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94" y="3217386"/>
            <a:ext cx="2007757" cy="20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8274" y="949234"/>
            <a:ext cx="7350035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81" y="2455817"/>
            <a:ext cx="2779864" cy="3072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0" y="3259229"/>
            <a:ext cx="4823757" cy="1465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6484" y="1170631"/>
            <a:ext cx="4533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Happy Hacking!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183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Feedback?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6884" y="2261701"/>
            <a:ext cx="8229600" cy="3280784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Rate and Review the session using the  GHC Mobile App</a:t>
            </a:r>
            <a:endParaRPr lang="en-US" dirty="0"/>
          </a:p>
          <a:p>
            <a:pPr marL="0" indent="0" algn="ctr">
              <a:buNone/>
            </a:pPr>
            <a:r>
              <a:rPr lang="en-US" sz="1600" dirty="0" smtClean="0">
                <a:solidFill>
                  <a:srgbClr val="262626"/>
                </a:solidFill>
              </a:rPr>
              <a:t>To download visit www.gracehopper.org</a:t>
            </a: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Picture 4" descr="black st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4" y="2918154"/>
            <a:ext cx="437521" cy="4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527"/>
            <a:ext cx="8229600" cy="473963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Gnome Outreach Program </a:t>
            </a:r>
            <a:r>
              <a:rPr lang="en-US" sz="1400" dirty="0"/>
              <a:t>for Women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wiki.gnome.org/OutreachProgramForWomen</a:t>
            </a:r>
            <a:endParaRPr lang="en-US" sz="1400" dirty="0" smtClean="0"/>
          </a:p>
          <a:p>
            <a:r>
              <a:rPr lang="en-US" sz="1400" dirty="0" smtClean="0"/>
              <a:t>Kernel.org </a:t>
            </a:r>
            <a:r>
              <a:rPr lang="en-US" sz="1400" dirty="0" err="1" smtClean="0"/>
              <a:t>git</a:t>
            </a:r>
            <a:r>
              <a:rPr lang="en-US" sz="1400" dirty="0"/>
              <a:t> repositories </a:t>
            </a:r>
            <a:r>
              <a:rPr lang="en-US" sz="1400" dirty="0">
                <a:hlinkClick r:id="rId3"/>
              </a:rPr>
              <a:t>https://git.kernel.org/cgit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/>
          </a:p>
          <a:p>
            <a:r>
              <a:rPr lang="en-US" sz="1400" dirty="0" smtClean="0"/>
              <a:t>Linux </a:t>
            </a:r>
            <a:r>
              <a:rPr lang="en-US" sz="1400" dirty="0"/>
              <a:t>Kernel Newbies </a:t>
            </a:r>
            <a:r>
              <a:rPr lang="en-US" sz="1400" dirty="0">
                <a:hlinkClick r:id="rId4"/>
              </a:rPr>
              <a:t>http://kernelnewbies.org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r>
              <a:rPr lang="en-US" sz="1400" dirty="0"/>
              <a:t>OPW Intro page </a:t>
            </a:r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kernelnewbies.org/OPWIntro</a:t>
            </a:r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 err="1"/>
              <a:t>Eudyptula</a:t>
            </a:r>
            <a:r>
              <a:rPr lang="en-US" sz="1400" dirty="0"/>
              <a:t> Challenge </a:t>
            </a:r>
            <a:r>
              <a:rPr lang="en-US" sz="1400" dirty="0">
                <a:hlinkClick r:id="rId6"/>
              </a:rPr>
              <a:t>http://eudyptula-challenge.org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/>
          </a:p>
          <a:p>
            <a:r>
              <a:rPr lang="en-US" sz="1400" dirty="0" smtClean="0"/>
              <a:t>KVM </a:t>
            </a:r>
            <a:r>
              <a:rPr lang="en-US" sz="1400" dirty="0"/>
              <a:t>Installation </a:t>
            </a:r>
            <a:r>
              <a:rPr lang="en-US" sz="1400" dirty="0">
                <a:hlinkClick r:id="rId7"/>
              </a:rPr>
              <a:t>https://</a:t>
            </a:r>
            <a:r>
              <a:rPr lang="en-US" sz="1400" dirty="0" smtClean="0">
                <a:hlinkClick r:id="rId7"/>
              </a:rPr>
              <a:t>help.ubuntu.com/community/KVM/Installation</a:t>
            </a:r>
            <a:endParaRPr lang="en-US" sz="1400" dirty="0" smtClean="0"/>
          </a:p>
          <a:p>
            <a:r>
              <a:rPr lang="en-US" sz="1400" dirty="0" smtClean="0"/>
              <a:t>Linux </a:t>
            </a:r>
            <a:r>
              <a:rPr lang="en-US" sz="1400" dirty="0"/>
              <a:t>Kernel Mailing List </a:t>
            </a:r>
            <a:r>
              <a:rPr lang="en-US" sz="1400" dirty="0">
                <a:hlinkClick r:id="rId8"/>
              </a:rPr>
              <a:t>https://lkml.org</a:t>
            </a:r>
            <a:r>
              <a:rPr lang="en-US" sz="1400" dirty="0" smtClean="0">
                <a:hlinkClick r:id="rId8"/>
              </a:rPr>
              <a:t>/</a:t>
            </a:r>
            <a:endParaRPr lang="en-US" sz="1400" dirty="0" smtClean="0"/>
          </a:p>
          <a:p>
            <a:r>
              <a:rPr lang="en-US" sz="1400" dirty="0" smtClean="0"/>
              <a:t>Various Linux related mailing lists at </a:t>
            </a:r>
            <a:r>
              <a:rPr lang="en-US" sz="1400" dirty="0" err="1"/>
              <a:t>G</a:t>
            </a:r>
            <a:r>
              <a:rPr lang="en-US" sz="1400" dirty="0" err="1" smtClean="0"/>
              <a:t>mane</a:t>
            </a:r>
            <a:r>
              <a:rPr lang="en-US" sz="1400" dirty="0" smtClean="0"/>
              <a:t> </a:t>
            </a:r>
            <a:r>
              <a:rPr lang="en-US" sz="1400" dirty="0">
                <a:hlinkClick r:id="rId9"/>
              </a:rPr>
              <a:t>http://</a:t>
            </a:r>
            <a:r>
              <a:rPr lang="en-US" sz="1400" dirty="0" smtClean="0">
                <a:hlinkClick r:id="rId9"/>
              </a:rPr>
              <a:t>gmane.org/find.php?list=kernel</a:t>
            </a:r>
            <a:endParaRPr lang="en-US" sz="1400" dirty="0" smtClean="0"/>
          </a:p>
          <a:p>
            <a:r>
              <a:rPr lang="en-US" sz="1400" dirty="0" smtClean="0"/>
              <a:t>Linux </a:t>
            </a:r>
            <a:r>
              <a:rPr lang="en-US" sz="1400" dirty="0"/>
              <a:t>Foundation events </a:t>
            </a:r>
            <a:r>
              <a:rPr lang="en-US" sz="1400" dirty="0">
                <a:hlinkClick r:id="rId10"/>
              </a:rPr>
              <a:t>http://events.linuxfoundation.org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r>
              <a:rPr lang="en-US" sz="1400" dirty="0"/>
              <a:t>Linux Weekly News </a:t>
            </a:r>
            <a:r>
              <a:rPr lang="en-US" sz="1400" dirty="0">
                <a:hlinkClick r:id="rId11"/>
              </a:rPr>
              <a:t>http://lwn.net</a:t>
            </a:r>
            <a:r>
              <a:rPr lang="en-US" sz="1400" dirty="0" smtClean="0">
                <a:hlinkClick r:id="rId11"/>
              </a:rPr>
              <a:t>/</a:t>
            </a:r>
            <a:endParaRPr lang="en-US" sz="1400" dirty="0" smtClean="0"/>
          </a:p>
          <a:p>
            <a:r>
              <a:rPr lang="en-US" sz="1400" dirty="0" smtClean="0"/>
              <a:t>#</a:t>
            </a:r>
            <a:r>
              <a:rPr lang="en-US" sz="1400" dirty="0" err="1" smtClean="0"/>
              <a:t>irchelp</a:t>
            </a:r>
            <a:r>
              <a:rPr lang="en-US" sz="1400" dirty="0"/>
              <a:t> </a:t>
            </a:r>
            <a:r>
              <a:rPr lang="en-US" sz="1400" dirty="0">
                <a:hlinkClick r:id="rId12"/>
              </a:rPr>
              <a:t>http://www.irchelp.org</a:t>
            </a:r>
            <a:r>
              <a:rPr lang="en-US" sz="1400" dirty="0" smtClean="0">
                <a:hlinkClick r:id="rId12"/>
              </a:rPr>
              <a:t>/</a:t>
            </a:r>
            <a:endParaRPr lang="en-US" sz="1400" dirty="0" smtClean="0"/>
          </a:p>
          <a:p>
            <a:r>
              <a:rPr lang="en-US" sz="1400" dirty="0" err="1" smtClean="0"/>
              <a:t>Irssi</a:t>
            </a:r>
            <a:r>
              <a:rPr lang="en-US" sz="1400" dirty="0" smtClean="0"/>
              <a:t> – The Client of </a:t>
            </a:r>
            <a:r>
              <a:rPr lang="en-US" sz="1400" dirty="0"/>
              <a:t>the Future </a:t>
            </a:r>
            <a:r>
              <a:rPr lang="en-US" sz="1400" dirty="0">
                <a:hlinkClick r:id="rId13"/>
              </a:rPr>
              <a:t>http://www.irssi.org</a:t>
            </a:r>
            <a:r>
              <a:rPr lang="en-US" sz="1400" dirty="0" smtClean="0">
                <a:hlinkClick r:id="rId13"/>
              </a:rPr>
              <a:t>/</a:t>
            </a:r>
            <a:endParaRPr lang="en-US" sz="1400" dirty="0" smtClean="0"/>
          </a:p>
          <a:p>
            <a:r>
              <a:rPr lang="en-US" sz="1400" dirty="0" smtClean="0"/>
              <a:t>Wikipedia entry for the </a:t>
            </a:r>
            <a:r>
              <a:rPr lang="en-US" sz="1400" dirty="0" err="1" smtClean="0"/>
              <a:t>grep</a:t>
            </a:r>
            <a:r>
              <a:rPr lang="en-US" sz="1400" dirty="0"/>
              <a:t> command </a:t>
            </a:r>
            <a:r>
              <a:rPr lang="en-US" sz="1400" dirty="0">
                <a:hlinkClick r:id="rId14"/>
              </a:rPr>
              <a:t>http://</a:t>
            </a:r>
            <a:r>
              <a:rPr lang="en-US" sz="1400" dirty="0" smtClean="0">
                <a:hlinkClick r:id="rId14"/>
              </a:rPr>
              <a:t>en.wikipedia.org/wiki/Grep</a:t>
            </a:r>
            <a:endParaRPr lang="en-US" sz="1400" dirty="0" smtClean="0"/>
          </a:p>
          <a:p>
            <a:r>
              <a:rPr lang="en-US" sz="1400" dirty="0" smtClean="0"/>
              <a:t>Linux Cross Reference at </a:t>
            </a:r>
            <a:r>
              <a:rPr lang="en-US" sz="1400" dirty="0"/>
              <a:t>Free Electrons </a:t>
            </a:r>
            <a:r>
              <a:rPr lang="en-US" sz="1400" dirty="0">
                <a:hlinkClick r:id="rId15"/>
              </a:rPr>
              <a:t>http://lxr.free-electrons.com</a:t>
            </a:r>
            <a:r>
              <a:rPr lang="en-US" sz="1400" dirty="0" smtClean="0">
                <a:hlinkClick r:id="rId15"/>
              </a:rPr>
              <a:t>/</a:t>
            </a:r>
            <a:endParaRPr lang="en-US" sz="1400" dirty="0" smtClean="0"/>
          </a:p>
          <a:p>
            <a:r>
              <a:rPr lang="en-US" sz="1400" dirty="0" smtClean="0"/>
              <a:t>Linux Kernel Coding Style (pdf</a:t>
            </a:r>
            <a:r>
              <a:rPr lang="en-US" sz="1400" dirty="0"/>
              <a:t>) </a:t>
            </a:r>
            <a:r>
              <a:rPr lang="en-US" sz="1400" dirty="0">
                <a:hlinkClick r:id="rId16"/>
              </a:rPr>
              <a:t>https://</a:t>
            </a:r>
            <a:r>
              <a:rPr lang="en-US" sz="1400" dirty="0" smtClean="0">
                <a:hlinkClick r:id="rId16"/>
              </a:rPr>
              <a:t>computing.llnl.gov/linux/slurm/coding_style.pdf</a:t>
            </a:r>
            <a:endParaRPr lang="en-US" sz="1400" dirty="0" smtClean="0"/>
          </a:p>
          <a:p>
            <a:r>
              <a:rPr lang="en-US" sz="1400" dirty="0" smtClean="0"/>
              <a:t>Vim </a:t>
            </a:r>
            <a:r>
              <a:rPr lang="en-US" sz="1400" dirty="0"/>
              <a:t>the editor </a:t>
            </a:r>
            <a:r>
              <a:rPr lang="en-US" sz="1400" dirty="0">
                <a:hlinkClick r:id="rId17"/>
              </a:rPr>
              <a:t>http://www.vim.org</a:t>
            </a:r>
            <a:r>
              <a:rPr lang="en-US" sz="1400" dirty="0" smtClean="0">
                <a:hlinkClick r:id="rId17"/>
              </a:rPr>
              <a:t>/</a:t>
            </a:r>
            <a:endParaRPr lang="en-US" sz="1400" dirty="0" smtClean="0"/>
          </a:p>
          <a:p>
            <a:r>
              <a:rPr lang="en-US" sz="1400" dirty="0" smtClean="0"/>
              <a:t>Pro </a:t>
            </a:r>
            <a:r>
              <a:rPr lang="en-US" sz="1400" dirty="0" err="1" smtClean="0"/>
              <a:t>Git</a:t>
            </a:r>
            <a:r>
              <a:rPr lang="en-US" sz="1400" dirty="0"/>
              <a:t> </a:t>
            </a:r>
            <a:r>
              <a:rPr lang="en-US" sz="1400" dirty="0">
                <a:hlinkClick r:id="rId18"/>
              </a:rPr>
              <a:t>http://</a:t>
            </a:r>
            <a:r>
              <a:rPr lang="en-US" sz="1400" dirty="0" smtClean="0">
                <a:hlinkClick r:id="rId18"/>
              </a:rPr>
              <a:t>git-scm.com/book</a:t>
            </a:r>
            <a:r>
              <a:rPr lang="en-US" sz="1400" dirty="0"/>
              <a:t> </a:t>
            </a:r>
            <a:r>
              <a:rPr lang="en-US" sz="1400" dirty="0">
                <a:hlinkClick r:id="rId19"/>
              </a:rPr>
              <a:t>https://</a:t>
            </a:r>
            <a:r>
              <a:rPr lang="en-US" sz="1400" dirty="0" smtClean="0">
                <a:hlinkClick r:id="rId19"/>
              </a:rPr>
              <a:t>www.gitbook.io/book/gitbookio/progit</a:t>
            </a:r>
            <a:endParaRPr lang="en-US" sz="1400" dirty="0" smtClean="0"/>
          </a:p>
          <a:p>
            <a:r>
              <a:rPr lang="en-US" sz="1400" dirty="0" smtClean="0"/>
              <a:t>The Mutt </a:t>
            </a:r>
            <a:r>
              <a:rPr lang="en-US" sz="1400" dirty="0"/>
              <a:t>E-Mail Client </a:t>
            </a:r>
            <a:r>
              <a:rPr lang="en-US" sz="1400" dirty="0">
                <a:hlinkClick r:id="rId20"/>
              </a:rPr>
              <a:t>http://www.mutt.org</a:t>
            </a:r>
            <a:r>
              <a:rPr lang="en-US" sz="1400" dirty="0" smtClean="0">
                <a:hlinkClick r:id="rId20"/>
              </a:rPr>
              <a:t>/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400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Arrows Circle by </a:t>
            </a:r>
            <a:r>
              <a:rPr lang="en-US" sz="1400" dirty="0" err="1">
                <a:hlinkClick r:id="rId2"/>
              </a:rPr>
              <a:t>Freepik</a:t>
            </a:r>
            <a:r>
              <a:rPr lang="en-US" sz="1400" dirty="0" smtClean="0"/>
              <a:t> </a:t>
            </a:r>
            <a:r>
              <a:rPr lang="en-US" sz="1400" dirty="0">
                <a:hlinkClick r:id="rId3"/>
              </a:rPr>
              <a:t>CC BY 3.0</a:t>
            </a:r>
            <a:endParaRPr lang="en-US" sz="1400" dirty="0" smtClean="0"/>
          </a:p>
          <a:p>
            <a:r>
              <a:rPr lang="en-US" sz="1400" dirty="0" smtClean="0"/>
              <a:t>C</a:t>
            </a:r>
            <a:r>
              <a:rPr lang="en-US" sz="1400" dirty="0"/>
              <a:t>ommunication shannon-weaver2 by </a:t>
            </a:r>
            <a:r>
              <a:rPr lang="en-US" sz="1400" dirty="0" err="1">
                <a:hlinkClick r:id="rId4" tooltip="User:Emuzesto"/>
              </a:rPr>
              <a:t>Einar</a:t>
            </a:r>
            <a:r>
              <a:rPr lang="en-US" sz="1400" dirty="0">
                <a:hlinkClick r:id="rId4" tooltip="User:Emuzesto"/>
              </a:rPr>
              <a:t> </a:t>
            </a:r>
            <a:r>
              <a:rPr lang="en-US" sz="1400" dirty="0" err="1">
                <a:hlinkClick r:id="rId4" tooltip="User:Emuzesto"/>
              </a:rPr>
              <a:t>Faanes</a:t>
            </a:r>
            <a:r>
              <a:rPr lang="en-US" sz="1400" dirty="0"/>
              <a:t> </a:t>
            </a:r>
            <a:r>
              <a:rPr lang="en-US" sz="1400" dirty="0">
                <a:hlinkClick r:id="rId5"/>
              </a:rPr>
              <a:t>CC BY-SA </a:t>
            </a:r>
            <a:r>
              <a:rPr lang="en-US" sz="1400" dirty="0" smtClean="0">
                <a:hlinkClick r:id="rId5"/>
              </a:rPr>
              <a:t>3.0</a:t>
            </a:r>
            <a:endParaRPr lang="en-US" sz="1400" dirty="0" smtClean="0"/>
          </a:p>
          <a:p>
            <a:r>
              <a:rPr lang="en-US" sz="1400" dirty="0" err="1"/>
              <a:t>Xaric</a:t>
            </a:r>
            <a:r>
              <a:rPr lang="en-US" sz="1400" dirty="0"/>
              <a:t> screen </a:t>
            </a:r>
            <a:r>
              <a:rPr lang="en-US" sz="1400" dirty="0" smtClean="0"/>
              <a:t>shot by </a:t>
            </a:r>
            <a:r>
              <a:rPr lang="en-US" sz="1400" dirty="0" err="1" smtClean="0">
                <a:hlinkClick r:id="rId6" tooltip="en:User:Triddle"/>
              </a:rPr>
              <a:t>Triddle</a:t>
            </a:r>
            <a:r>
              <a:rPr lang="en-US" sz="1400" dirty="0" smtClean="0"/>
              <a:t> </a:t>
            </a:r>
            <a:r>
              <a:rPr lang="en-US" sz="1400" dirty="0"/>
              <a:t>BSD License http://commons.wikimedia.org/wiki/File:Xaric_screen_shot.jpg</a:t>
            </a:r>
            <a:endParaRPr lang="en-US" sz="1400" dirty="0" smtClean="0"/>
          </a:p>
          <a:p>
            <a:r>
              <a:rPr lang="en-US" sz="1400" dirty="0" smtClean="0"/>
              <a:t>Coding All Night Long by </a:t>
            </a:r>
            <a:r>
              <a:rPr lang="en-US" sz="1400" dirty="0" err="1" smtClean="0"/>
              <a:t>Snatcherdudette</a:t>
            </a:r>
            <a:r>
              <a:rPr lang="en-US" sz="1400" dirty="0"/>
              <a:t> </a:t>
            </a:r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snatcherdudette.deviantart.com/art/Coding-all-night-long-183815498</a:t>
            </a:r>
            <a:endParaRPr lang="en-US" sz="1400" dirty="0" smtClean="0"/>
          </a:p>
          <a:p>
            <a:r>
              <a:rPr lang="en-US" sz="1400" dirty="0"/>
              <a:t>Music </a:t>
            </a:r>
            <a:r>
              <a:rPr lang="en-US" sz="1400" dirty="0" smtClean="0"/>
              <a:t>present by 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8"/>
              </a:rPr>
              <a:t>Marta Crowe</a:t>
            </a:r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</a:rPr>
              <a:t> </a:t>
            </a:r>
            <a:r>
              <a:rPr lang="en-US" sz="1400" dirty="0" smtClean="0">
                <a:hlinkClick r:id="rId9" tooltip="w:en:Creative Commons"/>
              </a:rPr>
              <a:t>Creative </a:t>
            </a:r>
            <a:r>
              <a:rPr lang="en-US" sz="1400" dirty="0">
                <a:hlinkClick r:id="rId9" tooltip="w:en:Creative Commons"/>
              </a:rPr>
              <a:t>Commons</a:t>
            </a:r>
            <a:r>
              <a:rPr lang="en-US" sz="1400" dirty="0"/>
              <a:t> </a:t>
            </a:r>
            <a:r>
              <a:rPr lang="en-US" sz="1400" dirty="0">
                <a:hlinkClick r:id="rId10"/>
              </a:rPr>
              <a:t>Attribution 2.0 </a:t>
            </a:r>
            <a:r>
              <a:rPr lang="en-US" sz="1400" dirty="0" smtClean="0">
                <a:hlinkClick r:id="rId10"/>
              </a:rPr>
              <a:t>Generic</a:t>
            </a:r>
            <a:endParaRPr lang="en-US" sz="1400" dirty="0" smtClean="0"/>
          </a:p>
          <a:p>
            <a:r>
              <a:rPr lang="en-US" sz="1400" dirty="0" smtClean="0"/>
              <a:t>Linux Foundation Logo is in the public domain</a:t>
            </a:r>
          </a:p>
          <a:p>
            <a:r>
              <a:rPr lang="en-US" sz="1400" dirty="0" smtClean="0"/>
              <a:t>Linux “Tux” Logo is in the public domain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13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8274" y="949234"/>
            <a:ext cx="7350035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contribution to make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Read stored communications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Gain experience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Ask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8274" y="949234"/>
            <a:ext cx="7350035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point</a:t>
            </a:r>
          </a:p>
          <a:p>
            <a:pPr lvl="1"/>
            <a:r>
              <a:rPr lang="en-US" dirty="0" smtClean="0"/>
              <a:t>Sub-points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Down one more</a:t>
            </a:r>
          </a:p>
          <a:p>
            <a:pPr lvl="3"/>
            <a:r>
              <a:rPr lang="en-US" dirty="0" smtClean="0"/>
              <a:t>And again</a:t>
            </a:r>
          </a:p>
          <a:p>
            <a:pPr lvl="4"/>
            <a:r>
              <a:rPr lang="en-US" dirty="0" smtClean="0"/>
              <a:t>Once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point</a:t>
            </a:r>
          </a:p>
          <a:p>
            <a:pPr lvl="1"/>
            <a:r>
              <a:rPr lang="en-US" dirty="0" smtClean="0"/>
              <a:t>Sub-points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Down one more</a:t>
            </a:r>
          </a:p>
          <a:p>
            <a:pPr lvl="3"/>
            <a:r>
              <a:rPr lang="en-US" dirty="0" smtClean="0"/>
              <a:t>And again</a:t>
            </a:r>
          </a:p>
          <a:p>
            <a:pPr lvl="4"/>
            <a:r>
              <a:rPr lang="en-US" dirty="0" smtClean="0"/>
              <a:t>Once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contribution to make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Read stored communications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Gain experience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Ask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8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your contribution</a:t>
            </a:r>
          </a:p>
          <a:p>
            <a:endParaRPr lang="en-US" dirty="0"/>
          </a:p>
          <a:p>
            <a:r>
              <a:rPr lang="en-US" dirty="0" smtClean="0"/>
              <a:t>Prepare and send the </a:t>
            </a:r>
            <a:r>
              <a:rPr lang="en-US" dirty="0" err="1" smtClean="0"/>
              <a:t>patchset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3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1705</Words>
  <Application>Microsoft Office PowerPoint</Application>
  <PresentationFormat>On-screen Show (4:3)</PresentationFormat>
  <Paragraphs>533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Courier New</vt:lpstr>
      <vt:lpstr>Lucida Grande</vt:lpstr>
      <vt:lpstr>Wingdings</vt:lpstr>
      <vt:lpstr>Office Theme</vt:lpstr>
      <vt:lpstr>Linux Kernel Hacking 101</vt:lpstr>
      <vt:lpstr>PowerPoint Presentation</vt:lpstr>
      <vt:lpstr>PowerPoint Presentation</vt:lpstr>
      <vt:lpstr>The Creative Cycle</vt:lpstr>
      <vt:lpstr>The Creative Cycle</vt:lpstr>
      <vt:lpstr>The Creative Cycle</vt:lpstr>
      <vt:lpstr>The Creative Cycle</vt:lpstr>
      <vt:lpstr>The Creative Cycle</vt:lpstr>
      <vt:lpstr>The Creative Cycle</vt:lpstr>
      <vt:lpstr>The Creative Cycle</vt:lpstr>
      <vt:lpstr>The Creative Cycle</vt:lpstr>
      <vt:lpstr>The Creative Cycle</vt:lpstr>
      <vt:lpstr>The Creative Cycle</vt:lpstr>
      <vt:lpstr>The Creative Cycle</vt:lpstr>
      <vt:lpstr>The Creative Cycle</vt:lpstr>
      <vt:lpstr>PowerPoint Presentation</vt:lpstr>
      <vt:lpstr>PowerPoint Presentation</vt:lpstr>
      <vt:lpstr>Communicating</vt:lpstr>
      <vt:lpstr>Communicating</vt:lpstr>
      <vt:lpstr>Communicating</vt:lpstr>
      <vt:lpstr>Communicating</vt:lpstr>
      <vt:lpstr>Communicating</vt:lpstr>
      <vt:lpstr>Communicating</vt:lpstr>
      <vt:lpstr>Communicating</vt:lpstr>
      <vt:lpstr>Communicating</vt:lpstr>
      <vt:lpstr>Communicating</vt:lpstr>
      <vt:lpstr>PowerPoint Presentation</vt:lpstr>
      <vt:lpstr>Coding your changes</vt:lpstr>
      <vt:lpstr>Coding your changes</vt:lpstr>
      <vt:lpstr>Coding your changes</vt:lpstr>
      <vt:lpstr>Coding your changes</vt:lpstr>
      <vt:lpstr>Coding your changes</vt:lpstr>
      <vt:lpstr>Coding your changes</vt:lpstr>
      <vt:lpstr>Coding your changes</vt:lpstr>
      <vt:lpstr>Coding your changes</vt:lpstr>
      <vt:lpstr>Coding your changes</vt:lpstr>
      <vt:lpstr>Coding your changes</vt:lpstr>
      <vt:lpstr>Coding your changes</vt:lpstr>
      <vt:lpstr>Coding your changes</vt:lpstr>
      <vt:lpstr>Coding your changes</vt:lpstr>
      <vt:lpstr>PowerPoint Presentation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Delivering Your Patch</vt:lpstr>
      <vt:lpstr>PowerPoint Presentation</vt:lpstr>
      <vt:lpstr>PowerPoint Presentation</vt:lpstr>
      <vt:lpstr>Got Feedback?</vt:lpstr>
      <vt:lpstr>Resources</vt:lpstr>
      <vt:lpstr>Image Credits</vt:lpstr>
      <vt:lpstr>PowerPoint Presentation</vt:lpstr>
      <vt:lpstr>PowerPoint Presentation</vt:lpstr>
      <vt:lpstr>Title Goes Here</vt:lpstr>
      <vt:lpstr>Title Goes Here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Ames</dc:creator>
  <cp:lastModifiedBy>Kelley Nielsen</cp:lastModifiedBy>
  <cp:revision>116</cp:revision>
  <cp:lastPrinted>2013-04-29T18:31:52Z</cp:lastPrinted>
  <dcterms:created xsi:type="dcterms:W3CDTF">2013-04-29T18:31:52Z</dcterms:created>
  <dcterms:modified xsi:type="dcterms:W3CDTF">2014-10-08T09:29:21Z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FolderId">
    <vt:lpwstr/>
  </property>
  <property fmtid="{D5CDD505-2E9C-101B-9397-08002B2CF9AE}" pid="3" name="Offisync_SaveTime">
    <vt:lpwstr/>
  </property>
  <property fmtid="{D5CDD505-2E9C-101B-9397-08002B2CF9AE}" pid="4" name="Offisync_IsSaved">
    <vt:lpwstr>False</vt:lpwstr>
  </property>
  <property fmtid="{D5CDD505-2E9C-101B-9397-08002B2CF9AE}" pid="5" name="Offisync_UniqueId">
    <vt:lpwstr>336889;24499137</vt:lpwstr>
  </property>
  <property fmtid="{D5CDD505-2E9C-101B-9397-08002B2CF9AE}" pid="6" name="CentralDesktop_MDAdded">
    <vt:lpwstr>True</vt:lpwstr>
  </property>
  <property fmtid="{D5CDD505-2E9C-101B-9397-08002B2CF9AE}" pid="7" name="Offisync_FileTitle">
    <vt:lpwstr/>
  </property>
  <property fmtid="{D5CDD505-2E9C-101B-9397-08002B2CF9AE}" pid="8" name="Offisync_UpdateToken">
    <vt:lpwstr>2013-06-20T16:40:18-0700</vt:lpwstr>
  </property>
  <property fmtid="{D5CDD505-2E9C-101B-9397-08002B2CF9AE}" pid="9" name="Offisync_ProviderName">
    <vt:lpwstr>Central Desktop</vt:lpwstr>
  </property>
</Properties>
</file>