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8/30/2022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8/30/2022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3"/>
            <a:ext cx="3485073" cy="2206145"/>
          </a:xfrm>
        </p:spPr>
        <p:txBody>
          <a:bodyPr>
            <a:normAutofit/>
          </a:bodyPr>
          <a:lstStyle/>
          <a:p>
            <a:pPr algn="l"/>
            <a:r>
              <a:rPr lang="en-US" sz="4000" dirty="0"/>
              <a:t>Chicago Crime Data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232367"/>
            <a:ext cx="3485072" cy="770708"/>
          </a:xfrm>
        </p:spPr>
        <p:txBody>
          <a:bodyPr>
            <a:normAutofit fontScale="77500" lnSpcReduction="20000"/>
          </a:bodyPr>
          <a:lstStyle/>
          <a:p>
            <a:pPr algn="l"/>
            <a:r>
              <a:rPr lang="en-US" sz="2700" dirty="0"/>
              <a:t>Cheta Ekweozoh</a:t>
            </a:r>
          </a:p>
          <a:p>
            <a:pPr algn="l"/>
            <a:r>
              <a:rPr lang="en-US" sz="2300" dirty="0"/>
              <a:t>Cohort 9DA</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80">
          <a:fgClr>
            <a:schemeClr val="tx1">
              <a:lumMod val="85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4869-F29C-48EF-B601-87D533C7C238}"/>
              </a:ext>
            </a:extLst>
          </p:cNvPr>
          <p:cNvSpPr>
            <a:spLocks noGrp="1"/>
          </p:cNvSpPr>
          <p:nvPr>
            <p:ph type="title"/>
          </p:nvPr>
        </p:nvSpPr>
        <p:spPr>
          <a:xfrm>
            <a:off x="913795" y="182880"/>
            <a:ext cx="10353762" cy="1227909"/>
          </a:xfrm>
        </p:spPr>
        <p:txBody>
          <a:bodyPr>
            <a:normAutofit/>
          </a:bodyPr>
          <a:lstStyle/>
          <a:p>
            <a:pPr algn="l"/>
            <a:r>
              <a:rPr lang="en-GB" dirty="0">
                <a:solidFill>
                  <a:schemeClr val="bg1"/>
                </a:solidFill>
              </a:rPr>
              <a:t>Objective Analysis</a:t>
            </a:r>
          </a:p>
        </p:txBody>
      </p:sp>
      <p:sp>
        <p:nvSpPr>
          <p:cNvPr id="3" name="Content Placeholder 2">
            <a:extLst>
              <a:ext uri="{FF2B5EF4-FFF2-40B4-BE49-F238E27FC236}">
                <a16:creationId xmlns:a16="http://schemas.microsoft.com/office/drawing/2014/main" id="{548F15E7-8322-4E94-B3CA-9FAC5D06A3C0}"/>
              </a:ext>
            </a:extLst>
          </p:cNvPr>
          <p:cNvSpPr>
            <a:spLocks noGrp="1"/>
          </p:cNvSpPr>
          <p:nvPr>
            <p:ph idx="1"/>
          </p:nvPr>
        </p:nvSpPr>
        <p:spPr>
          <a:xfrm>
            <a:off x="913795" y="1410789"/>
            <a:ext cx="10353762" cy="5032214"/>
          </a:xfrm>
        </p:spPr>
        <p:txBody>
          <a:bodyPr>
            <a:normAutofit/>
          </a:bodyPr>
          <a:lstStyle/>
          <a:p>
            <a:pPr marL="36900" indent="0" algn="just">
              <a:buNone/>
            </a:pPr>
            <a:r>
              <a:rPr lang="en-GB" sz="2100" dirty="0">
                <a:solidFill>
                  <a:schemeClr val="bg1"/>
                </a:solidFill>
              </a:rPr>
              <a:t>I discovered that Year 2016 is a very peculiar year as it shows that crime incidence in 2016 was </a:t>
            </a:r>
          </a:p>
          <a:p>
            <a:pPr marL="36900" indent="0" algn="just">
              <a:buNone/>
            </a:pPr>
            <a:r>
              <a:rPr lang="en-GB" sz="2100" dirty="0">
                <a:solidFill>
                  <a:schemeClr val="bg1"/>
                </a:solidFill>
              </a:rPr>
              <a:t>higher than the other years. 2016 had a good number of arrests more than other years. </a:t>
            </a:r>
          </a:p>
          <a:p>
            <a:pPr marL="36900" indent="0" algn="just">
              <a:buNone/>
            </a:pPr>
            <a:r>
              <a:rPr lang="en-GB" sz="2100" dirty="0">
                <a:solidFill>
                  <a:schemeClr val="bg1"/>
                </a:solidFill>
              </a:rPr>
              <a:t>Beat number 1900 geographical area recorded in average more crime incidence than other areas.</a:t>
            </a:r>
          </a:p>
          <a:p>
            <a:pPr marL="36900" indent="0" algn="just">
              <a:buNone/>
            </a:pPr>
            <a:r>
              <a:rPr lang="en-GB" sz="2100" dirty="0">
                <a:solidFill>
                  <a:schemeClr val="bg1"/>
                </a:solidFill>
              </a:rPr>
              <a:t>At the District; out of the 22 police districts, district 19 recorded in average more crime incidence.</a:t>
            </a:r>
          </a:p>
          <a:p>
            <a:pPr marL="36900" indent="0" algn="just">
              <a:buNone/>
            </a:pPr>
            <a:r>
              <a:rPr lang="en-GB" sz="2100" dirty="0">
                <a:solidFill>
                  <a:schemeClr val="bg1"/>
                </a:solidFill>
              </a:rPr>
              <a:t>At the Ward, we can see that ward 34 recorded in average more crime incidence than the other wards.</a:t>
            </a:r>
          </a:p>
          <a:p>
            <a:pPr marL="36900" indent="0" algn="just">
              <a:buNone/>
            </a:pPr>
            <a:r>
              <a:rPr lang="en-GB" sz="2100" dirty="0">
                <a:solidFill>
                  <a:schemeClr val="bg1"/>
                </a:solidFill>
              </a:rPr>
              <a:t>Community Area - 22 out of the 77 areas had in average more recorded crime incidence.</a:t>
            </a:r>
          </a:p>
          <a:p>
            <a:pPr marL="36900" indent="0" algn="just">
              <a:buNone/>
            </a:pPr>
            <a:r>
              <a:rPr lang="en-GB" sz="2100" dirty="0">
                <a:solidFill>
                  <a:schemeClr val="bg1"/>
                </a:solidFill>
              </a:rPr>
              <a:t>We can see that about 9000000 incidents in average were recorded across the days of the week.</a:t>
            </a:r>
          </a:p>
        </p:txBody>
      </p:sp>
    </p:spTree>
    <p:extLst>
      <p:ext uri="{BB962C8B-B14F-4D97-AF65-F5344CB8AC3E}">
        <p14:creationId xmlns:p14="http://schemas.microsoft.com/office/powerpoint/2010/main" val="3888309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80">
          <a:fgClr>
            <a:schemeClr val="tx1">
              <a:lumMod val="85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4869-F29C-48EF-B601-87D533C7C238}"/>
              </a:ext>
            </a:extLst>
          </p:cNvPr>
          <p:cNvSpPr>
            <a:spLocks noGrp="1"/>
          </p:cNvSpPr>
          <p:nvPr>
            <p:ph type="title"/>
          </p:nvPr>
        </p:nvSpPr>
        <p:spPr>
          <a:xfrm>
            <a:off x="913795" y="182880"/>
            <a:ext cx="10353762" cy="1227909"/>
          </a:xfrm>
        </p:spPr>
        <p:txBody>
          <a:bodyPr>
            <a:normAutofit/>
          </a:bodyPr>
          <a:lstStyle/>
          <a:p>
            <a:pPr algn="l"/>
            <a:r>
              <a:rPr lang="en-GB" dirty="0">
                <a:solidFill>
                  <a:schemeClr val="bg1"/>
                </a:solidFill>
              </a:rPr>
              <a:t>Advise</a:t>
            </a:r>
          </a:p>
        </p:txBody>
      </p:sp>
      <p:sp>
        <p:nvSpPr>
          <p:cNvPr id="3" name="Content Placeholder 2">
            <a:extLst>
              <a:ext uri="{FF2B5EF4-FFF2-40B4-BE49-F238E27FC236}">
                <a16:creationId xmlns:a16="http://schemas.microsoft.com/office/drawing/2014/main" id="{548F15E7-8322-4E94-B3CA-9FAC5D06A3C0}"/>
              </a:ext>
            </a:extLst>
          </p:cNvPr>
          <p:cNvSpPr>
            <a:spLocks noGrp="1"/>
          </p:cNvSpPr>
          <p:nvPr>
            <p:ph idx="1"/>
          </p:nvPr>
        </p:nvSpPr>
        <p:spPr>
          <a:xfrm>
            <a:off x="913795" y="1410789"/>
            <a:ext cx="10353762" cy="5032214"/>
          </a:xfrm>
        </p:spPr>
        <p:txBody>
          <a:bodyPr>
            <a:normAutofit/>
          </a:bodyPr>
          <a:lstStyle/>
          <a:p>
            <a:pPr marL="36900" indent="0" algn="just">
              <a:buNone/>
            </a:pPr>
            <a:r>
              <a:rPr lang="en-GB" sz="2100" dirty="0">
                <a:solidFill>
                  <a:schemeClr val="bg1"/>
                </a:solidFill>
              </a:rPr>
              <a:t>In regards to the provided crime dataset and inferences from the clusters we can say that the crime incidences on the primary type are likely to occur at BEAT number 1900 under DISTRICT number 19 at WARD 34 and Community Area 22. The Police department should expect crime at all the days of week</a:t>
            </a:r>
          </a:p>
          <a:p>
            <a:pPr marL="36900" indent="0" algn="just">
              <a:buNone/>
            </a:pPr>
            <a:r>
              <a:rPr lang="en-GB" sz="2100" dirty="0">
                <a:solidFill>
                  <a:schemeClr val="bg1"/>
                </a:solidFill>
              </a:rPr>
              <a:t>In order to prevent or reduce crime incidences to the above locations, we will suggest that a more detailed police investigation should be carried out on the factors that gave rise to crime and Arrests recorded in Year 2016.</a:t>
            </a:r>
          </a:p>
          <a:p>
            <a:pPr marL="36900" indent="0" algn="just">
              <a:buNone/>
            </a:pPr>
            <a:r>
              <a:rPr lang="en-GB" sz="2100" dirty="0">
                <a:solidFill>
                  <a:schemeClr val="bg1"/>
                </a:solidFill>
              </a:rPr>
              <a:t>This information will provide adequate intelligence to prevent further crime occurrence especially on the above stated locations.</a:t>
            </a:r>
          </a:p>
        </p:txBody>
      </p:sp>
    </p:spTree>
    <p:extLst>
      <p:ext uri="{BB962C8B-B14F-4D97-AF65-F5344CB8AC3E}">
        <p14:creationId xmlns:p14="http://schemas.microsoft.com/office/powerpoint/2010/main" val="2538262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80">
          <a:fgClr>
            <a:schemeClr val="tx1">
              <a:lumMod val="85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4869-F29C-48EF-B601-87D533C7C238}"/>
              </a:ext>
            </a:extLst>
          </p:cNvPr>
          <p:cNvSpPr>
            <a:spLocks noGrp="1"/>
          </p:cNvSpPr>
          <p:nvPr>
            <p:ph type="title"/>
          </p:nvPr>
        </p:nvSpPr>
        <p:spPr>
          <a:xfrm>
            <a:off x="913795" y="182880"/>
            <a:ext cx="10353762" cy="1227909"/>
          </a:xfrm>
        </p:spPr>
        <p:txBody>
          <a:bodyPr>
            <a:normAutofit/>
          </a:bodyPr>
          <a:lstStyle/>
          <a:p>
            <a:endParaRPr lang="en-GB" dirty="0">
              <a:solidFill>
                <a:schemeClr val="bg1"/>
              </a:solidFill>
            </a:endParaRPr>
          </a:p>
        </p:txBody>
      </p:sp>
      <p:sp>
        <p:nvSpPr>
          <p:cNvPr id="3" name="Content Placeholder 2">
            <a:extLst>
              <a:ext uri="{FF2B5EF4-FFF2-40B4-BE49-F238E27FC236}">
                <a16:creationId xmlns:a16="http://schemas.microsoft.com/office/drawing/2014/main" id="{548F15E7-8322-4E94-B3CA-9FAC5D06A3C0}"/>
              </a:ext>
            </a:extLst>
          </p:cNvPr>
          <p:cNvSpPr>
            <a:spLocks noGrp="1"/>
          </p:cNvSpPr>
          <p:nvPr>
            <p:ph idx="1"/>
          </p:nvPr>
        </p:nvSpPr>
        <p:spPr>
          <a:xfrm>
            <a:off x="913795" y="1410789"/>
            <a:ext cx="10353762" cy="5032214"/>
          </a:xfrm>
        </p:spPr>
        <p:txBody>
          <a:bodyPr>
            <a:normAutofit/>
          </a:bodyPr>
          <a:lstStyle/>
          <a:p>
            <a:pPr marL="36900" indent="0" algn="ctr">
              <a:buNone/>
            </a:pPr>
            <a:r>
              <a:rPr lang="en-GB" sz="10000" dirty="0">
                <a:solidFill>
                  <a:schemeClr val="bg1"/>
                </a:solidFill>
              </a:rPr>
              <a:t>Thanks</a:t>
            </a:r>
          </a:p>
        </p:txBody>
      </p:sp>
    </p:spTree>
    <p:extLst>
      <p:ext uri="{BB962C8B-B14F-4D97-AF65-F5344CB8AC3E}">
        <p14:creationId xmlns:p14="http://schemas.microsoft.com/office/powerpoint/2010/main" val="3787384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Content: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lnSpcReduction="10000"/>
          </a:bodyPr>
          <a:lstStyle/>
          <a:p>
            <a:pPr marL="36900" lvl="0" indent="0">
              <a:buNone/>
            </a:pPr>
            <a:r>
              <a:rPr lang="en-US" sz="2400" dirty="0"/>
              <a:t>Project Brief</a:t>
            </a:r>
          </a:p>
          <a:p>
            <a:pPr marL="36900" lvl="0" indent="0">
              <a:buNone/>
            </a:pPr>
            <a:r>
              <a:rPr lang="en-US" sz="2400" dirty="0"/>
              <a:t>Load and Prepare Data</a:t>
            </a:r>
          </a:p>
          <a:p>
            <a:pPr marL="36900" lvl="0" indent="0">
              <a:buNone/>
            </a:pPr>
            <a:r>
              <a:rPr lang="en-US" sz="2400" dirty="0"/>
              <a:t>Parsing data objects</a:t>
            </a:r>
          </a:p>
          <a:p>
            <a:pPr marL="36900" lvl="0" indent="0">
              <a:buNone/>
            </a:pPr>
            <a:r>
              <a:rPr lang="en-US" sz="2400" dirty="0"/>
              <a:t>Data Cleaning</a:t>
            </a:r>
          </a:p>
          <a:p>
            <a:pPr marL="36900" lvl="0" indent="0">
              <a:buNone/>
            </a:pPr>
            <a:r>
              <a:rPr lang="en-US" sz="2400" dirty="0"/>
              <a:t>Categorical Data Encoding</a:t>
            </a:r>
          </a:p>
          <a:p>
            <a:pPr marL="36900" lvl="0" indent="0">
              <a:buNone/>
            </a:pPr>
            <a:r>
              <a:rPr lang="en-US" sz="2400" dirty="0"/>
              <a:t>Clustering – Exploratory data analysis</a:t>
            </a:r>
          </a:p>
          <a:p>
            <a:pPr marL="36900" lvl="0" indent="0">
              <a:buNone/>
            </a:pPr>
            <a:r>
              <a:rPr lang="en-US" sz="2400" dirty="0"/>
              <a:t>Objective Analysis</a:t>
            </a:r>
          </a:p>
          <a:p>
            <a:pPr marL="36900" lvl="0" indent="0">
              <a:buNone/>
            </a:pPr>
            <a:r>
              <a:rPr lang="en-US" sz="2400" dirty="0"/>
              <a:t>Advise</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80">
          <a:fgClr>
            <a:schemeClr val="tx1">
              <a:lumMod val="85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4869-F29C-48EF-B601-87D533C7C238}"/>
              </a:ext>
            </a:extLst>
          </p:cNvPr>
          <p:cNvSpPr>
            <a:spLocks noGrp="1"/>
          </p:cNvSpPr>
          <p:nvPr>
            <p:ph type="title"/>
          </p:nvPr>
        </p:nvSpPr>
        <p:spPr>
          <a:xfrm>
            <a:off x="913795" y="295422"/>
            <a:ext cx="10353762" cy="1378633"/>
          </a:xfrm>
        </p:spPr>
        <p:txBody>
          <a:bodyPr/>
          <a:lstStyle/>
          <a:p>
            <a:pPr algn="l"/>
            <a:r>
              <a:rPr lang="en-GB" dirty="0">
                <a:solidFill>
                  <a:schemeClr val="bg1"/>
                </a:solidFill>
              </a:rPr>
              <a:t>Project Brief</a:t>
            </a:r>
          </a:p>
        </p:txBody>
      </p:sp>
      <p:sp>
        <p:nvSpPr>
          <p:cNvPr id="3" name="Content Placeholder 2">
            <a:extLst>
              <a:ext uri="{FF2B5EF4-FFF2-40B4-BE49-F238E27FC236}">
                <a16:creationId xmlns:a16="http://schemas.microsoft.com/office/drawing/2014/main" id="{548F15E7-8322-4E94-B3CA-9FAC5D06A3C0}"/>
              </a:ext>
            </a:extLst>
          </p:cNvPr>
          <p:cNvSpPr>
            <a:spLocks noGrp="1"/>
          </p:cNvSpPr>
          <p:nvPr>
            <p:ph idx="1"/>
          </p:nvPr>
        </p:nvSpPr>
        <p:spPr>
          <a:xfrm>
            <a:off x="913795" y="1871003"/>
            <a:ext cx="10353762" cy="4377397"/>
          </a:xfrm>
        </p:spPr>
        <p:txBody>
          <a:bodyPr>
            <a:normAutofit fontScale="92500"/>
          </a:bodyPr>
          <a:lstStyle/>
          <a:p>
            <a:pPr algn="just"/>
            <a:r>
              <a:rPr lang="en-GB" dirty="0">
                <a:solidFill>
                  <a:schemeClr val="bg1"/>
                </a:solidFill>
              </a:rPr>
              <a:t>Crime in Chicago has been worrisome to the Chicago PD. Reported crimes have been tracked on a daily basis since 2001 and have been provided in the project data file. The Chicago PD would like to drastically reduce the spate of violent crimes reported in the city. Being effective involves knowing crime patterns and where they are likely to occur. It also involves equipping the Police Department appropriately. They have recruited you to conduct full data analytics and uncover insights from the data that can be used to effectively prepare for and respond to crimes. They are interested in gleaning any insights that can help them determine What type of crimes to prepare for, Where these crimes are most likely to occur, What days of the week and periods to expect these crimes.</a:t>
            </a:r>
          </a:p>
          <a:p>
            <a:pPr algn="just"/>
            <a:r>
              <a:rPr lang="en-GB" dirty="0">
                <a:solidFill>
                  <a:schemeClr val="bg1"/>
                </a:solidFill>
              </a:rPr>
              <a:t>Conduct a complete data analytics study and from your analytics, advise the Chicago PD accordingly.</a:t>
            </a:r>
          </a:p>
        </p:txBody>
      </p:sp>
    </p:spTree>
    <p:extLst>
      <p:ext uri="{BB962C8B-B14F-4D97-AF65-F5344CB8AC3E}">
        <p14:creationId xmlns:p14="http://schemas.microsoft.com/office/powerpoint/2010/main" val="8470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80">
          <a:fgClr>
            <a:schemeClr val="tx1">
              <a:lumMod val="85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4869-F29C-48EF-B601-87D533C7C238}"/>
              </a:ext>
            </a:extLst>
          </p:cNvPr>
          <p:cNvSpPr>
            <a:spLocks noGrp="1"/>
          </p:cNvSpPr>
          <p:nvPr>
            <p:ph type="title"/>
          </p:nvPr>
        </p:nvSpPr>
        <p:spPr>
          <a:xfrm>
            <a:off x="913795" y="295422"/>
            <a:ext cx="10353762" cy="1378633"/>
          </a:xfrm>
        </p:spPr>
        <p:txBody>
          <a:bodyPr/>
          <a:lstStyle/>
          <a:p>
            <a:pPr algn="l"/>
            <a:r>
              <a:rPr lang="en-GB" dirty="0">
                <a:solidFill>
                  <a:schemeClr val="bg1"/>
                </a:solidFill>
              </a:rPr>
              <a:t>Load and Prepare Data</a:t>
            </a:r>
          </a:p>
        </p:txBody>
      </p:sp>
      <p:sp>
        <p:nvSpPr>
          <p:cNvPr id="3" name="Content Placeholder 2">
            <a:extLst>
              <a:ext uri="{FF2B5EF4-FFF2-40B4-BE49-F238E27FC236}">
                <a16:creationId xmlns:a16="http://schemas.microsoft.com/office/drawing/2014/main" id="{548F15E7-8322-4E94-B3CA-9FAC5D06A3C0}"/>
              </a:ext>
            </a:extLst>
          </p:cNvPr>
          <p:cNvSpPr>
            <a:spLocks noGrp="1"/>
          </p:cNvSpPr>
          <p:nvPr>
            <p:ph idx="1"/>
          </p:nvPr>
        </p:nvSpPr>
        <p:spPr>
          <a:xfrm>
            <a:off x="913795" y="1674055"/>
            <a:ext cx="10353762" cy="4768948"/>
          </a:xfrm>
        </p:spPr>
        <p:txBody>
          <a:bodyPr>
            <a:normAutofit/>
          </a:bodyPr>
          <a:lstStyle/>
          <a:p>
            <a:pPr algn="just"/>
            <a:r>
              <a:rPr lang="en-GB" sz="2100" dirty="0">
                <a:solidFill>
                  <a:schemeClr val="bg1"/>
                </a:solidFill>
              </a:rPr>
              <a:t>Firstly, you import necessary python libraries – Pandas(data manipulation package), NumPy( array-processing package), Matplotlib (visualization package), Seaborn(statistical plotting package), </a:t>
            </a:r>
            <a:r>
              <a:rPr lang="en-GB" sz="2100" dirty="0" err="1">
                <a:solidFill>
                  <a:schemeClr val="bg1"/>
                </a:solidFill>
              </a:rPr>
              <a:t>Pandas_profiling</a:t>
            </a:r>
            <a:r>
              <a:rPr lang="en-GB" sz="2100" dirty="0">
                <a:solidFill>
                  <a:schemeClr val="bg1"/>
                </a:solidFill>
              </a:rPr>
              <a:t>(generating basic report), scikit-learn(predictive data analysis), warnings module(to supress warnings).</a:t>
            </a:r>
          </a:p>
          <a:p>
            <a:pPr algn="just"/>
            <a:r>
              <a:rPr lang="en-GB" sz="2100" dirty="0">
                <a:solidFill>
                  <a:schemeClr val="bg1"/>
                </a:solidFill>
              </a:rPr>
              <a:t>Load and read data with </a:t>
            </a:r>
            <a:r>
              <a:rPr lang="en-GB" sz="2100" dirty="0" err="1">
                <a:solidFill>
                  <a:schemeClr val="bg1"/>
                </a:solidFill>
              </a:rPr>
              <a:t>pandas.read_csv</a:t>
            </a:r>
            <a:r>
              <a:rPr lang="en-GB" sz="2100" dirty="0">
                <a:solidFill>
                  <a:schemeClr val="bg1"/>
                </a:solidFill>
              </a:rPr>
              <a:t> function as the file is in csv format.</a:t>
            </a:r>
          </a:p>
          <a:p>
            <a:pPr algn="just"/>
            <a:endParaRPr lang="en-GB" sz="2100" dirty="0">
              <a:solidFill>
                <a:schemeClr val="bg1"/>
              </a:solidFill>
            </a:endParaRPr>
          </a:p>
          <a:p>
            <a:pPr algn="just"/>
            <a:endParaRPr lang="en-GB" sz="2100" dirty="0">
              <a:solidFill>
                <a:schemeClr val="bg1"/>
              </a:solidFill>
            </a:endParaRPr>
          </a:p>
          <a:p>
            <a:pPr algn="just"/>
            <a:r>
              <a:rPr lang="en-GB" sz="2100" dirty="0">
                <a:solidFill>
                  <a:schemeClr val="bg1"/>
                </a:solidFill>
              </a:rPr>
              <a:t>Use .shape, .head, .info and .describe functions to verify the size, eyeball, determine dimensions and distributions of the data, which gives us some insight to the data. This information can tell us how safe it is to load our data and show missing values as well. </a:t>
            </a:r>
          </a:p>
        </p:txBody>
      </p:sp>
      <p:pic>
        <p:nvPicPr>
          <p:cNvPr id="7" name="Picture 6">
            <a:extLst>
              <a:ext uri="{FF2B5EF4-FFF2-40B4-BE49-F238E27FC236}">
                <a16:creationId xmlns:a16="http://schemas.microsoft.com/office/drawing/2014/main" id="{9DE2D38A-E456-4E8A-ACA4-DA1A53107EF9}"/>
              </a:ext>
            </a:extLst>
          </p:cNvPr>
          <p:cNvPicPr>
            <a:picLocks noChangeAspect="1"/>
          </p:cNvPicPr>
          <p:nvPr/>
        </p:nvPicPr>
        <p:blipFill>
          <a:blip r:embed="rId2"/>
          <a:stretch>
            <a:fillRect/>
          </a:stretch>
        </p:blipFill>
        <p:spPr>
          <a:xfrm>
            <a:off x="1344490" y="3651738"/>
            <a:ext cx="8096250" cy="561975"/>
          </a:xfrm>
          <a:prstGeom prst="rect">
            <a:avLst/>
          </a:prstGeom>
        </p:spPr>
      </p:pic>
    </p:spTree>
    <p:extLst>
      <p:ext uri="{BB962C8B-B14F-4D97-AF65-F5344CB8AC3E}">
        <p14:creationId xmlns:p14="http://schemas.microsoft.com/office/powerpoint/2010/main" val="1739211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80">
          <a:fgClr>
            <a:schemeClr val="tx1">
              <a:lumMod val="85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4869-F29C-48EF-B601-87D533C7C238}"/>
              </a:ext>
            </a:extLst>
          </p:cNvPr>
          <p:cNvSpPr>
            <a:spLocks noGrp="1"/>
          </p:cNvSpPr>
          <p:nvPr>
            <p:ph type="title"/>
          </p:nvPr>
        </p:nvSpPr>
        <p:spPr>
          <a:xfrm>
            <a:off x="913795" y="295423"/>
            <a:ext cx="10353762" cy="775732"/>
          </a:xfrm>
        </p:spPr>
        <p:txBody>
          <a:bodyPr>
            <a:normAutofit/>
          </a:bodyPr>
          <a:lstStyle/>
          <a:p>
            <a:r>
              <a:rPr lang="en-GB" sz="3600" dirty="0">
                <a:solidFill>
                  <a:schemeClr val="bg1"/>
                </a:solidFill>
              </a:rPr>
              <a:t>Parsing data objects</a:t>
            </a:r>
          </a:p>
        </p:txBody>
      </p:sp>
      <p:sp>
        <p:nvSpPr>
          <p:cNvPr id="3" name="Content Placeholder 2">
            <a:extLst>
              <a:ext uri="{FF2B5EF4-FFF2-40B4-BE49-F238E27FC236}">
                <a16:creationId xmlns:a16="http://schemas.microsoft.com/office/drawing/2014/main" id="{548F15E7-8322-4E94-B3CA-9FAC5D06A3C0}"/>
              </a:ext>
            </a:extLst>
          </p:cNvPr>
          <p:cNvSpPr>
            <a:spLocks noGrp="1"/>
          </p:cNvSpPr>
          <p:nvPr>
            <p:ph idx="1"/>
          </p:nvPr>
        </p:nvSpPr>
        <p:spPr>
          <a:xfrm>
            <a:off x="913795" y="1188720"/>
            <a:ext cx="10353762" cy="5254283"/>
          </a:xfrm>
        </p:spPr>
        <p:txBody>
          <a:bodyPr>
            <a:normAutofit/>
          </a:bodyPr>
          <a:lstStyle/>
          <a:p>
            <a:r>
              <a:rPr lang="en-GB" sz="2100" dirty="0">
                <a:solidFill>
                  <a:schemeClr val="bg1"/>
                </a:solidFill>
              </a:rPr>
              <a:t>We will import Parse and Datetime modules, which supplies classes to work with date and time. The value of Date in the dataset will be converted to month, day and period. </a:t>
            </a:r>
          </a:p>
          <a:p>
            <a:pPr marL="36900" indent="0" algn="ctr">
              <a:buNone/>
            </a:pPr>
            <a:r>
              <a:rPr lang="en-GB" sz="2100" dirty="0" err="1">
                <a:solidFill>
                  <a:schemeClr val="bg1"/>
                </a:solidFill>
              </a:rPr>
              <a:t>dfSub.head</a:t>
            </a:r>
            <a:r>
              <a:rPr lang="en-GB" sz="2100" dirty="0">
                <a:solidFill>
                  <a:schemeClr val="bg1"/>
                </a:solidFill>
              </a:rPr>
              <a:t>()</a:t>
            </a:r>
          </a:p>
          <a:p>
            <a:endParaRPr lang="en-GB" sz="2100" dirty="0">
              <a:solidFill>
                <a:schemeClr val="bg1"/>
              </a:solidFill>
            </a:endParaRPr>
          </a:p>
        </p:txBody>
      </p:sp>
      <p:pic>
        <p:nvPicPr>
          <p:cNvPr id="5" name="Picture 4">
            <a:extLst>
              <a:ext uri="{FF2B5EF4-FFF2-40B4-BE49-F238E27FC236}">
                <a16:creationId xmlns:a16="http://schemas.microsoft.com/office/drawing/2014/main" id="{4C4BFC85-C859-4BCD-B39A-0996947BC3CF}"/>
              </a:ext>
            </a:extLst>
          </p:cNvPr>
          <p:cNvPicPr>
            <a:picLocks noChangeAspect="1"/>
          </p:cNvPicPr>
          <p:nvPr/>
        </p:nvPicPr>
        <p:blipFill>
          <a:blip r:embed="rId2"/>
          <a:stretch>
            <a:fillRect/>
          </a:stretch>
        </p:blipFill>
        <p:spPr>
          <a:xfrm>
            <a:off x="1309126" y="2586990"/>
            <a:ext cx="9563100" cy="3695700"/>
          </a:xfrm>
          <a:prstGeom prst="rect">
            <a:avLst/>
          </a:prstGeom>
        </p:spPr>
      </p:pic>
    </p:spTree>
    <p:extLst>
      <p:ext uri="{BB962C8B-B14F-4D97-AF65-F5344CB8AC3E}">
        <p14:creationId xmlns:p14="http://schemas.microsoft.com/office/powerpoint/2010/main" val="413999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80">
          <a:fgClr>
            <a:schemeClr val="tx1">
              <a:lumMod val="85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4869-F29C-48EF-B601-87D533C7C238}"/>
              </a:ext>
            </a:extLst>
          </p:cNvPr>
          <p:cNvSpPr>
            <a:spLocks noGrp="1"/>
          </p:cNvSpPr>
          <p:nvPr>
            <p:ph type="title"/>
          </p:nvPr>
        </p:nvSpPr>
        <p:spPr>
          <a:xfrm>
            <a:off x="913795" y="295422"/>
            <a:ext cx="10353762" cy="1150995"/>
          </a:xfrm>
        </p:spPr>
        <p:txBody>
          <a:bodyPr>
            <a:normAutofit/>
          </a:bodyPr>
          <a:lstStyle/>
          <a:p>
            <a:pPr algn="l"/>
            <a:r>
              <a:rPr lang="en-GB" dirty="0">
                <a:solidFill>
                  <a:schemeClr val="bg1"/>
                </a:solidFill>
              </a:rPr>
              <a:t>Data Cleaning</a:t>
            </a:r>
          </a:p>
        </p:txBody>
      </p:sp>
      <p:sp>
        <p:nvSpPr>
          <p:cNvPr id="3" name="Content Placeholder 2">
            <a:extLst>
              <a:ext uri="{FF2B5EF4-FFF2-40B4-BE49-F238E27FC236}">
                <a16:creationId xmlns:a16="http://schemas.microsoft.com/office/drawing/2014/main" id="{548F15E7-8322-4E94-B3CA-9FAC5D06A3C0}"/>
              </a:ext>
            </a:extLst>
          </p:cNvPr>
          <p:cNvSpPr>
            <a:spLocks noGrp="1"/>
          </p:cNvSpPr>
          <p:nvPr>
            <p:ph idx="1"/>
          </p:nvPr>
        </p:nvSpPr>
        <p:spPr>
          <a:xfrm>
            <a:off x="913795" y="1606731"/>
            <a:ext cx="10353762" cy="4836272"/>
          </a:xfrm>
        </p:spPr>
        <p:txBody>
          <a:bodyPr>
            <a:normAutofit/>
          </a:bodyPr>
          <a:lstStyle/>
          <a:p>
            <a:r>
              <a:rPr lang="en-GB" sz="2800" dirty="0">
                <a:solidFill>
                  <a:schemeClr val="bg1"/>
                </a:solidFill>
              </a:rPr>
              <a:t>Missing Values Analysis</a:t>
            </a:r>
          </a:p>
          <a:p>
            <a:pPr marL="36900" indent="0">
              <a:buNone/>
            </a:pPr>
            <a:r>
              <a:rPr lang="en-GB" sz="2100" dirty="0">
                <a:solidFill>
                  <a:schemeClr val="bg1"/>
                </a:solidFill>
              </a:rPr>
              <a:t>We will use </a:t>
            </a:r>
            <a:r>
              <a:rPr lang="en-GB" sz="2100" dirty="0" err="1">
                <a:solidFill>
                  <a:schemeClr val="bg1"/>
                </a:solidFill>
              </a:rPr>
              <a:t>dfSub.isna</a:t>
            </a:r>
            <a:r>
              <a:rPr lang="en-GB" sz="2100" dirty="0">
                <a:solidFill>
                  <a:schemeClr val="bg1"/>
                </a:solidFill>
              </a:rPr>
              <a:t>.().sum() to determine the number of missing values of each feature. We can see the following missing values – Case Number(1), Location Description(2877), District(12), Ward(184695), Community Area(184267), X Coordinate(23985), Y Coordinate(23985), Latitude(23985), Longitude(23985), Location(23985).</a:t>
            </a:r>
          </a:p>
          <a:p>
            <a:pPr marL="36900" indent="0">
              <a:buNone/>
            </a:pPr>
            <a:r>
              <a:rPr lang="en-GB" sz="2100" dirty="0">
                <a:solidFill>
                  <a:schemeClr val="bg1"/>
                </a:solidFill>
                <a:effectLst/>
              </a:rPr>
              <a:t>We used </a:t>
            </a:r>
            <a:r>
              <a:rPr lang="en-GB" sz="2100" dirty="0" err="1">
                <a:solidFill>
                  <a:schemeClr val="bg1"/>
                </a:solidFill>
                <a:effectLst/>
              </a:rPr>
              <a:t>dropna</a:t>
            </a:r>
            <a:r>
              <a:rPr lang="en-GB" sz="2100" dirty="0">
                <a:solidFill>
                  <a:schemeClr val="bg1"/>
                </a:solidFill>
                <a:effectLst/>
              </a:rPr>
              <a:t> () method to treat missing values for Categorical features.</a:t>
            </a:r>
          </a:p>
          <a:p>
            <a:pPr marL="36900" indent="0">
              <a:buNone/>
            </a:pPr>
            <a:r>
              <a:rPr lang="en-GB" sz="2100" dirty="0">
                <a:solidFill>
                  <a:schemeClr val="bg1"/>
                </a:solidFill>
                <a:effectLst/>
              </a:rPr>
              <a:t>Used padding method to treat missing values for numerical features as the values don’t change much.</a:t>
            </a:r>
            <a:endParaRPr lang="en-GB" sz="2100" dirty="0">
              <a:solidFill>
                <a:schemeClr val="bg1"/>
              </a:solidFill>
            </a:endParaRPr>
          </a:p>
          <a:p>
            <a:pPr marL="36900" indent="0">
              <a:buNone/>
            </a:pPr>
            <a:endParaRPr lang="en-GB" sz="2100" dirty="0">
              <a:solidFill>
                <a:schemeClr val="bg1"/>
              </a:solidFill>
            </a:endParaRPr>
          </a:p>
        </p:txBody>
      </p:sp>
    </p:spTree>
    <p:extLst>
      <p:ext uri="{BB962C8B-B14F-4D97-AF65-F5344CB8AC3E}">
        <p14:creationId xmlns:p14="http://schemas.microsoft.com/office/powerpoint/2010/main" val="66055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80">
          <a:fgClr>
            <a:schemeClr val="tx1">
              <a:lumMod val="85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4869-F29C-48EF-B601-87D533C7C238}"/>
              </a:ext>
            </a:extLst>
          </p:cNvPr>
          <p:cNvSpPr>
            <a:spLocks noGrp="1"/>
          </p:cNvSpPr>
          <p:nvPr>
            <p:ph type="title"/>
          </p:nvPr>
        </p:nvSpPr>
        <p:spPr>
          <a:xfrm>
            <a:off x="913795" y="295422"/>
            <a:ext cx="10353762" cy="540601"/>
          </a:xfrm>
        </p:spPr>
        <p:txBody>
          <a:bodyPr>
            <a:normAutofit fontScale="90000"/>
          </a:bodyPr>
          <a:lstStyle/>
          <a:p>
            <a:pPr algn="l"/>
            <a:endParaRPr lang="en-GB" dirty="0">
              <a:solidFill>
                <a:schemeClr val="bg1"/>
              </a:solidFill>
            </a:endParaRPr>
          </a:p>
        </p:txBody>
      </p:sp>
      <p:sp>
        <p:nvSpPr>
          <p:cNvPr id="3" name="Content Placeholder 2">
            <a:extLst>
              <a:ext uri="{FF2B5EF4-FFF2-40B4-BE49-F238E27FC236}">
                <a16:creationId xmlns:a16="http://schemas.microsoft.com/office/drawing/2014/main" id="{548F15E7-8322-4E94-B3CA-9FAC5D06A3C0}"/>
              </a:ext>
            </a:extLst>
          </p:cNvPr>
          <p:cNvSpPr>
            <a:spLocks noGrp="1"/>
          </p:cNvSpPr>
          <p:nvPr>
            <p:ph idx="1"/>
          </p:nvPr>
        </p:nvSpPr>
        <p:spPr>
          <a:xfrm>
            <a:off x="913795" y="295422"/>
            <a:ext cx="10353762" cy="6147581"/>
          </a:xfrm>
        </p:spPr>
        <p:txBody>
          <a:bodyPr>
            <a:normAutofit/>
          </a:bodyPr>
          <a:lstStyle/>
          <a:p>
            <a:pPr>
              <a:buFontTx/>
              <a:buChar char="-"/>
            </a:pPr>
            <a:r>
              <a:rPr lang="en-GB" sz="2800" dirty="0">
                <a:solidFill>
                  <a:schemeClr val="bg1"/>
                </a:solidFill>
              </a:rPr>
              <a:t>Duplication</a:t>
            </a:r>
          </a:p>
          <a:p>
            <a:pPr marL="36900" indent="0">
              <a:buNone/>
            </a:pPr>
            <a:r>
              <a:rPr lang="en-GB" sz="2100" dirty="0" err="1">
                <a:solidFill>
                  <a:schemeClr val="bg1"/>
                </a:solidFill>
              </a:rPr>
              <a:t>Drop_duplicates</a:t>
            </a:r>
            <a:r>
              <a:rPr lang="en-GB" sz="2100" dirty="0">
                <a:solidFill>
                  <a:schemeClr val="bg1"/>
                </a:solidFill>
              </a:rPr>
              <a:t> () method was used to drop all duplicates.</a:t>
            </a:r>
          </a:p>
          <a:p>
            <a:pPr>
              <a:buFontTx/>
              <a:buChar char="-"/>
            </a:pPr>
            <a:r>
              <a:rPr lang="en-GB" sz="2800" dirty="0">
                <a:solidFill>
                  <a:schemeClr val="bg1"/>
                </a:solidFill>
              </a:rPr>
              <a:t>Outlier</a:t>
            </a:r>
          </a:p>
          <a:p>
            <a:pPr marL="36900" indent="0">
              <a:buNone/>
            </a:pPr>
            <a:r>
              <a:rPr lang="en-GB" sz="2100" dirty="0">
                <a:solidFill>
                  <a:schemeClr val="bg1"/>
                </a:solidFill>
              </a:rPr>
              <a:t>We will not check for outliers because there is no concept of outliers in categorical variables.</a:t>
            </a:r>
          </a:p>
          <a:p>
            <a:pPr marL="36900" indent="0">
              <a:buNone/>
            </a:pPr>
            <a:r>
              <a:rPr lang="en-GB" sz="2100" dirty="0">
                <a:solidFill>
                  <a:schemeClr val="bg1"/>
                </a:solidFill>
              </a:rPr>
              <a:t>-  </a:t>
            </a:r>
            <a:r>
              <a:rPr lang="en-GB" sz="2100" dirty="0" err="1">
                <a:solidFill>
                  <a:schemeClr val="bg1"/>
                </a:solidFill>
              </a:rPr>
              <a:t>dfSub.describe</a:t>
            </a:r>
            <a:r>
              <a:rPr lang="en-GB" sz="2100" dirty="0">
                <a:solidFill>
                  <a:schemeClr val="bg1"/>
                </a:solidFill>
              </a:rPr>
              <a:t>().T – we can see that the count values are same across all features, which shows that data cleaning was properly done. However there is need for standardization and rescaling.</a:t>
            </a:r>
          </a:p>
        </p:txBody>
      </p:sp>
      <p:pic>
        <p:nvPicPr>
          <p:cNvPr id="5" name="Picture 4">
            <a:extLst>
              <a:ext uri="{FF2B5EF4-FFF2-40B4-BE49-F238E27FC236}">
                <a16:creationId xmlns:a16="http://schemas.microsoft.com/office/drawing/2014/main" id="{F12B101F-6D73-437D-94B8-0F9B8CF2349E}"/>
              </a:ext>
            </a:extLst>
          </p:cNvPr>
          <p:cNvPicPr>
            <a:picLocks noChangeAspect="1"/>
          </p:cNvPicPr>
          <p:nvPr/>
        </p:nvPicPr>
        <p:blipFill>
          <a:blip r:embed="rId2"/>
          <a:stretch>
            <a:fillRect/>
          </a:stretch>
        </p:blipFill>
        <p:spPr>
          <a:xfrm>
            <a:off x="3943214" y="3317967"/>
            <a:ext cx="7996238" cy="3371722"/>
          </a:xfrm>
          <a:prstGeom prst="rect">
            <a:avLst/>
          </a:prstGeom>
        </p:spPr>
      </p:pic>
    </p:spTree>
    <p:extLst>
      <p:ext uri="{BB962C8B-B14F-4D97-AF65-F5344CB8AC3E}">
        <p14:creationId xmlns:p14="http://schemas.microsoft.com/office/powerpoint/2010/main" val="277002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80">
          <a:fgClr>
            <a:schemeClr val="tx1">
              <a:lumMod val="85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4869-F29C-48EF-B601-87D533C7C238}"/>
              </a:ext>
            </a:extLst>
          </p:cNvPr>
          <p:cNvSpPr>
            <a:spLocks noGrp="1"/>
          </p:cNvSpPr>
          <p:nvPr>
            <p:ph type="title"/>
          </p:nvPr>
        </p:nvSpPr>
        <p:spPr>
          <a:xfrm>
            <a:off x="913795" y="182880"/>
            <a:ext cx="10353762" cy="1227909"/>
          </a:xfrm>
        </p:spPr>
        <p:txBody>
          <a:bodyPr>
            <a:normAutofit/>
          </a:bodyPr>
          <a:lstStyle/>
          <a:p>
            <a:pPr algn="l"/>
            <a:r>
              <a:rPr lang="en-GB" dirty="0">
                <a:solidFill>
                  <a:schemeClr val="bg1"/>
                </a:solidFill>
              </a:rPr>
              <a:t>Categorical Data Encoding</a:t>
            </a:r>
          </a:p>
        </p:txBody>
      </p:sp>
      <p:sp>
        <p:nvSpPr>
          <p:cNvPr id="3" name="Content Placeholder 2">
            <a:extLst>
              <a:ext uri="{FF2B5EF4-FFF2-40B4-BE49-F238E27FC236}">
                <a16:creationId xmlns:a16="http://schemas.microsoft.com/office/drawing/2014/main" id="{548F15E7-8322-4E94-B3CA-9FAC5D06A3C0}"/>
              </a:ext>
            </a:extLst>
          </p:cNvPr>
          <p:cNvSpPr>
            <a:spLocks noGrp="1"/>
          </p:cNvSpPr>
          <p:nvPr>
            <p:ph idx="1"/>
          </p:nvPr>
        </p:nvSpPr>
        <p:spPr>
          <a:xfrm>
            <a:off x="913795" y="1410789"/>
            <a:ext cx="10353762" cy="5032214"/>
          </a:xfrm>
        </p:spPr>
        <p:txBody>
          <a:bodyPr>
            <a:normAutofit/>
          </a:bodyPr>
          <a:lstStyle/>
          <a:p>
            <a:pPr marL="36900" indent="0">
              <a:buNone/>
            </a:pPr>
            <a:r>
              <a:rPr lang="en-GB" sz="2100" dirty="0">
                <a:solidFill>
                  <a:schemeClr val="bg1"/>
                </a:solidFill>
              </a:rPr>
              <a:t>I employed Dummy Variable encoding technique. This technique transforms the categorical variable into a set of binary variables.</a:t>
            </a:r>
          </a:p>
          <a:p>
            <a:pPr marL="36900" indent="0">
              <a:buNone/>
            </a:pPr>
            <a:r>
              <a:rPr lang="en-GB" sz="2100" dirty="0">
                <a:solidFill>
                  <a:schemeClr val="bg1"/>
                </a:solidFill>
              </a:rPr>
              <a:t>Significant features for exploratory analysis were been converted to Numerical variables.</a:t>
            </a:r>
          </a:p>
          <a:p>
            <a:pPr marL="36900" indent="0">
              <a:buNone/>
            </a:pPr>
            <a:r>
              <a:rPr lang="en-GB" sz="2100" dirty="0">
                <a:solidFill>
                  <a:schemeClr val="bg1"/>
                </a:solidFill>
              </a:rPr>
              <a:t>Such as ;  Arrest</a:t>
            </a:r>
          </a:p>
          <a:p>
            <a:pPr marL="36900" indent="0">
              <a:buNone/>
            </a:pPr>
            <a:r>
              <a:rPr lang="en-GB" sz="2100" dirty="0">
                <a:solidFill>
                  <a:schemeClr val="bg1"/>
                </a:solidFill>
              </a:rPr>
              <a:t>               Domestic</a:t>
            </a:r>
          </a:p>
          <a:p>
            <a:pPr marL="36900" indent="0">
              <a:buNone/>
            </a:pPr>
            <a:r>
              <a:rPr lang="en-GB" sz="2100" dirty="0">
                <a:solidFill>
                  <a:schemeClr val="bg1"/>
                </a:solidFill>
              </a:rPr>
              <a:t>              Primary Type</a:t>
            </a:r>
          </a:p>
          <a:p>
            <a:pPr marL="36900" indent="0">
              <a:buNone/>
            </a:pPr>
            <a:r>
              <a:rPr lang="en-GB" sz="2100" dirty="0">
                <a:solidFill>
                  <a:schemeClr val="bg1"/>
                </a:solidFill>
              </a:rPr>
              <a:t>                 day</a:t>
            </a:r>
          </a:p>
          <a:p>
            <a:pPr marL="36900" indent="0">
              <a:buNone/>
            </a:pPr>
            <a:r>
              <a:rPr lang="en-GB" sz="2100" dirty="0">
                <a:solidFill>
                  <a:schemeClr val="bg1"/>
                </a:solidFill>
              </a:rPr>
              <a:t>               </a:t>
            </a:r>
          </a:p>
          <a:p>
            <a:pPr marL="36900" indent="0">
              <a:buNone/>
            </a:pPr>
            <a:endParaRPr lang="en-GB" sz="2100" dirty="0">
              <a:solidFill>
                <a:schemeClr val="bg1"/>
              </a:solidFill>
            </a:endParaRPr>
          </a:p>
          <a:p>
            <a:pPr marL="36900" indent="0">
              <a:buNone/>
            </a:pPr>
            <a:endParaRPr lang="en-GB" sz="2100" dirty="0">
              <a:solidFill>
                <a:schemeClr val="bg1"/>
              </a:solidFill>
            </a:endParaRPr>
          </a:p>
        </p:txBody>
      </p:sp>
    </p:spTree>
    <p:extLst>
      <p:ext uri="{BB962C8B-B14F-4D97-AF65-F5344CB8AC3E}">
        <p14:creationId xmlns:p14="http://schemas.microsoft.com/office/powerpoint/2010/main" val="305143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80">
          <a:fgClr>
            <a:schemeClr val="tx1">
              <a:lumMod val="85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4869-F29C-48EF-B601-87D533C7C238}"/>
              </a:ext>
            </a:extLst>
          </p:cNvPr>
          <p:cNvSpPr>
            <a:spLocks noGrp="1"/>
          </p:cNvSpPr>
          <p:nvPr>
            <p:ph type="title"/>
          </p:nvPr>
        </p:nvSpPr>
        <p:spPr>
          <a:xfrm>
            <a:off x="913795" y="182880"/>
            <a:ext cx="10353762" cy="1227909"/>
          </a:xfrm>
        </p:spPr>
        <p:txBody>
          <a:bodyPr>
            <a:normAutofit/>
          </a:bodyPr>
          <a:lstStyle/>
          <a:p>
            <a:pPr algn="l"/>
            <a:r>
              <a:rPr lang="en-GB" dirty="0">
                <a:solidFill>
                  <a:schemeClr val="bg1"/>
                </a:solidFill>
              </a:rPr>
              <a:t>Clustering – Exploratory data analysis</a:t>
            </a:r>
          </a:p>
        </p:txBody>
      </p:sp>
      <p:sp>
        <p:nvSpPr>
          <p:cNvPr id="3" name="Content Placeholder 2">
            <a:extLst>
              <a:ext uri="{FF2B5EF4-FFF2-40B4-BE49-F238E27FC236}">
                <a16:creationId xmlns:a16="http://schemas.microsoft.com/office/drawing/2014/main" id="{548F15E7-8322-4E94-B3CA-9FAC5D06A3C0}"/>
              </a:ext>
            </a:extLst>
          </p:cNvPr>
          <p:cNvSpPr>
            <a:spLocks noGrp="1"/>
          </p:cNvSpPr>
          <p:nvPr>
            <p:ph idx="1"/>
          </p:nvPr>
        </p:nvSpPr>
        <p:spPr>
          <a:xfrm>
            <a:off x="913795" y="1410789"/>
            <a:ext cx="10353762" cy="5032214"/>
          </a:xfrm>
        </p:spPr>
        <p:txBody>
          <a:bodyPr>
            <a:normAutofit/>
          </a:bodyPr>
          <a:lstStyle/>
          <a:p>
            <a:pPr marL="36900" indent="0" algn="just">
              <a:buNone/>
            </a:pPr>
            <a:r>
              <a:rPr lang="en-GB" sz="2100" dirty="0">
                <a:solidFill>
                  <a:schemeClr val="bg1"/>
                </a:solidFill>
              </a:rPr>
              <a:t>K-means clustering is the clustering algorithm used.</a:t>
            </a:r>
          </a:p>
          <a:p>
            <a:pPr marL="36900" indent="0" algn="just">
              <a:buNone/>
            </a:pPr>
            <a:r>
              <a:rPr lang="en-GB" sz="2100" dirty="0">
                <a:solidFill>
                  <a:schemeClr val="bg1"/>
                </a:solidFill>
              </a:rPr>
              <a:t>Elbow method was used as a guide for selecting the optimum number of clusters.</a:t>
            </a:r>
          </a:p>
          <a:p>
            <a:pPr marL="36900" indent="0" algn="just">
              <a:buNone/>
            </a:pPr>
            <a:r>
              <a:rPr lang="en-GB" sz="2100" dirty="0">
                <a:solidFill>
                  <a:schemeClr val="bg1"/>
                </a:solidFill>
              </a:rPr>
              <a:t>K-means clustering was performed on each of the features.</a:t>
            </a:r>
          </a:p>
          <a:p>
            <a:pPr marL="36900" indent="0" algn="just">
              <a:buNone/>
            </a:pPr>
            <a:r>
              <a:rPr lang="en-GB" sz="2100" dirty="0">
                <a:solidFill>
                  <a:schemeClr val="bg1"/>
                </a:solidFill>
              </a:rPr>
              <a:t>Scatter plot was used to plot the selected features to uncover patterns and gain insights to the data.</a:t>
            </a:r>
          </a:p>
          <a:p>
            <a:pPr marL="36900" indent="0" algn="just">
              <a:buNone/>
            </a:pPr>
            <a:r>
              <a:rPr lang="en-GB" sz="2100" dirty="0">
                <a:solidFill>
                  <a:schemeClr val="bg1"/>
                </a:solidFill>
              </a:rPr>
              <a:t>From the clusters, we draw inference and advise Chicago Police Department.</a:t>
            </a:r>
          </a:p>
          <a:p>
            <a:pPr marL="36900" indent="0" algn="just">
              <a:buNone/>
            </a:pPr>
            <a:endParaRPr lang="en-GB" sz="2100" dirty="0">
              <a:solidFill>
                <a:schemeClr val="bg1"/>
              </a:solidFill>
            </a:endParaRPr>
          </a:p>
        </p:txBody>
      </p:sp>
    </p:spTree>
    <p:extLst>
      <p:ext uri="{BB962C8B-B14F-4D97-AF65-F5344CB8AC3E}">
        <p14:creationId xmlns:p14="http://schemas.microsoft.com/office/powerpoint/2010/main" val="3096104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514</TotalTime>
  <Words>908</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Goudy Old Style</vt:lpstr>
      <vt:lpstr>Wingdings 2</vt:lpstr>
      <vt:lpstr>SlateVTI</vt:lpstr>
      <vt:lpstr>Chicago Crime Data Analysis</vt:lpstr>
      <vt:lpstr>Content: </vt:lpstr>
      <vt:lpstr>Project Brief</vt:lpstr>
      <vt:lpstr>Load and Prepare Data</vt:lpstr>
      <vt:lpstr>Parsing data objects</vt:lpstr>
      <vt:lpstr>Data Cleaning</vt:lpstr>
      <vt:lpstr>PowerPoint Presentation</vt:lpstr>
      <vt:lpstr>Categorical Data Encoding</vt:lpstr>
      <vt:lpstr>Clustering – Exploratory data analysis</vt:lpstr>
      <vt:lpstr>Objective Analysis</vt:lpstr>
      <vt:lpstr>Advise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Data Analysis</dc:title>
  <dc:creator>Cheta Ekweozoh</dc:creator>
  <cp:lastModifiedBy>Cheta Ekweozoh</cp:lastModifiedBy>
  <cp:revision>34</cp:revision>
  <dcterms:created xsi:type="dcterms:W3CDTF">2022-08-30T14:07:59Z</dcterms:created>
  <dcterms:modified xsi:type="dcterms:W3CDTF">2022-08-31T00:55:53Z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