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0077450" cy="756285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0" d="100"/>
          <a:sy n="110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BCABA11-5814-0B45-88CB-164A6F30521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D9D25-A325-9C4D-AFED-69728689AE7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3ECC5-13CE-664E-97FD-8BF0B403FF94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3651E-5BCD-6844-ADF1-00ED50D063B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1A6D0A1-11C0-BB4C-A545-F2E3A3C7251C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57112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F69F58-D723-EA47-9936-797B2C842A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2"/>
            <a:ext cx="5028477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20E40B-6B72-3A42-8DAC-7AB7EE02AF5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06DC237-0A5E-ED44-9616-89413286E39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A577B-8FA0-4B4A-B7D6-35600C65946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71318-976D-444A-8B54-C61A7017981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5B9F9-3CF6-2B48-B898-439DBA704FB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A93F4D50-AC07-2640-AA84-369B35D7A7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05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Liberation Sans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64922671-2487-F44E-848E-77939392475E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1707DA2-1381-5C49-84E1-2ADB10EC7748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D3159CD2-ECC8-D94A-AE72-E8222B7C98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22846F70-5E09-194A-98E3-F16C953455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03A76626-9BE8-D842-BFCC-AC702BE40755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E88EC07-728B-444C-B64E-15F8F08B7AD3}" type="slidenum">
              <a:t>10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B8C1EA2F-A51B-0943-9A33-CF60662E97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70B72929-1DE1-7147-AA19-F81C2583FE1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0655312F-A12B-DC49-9BD2-668C87CB0E99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97BB733-225D-644B-B5A9-0B782719C5A6}" type="slidenum">
              <a:t>11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BC6BF8DC-60D0-3E44-8C4D-4D2328308D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D5F354E7-A5D0-024C-9DFD-C0DC936F67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AD2F2748-FB21-3B49-ADC0-FA4564CE6FFB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92BD71-3C5A-B34D-9501-4100C05FA0A6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41252F9A-072A-B240-AFFC-3A7AC64EE8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8FB2733C-30F8-2C4F-AA3A-392221D5A6F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38D33256-8D60-6C42-B413-5FE5260B3C40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E9D7401-4D62-D548-85DB-54B1F20078A7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B1E3E1C9-B034-A441-B99D-286E674D33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1D705262-6CE2-9A4D-9115-B1BF712A1C2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DEA57A24-B6F6-C443-9E8C-8B609DA1438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0EB371C-652A-2746-894E-EFC64E4FC36D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A6CE7D42-E51F-6745-8500-ECCC670C73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401275C0-7657-2743-986F-8DA244783BF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5366F268-F7CE-1B45-84E1-89B10E1F4229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D90359D-2AFE-564A-BCDB-3A1DA3516BFF}" type="slidenum"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3F342CE1-CF76-484E-9875-1E97558287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50575341-107F-9142-8FFF-746544832E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379C568A-FA26-5445-A99D-82E9996F91FF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ECEC62E-CB1D-DA4E-9417-759849E26202}" type="slidenum">
              <a:t>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A4B85098-EDBB-FB4A-90E4-E886A629FF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399E3EBB-0554-BD43-B56B-3B2B9984BC1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81E7A4C4-0239-A34F-8D10-75B935EB92E9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40192F0-3436-294E-A2B3-A23AF349E9C8}" type="slidenum">
              <a:t>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843AC84E-16BD-DC46-83D1-53D5AB20C2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06AA1E65-B415-7C4F-BFE9-250C0BDF31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CFE18D6F-D8AD-8D44-A18C-65DC36FEE76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9A4363A-95B7-C843-A485-CA4DEE1615C7}" type="slidenum">
              <a:t>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6F75C650-0287-A949-B13E-CADE3C9D48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128EB442-6EEC-5E4B-938A-B203FBB4D0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B955B2DC-3B3B-3743-B075-C47143E9BEF8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7C95B7E-6E2E-4746-B60F-F96AF75C943A}" type="slidenum">
              <a:t>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C4416625-0484-C84D-A367-48A95F511C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40657288-A06C-F345-AFAA-57165CE206D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77452" cy="75628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1" y="1"/>
            <a:ext cx="2540358" cy="756285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4221" y="1237717"/>
            <a:ext cx="7266786" cy="2632992"/>
          </a:xfrm>
        </p:spPr>
        <p:txBody>
          <a:bodyPr anchor="b">
            <a:normAutofit/>
          </a:bodyPr>
          <a:lstStyle>
            <a:lvl1pPr algn="l">
              <a:defRPr sz="52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4221" y="3972247"/>
            <a:ext cx="7266786" cy="1825938"/>
          </a:xfrm>
        </p:spPr>
        <p:txBody>
          <a:bodyPr>
            <a:normAutofit/>
          </a:bodyPr>
          <a:lstStyle>
            <a:lvl1pPr marL="0" indent="0" algn="l">
              <a:buNone/>
              <a:defRPr sz="2204" cap="all" baseline="0">
                <a:solidFill>
                  <a:schemeClr val="tx2"/>
                </a:solidFill>
              </a:defRPr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93243" y="5966251"/>
            <a:ext cx="2267426" cy="402652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4220" y="5966251"/>
            <a:ext cx="4236039" cy="402652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3654" y="5966249"/>
            <a:ext cx="637354" cy="402652"/>
          </a:xfrm>
        </p:spPr>
        <p:txBody>
          <a:bodyPr/>
          <a:lstStyle/>
          <a:p>
            <a:pPr lvl="0"/>
            <a:fld id="{04D1D3A0-D361-1C4A-B966-D27541A38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0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447" y="4747090"/>
            <a:ext cx="8193181" cy="903566"/>
          </a:xfrm>
        </p:spPr>
        <p:txBody>
          <a:bodyPr anchor="b">
            <a:normAutofit/>
          </a:bodyPr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43447" y="668753"/>
            <a:ext cx="8193181" cy="3638922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527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410" y="5650655"/>
            <a:ext cx="8191944" cy="752615"/>
          </a:xfrm>
        </p:spPr>
        <p:txBody>
          <a:bodyPr>
            <a:normAutofit/>
          </a:bodyPr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8125B3-06AF-8744-95C1-2D4B702D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5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486" y="672253"/>
            <a:ext cx="8187891" cy="3781425"/>
          </a:xfrm>
        </p:spPr>
        <p:txBody>
          <a:bodyPr anchor="ctr">
            <a:normAutofit/>
          </a:bodyPr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447" y="4873837"/>
            <a:ext cx="8186654" cy="1512569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8125B3-06AF-8744-95C1-2D4B702D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1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385" y="672254"/>
            <a:ext cx="7689306" cy="3030906"/>
          </a:xfrm>
        </p:spPr>
        <p:txBody>
          <a:bodyPr anchor="ctr">
            <a:normAutofit/>
          </a:bodyPr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22221" y="3711461"/>
            <a:ext cx="7234322" cy="60539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447" y="4752883"/>
            <a:ext cx="8187930" cy="1642583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8125B3-06AF-8744-95C1-2D4B702D16A9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67688" y="792300"/>
            <a:ext cx="503873" cy="644878"/>
          </a:xfrm>
          <a:prstGeom prst="rect">
            <a:avLst/>
          </a:prstGeom>
        </p:spPr>
        <p:txBody>
          <a:bodyPr vert="horz" lIns="100775" tIns="50387" rIns="100775" bIns="5038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7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615506" y="3049150"/>
            <a:ext cx="503873" cy="644878"/>
          </a:xfrm>
          <a:prstGeom prst="rect">
            <a:avLst/>
          </a:prstGeom>
        </p:spPr>
        <p:txBody>
          <a:bodyPr vert="horz" lIns="100775" tIns="50387" rIns="100775" bIns="5038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7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5533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448" y="2353375"/>
            <a:ext cx="8187929" cy="2769996"/>
          </a:xfrm>
        </p:spPr>
        <p:txBody>
          <a:bodyPr anchor="b">
            <a:normAutofit/>
          </a:bodyPr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409" y="5136358"/>
            <a:ext cx="8186693" cy="1257877"/>
          </a:xfrm>
        </p:spPr>
        <p:txBody>
          <a:bodyPr anchor="t">
            <a:normAutofit/>
          </a:bodyPr>
          <a:lstStyle>
            <a:lvl1pPr marL="0" indent="0">
              <a:buNone/>
              <a:defRPr sz="1984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8125B3-06AF-8744-95C1-2D4B702D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95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43450" y="672253"/>
            <a:ext cx="8187927" cy="21007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43447" y="2949338"/>
            <a:ext cx="2642437" cy="75628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4" b="0" cap="all" baseline="0">
                <a:solidFill>
                  <a:schemeClr val="tx1"/>
                </a:solidFill>
              </a:defRPr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43448" y="3705623"/>
            <a:ext cx="2641068" cy="2680782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880" indent="0">
              <a:buNone/>
              <a:defRPr sz="1323"/>
            </a:lvl2pPr>
            <a:lvl3pPr marL="1007760" indent="0">
              <a:buNone/>
              <a:defRPr sz="1102"/>
            </a:lvl3pPr>
            <a:lvl4pPr marL="1511640" indent="0">
              <a:buNone/>
              <a:defRPr sz="992"/>
            </a:lvl4pPr>
            <a:lvl5pPr marL="2015520" indent="0">
              <a:buNone/>
              <a:defRPr sz="992"/>
            </a:lvl5pPr>
            <a:lvl6pPr marL="2519401" indent="0">
              <a:buNone/>
              <a:defRPr sz="992"/>
            </a:lvl6pPr>
            <a:lvl7pPr marL="3023281" indent="0">
              <a:buNone/>
              <a:defRPr sz="992"/>
            </a:lvl7pPr>
            <a:lvl8pPr marL="3527161" indent="0">
              <a:buNone/>
              <a:defRPr sz="992"/>
            </a:lvl8pPr>
            <a:lvl9pPr marL="4031041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1737" y="2952836"/>
            <a:ext cx="2632094" cy="75628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4" b="0" cap="all" baseline="0">
                <a:solidFill>
                  <a:schemeClr val="tx1"/>
                </a:solidFill>
              </a:defRPr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731737" y="3709121"/>
            <a:ext cx="2632831" cy="2680782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880" indent="0">
              <a:buNone/>
              <a:defRPr sz="1323"/>
            </a:lvl2pPr>
            <a:lvl3pPr marL="1007760" indent="0">
              <a:buNone/>
              <a:defRPr sz="1102"/>
            </a:lvl3pPr>
            <a:lvl4pPr marL="1511640" indent="0">
              <a:buNone/>
              <a:defRPr sz="992"/>
            </a:lvl4pPr>
            <a:lvl5pPr marL="2015520" indent="0">
              <a:buNone/>
              <a:defRPr sz="992"/>
            </a:lvl5pPr>
            <a:lvl6pPr marL="2519401" indent="0">
              <a:buNone/>
              <a:defRPr sz="992"/>
            </a:lvl6pPr>
            <a:lvl7pPr marL="3023281" indent="0">
              <a:buNone/>
              <a:defRPr sz="992"/>
            </a:lvl7pPr>
            <a:lvl8pPr marL="3527161" indent="0">
              <a:buNone/>
              <a:defRPr sz="992"/>
            </a:lvl8pPr>
            <a:lvl9pPr marL="4031041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90535" y="2949338"/>
            <a:ext cx="2640841" cy="75628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4" b="0" cap="all" baseline="0">
                <a:solidFill>
                  <a:schemeClr val="tx1"/>
                </a:solidFill>
              </a:defRPr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90535" y="3705623"/>
            <a:ext cx="2640841" cy="2680782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880" indent="0">
              <a:buNone/>
              <a:defRPr sz="1323"/>
            </a:lvl2pPr>
            <a:lvl3pPr marL="1007760" indent="0">
              <a:buNone/>
              <a:defRPr sz="1102"/>
            </a:lvl3pPr>
            <a:lvl4pPr marL="1511640" indent="0">
              <a:buNone/>
              <a:defRPr sz="992"/>
            </a:lvl4pPr>
            <a:lvl5pPr marL="2015520" indent="0">
              <a:buNone/>
              <a:defRPr sz="992"/>
            </a:lvl5pPr>
            <a:lvl6pPr marL="2519401" indent="0">
              <a:buNone/>
              <a:defRPr sz="992"/>
            </a:lvl6pPr>
            <a:lvl7pPr marL="3023281" indent="0">
              <a:buNone/>
              <a:defRPr sz="992"/>
            </a:lvl7pPr>
            <a:lvl8pPr marL="3527161" indent="0">
              <a:buNone/>
              <a:defRPr sz="992"/>
            </a:lvl8pPr>
            <a:lvl9pPr marL="4031041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8125B3-06AF-8744-95C1-2D4B702D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43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43449" y="672253"/>
            <a:ext cx="8187927" cy="21007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43449" y="4857291"/>
            <a:ext cx="2641066" cy="63548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4" b="0" cap="all" baseline="0">
                <a:solidFill>
                  <a:schemeClr val="tx1"/>
                </a:solidFill>
              </a:defRPr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43449" y="2941106"/>
            <a:ext cx="2641066" cy="16806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84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43449" y="5492781"/>
            <a:ext cx="2641066" cy="901899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880" indent="0">
              <a:buNone/>
              <a:defRPr sz="1323"/>
            </a:lvl2pPr>
            <a:lvl3pPr marL="1007760" indent="0">
              <a:buNone/>
              <a:defRPr sz="1102"/>
            </a:lvl3pPr>
            <a:lvl4pPr marL="1511640" indent="0">
              <a:buNone/>
              <a:defRPr sz="992"/>
            </a:lvl4pPr>
            <a:lvl5pPr marL="2015520" indent="0">
              <a:buNone/>
              <a:defRPr sz="992"/>
            </a:lvl5pPr>
            <a:lvl6pPr marL="2519401" indent="0">
              <a:buNone/>
              <a:defRPr sz="992"/>
            </a:lvl6pPr>
            <a:lvl7pPr marL="3023281" indent="0">
              <a:buNone/>
              <a:defRPr sz="992"/>
            </a:lvl7pPr>
            <a:lvl8pPr marL="3527161" indent="0">
              <a:buNone/>
              <a:defRPr sz="992"/>
            </a:lvl8pPr>
            <a:lvl9pPr marL="4031041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0483" y="4857291"/>
            <a:ext cx="2645331" cy="63548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4" b="0" cap="all" baseline="0">
                <a:solidFill>
                  <a:schemeClr val="tx1"/>
                </a:solidFill>
              </a:defRPr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710484" y="2941106"/>
            <a:ext cx="2644124" cy="16806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84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709276" y="5492778"/>
            <a:ext cx="2645331" cy="893627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880" indent="0">
              <a:buNone/>
              <a:defRPr sz="1323"/>
            </a:lvl2pPr>
            <a:lvl3pPr marL="1007760" indent="0">
              <a:buNone/>
              <a:defRPr sz="1102"/>
            </a:lvl3pPr>
            <a:lvl4pPr marL="1511640" indent="0">
              <a:buNone/>
              <a:defRPr sz="992"/>
            </a:lvl4pPr>
            <a:lvl5pPr marL="2015520" indent="0">
              <a:buNone/>
              <a:defRPr sz="992"/>
            </a:lvl5pPr>
            <a:lvl6pPr marL="2519401" indent="0">
              <a:buNone/>
              <a:defRPr sz="992"/>
            </a:lvl6pPr>
            <a:lvl7pPr marL="3023281" indent="0">
              <a:buNone/>
              <a:defRPr sz="992"/>
            </a:lvl7pPr>
            <a:lvl8pPr marL="3527161" indent="0">
              <a:buNone/>
              <a:defRPr sz="992"/>
            </a:lvl8pPr>
            <a:lvl9pPr marL="4031041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90638" y="4857289"/>
            <a:ext cx="2637347" cy="63548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4" b="0" cap="all" baseline="0">
                <a:solidFill>
                  <a:schemeClr val="tx1"/>
                </a:solidFill>
              </a:defRPr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90535" y="2941106"/>
            <a:ext cx="2640842" cy="16806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84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90535" y="5492777"/>
            <a:ext cx="2640841" cy="89363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880" indent="0">
              <a:buNone/>
              <a:defRPr sz="1323"/>
            </a:lvl2pPr>
            <a:lvl3pPr marL="1007760" indent="0">
              <a:buNone/>
              <a:defRPr sz="1102"/>
            </a:lvl3pPr>
            <a:lvl4pPr marL="1511640" indent="0">
              <a:buNone/>
              <a:defRPr sz="992"/>
            </a:lvl4pPr>
            <a:lvl5pPr marL="2015520" indent="0">
              <a:buNone/>
              <a:defRPr sz="992"/>
            </a:lvl5pPr>
            <a:lvl6pPr marL="2519401" indent="0">
              <a:buNone/>
              <a:defRPr sz="992"/>
            </a:lvl6pPr>
            <a:lvl7pPr marL="3023281" indent="0">
              <a:buNone/>
              <a:defRPr sz="992"/>
            </a:lvl7pPr>
            <a:lvl8pPr marL="3527161" indent="0">
              <a:buNone/>
              <a:defRPr sz="992"/>
            </a:lvl8pPr>
            <a:lvl9pPr marL="4031041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8125B3-06AF-8744-95C1-2D4B702D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41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8125B3-06AF-8744-95C1-2D4B702D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30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4110" y="672254"/>
            <a:ext cx="1657267" cy="57141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3447" y="672254"/>
            <a:ext cx="6404694" cy="57141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8125B3-06AF-8744-95C1-2D4B702D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4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943450" y="682088"/>
            <a:ext cx="8187927" cy="1630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943450" y="2480685"/>
            <a:ext cx="8187927" cy="3905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6163612" y="6487948"/>
            <a:ext cx="2267426" cy="402652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3448" y="6487946"/>
            <a:ext cx="5157179" cy="402652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4022" y="6487945"/>
            <a:ext cx="637354" cy="402652"/>
          </a:xfrm>
        </p:spPr>
        <p:txBody>
          <a:bodyPr/>
          <a:lstStyle/>
          <a:p>
            <a:pPr lvl="0"/>
            <a:fld id="{E78125B3-06AF-8744-95C1-2D4B702D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447" y="1565093"/>
            <a:ext cx="8187928" cy="3145935"/>
          </a:xfrm>
        </p:spPr>
        <p:txBody>
          <a:bodyPr anchor="b">
            <a:normAutofit/>
          </a:bodyPr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447" y="4879088"/>
            <a:ext cx="8187928" cy="1516072"/>
          </a:xfrm>
        </p:spPr>
        <p:txBody>
          <a:bodyPr>
            <a:normAutofit/>
          </a:bodyPr>
          <a:lstStyle>
            <a:lvl1pPr marL="0" indent="0">
              <a:buNone/>
              <a:defRPr sz="1984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50388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1F83AB-8B19-0A4B-A733-0D7857729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4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3447" y="2480683"/>
            <a:ext cx="4032294" cy="3905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10" y="2480683"/>
            <a:ext cx="4029666" cy="3905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8125B3-06AF-8744-95C1-2D4B702D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8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447" y="682760"/>
            <a:ext cx="8187928" cy="16298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9041" y="2480683"/>
            <a:ext cx="3786702" cy="90859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645" b="0" cap="all" baseline="0">
                <a:solidFill>
                  <a:schemeClr val="tx1"/>
                </a:solidFill>
              </a:defRPr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3448" y="3389275"/>
            <a:ext cx="4032295" cy="29971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47300" y="2480682"/>
            <a:ext cx="3784075" cy="90859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645" b="0" cap="all" baseline="0">
                <a:solidFill>
                  <a:schemeClr val="tx1"/>
                </a:solidFill>
              </a:defRPr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09" y="3389275"/>
            <a:ext cx="4029666" cy="29971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8125B3-06AF-8744-95C1-2D4B702D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2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FB414B-F84E-8341-9B29-1A8CD7E6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3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9D16BC-EBBB-2D4F-B287-89EED67AA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2864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824" y="672254"/>
            <a:ext cx="3187256" cy="1808428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1922" y="653579"/>
            <a:ext cx="4869453" cy="573282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7824" y="2480683"/>
            <a:ext cx="3187256" cy="3905723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8125B3-06AF-8744-95C1-2D4B702D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2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451" y="672253"/>
            <a:ext cx="4137179" cy="1808430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26222" y="672253"/>
            <a:ext cx="3805155" cy="5714156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527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448" y="2480683"/>
            <a:ext cx="4137181" cy="3905723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8125B3-06AF-8744-95C1-2D4B702D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5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77452" cy="75628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5746" y="1"/>
            <a:ext cx="9964788" cy="756285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3450" y="682088"/>
            <a:ext cx="8187927" cy="1630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450" y="2480685"/>
            <a:ext cx="8187927" cy="3905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63612" y="6487948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43448" y="6487946"/>
            <a:ext cx="515717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4022" y="6487945"/>
            <a:ext cx="637354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E78125B3-06AF-8744-95C1-2D4B702D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84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  <p:sldLayoutId id="2147484067" r:id="rId15"/>
    <p:sldLayoutId id="2147484068" r:id="rId16"/>
    <p:sldLayoutId id="2147484069" r:id="rId17"/>
  </p:sldLayoutIdLst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3968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120000"/>
        </a:lnSpc>
        <a:spcBef>
          <a:spcPts val="1102"/>
        </a:spcBef>
        <a:buSzPct val="125000"/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763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763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AF06FFFA-10A5-934B-B2A7-8DE63B0DF1F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1768475"/>
            <a:ext cx="9069388" cy="5456238"/>
          </a:xfrm>
        </p:spPr>
        <p:txBody>
          <a:bodyPr anchorCtr="1"/>
          <a:lstStyle/>
          <a:p>
            <a:pPr lvl="0" algn="ctr"/>
            <a:endParaRPr lang="en-US" dirty="0"/>
          </a:p>
          <a:p>
            <a:pPr lvl="0" algn="ctr"/>
            <a:endParaRPr lang="en-US" dirty="0"/>
          </a:p>
          <a:p>
            <a:pPr lvl="0" algn="ctr"/>
            <a:r>
              <a:rPr lang="en-US" dirty="0">
                <a:solidFill>
                  <a:srgbClr val="006699"/>
                </a:solidFill>
              </a:rPr>
              <a:t>Codergirl – WebDev Unit</a:t>
            </a:r>
          </a:p>
          <a:p>
            <a:pPr lvl="0" algn="ctr"/>
            <a:r>
              <a:rPr lang="en-US" dirty="0">
                <a:solidFill>
                  <a:srgbClr val="006699"/>
                </a:solidFill>
              </a:rPr>
              <a:t>Class 5</a:t>
            </a:r>
          </a:p>
          <a:p>
            <a:pPr lvl="0" algn="ctr"/>
            <a:r>
              <a:rPr lang="en-US" dirty="0">
                <a:solidFill>
                  <a:srgbClr val="006699"/>
                </a:solidFill>
              </a:rPr>
              <a:t>March 31, 2020</a:t>
            </a:r>
          </a:p>
          <a:p>
            <a:pPr lvl="0" algn="ctr"/>
            <a:endParaRPr lang="en-US" dirty="0"/>
          </a:p>
        </p:txBody>
      </p:sp>
      <p:pic>
        <p:nvPicPr>
          <p:cNvPr id="3" name="Shape 81">
            <a:extLst>
              <a:ext uri="{FF2B5EF4-FFF2-40B4-BE49-F238E27FC236}">
                <a16:creationId xmlns:a16="http://schemas.microsoft.com/office/drawing/2014/main" id="{6327802D-2041-054D-9402-D6E97485167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25157" y="1828800"/>
            <a:ext cx="7540919" cy="16786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CB7CEDA7-0B01-8248-8479-49FAA0C7D964}"/>
              </a:ext>
            </a:extLst>
          </p:cNvPr>
          <p:cNvSpPr/>
          <p:nvPr/>
        </p:nvSpPr>
        <p:spPr>
          <a:xfrm>
            <a:off x="119877" y="105841"/>
            <a:ext cx="9621719" cy="94967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01882" tIns="50758" rIns="101882" bIns="50758" anchor="ctr" anchorCtr="0" compatLnSpc="0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FFFFFF"/>
                </a:solidFill>
                <a:uFillTx/>
                <a:latin typeface="Verdana" pitchFamily="18"/>
                <a:ea typeface="ＭＳ Ｐゴシック" pitchFamily="2"/>
                <a:cs typeface="ＭＳ Ｐゴシック" pitchFamily="2"/>
              </a:rPr>
              <a:t>Live Coding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4B2D14E-40A7-AD42-B5B5-BE103F9CDE9F}"/>
              </a:ext>
            </a:extLst>
          </p:cNvPr>
          <p:cNvSpPr/>
          <p:nvPr/>
        </p:nvSpPr>
        <p:spPr>
          <a:xfrm>
            <a:off x="274320" y="2926436"/>
            <a:ext cx="4480560" cy="146268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01882" tIns="50758" rIns="101882" bIns="50758" anchor="t" anchorCtr="0" compatLnSpc="0">
            <a:no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BE948-6BA7-AF41-9367-C29A5A648FD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09599" y="5945035"/>
            <a:ext cx="1462683" cy="14633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17A17D-626F-DC4E-B998-E73C74B2DD8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194560" y="1371600"/>
            <a:ext cx="5486043" cy="5486043"/>
          </a:xfrm>
          <a:prstGeom prst="rect">
            <a:avLst/>
          </a:prstGeom>
          <a:solidFill>
            <a:srgbClr val="004586"/>
          </a:solidFill>
          <a:ln cap="flat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F6D368CF-0B15-0644-95C7-8389A9FA5039}"/>
              </a:ext>
            </a:extLst>
          </p:cNvPr>
          <p:cNvSpPr/>
          <p:nvPr/>
        </p:nvSpPr>
        <p:spPr>
          <a:xfrm>
            <a:off x="119877" y="105841"/>
            <a:ext cx="9621719" cy="94967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01882" tIns="50758" rIns="101882" bIns="50758" anchor="ctr" anchorCtr="0" compatLnSpc="0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FFFFFF"/>
                </a:solidFill>
                <a:uFillTx/>
                <a:latin typeface="Verdana" pitchFamily="18"/>
                <a:ea typeface="ＭＳ Ｐゴシック" pitchFamily="2"/>
                <a:cs typeface="ＭＳ Ｐゴシック" pitchFamily="2"/>
              </a:rPr>
              <a:t>Now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2A60E025-1FF6-5942-B35C-49E7783B51B3}"/>
              </a:ext>
            </a:extLst>
          </p:cNvPr>
          <p:cNvSpPr/>
          <p:nvPr/>
        </p:nvSpPr>
        <p:spPr>
          <a:xfrm>
            <a:off x="365760" y="1097636"/>
            <a:ext cx="9509760" cy="580391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01882" tIns="50758" rIns="101882" bIns="50758" anchor="t" anchorCtr="0" compatLnSpc="0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Open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ea typeface="ＭＳ Ｐゴシック" pitchFamily="2"/>
                <a:cs typeface="ＭＳ Ｐゴシック" pitchFamily="2"/>
              </a:rPr>
              <a:t> Find your group Zoom</a:t>
            </a:r>
          </a:p>
          <a:p>
            <a:pPr marL="0" marR="0" lvl="1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ea typeface="ＭＳ Ｐゴシック" pitchFamily="2"/>
                <a:cs typeface="ＭＳ Ｐゴシック" pitchFamily="2"/>
              </a:rPr>
              <a:t> Studio</a:t>
            </a:r>
          </a:p>
          <a:p>
            <a:pPr marL="0" marR="0" lvl="1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ea typeface="ＭＳ Ｐゴシック" pitchFamily="2"/>
                <a:cs typeface="ＭＳ Ｐゴシック" pitchFamily="2"/>
              </a:rPr>
              <a:t> Graded Assignment</a:t>
            </a:r>
          </a:p>
          <a:p>
            <a:pPr marL="0" marR="0" lvl="1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ea typeface="ＭＳ Ｐゴシック" pitchFamily="2"/>
                <a:cs typeface="ＭＳ Ｐゴシック" pitchFamily="2"/>
              </a:rPr>
              <a:t> Prep for next week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352F58-D164-E641-8F7B-5C5937D6537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6480" y="1463040"/>
            <a:ext cx="3840480" cy="475488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8C5B99E0-6185-5348-9759-DCF14C047D3B}"/>
              </a:ext>
            </a:extLst>
          </p:cNvPr>
          <p:cNvSpPr/>
          <p:nvPr/>
        </p:nvSpPr>
        <p:spPr>
          <a:xfrm>
            <a:off x="119877" y="105841"/>
            <a:ext cx="9622075" cy="94967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01882" tIns="50758" rIns="101882" bIns="50758" anchor="ctr" anchorCtr="0" compatLnSpc="0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FFFFFF"/>
                </a:solidFill>
                <a:uFillTx/>
                <a:latin typeface="Verdana" pitchFamily="18"/>
                <a:ea typeface="ＭＳ Ｐゴシック" pitchFamily="2"/>
                <a:cs typeface="ＭＳ Ｐゴシック" pitchFamily="2"/>
              </a:rPr>
              <a:t>Agenda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0AF02E84-5494-5C44-B233-AB37EB4175B1}"/>
              </a:ext>
            </a:extLst>
          </p:cNvPr>
          <p:cNvSpPr/>
          <p:nvPr/>
        </p:nvSpPr>
        <p:spPr>
          <a:xfrm>
            <a:off x="731163" y="1097636"/>
            <a:ext cx="8501396" cy="57617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01882" tIns="50758" rIns="101882" bIns="50758" anchor="t" anchorCtr="0" compatLnSpc="0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 dirty="0">
              <a:uFillTx/>
              <a:latin typeface="Verdana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Open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>
                <a:uFillTx/>
                <a:latin typeface="Verdana" pitchFamily="18"/>
                <a:ea typeface="ＭＳ Ｐゴシック" pitchFamily="2"/>
                <a:cs typeface="ＭＳ Ｐゴシック" pitchFamily="2"/>
              </a:rPr>
              <a:t> </a:t>
            </a:r>
            <a:r>
              <a:rPr lang="en-US" sz="2800" b="0" i="0" u="none" strike="noStrike" kern="1200" cap="none" spc="0" baseline="0" dirty="0">
                <a:solidFill>
                  <a:schemeClr val="bg2"/>
                </a:solidFill>
                <a:uFillTx/>
                <a:latin typeface="Verdana" pitchFamily="18"/>
                <a:ea typeface="ＭＳ Ｐゴシック" pitchFamily="2"/>
                <a:cs typeface="ＭＳ Ｐゴシック" pitchFamily="2"/>
              </a:rPr>
              <a:t>Studio Review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Open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>
                <a:solidFill>
                  <a:schemeClr val="bg2"/>
                </a:solidFill>
                <a:uFillTx/>
                <a:latin typeface="Verdana" pitchFamily="18"/>
                <a:ea typeface="ＭＳ Ｐゴシック" pitchFamily="2"/>
                <a:cs typeface="ＭＳ Ｐゴシック" pitchFamily="2"/>
              </a:rPr>
              <a:t> Housekeeping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Open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>
                <a:solidFill>
                  <a:schemeClr val="bg2"/>
                </a:solidFill>
                <a:uFillTx/>
                <a:latin typeface="Verdana" pitchFamily="18"/>
                <a:ea typeface="ＭＳ Ｐゴシック" pitchFamily="2"/>
                <a:cs typeface="ＭＳ Ｐゴシック" pitchFamily="2"/>
              </a:rPr>
              <a:t> Review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Open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>
                <a:solidFill>
                  <a:schemeClr val="bg2"/>
                </a:solidFill>
                <a:uFillTx/>
                <a:latin typeface="Verdana" pitchFamily="18"/>
                <a:ea typeface="ＭＳ Ｐゴシック" pitchFamily="2"/>
                <a:cs typeface="ＭＳ Ｐゴシック" pitchFamily="2"/>
              </a:rPr>
              <a:t> Exercises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Open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>
                <a:solidFill>
                  <a:schemeClr val="bg2"/>
                </a:solidFill>
                <a:uFillTx/>
                <a:latin typeface="Verdana" pitchFamily="18"/>
                <a:ea typeface="ＭＳ Ｐゴシック" pitchFamily="2"/>
                <a:cs typeface="ＭＳ Ｐゴシック" pitchFamily="2"/>
              </a:rPr>
              <a:t> Studio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Verdana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Verdana" pitchFamily="18"/>
              <a:ea typeface="ＭＳ Ｐゴシック" pitchFamily="2"/>
              <a:cs typeface="ＭＳ Ｐゴシック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5BD6D-F60D-3043-BC7D-7478EE0D2EF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09599" y="5945035"/>
            <a:ext cx="1462683" cy="14633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3FDC6E-1728-584F-8E46-4BD49F762DF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129281" y="1097636"/>
            <a:ext cx="3831838" cy="403488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2BBB9B55-EBEB-CD4F-854F-6A93DB3DBC57}"/>
              </a:ext>
            </a:extLst>
          </p:cNvPr>
          <p:cNvSpPr/>
          <p:nvPr/>
        </p:nvSpPr>
        <p:spPr>
          <a:xfrm>
            <a:off x="119877" y="105841"/>
            <a:ext cx="9621719" cy="94967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01882" tIns="50758" rIns="101882" bIns="50758" anchor="ctr" anchorCtr="0" compatLnSpc="0">
            <a:no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4AC115C1-B0DA-7342-BDF6-F68B49E4AFDB}"/>
              </a:ext>
            </a:extLst>
          </p:cNvPr>
          <p:cNvSpPr/>
          <p:nvPr/>
        </p:nvSpPr>
        <p:spPr>
          <a:xfrm>
            <a:off x="274320" y="2926436"/>
            <a:ext cx="6583680" cy="146268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01882" tIns="50758" rIns="101882" bIns="50758" anchor="t" anchorCtr="0" compatLnSpc="0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60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000" b="0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  <a:ea typeface="ＭＳ Ｐゴシック" pitchFamily="2"/>
                <a:cs typeface="ＭＳ Ｐゴシック" pitchFamily="2"/>
              </a:rPr>
              <a:t>Studio 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345987-ACB2-3849-836A-1340E8D4ED0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09599" y="5945035"/>
            <a:ext cx="1462683" cy="146339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F616A510-602C-8E4E-A267-8853C700F615}"/>
              </a:ext>
            </a:extLst>
          </p:cNvPr>
          <p:cNvSpPr/>
          <p:nvPr/>
        </p:nvSpPr>
        <p:spPr>
          <a:xfrm>
            <a:off x="119877" y="105841"/>
            <a:ext cx="9621719" cy="94967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01882" tIns="50758" rIns="101882" bIns="50758" anchor="ctr" anchorCtr="0" compatLnSpc="0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FFFFFF"/>
                </a:solidFill>
                <a:uFillTx/>
                <a:latin typeface="Verdana" pitchFamily="18"/>
                <a:ea typeface="ＭＳ Ｐゴシック" pitchFamily="2"/>
                <a:cs typeface="ＭＳ Ｐゴシック" pitchFamily="2"/>
              </a:rPr>
              <a:t>Housekeeping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22DCC757-378D-FB4D-AA70-5C655E49B84C}"/>
              </a:ext>
            </a:extLst>
          </p:cNvPr>
          <p:cNvSpPr/>
          <p:nvPr/>
        </p:nvSpPr>
        <p:spPr>
          <a:xfrm>
            <a:off x="699836" y="1097636"/>
            <a:ext cx="10040761" cy="580391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01882" tIns="50758" rIns="101882" bIns="50758" anchor="t" anchorCtr="0" compatLnSpc="0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ea typeface="ＭＳ Ｐゴシック" pitchFamily="2"/>
                <a:cs typeface="ＭＳ Ｐゴシック" pitchFamily="2"/>
              </a:rPr>
              <a:t> </a:t>
            </a:r>
          </a:p>
          <a:p>
            <a:pPr marL="0" marR="0" lvl="1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1" u="none" strike="noStrike" kern="1200" cap="none" spc="0" baseline="0">
              <a:solidFill>
                <a:srgbClr val="000000"/>
              </a:solidFill>
              <a:uFillTx/>
              <a:latin typeface="Verdana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18"/>
                <a:ea typeface="ＭＳ Ｐゴシック" pitchFamily="2"/>
                <a:cs typeface="ＭＳ Ｐゴシック" pitchFamily="2"/>
              </a:rPr>
              <a:t>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Verdana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Verdana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Verdana" pitchFamily="18"/>
              <a:ea typeface="ＭＳ Ｐゴシック" pitchFamily="2"/>
              <a:cs typeface="ＭＳ Ｐゴシック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87CA4-38CE-564A-8492-6D332449AD0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09599" y="5945035"/>
            <a:ext cx="1462683" cy="14633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82B95B-7B4F-D143-A8A1-AE4E5545AEA4}"/>
              </a:ext>
            </a:extLst>
          </p:cNvPr>
          <p:cNvSpPr txBox="1"/>
          <p:nvPr/>
        </p:nvSpPr>
        <p:spPr>
          <a:xfrm>
            <a:off x="6217920" y="4754880"/>
            <a:ext cx="180722" cy="433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BA395-56C1-AC47-947B-91AE2D6490F4}"/>
              </a:ext>
            </a:extLst>
          </p:cNvPr>
          <p:cNvSpPr txBox="1"/>
          <p:nvPr/>
        </p:nvSpPr>
        <p:spPr>
          <a:xfrm>
            <a:off x="365760" y="1188720"/>
            <a:ext cx="7149571" cy="245017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1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0" i="0" u="none" strike="noStrike" kern="1200" cap="none" spc="0" baseline="0" dirty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Graded Assignment #1</a:t>
            </a:r>
          </a:p>
          <a:p>
            <a:pPr marL="0" marR="0" lvl="1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DUE BEFORE CLASS WEDNESDAY</a:t>
            </a:r>
          </a:p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0" i="0" u="none" strike="noStrike" kern="1200" cap="none" spc="0" baseline="0" dirty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1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0" i="0" u="none" strike="noStrike" kern="1200" cap="none" spc="0" baseline="0" dirty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E555DE57-C3F0-1B45-9795-4124E80292C1}"/>
              </a:ext>
            </a:extLst>
          </p:cNvPr>
          <p:cNvSpPr/>
          <p:nvPr/>
        </p:nvSpPr>
        <p:spPr>
          <a:xfrm>
            <a:off x="119877" y="105841"/>
            <a:ext cx="9621719" cy="94967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01882" tIns="50758" rIns="101882" bIns="50758" anchor="ctr" anchorCtr="0" compatLnSpc="0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FFFFFF"/>
                </a:solidFill>
                <a:uFillTx/>
                <a:latin typeface="Verdana" pitchFamily="18"/>
                <a:ea typeface="ＭＳ Ｐゴシック" pitchFamily="2"/>
                <a:cs typeface="ＭＳ Ｐゴシック" pitchFamily="2"/>
              </a:rPr>
              <a:t>Review - Functions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71763860-BF98-FB47-BF4D-68C568D328AE}"/>
              </a:ext>
            </a:extLst>
          </p:cNvPr>
          <p:cNvSpPr/>
          <p:nvPr/>
        </p:nvSpPr>
        <p:spPr>
          <a:xfrm>
            <a:off x="699836" y="1097636"/>
            <a:ext cx="10040761" cy="580391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01882" tIns="50758" rIns="101882" bIns="50758" anchor="t" anchorCtr="0" compatLnSpc="0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ea typeface="ＭＳ Ｐゴシック" pitchFamily="2"/>
                <a:cs typeface="ＭＳ Ｐゴシック" pitchFamily="2"/>
              </a:rPr>
              <a:t> </a:t>
            </a:r>
          </a:p>
          <a:p>
            <a:pPr marL="0" marR="0" lvl="1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1" u="none" strike="noStrike" kern="1200" cap="none" spc="0" baseline="0">
              <a:solidFill>
                <a:srgbClr val="000000"/>
              </a:solidFill>
              <a:uFillTx/>
              <a:latin typeface="Verdana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18"/>
                <a:ea typeface="ＭＳ Ｐゴシック" pitchFamily="2"/>
                <a:cs typeface="ＭＳ Ｐゴシック" pitchFamily="2"/>
              </a:rPr>
              <a:t>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Verdana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Verdana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Verdana" pitchFamily="18"/>
              <a:ea typeface="ＭＳ Ｐゴシック" pitchFamily="2"/>
              <a:cs typeface="ＭＳ Ｐゴシック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DE1446-1AF1-0747-93E7-D0AD50974AB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09599" y="5945035"/>
            <a:ext cx="1462683" cy="14633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AF7E5C-2827-D54B-A177-60FD5E1A9146}"/>
              </a:ext>
            </a:extLst>
          </p:cNvPr>
          <p:cNvSpPr txBox="1"/>
          <p:nvPr/>
        </p:nvSpPr>
        <p:spPr>
          <a:xfrm>
            <a:off x="6217920" y="4754880"/>
            <a:ext cx="180722" cy="433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9AE487-77BD-A942-8983-13F3C9289606}"/>
              </a:ext>
            </a:extLst>
          </p:cNvPr>
          <p:cNvSpPr txBox="1"/>
          <p:nvPr/>
        </p:nvSpPr>
        <p:spPr>
          <a:xfrm>
            <a:off x="365760" y="1188720"/>
            <a:ext cx="7955279" cy="58521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Reusable piece of code</a:t>
            </a:r>
          </a:p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“Should do exactly one thing.”</a:t>
            </a:r>
          </a:p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Function Machine</a:t>
            </a:r>
          </a:p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 </a:t>
            </a:r>
          </a:p>
          <a:p>
            <a:pPr marL="0" marR="0" lvl="1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1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198069-2B4C-E541-8F29-6FC42E72261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63317" y="4039563"/>
            <a:ext cx="7857722" cy="263555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E1BC3CF9-1B3B-F744-B694-3F044DC3B78F}"/>
              </a:ext>
            </a:extLst>
          </p:cNvPr>
          <p:cNvSpPr/>
          <p:nvPr/>
        </p:nvSpPr>
        <p:spPr>
          <a:xfrm>
            <a:off x="119877" y="105841"/>
            <a:ext cx="9621719" cy="94967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01882" tIns="50758" rIns="101882" bIns="50758" anchor="ctr" anchorCtr="0" compatLnSpc="0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FFFFFF"/>
                </a:solidFill>
                <a:uFillTx/>
                <a:latin typeface="Verdana" pitchFamily="18"/>
                <a:ea typeface="ＭＳ Ｐゴシック" pitchFamily="2"/>
                <a:cs typeface="ＭＳ Ｐゴシック" pitchFamily="2"/>
              </a:rPr>
              <a:t>Review – Parts of a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288691-FFC3-314A-AB00-F1F57BBBD0A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09599" y="5945035"/>
            <a:ext cx="1462683" cy="14633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379B88-766E-5B4F-B718-9E55A956E6F8}"/>
              </a:ext>
            </a:extLst>
          </p:cNvPr>
          <p:cNvSpPr txBox="1"/>
          <p:nvPr/>
        </p:nvSpPr>
        <p:spPr>
          <a:xfrm>
            <a:off x="6217920" y="4754880"/>
            <a:ext cx="180722" cy="433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D9EF57-B9BE-F34F-A8D8-1C3414E15D57}"/>
              </a:ext>
            </a:extLst>
          </p:cNvPr>
          <p:cNvSpPr txBox="1"/>
          <p:nvPr/>
        </p:nvSpPr>
        <p:spPr>
          <a:xfrm>
            <a:off x="8869680" y="2194560"/>
            <a:ext cx="914400" cy="42731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4A84D2-5C42-B949-A54F-AAA0953ECAB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09801" y="2816278"/>
            <a:ext cx="9966960" cy="22129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E6E4D54C-0398-F044-A5D3-3984CFE37994}"/>
              </a:ext>
            </a:extLst>
          </p:cNvPr>
          <p:cNvSpPr/>
          <p:nvPr/>
        </p:nvSpPr>
        <p:spPr>
          <a:xfrm flipH="1">
            <a:off x="4937760" y="2194560"/>
            <a:ext cx="731876" cy="914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FFFFFF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309FC123-3D71-D743-B27F-B6427DFD43D7}"/>
              </a:ext>
            </a:extLst>
          </p:cNvPr>
          <p:cNvSpPr/>
          <p:nvPr/>
        </p:nvSpPr>
        <p:spPr>
          <a:xfrm>
            <a:off x="2834640" y="2194560"/>
            <a:ext cx="914400" cy="914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FFFFFF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9AADA4AD-C645-9947-BA32-1624A02EE799}"/>
              </a:ext>
            </a:extLst>
          </p:cNvPr>
          <p:cNvSpPr/>
          <p:nvPr/>
        </p:nvSpPr>
        <p:spPr>
          <a:xfrm flipV="1">
            <a:off x="2011680" y="4389120"/>
            <a:ext cx="822960" cy="1005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FFFFFF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378833-EE9E-E942-997A-726691B43265}"/>
              </a:ext>
            </a:extLst>
          </p:cNvPr>
          <p:cNvSpPr txBox="1"/>
          <p:nvPr/>
        </p:nvSpPr>
        <p:spPr>
          <a:xfrm>
            <a:off x="1554480" y="1645920"/>
            <a:ext cx="1737360" cy="60227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39475E-C69F-B14C-AE5B-0474B580B100}"/>
              </a:ext>
            </a:extLst>
          </p:cNvPr>
          <p:cNvSpPr txBox="1"/>
          <p:nvPr/>
        </p:nvSpPr>
        <p:spPr>
          <a:xfrm>
            <a:off x="5669636" y="1703518"/>
            <a:ext cx="2834640" cy="60227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Parameters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C35CAF-EDBC-6D4B-8048-DD6987FDD52C}"/>
              </a:ext>
            </a:extLst>
          </p:cNvPr>
          <p:cNvSpPr txBox="1"/>
          <p:nvPr/>
        </p:nvSpPr>
        <p:spPr>
          <a:xfrm>
            <a:off x="694797" y="5358237"/>
            <a:ext cx="2286000" cy="60227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Return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B6943C5B-B4FC-0E4B-89D4-4FD94A8B9F6B}"/>
              </a:ext>
            </a:extLst>
          </p:cNvPr>
          <p:cNvSpPr/>
          <p:nvPr/>
        </p:nvSpPr>
        <p:spPr>
          <a:xfrm>
            <a:off x="119877" y="105841"/>
            <a:ext cx="9621719" cy="94967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01882" tIns="50758" rIns="101882" bIns="50758" anchor="ctr" anchorCtr="0" compatLnSpc="0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FFFFFF"/>
                </a:solidFill>
                <a:uFillTx/>
                <a:latin typeface="Verdana" pitchFamily="18"/>
                <a:ea typeface="ＭＳ Ｐゴシック" pitchFamily="2"/>
                <a:cs typeface="ＭＳ Ｐゴシック" pitchFamily="2"/>
              </a:rPr>
              <a:t>Review – Naming functions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D43B220-233B-C246-B8D5-A21635C7609C}"/>
              </a:ext>
            </a:extLst>
          </p:cNvPr>
          <p:cNvSpPr/>
          <p:nvPr/>
        </p:nvSpPr>
        <p:spPr>
          <a:xfrm>
            <a:off x="699836" y="1097636"/>
            <a:ext cx="10040761" cy="580391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01882" tIns="50758" rIns="101882" bIns="50758" anchor="t" anchorCtr="0" compatLnSpc="0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ea typeface="ＭＳ Ｐゴシック" pitchFamily="2"/>
                <a:cs typeface="ＭＳ Ｐゴシック" pitchFamily="2"/>
              </a:rPr>
              <a:t> </a:t>
            </a:r>
          </a:p>
          <a:p>
            <a:pPr marL="0" marR="0" lvl="1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1" u="none" strike="noStrike" kern="1200" cap="none" spc="0" baseline="0">
              <a:solidFill>
                <a:srgbClr val="000000"/>
              </a:solidFill>
              <a:uFillTx/>
              <a:latin typeface="Verdana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18"/>
                <a:ea typeface="ＭＳ Ｐゴシック" pitchFamily="2"/>
                <a:cs typeface="ＭＳ Ｐゴシック" pitchFamily="2"/>
              </a:rPr>
              <a:t>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Verdana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Verdana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Verdana" pitchFamily="18"/>
              <a:ea typeface="ＭＳ Ｐゴシック" pitchFamily="2"/>
              <a:cs typeface="ＭＳ Ｐゴシック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4F006D-C7A9-604F-8173-FE59245133D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09599" y="5945035"/>
            <a:ext cx="1462683" cy="14633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CACEE1-44C7-274E-AD7B-2752950F4C44}"/>
              </a:ext>
            </a:extLst>
          </p:cNvPr>
          <p:cNvSpPr txBox="1"/>
          <p:nvPr/>
        </p:nvSpPr>
        <p:spPr>
          <a:xfrm>
            <a:off x="6217920" y="4754880"/>
            <a:ext cx="180722" cy="433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88F921-0D04-1241-B8AD-C7F9E367FCB5}"/>
              </a:ext>
            </a:extLst>
          </p:cNvPr>
          <p:cNvSpPr txBox="1"/>
          <p:nvPr/>
        </p:nvSpPr>
        <p:spPr>
          <a:xfrm>
            <a:off x="365760" y="1188720"/>
            <a:ext cx="7955279" cy="617580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camelCase</a:t>
            </a:r>
          </a:p>
          <a:p>
            <a:pPr marL="0" marR="0" lvl="1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buildRocketShip() – Good</a:t>
            </a:r>
          </a:p>
          <a:p>
            <a:pPr marL="0" marR="0" lvl="1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build_rocket_ship() – Bad</a:t>
            </a:r>
          </a:p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User verb/noun pairs</a:t>
            </a:r>
          </a:p>
          <a:p>
            <a:pPr marL="0" marR="0" lvl="1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getGamesPlayed() – Good</a:t>
            </a:r>
          </a:p>
          <a:p>
            <a:pPr marL="0" marR="0" lvl="1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games() – Bad</a:t>
            </a:r>
          </a:p>
          <a:p>
            <a:pPr marL="0" marR="0" lvl="1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Be descriptive!</a:t>
            </a:r>
          </a:p>
          <a:p>
            <a:pPr marL="0" marR="0" lvl="1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updateUserDatabase() – Good</a:t>
            </a:r>
          </a:p>
          <a:p>
            <a:pPr marL="0" marR="0" lvl="1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runUpdate() – Bad</a:t>
            </a:r>
          </a:p>
          <a:p>
            <a:pPr marL="0" marR="0" lvl="1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101EB-CC12-2942-9556-83C954EB16D0}"/>
              </a:ext>
            </a:extLst>
          </p:cNvPr>
          <p:cNvSpPr txBox="1"/>
          <p:nvPr/>
        </p:nvSpPr>
        <p:spPr>
          <a:xfrm>
            <a:off x="8869680" y="2194560"/>
            <a:ext cx="914400" cy="42731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2DF871CC-0AF6-7141-825B-8345E3A7F1B3}"/>
              </a:ext>
            </a:extLst>
          </p:cNvPr>
          <p:cNvSpPr/>
          <p:nvPr/>
        </p:nvSpPr>
        <p:spPr>
          <a:xfrm>
            <a:off x="119877" y="105841"/>
            <a:ext cx="9621719" cy="94967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01882" tIns="50758" rIns="101882" bIns="50758" anchor="ctr" anchorCtr="0" compatLnSpc="0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FFFFFF"/>
                </a:solidFill>
                <a:uFillTx/>
                <a:latin typeface="Verdana" pitchFamily="18"/>
                <a:ea typeface="ＭＳ Ｐゴシック" pitchFamily="2"/>
                <a:cs typeface="ＭＳ Ｐゴシック" pitchFamily="2"/>
              </a:rPr>
              <a:t>Review – Why use functions?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21D883A-9740-4742-ABBE-1EFBB26B5CAB}"/>
              </a:ext>
            </a:extLst>
          </p:cNvPr>
          <p:cNvSpPr/>
          <p:nvPr/>
        </p:nvSpPr>
        <p:spPr>
          <a:xfrm>
            <a:off x="699836" y="1097636"/>
            <a:ext cx="10040761" cy="580391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01882" tIns="50758" rIns="101882" bIns="50758" anchor="t" anchorCtr="0" compatLnSpc="0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ea typeface="ＭＳ Ｐゴシック" pitchFamily="2"/>
                <a:cs typeface="ＭＳ Ｐゴシック" pitchFamily="2"/>
              </a:rPr>
              <a:t> </a:t>
            </a:r>
          </a:p>
          <a:p>
            <a:pPr marL="0" marR="0" lvl="1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1" u="none" strike="noStrike" kern="1200" cap="none" spc="0" baseline="0">
              <a:solidFill>
                <a:srgbClr val="000000"/>
              </a:solidFill>
              <a:uFillTx/>
              <a:latin typeface="Verdana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18"/>
                <a:ea typeface="ＭＳ Ｐゴシック" pitchFamily="2"/>
                <a:cs typeface="ＭＳ Ｐゴシック" pitchFamily="2"/>
              </a:rPr>
              <a:t>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Verdana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Verdana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Verdana" pitchFamily="18"/>
              <a:ea typeface="ＭＳ Ｐゴシック" pitchFamily="2"/>
              <a:cs typeface="ＭＳ Ｐゴシック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1D4B1-BF7F-C245-B7C7-99A8C68BD94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09599" y="5945035"/>
            <a:ext cx="1462683" cy="14633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DEFE15-2DCA-6C47-9B66-1C31E05B3E62}"/>
              </a:ext>
            </a:extLst>
          </p:cNvPr>
          <p:cNvSpPr txBox="1"/>
          <p:nvPr/>
        </p:nvSpPr>
        <p:spPr>
          <a:xfrm>
            <a:off x="6217920" y="4754880"/>
            <a:ext cx="180722" cy="433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3C976-FAF3-0D41-B30E-4F884447CF06}"/>
              </a:ext>
            </a:extLst>
          </p:cNvPr>
          <p:cNvSpPr txBox="1"/>
          <p:nvPr/>
        </p:nvSpPr>
        <p:spPr>
          <a:xfrm>
            <a:off x="365760" y="1188720"/>
            <a:ext cx="7955279" cy="58521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Reduce Repetition</a:t>
            </a:r>
          </a:p>
          <a:p>
            <a:pPr marL="0" marR="0" lvl="1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We want our code DRY</a:t>
            </a:r>
          </a:p>
          <a:p>
            <a:pPr marL="0" marR="0" lvl="1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Increase Readability</a:t>
            </a:r>
          </a:p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Reduce Complexity</a:t>
            </a:r>
          </a:p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More modular/easier to reuse</a:t>
            </a:r>
          </a:p>
          <a:p>
            <a:pPr marL="0" marR="0" lvl="1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FD718-9C1C-6947-8ED0-E48772CF68F9}"/>
              </a:ext>
            </a:extLst>
          </p:cNvPr>
          <p:cNvSpPr txBox="1"/>
          <p:nvPr/>
        </p:nvSpPr>
        <p:spPr>
          <a:xfrm>
            <a:off x="8869680" y="2194560"/>
            <a:ext cx="914400" cy="42731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0CA4AFE1-49D1-E845-9ED8-268D842BC579}"/>
              </a:ext>
            </a:extLst>
          </p:cNvPr>
          <p:cNvSpPr/>
          <p:nvPr/>
        </p:nvSpPr>
        <p:spPr>
          <a:xfrm>
            <a:off x="119877" y="105841"/>
            <a:ext cx="9621719" cy="94967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01882" tIns="50758" rIns="101882" bIns="50758" anchor="ctr" anchorCtr="0" compatLnSpc="0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FFFFFF"/>
                </a:solidFill>
                <a:uFillTx/>
                <a:latin typeface="Verdana" pitchFamily="18"/>
                <a:ea typeface="ＭＳ Ｐゴシック" pitchFamily="2"/>
                <a:cs typeface="ＭＳ Ｐゴシック" pitchFamily="2"/>
              </a:rPr>
              <a:t>Review – Functions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25109BED-508B-9841-9C26-8BD390269BAD}"/>
              </a:ext>
            </a:extLst>
          </p:cNvPr>
          <p:cNvSpPr/>
          <p:nvPr/>
        </p:nvSpPr>
        <p:spPr>
          <a:xfrm>
            <a:off x="274320" y="2926436"/>
            <a:ext cx="4480560" cy="146268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01882" tIns="50758" rIns="101882" bIns="50758" anchor="t" anchorCtr="0" compatLnSpc="0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ea typeface="ＭＳ Ｐゴシック" pitchFamily="2"/>
                <a:cs typeface="ＭＳ Ｐゴシック" pitchFamily="2"/>
              </a:rPr>
              <a:t>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4085AB-013E-9E4D-827B-0B607B06D7F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09599" y="5945035"/>
            <a:ext cx="1462683" cy="146339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{8F8A0107-89AE-5B4E-A63F-A0DC099EEBDB}tf10001122</Template>
  <TotalTime>59525</TotalTime>
  <Words>165</Words>
  <Application>Microsoft Macintosh PowerPoint</Application>
  <PresentationFormat>Custom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Liberation Sans</vt:lpstr>
      <vt:lpstr>OpenSymbol</vt:lpstr>
      <vt:lpstr>StarSymbol</vt:lpstr>
      <vt:lpstr>Times New Roman</vt:lpstr>
      <vt:lpstr>Tw Cen MT</vt:lpstr>
      <vt:lpstr>Verdana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launchcode</dc:title>
  <cp:lastModifiedBy>Chetna Aggarwal</cp:lastModifiedBy>
  <cp:revision>67</cp:revision>
  <cp:lastPrinted>2020-02-05T18:45:37Z</cp:lastPrinted>
  <dcterms:created xsi:type="dcterms:W3CDTF">2020-01-07T19:32:08Z</dcterms:created>
  <dcterms:modified xsi:type="dcterms:W3CDTF">2021-03-31T03:07:08Z</dcterms:modified>
</cp:coreProperties>
</file>