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4" r:id="rId3"/>
    <p:sldId id="625" r:id="rId4"/>
    <p:sldId id="626" r:id="rId5"/>
    <p:sldId id="696" r:id="rId6"/>
    <p:sldId id="703" r:id="rId7"/>
    <p:sldId id="627" r:id="rId8"/>
    <p:sldId id="697" r:id="rId9"/>
    <p:sldId id="698" r:id="rId10"/>
    <p:sldId id="699" r:id="rId11"/>
    <p:sldId id="700" r:id="rId12"/>
    <p:sldId id="701" r:id="rId13"/>
    <p:sldId id="702" r:id="rId14"/>
    <p:sldId id="704" r:id="rId15"/>
    <p:sldId id="705" r:id="rId16"/>
    <p:sldId id="407" r:id="rId17"/>
    <p:sldId id="485" r:id="rId18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/>
    <p:restoredTop sz="94169"/>
  </p:normalViewPr>
  <p:slideViewPr>
    <p:cSldViewPr snapToGrid="0" snapToObjects="1">
      <p:cViewPr>
        <p:scale>
          <a:sx n="181" d="100"/>
          <a:sy n="181" d="100"/>
        </p:scale>
        <p:origin x="800" y="-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4EBBF-8A1C-274D-9A43-F07DDD038E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2151-0C6B-2F49-B8E6-1D743B9F3E5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AE0F-A2A8-CA41-B287-8AF103742C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E9CD-BE8D-3E4E-A822-63A0F8F5F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13893-DF0F-0040-BE0E-E2A91F5D313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81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9358-601E-CE49-A1E6-5F79B9D99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D8EB-B8D6-D64D-B888-5CD8345DA2A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24E0B90-2C42-D34C-B082-B68F1592300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06DD-1A01-C845-B545-B0BB312C70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E406-F268-3344-B9A4-3595572E25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D007-3162-F944-A6C3-C8A14D0AD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C8647-F2F3-EE47-A182-5E45D159C4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B159B-EC79-314B-A3A3-6B83DEE86AE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3D9EB-4508-C94C-9C32-A9AAD98C68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1C94D0-82FE-2243-A85A-C2D46911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DB217F1-EF6D-364A-9207-196C5AC33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39EC8647-F2F3-EE47-A182-5E45D159C4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00816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3598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2290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9836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32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2916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441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want to call real service but fake it. Spy is used for that purpose. U have to pass the name of the method that u want to spy on. So when the method is called, instead of executing it, we need to return a dummy value instead. async creates the async testing environment in Angular. When stable waits for the environment is stable and mimics the real environment. </a:t>
            </a:r>
            <a:r>
              <a:rPr lang="en-US" dirty="0" err="1"/>
              <a:t>fakeAsync</a:t>
            </a:r>
            <a:r>
              <a:rPr lang="en-US" dirty="0"/>
              <a:t> allows us to get ready of when stable, use tick instead. In an </a:t>
            </a:r>
            <a:r>
              <a:rPr lang="en-US" dirty="0" err="1"/>
              <a:t>aysn</a:t>
            </a:r>
            <a:r>
              <a:rPr lang="en-US" dirty="0"/>
              <a:t> environment, finish all activity and get the data needed. So async with stable or </a:t>
            </a:r>
            <a:r>
              <a:rPr lang="en-US" dirty="0" err="1"/>
              <a:t>fakeAsync</a:t>
            </a:r>
            <a:r>
              <a:rPr lang="en-US" dirty="0"/>
              <a:t> with tick.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39EC8647-F2F3-EE47-A182-5E45D159C4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8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Normal unit test for Util functions. Don’t need angular testing packages.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118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809" y="1485384"/>
            <a:ext cx="8565833" cy="8897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8" name="Rectangle 7"/>
          <p:cNvSpPr/>
          <p:nvPr/>
        </p:nvSpPr>
        <p:spPr>
          <a:xfrm>
            <a:off x="755809" y="4722937"/>
            <a:ext cx="8565833" cy="8897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9" name="Rectangle 8"/>
          <p:cNvSpPr/>
          <p:nvPr/>
        </p:nvSpPr>
        <p:spPr>
          <a:xfrm>
            <a:off x="755809" y="1637381"/>
            <a:ext cx="8565833" cy="30251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973330" y="4529134"/>
            <a:ext cx="1007745" cy="10083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180" y="1579423"/>
            <a:ext cx="8368482" cy="334782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053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296" y="4840224"/>
            <a:ext cx="6522630" cy="1179805"/>
          </a:xfrm>
        </p:spPr>
        <p:txBody>
          <a:bodyPr>
            <a:normAutofit/>
          </a:bodyPr>
          <a:lstStyle>
            <a:lvl1pPr marL="0" indent="0" algn="l">
              <a:buNone/>
              <a:defRPr sz="1984" b="0">
                <a:solidFill>
                  <a:schemeClr val="tx1"/>
                </a:solidFill>
              </a:defRPr>
            </a:lvl1pPr>
            <a:lvl2pPr marL="503880" indent="0" algn="ctr">
              <a:buNone/>
              <a:defRPr sz="3086"/>
            </a:lvl2pPr>
            <a:lvl3pPr marL="1007760" indent="0" algn="ctr">
              <a:buNone/>
              <a:defRPr sz="2645"/>
            </a:lvl3pPr>
            <a:lvl4pPr marL="1511640" indent="0" algn="ctr">
              <a:buNone/>
              <a:defRPr sz="2204"/>
            </a:lvl4pPr>
            <a:lvl5pPr marL="2015520" indent="0" algn="ctr">
              <a:buNone/>
              <a:defRPr sz="2204"/>
            </a:lvl5pPr>
            <a:lvl6pPr marL="2519401" indent="0" algn="ctr">
              <a:buNone/>
              <a:defRPr sz="2204"/>
            </a:lvl6pPr>
            <a:lvl7pPr marL="3023281" indent="0" algn="ctr">
              <a:buNone/>
              <a:defRPr sz="2204"/>
            </a:lvl7pPr>
            <a:lvl8pPr marL="3527161" indent="0" algn="ctr">
              <a:buNone/>
              <a:defRPr sz="2204"/>
            </a:lvl8pPr>
            <a:lvl9pPr marL="4031041" indent="0" algn="ctr">
              <a:buNone/>
              <a:defRPr sz="22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5779" y="6917488"/>
            <a:ext cx="5230197" cy="40265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3801" y="4661657"/>
            <a:ext cx="986807" cy="705866"/>
          </a:xfrm>
        </p:spPr>
        <p:txBody>
          <a:bodyPr/>
          <a:lstStyle>
            <a:lvl1pPr>
              <a:defRPr sz="3086" b="1"/>
            </a:lvl1pPr>
          </a:lstStyle>
          <a:p>
            <a:pPr lvl="0"/>
            <a:fld id="{B4A8A35D-E3E4-3C45-90DF-A747DC96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588222"/>
            <a:ext cx="2109966" cy="6218343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1778" y="588222"/>
            <a:ext cx="6203930" cy="6218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23449"/>
            <a:ext cx="10077450" cy="2139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267" y="1351229"/>
            <a:ext cx="7671459" cy="388226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05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147" y="5536006"/>
            <a:ext cx="7482507" cy="1176443"/>
          </a:xfrm>
        </p:spPr>
        <p:txBody>
          <a:bodyPr anchor="t">
            <a:normAutofit/>
          </a:bodyPr>
          <a:lstStyle>
            <a:lvl1pPr marL="0" indent="0">
              <a:buNone/>
              <a:defRPr sz="1984" b="0">
                <a:solidFill>
                  <a:schemeClr val="accent1">
                    <a:lumMod val="50000"/>
                  </a:schemeClr>
                </a:solidFill>
              </a:defRPr>
            </a:lvl1pPr>
            <a:lvl2pPr marL="50388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3204" y="6917488"/>
            <a:ext cx="2185687" cy="40265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3117" y="6917487"/>
            <a:ext cx="5230197" cy="40265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98569" y="2680437"/>
            <a:ext cx="1007745" cy="10083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340" y="2766436"/>
            <a:ext cx="982203" cy="794366"/>
          </a:xfrm>
        </p:spPr>
        <p:txBody>
          <a:bodyPr/>
          <a:lstStyle>
            <a:lvl1pPr>
              <a:defRPr sz="3086"/>
            </a:lvl1pPr>
          </a:lstStyle>
          <a:p>
            <a:pPr lvl="0"/>
            <a:fld id="{B13DA31C-9B58-414F-B2AD-D87DBF40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809" y="2420112"/>
            <a:ext cx="4030980" cy="4386453"/>
          </a:xfrm>
        </p:spPr>
        <p:txBody>
          <a:bodyPr/>
          <a:lstStyle>
            <a:lvl1pPr>
              <a:defRPr sz="2204"/>
            </a:lvl1pPr>
            <a:lvl2pPr>
              <a:defRPr sz="1984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24" y="2420112"/>
            <a:ext cx="4030980" cy="4386453"/>
          </a:xfrm>
        </p:spPr>
        <p:txBody>
          <a:bodyPr/>
          <a:lstStyle>
            <a:lvl1pPr>
              <a:defRPr sz="2204"/>
            </a:lvl1pPr>
            <a:lvl2pPr>
              <a:defRPr sz="1984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2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09" y="2258771"/>
            <a:ext cx="4030980" cy="705866"/>
          </a:xfrm>
        </p:spPr>
        <p:txBody>
          <a:bodyPr anchor="ctr">
            <a:normAutofit/>
          </a:bodyPr>
          <a:lstStyle>
            <a:lvl1pPr marL="0" indent="0">
              <a:buNone/>
              <a:defRPr sz="2204" b="1">
                <a:solidFill>
                  <a:schemeClr val="accent1">
                    <a:lumMod val="75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09" y="3025140"/>
            <a:ext cx="4030980" cy="3630168"/>
          </a:xfrm>
        </p:spPr>
        <p:txBody>
          <a:bodyPr/>
          <a:lstStyle>
            <a:lvl1pPr>
              <a:defRPr sz="2204"/>
            </a:lvl1pPr>
            <a:lvl2pPr>
              <a:defRPr sz="1984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2916" y="2258771"/>
            <a:ext cx="4030980" cy="705866"/>
          </a:xfrm>
        </p:spPr>
        <p:txBody>
          <a:bodyPr anchor="ctr">
            <a:normAutofit/>
          </a:bodyPr>
          <a:lstStyle>
            <a:lvl1pPr marL="0" indent="0">
              <a:buNone/>
              <a:defRPr sz="2204" b="1">
                <a:solidFill>
                  <a:schemeClr val="accent1">
                    <a:lumMod val="75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2916" y="3025140"/>
            <a:ext cx="4030980" cy="3630168"/>
          </a:xfrm>
        </p:spPr>
        <p:txBody>
          <a:bodyPr/>
          <a:lstStyle>
            <a:lvl1pPr>
              <a:defRPr sz="2204"/>
            </a:lvl1pPr>
            <a:lvl2pPr>
              <a:defRPr sz="1984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FE9492-34B0-EC47-A12B-B921EC91E3C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1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143E9-EAB8-1447-9B17-2ECCEE01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56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63561" y="2"/>
            <a:ext cx="3213889" cy="75628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812" y="756285"/>
            <a:ext cx="2645331" cy="1915922"/>
          </a:xfrm>
        </p:spPr>
        <p:txBody>
          <a:bodyPr anchor="b">
            <a:normAutofit/>
          </a:bodyPr>
          <a:lstStyle>
            <a:lvl1pPr>
              <a:defRPr sz="308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825" y="756285"/>
            <a:ext cx="5547636" cy="5536006"/>
          </a:xfrm>
        </p:spPr>
        <p:txBody>
          <a:bodyPr/>
          <a:lstStyle>
            <a:lvl1pPr>
              <a:defRPr sz="2204"/>
            </a:lvl1pPr>
            <a:lvl2pPr>
              <a:defRPr sz="1984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6812" y="2672207"/>
            <a:ext cx="2645331" cy="36301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2"/>
              </a:spcBef>
              <a:buNone/>
              <a:defRPr sz="1488">
                <a:solidFill>
                  <a:schemeClr val="accent1">
                    <a:lumMod val="50000"/>
                  </a:schemeClr>
                </a:solidFill>
              </a:defRPr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92686" y="6898160"/>
            <a:ext cx="433330" cy="433603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3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63561" y="2"/>
            <a:ext cx="3213889" cy="75628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812" y="756285"/>
            <a:ext cx="2645331" cy="1915922"/>
          </a:xfrm>
        </p:spPr>
        <p:txBody>
          <a:bodyPr anchor="b">
            <a:normAutofit/>
          </a:bodyPr>
          <a:lstStyle>
            <a:lvl1pPr>
              <a:defRPr sz="308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6863560" cy="756285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6812" y="2672207"/>
            <a:ext cx="2645331" cy="36301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2"/>
              </a:spcBef>
              <a:buNone/>
              <a:defRPr sz="1488">
                <a:solidFill>
                  <a:schemeClr val="accent1">
                    <a:lumMod val="50000"/>
                  </a:schemeClr>
                </a:solidFill>
              </a:defRPr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92686" y="6898160"/>
            <a:ext cx="433330" cy="433603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681FAF-276F-194D-9F90-5063055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392686" y="6898160"/>
            <a:ext cx="433330" cy="433603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809" y="534441"/>
            <a:ext cx="8565833" cy="177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09" y="2339442"/>
            <a:ext cx="8565833" cy="446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89" y="6917488"/>
            <a:ext cx="270579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809" y="6917488"/>
            <a:ext cx="523019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9354" y="6917488"/>
            <a:ext cx="52906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2" b="1" spc="-77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629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01552" indent="-201552" algn="l" defTabSz="1007760" rtl="0" eaLnBrk="1" latinLnBrk="0" hangingPunct="1">
        <a:lnSpc>
          <a:spcPct val="90000"/>
        </a:lnSpc>
        <a:spcBef>
          <a:spcPts val="1323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indent="-201552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806208" indent="-201552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3pPr>
      <a:lvl4pPr marL="1108536" indent="-201552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1410864" indent="-201552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1763360" indent="-251940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6pPr>
      <a:lvl7pPr marL="2093990" indent="-251940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7pPr>
      <a:lvl8pPr marL="2424620" indent="-251940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8pPr>
      <a:lvl9pPr marL="2755250" indent="-251940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4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6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emaphoreci.com/community/tutorials/testing-components-in-angular-2-with-jasmine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jasmine.github.io/tutorials/your_first_sui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smine.github.io/pages/getting_started.html" TargetMode="External"/><Relationship Id="rId5" Type="http://schemas.openxmlformats.org/officeDocument/2006/relationships/hyperlink" Target="https://angular.io/guide/testing" TargetMode="External"/><Relationship Id="rId10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hyperlink" Target="https://github.com/angular/angular-cl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81">
            <a:extLst>
              <a:ext uri="{FF2B5EF4-FFF2-40B4-BE49-F238E27FC236}">
                <a16:creationId xmlns:a16="http://schemas.microsoft.com/office/drawing/2014/main" id="{1294B15F-D2FD-2F40-B2A9-EB0FEB3F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7" y="3046152"/>
            <a:ext cx="6403140" cy="1424698"/>
          </a:xfrm>
          <a:prstGeom prst="rect">
            <a:avLst/>
          </a:prstGeom>
          <a:noFill/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B082C6E-F7B4-FC4E-A3B9-11210C1AAB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768475"/>
            <a:ext cx="9069388" cy="5456238"/>
          </a:xfrm>
        </p:spPr>
        <p:txBody>
          <a:bodyPr anchor="ctr" anchorCtr="1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006699"/>
              </a:solidFill>
            </a:endParaRP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Frontend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Unit 2 - Class 15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Jan 27,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4DA0-EF72-4242-87F9-008DFAEE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USER SERVICE TEST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6A3E95-8160-3842-8388-E9266D00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220128"/>
              </p:ext>
            </p:extLst>
          </p:nvPr>
        </p:nvGraphicFramePr>
        <p:xfrm>
          <a:off x="998269" y="2115185"/>
          <a:ext cx="48831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5" name="Document" r:id="rId3" imgW="7556500" imgH="1219200" progId="Word.Document.12">
                  <p:embed/>
                </p:oleObj>
              </mc:Choice>
              <mc:Fallback>
                <p:oleObj name="Document" r:id="rId3" imgW="7556500" imgH="12192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66A3E95-8160-3842-8388-E9266D00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269" y="2115185"/>
                        <a:ext cx="4883150" cy="78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47240F-DD95-904C-B33D-E56097BB5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93291"/>
              </p:ext>
            </p:extLst>
          </p:nvPr>
        </p:nvGraphicFramePr>
        <p:xfrm>
          <a:off x="998269" y="2897823"/>
          <a:ext cx="75565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6" name="Document" r:id="rId5" imgW="7556500" imgH="4470400" progId="Word.Document.12">
                  <p:embed/>
                </p:oleObj>
              </mc:Choice>
              <mc:Fallback>
                <p:oleObj name="Document" r:id="rId5" imgW="7556500" imgH="447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69" y="2897823"/>
                        <a:ext cx="7556500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88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4DA0-EF72-4242-87F9-008DFAEE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ASYNC TASKS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6A3E95-8160-3842-8388-E9266D009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69" y="2115185"/>
          <a:ext cx="48831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71" name="Document" r:id="rId4" imgW="7556500" imgH="1219200" progId="Word.Document.12">
                  <p:embed/>
                </p:oleObj>
              </mc:Choice>
              <mc:Fallback>
                <p:oleObj name="Document" r:id="rId4" imgW="7556500" imgH="12192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66A3E95-8160-3842-8388-E9266D00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8269" y="2115185"/>
                        <a:ext cx="4883150" cy="78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47240F-DD95-904C-B33D-E56097BB5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69" y="2897823"/>
          <a:ext cx="75565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72" name="Document" r:id="rId6" imgW="7556500" imgH="4470400" progId="Word.Document.12">
                  <p:embed/>
                </p:oleObj>
              </mc:Choice>
              <mc:Fallback>
                <p:oleObj name="Document" r:id="rId6" imgW="7556500" imgH="44704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A47240F-DD95-904C-B33D-E56097BB5C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8269" y="2897823"/>
                        <a:ext cx="7556500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26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4319B2-7E75-B246-8B93-F181C85A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475" y="1432039"/>
            <a:ext cx="7559333" cy="42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0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4DA0-EF72-4242-87F9-008DFAEE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PIPE FUNCTION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6A3E95-8160-3842-8388-E9266D00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8564"/>
              </p:ext>
            </p:extLst>
          </p:nvPr>
        </p:nvGraphicFramePr>
        <p:xfrm>
          <a:off x="998538" y="2309190"/>
          <a:ext cx="48831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1" name="Document" r:id="rId4" imgW="7556500" imgH="2070100" progId="Word.Document.12">
                  <p:embed/>
                </p:oleObj>
              </mc:Choice>
              <mc:Fallback>
                <p:oleObj name="Document" r:id="rId4" imgW="7556500" imgH="20701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66A3E95-8160-3842-8388-E9266D00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8538" y="2309190"/>
                        <a:ext cx="4883150" cy="132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47240F-DD95-904C-B33D-E56097BB5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551827"/>
              </p:ext>
            </p:extLst>
          </p:nvPr>
        </p:nvGraphicFramePr>
        <p:xfrm>
          <a:off x="998538" y="4083939"/>
          <a:ext cx="7556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2" name="Document" r:id="rId6" imgW="7556500" imgH="2070100" progId="Word.Document.12">
                  <p:embed/>
                </p:oleObj>
              </mc:Choice>
              <mc:Fallback>
                <p:oleObj name="Document" r:id="rId6" imgW="7556500" imgH="20701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A47240F-DD95-904C-B33D-E56097BB5C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8538" y="4083939"/>
                        <a:ext cx="75565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92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296" y="534441"/>
            <a:ext cx="8313896" cy="17747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CONSUMING A SERVICE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4296" y="2558898"/>
            <a:ext cx="8313896" cy="4247665"/>
          </a:xfrm>
        </p:spPr>
        <p:txBody>
          <a:bodyPr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3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296" y="534441"/>
            <a:ext cx="8313896" cy="17747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SASS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4296" y="2558898"/>
            <a:ext cx="8313896" cy="4247665"/>
          </a:xfrm>
        </p:spPr>
        <p:txBody>
          <a:bodyPr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2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780C-31B6-1A44-A05B-E7BA61516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824" y="1094052"/>
            <a:ext cx="3535426" cy="3156954"/>
          </a:xfrm>
        </p:spPr>
        <p:txBody>
          <a:bodyPr anchor="b">
            <a:normAutofit/>
          </a:bodyPr>
          <a:lstStyle/>
          <a:p>
            <a:pPr lvl="0"/>
            <a:r>
              <a:rPr lang="en-US" sz="4600">
                <a:solidFill>
                  <a:srgbClr val="FFFFFF"/>
                </a:solidFill>
              </a:rPr>
              <a:t>Questions?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A3A-F402-4A4B-AFF9-0A12B9D251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5809" y="1476315"/>
            <a:ext cx="3788815" cy="4868924"/>
          </a:xfrm>
        </p:spPr>
        <p:txBody>
          <a:bodyPr anchor="ctr">
            <a:normAutofit/>
          </a:bodyPr>
          <a:lstStyle/>
          <a:p>
            <a:pPr lvl="0"/>
            <a:endParaRPr lang="en-US" sz="1900" dirty="0">
              <a:solidFill>
                <a:schemeClr val="bg1"/>
              </a:solidFill>
            </a:endParaRPr>
          </a:p>
          <a:p>
            <a:pPr lvl="0"/>
            <a:endParaRPr lang="en-US" sz="19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2015-FBAA-094F-987C-BF7682C1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84153-7FCA-7A48-896D-C3D5C897EBF5}"/>
              </a:ext>
            </a:extLst>
          </p:cNvPr>
          <p:cNvSpPr/>
          <p:nvPr/>
        </p:nvSpPr>
        <p:spPr>
          <a:xfrm>
            <a:off x="1209367" y="2271251"/>
            <a:ext cx="7262281" cy="440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b="1" dirty="0"/>
              <a:t>Course Project - Http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2268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Agenda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Section 28 – Unit Testing.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Studio – practice unit testing.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9246" y="1327863"/>
            <a:ext cx="2206431" cy="1964240"/>
          </a:xfrm>
        </p:spPr>
        <p:txBody>
          <a:bodyPr>
            <a:normAutofit/>
          </a:bodyPr>
          <a:lstStyle/>
          <a:p>
            <a:pPr lvl="0"/>
            <a:r>
              <a:rPr lang="en-US" sz="3100">
                <a:solidFill>
                  <a:srgbClr val="FFFFFF"/>
                </a:solidFill>
              </a:rPr>
              <a:t>Http and Backend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5612E-F64D-1F4D-AFAD-3597C3C67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94" y="1756145"/>
            <a:ext cx="7313148" cy="40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7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9246" y="1327863"/>
            <a:ext cx="2206431" cy="1964240"/>
          </a:xfrm>
        </p:spPr>
        <p:txBody>
          <a:bodyPr>
            <a:normAutofit/>
          </a:bodyPr>
          <a:lstStyle/>
          <a:p>
            <a:pPr lvl="0"/>
            <a:r>
              <a:rPr lang="en-US" sz="3100">
                <a:solidFill>
                  <a:srgbClr val="FFFFFF"/>
                </a:solidFill>
              </a:rPr>
              <a:t>Http and Backend Integration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05A70-2548-9C47-85E6-4178C047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5" y="593814"/>
            <a:ext cx="7130268" cy="47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511820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663819"/>
            <a:ext cx="8449941" cy="152831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2248183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296" y="534441"/>
            <a:ext cx="8313896" cy="17747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UNIT TESTING RESOURCES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4296" y="2558898"/>
            <a:ext cx="8313896" cy="4247665"/>
          </a:xfrm>
        </p:spPr>
        <p:txBody>
          <a:bodyPr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https://angular.io/guide/testing</a:t>
            </a:r>
            <a:endParaRPr lang="en-US" dirty="0"/>
          </a:p>
          <a:p>
            <a:pPr marL="64522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CLI takes care of Jasmine and Karma configuration for you.</a:t>
            </a:r>
          </a:p>
          <a:p>
            <a:pPr marL="64522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test file extension must be .</a:t>
            </a:r>
            <a:r>
              <a:rPr lang="en-US" dirty="0" err="1"/>
              <a:t>spec.ts</a:t>
            </a:r>
            <a:r>
              <a:rPr lang="en-US" dirty="0"/>
              <a:t> so that tooling can identify it as a file with tests (AKA, a </a:t>
            </a:r>
            <a:r>
              <a:rPr lang="en-US" i="1" dirty="0"/>
              <a:t>spec</a:t>
            </a:r>
            <a:r>
              <a:rPr lang="en-US" dirty="0"/>
              <a:t> file).</a:t>
            </a:r>
          </a:p>
          <a:p>
            <a:pPr marL="64522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CI</a:t>
            </a:r>
          </a:p>
          <a:p>
            <a:pPr marL="64522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https://jasmine.github.io/pages/getting_started.html</a:t>
            </a:r>
            <a:endParaRPr lang="en-US" dirty="0"/>
          </a:p>
          <a:p>
            <a:pPr marL="64522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https://jasmine.github.io/tutorials/your_first_suite</a:t>
            </a: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https://semaphoreci.com/community/tutorials/testing-components-in-angular-2-with-jasmine</a:t>
            </a: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https://github.com/angular/angular-cli</a:t>
            </a:r>
            <a:endParaRPr lang="en-US" dirty="0"/>
          </a:p>
          <a:p>
            <a:pPr marL="0" lvl="0" indent="0">
              <a:buSzPct val="100000"/>
              <a:buNone/>
            </a:pP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4238" y="6869953"/>
            <a:ext cx="377904" cy="504190"/>
          </a:xfrm>
          <a:prstGeom prst="ellipse">
            <a:avLst/>
          </a:prstGeom>
          <a:blipFill dpi="0"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368" y="6902147"/>
            <a:ext cx="329644" cy="439804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00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511820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663819"/>
            <a:ext cx="8449941" cy="152831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2248183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296" y="534441"/>
            <a:ext cx="8313896" cy="17747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TEST UTILITIES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4296" y="2558898"/>
            <a:ext cx="8313896" cy="4247665"/>
          </a:xfrm>
        </p:spPr>
        <p:txBody>
          <a:bodyPr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Need to get test utility setup via tutorial.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Test Runner – Karma.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Describe the to be tested unit. 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Unit test- Each ‘it’ block is a test.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beforeEach() runs before each test.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Test logic – Angular app with app module and app component and runs in browser.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Testing environment is the test running it. We need to bootstrap our application. Setup app module and execute tests to what user sees.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4238" y="6869953"/>
            <a:ext cx="377904" cy="50419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368" y="6902147"/>
            <a:ext cx="329644" cy="439804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18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511820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663819"/>
            <a:ext cx="8449941" cy="152831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2248183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296" y="534441"/>
            <a:ext cx="8313896" cy="17747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TEST UTILITIES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4296" y="2558898"/>
            <a:ext cx="8313896" cy="4247665"/>
          </a:xfrm>
        </p:spPr>
        <p:txBody>
          <a:bodyPr>
            <a:normAutofit lnSpcReduction="10000"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Test for component created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Fixture holds created component – truthy means existent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debugElement</a:t>
            </a:r>
            <a:r>
              <a:rPr lang="en-US" dirty="0"/>
              <a:t> lets us examine the component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expect is a testing package provided by testing package such as karma or Jasmine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Expect app to have a property of a title with a value of the existing title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detectChanges</a:t>
            </a:r>
            <a:r>
              <a:rPr lang="en-US" dirty="0"/>
              <a:t> triggers change detection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We can expect certain elements such as h1 element and containing some specific text value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ng test will run the test cli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4238" y="6869953"/>
            <a:ext cx="377904" cy="50419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368" y="6902147"/>
            <a:ext cx="329644" cy="439804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96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4DA0-EF72-4242-87F9-008DFAEE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37C3-1B39-684F-B974-EA0D5C0C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component</a:t>
            </a:r>
          </a:p>
          <a:p>
            <a:r>
              <a:rPr lang="en-US" dirty="0"/>
              <a:t>ng g c user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6A3E95-8160-3842-8388-E9266D00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583727"/>
              </p:ext>
            </p:extLst>
          </p:nvPr>
        </p:nvGraphicFramePr>
        <p:xfrm>
          <a:off x="808722" y="3401573"/>
          <a:ext cx="7556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7" name="Document" r:id="rId3" imgW="7556500" imgH="1727200" progId="Word.Document.12">
                  <p:embed/>
                </p:oleObj>
              </mc:Choice>
              <mc:Fallback>
                <p:oleObj name="Document" r:id="rId3" imgW="75565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722" y="3401573"/>
                        <a:ext cx="75565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52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4DA0-EF72-4242-87F9-008DFAEE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UNIT TEST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6A3E95-8160-3842-8388-E9266D00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124833"/>
              </p:ext>
            </p:extLst>
          </p:nvPr>
        </p:nvGraphicFramePr>
        <p:xfrm>
          <a:off x="1083212" y="1768463"/>
          <a:ext cx="4882784" cy="5317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1" name="Document" r:id="rId3" imgW="7556500" imgH="8229600" progId="Word.Document.12">
                  <p:embed/>
                </p:oleObj>
              </mc:Choice>
              <mc:Fallback>
                <p:oleObj name="Document" r:id="rId3" imgW="7556500" imgH="8229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66A3E95-8160-3842-8388-E9266D00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3212" y="1768463"/>
                        <a:ext cx="4882784" cy="5317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582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470</Words>
  <Application>Microsoft Macintosh PowerPoint</Application>
  <PresentationFormat>Custom</PresentationFormat>
  <Paragraphs>63</Paragraphs>
  <Slides>17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Liberation Sans</vt:lpstr>
      <vt:lpstr>Rockwell</vt:lpstr>
      <vt:lpstr>Rockwell Condensed</vt:lpstr>
      <vt:lpstr>Rockwell Extra Bold</vt:lpstr>
      <vt:lpstr>Times New Roman</vt:lpstr>
      <vt:lpstr>Wingdings</vt:lpstr>
      <vt:lpstr>Wood Type</vt:lpstr>
      <vt:lpstr>Microsoft Word Document</vt:lpstr>
      <vt:lpstr>Document</vt:lpstr>
      <vt:lpstr>PowerPoint Presentation</vt:lpstr>
      <vt:lpstr>Agenda</vt:lpstr>
      <vt:lpstr>Http and Backend Integration</vt:lpstr>
      <vt:lpstr>Http and Backend Integration</vt:lpstr>
      <vt:lpstr>UNIT TESTING RESOURCES</vt:lpstr>
      <vt:lpstr>TEST UTILITIES</vt:lpstr>
      <vt:lpstr>TEST UTILITIES</vt:lpstr>
      <vt:lpstr>CREATING UNIT TEST</vt:lpstr>
      <vt:lpstr>CREATING UNIT TEST</vt:lpstr>
      <vt:lpstr>CREATING USER SERVICE TEST</vt:lpstr>
      <vt:lpstr>SIMULATING ASYNC TASKS</vt:lpstr>
      <vt:lpstr>PowerPoint Presentation</vt:lpstr>
      <vt:lpstr>TESTING PIPE FUNCTION</vt:lpstr>
      <vt:lpstr>CONSUMING A SERVICE</vt:lpstr>
      <vt:lpstr>SASS</vt:lpstr>
      <vt:lpstr>Questions? </vt:lpstr>
      <vt:lpstr>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 Aggarwal</dc:creator>
  <cp:lastModifiedBy>Chetna Aggarwal</cp:lastModifiedBy>
  <cp:revision>56</cp:revision>
  <dcterms:created xsi:type="dcterms:W3CDTF">2021-01-23T17:22:54Z</dcterms:created>
  <dcterms:modified xsi:type="dcterms:W3CDTF">2021-01-23T22:47:24Z</dcterms:modified>
</cp:coreProperties>
</file>