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94" r:id="rId3"/>
    <p:sldId id="489" r:id="rId4"/>
    <p:sldId id="492" r:id="rId5"/>
    <p:sldId id="491" r:id="rId6"/>
    <p:sldId id="493" r:id="rId7"/>
    <p:sldId id="495" r:id="rId8"/>
    <p:sldId id="494" r:id="rId9"/>
    <p:sldId id="496" r:id="rId10"/>
    <p:sldId id="497" r:id="rId11"/>
    <p:sldId id="487" r:id="rId12"/>
    <p:sldId id="498" r:id="rId13"/>
    <p:sldId id="499" r:id="rId14"/>
    <p:sldId id="500" r:id="rId15"/>
    <p:sldId id="501" r:id="rId16"/>
    <p:sldId id="490" r:id="rId17"/>
    <p:sldId id="488" r:id="rId18"/>
    <p:sldId id="502" r:id="rId19"/>
    <p:sldId id="503" r:id="rId20"/>
    <p:sldId id="504" r:id="rId21"/>
    <p:sldId id="505" r:id="rId22"/>
    <p:sldId id="407" r:id="rId23"/>
    <p:sldId id="485" r:id="rId24"/>
  </p:sldIdLst>
  <p:sldSz cx="10077450" cy="75628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823"/>
    <p:restoredTop sz="94710"/>
  </p:normalViewPr>
  <p:slideViewPr>
    <p:cSldViewPr snapToGrid="0" snapToObjects="1">
      <p:cViewPr varScale="1">
        <p:scale>
          <a:sx n="27" d="100"/>
          <a:sy n="27" d="100"/>
        </p:scale>
        <p:origin x="208" y="2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14EBBF-8A1C-274D-9A43-F07DDD038E4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42151-0C6B-2F49-B8E6-1D743B9F3E5F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5AE0F-A2A8-CA41-B287-8AF103742C58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0E9CD-BE8D-3E4E-A822-63A0F8F5F342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E313893-DF0F-0040-BE0E-E2A91F5D3132}" type="slidenum">
              <a:t>‹#›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28199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939358-601E-CE49-A1E6-5F79B9D99C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2"/>
            <a:ext cx="5028477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FCD8EB-B8D6-D64D-B888-5CD8345DA2A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40" y="4777557"/>
            <a:ext cx="6217563" cy="45259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24E0B90-2C42-D34C-B082-B68F1592300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906DD-1A01-C845-B545-B0BB312C70B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EE406-F268-3344-B9A4-3595572E255A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8D007-3162-F944-A6C3-C8A14D0ADE7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39EC8647-F2F3-EE47-A182-5E45D159C46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51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Liberation Sans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DEAB159B-EC79-314B-A3A3-6B83DEE86AEA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973D9EB-4508-C94C-9C32-A9AAD98C6878}" type="slidenum">
              <a:t>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281C94D0-82FE-2243-A85A-C2D46911C4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2DB217F1-EF6D-364A-9207-196C5AC3370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10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688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basarat.gitbook.io</a:t>
            </a:r>
            <a:r>
              <a:rPr lang="en-US" dirty="0"/>
              <a:t>/typescript/future-</a:t>
            </a:r>
            <a:r>
              <a:rPr lang="en-US" dirty="0" err="1"/>
              <a:t>javascript</a:t>
            </a:r>
            <a:r>
              <a:rPr lang="en-US" dirty="0"/>
              <a:t>/</a:t>
            </a:r>
            <a:r>
              <a:rPr lang="en-US" dirty="0" err="1"/>
              <a:t>classes#access-modifiers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/young-coder/private-fields-in-typescript-3-8-true-privacy-at-last-fb4f194305d9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11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34206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basarat.gitbook.io</a:t>
            </a:r>
            <a:r>
              <a:rPr lang="en-US" dirty="0"/>
              <a:t>/typescript/future-</a:t>
            </a:r>
            <a:r>
              <a:rPr lang="en-US" dirty="0" err="1"/>
              <a:t>javascript</a:t>
            </a:r>
            <a:r>
              <a:rPr lang="en-US" dirty="0"/>
              <a:t>/</a:t>
            </a:r>
            <a:r>
              <a:rPr lang="en-US" dirty="0" err="1"/>
              <a:t>classes#access-modifiers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/young-coder/private-fields-in-typescript-3-8-true-privacy-at-last-fb4f194305d9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12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198283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basarat.gitbook.io</a:t>
            </a:r>
            <a:r>
              <a:rPr lang="en-US" dirty="0"/>
              <a:t>/typescript/future-</a:t>
            </a:r>
            <a:r>
              <a:rPr lang="en-US" dirty="0" err="1"/>
              <a:t>javascript</a:t>
            </a:r>
            <a:r>
              <a:rPr lang="en-US" dirty="0"/>
              <a:t>/</a:t>
            </a:r>
            <a:r>
              <a:rPr lang="en-US" dirty="0" err="1"/>
              <a:t>classes#access-modifiers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/young-coder/private-fields-in-typescript-3-8-true-privacy-at-last-fb4f194305d9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13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912087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basarat.gitbook.io</a:t>
            </a:r>
            <a:r>
              <a:rPr lang="en-US" dirty="0"/>
              <a:t>/typescript/future-</a:t>
            </a:r>
            <a:r>
              <a:rPr lang="en-US" dirty="0" err="1"/>
              <a:t>javascript</a:t>
            </a:r>
            <a:r>
              <a:rPr lang="en-US" dirty="0"/>
              <a:t>/</a:t>
            </a:r>
            <a:r>
              <a:rPr lang="en-US" dirty="0" err="1"/>
              <a:t>classes#access-modifiers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/young-coder/private-fields-in-typescript-3-8-true-privacy-at-last-fb4f194305d9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14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820797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basarat.gitbook.io</a:t>
            </a:r>
            <a:r>
              <a:rPr lang="en-US" dirty="0"/>
              <a:t>/typescript/future-</a:t>
            </a:r>
            <a:r>
              <a:rPr lang="en-US" dirty="0" err="1"/>
              <a:t>javascript</a:t>
            </a:r>
            <a:r>
              <a:rPr lang="en-US" dirty="0"/>
              <a:t>/</a:t>
            </a:r>
            <a:r>
              <a:rPr lang="en-US" dirty="0" err="1"/>
              <a:t>classes#access-modifiers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/young-coder/private-fields-in-typescript-3-8-true-privacy-at-last-fb4f194305d9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15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063141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basarat.gitbook.io</a:t>
            </a:r>
            <a:r>
              <a:rPr lang="en-US" dirty="0"/>
              <a:t>/typescript/future-</a:t>
            </a:r>
            <a:r>
              <a:rPr lang="en-US" dirty="0" err="1"/>
              <a:t>javascript</a:t>
            </a:r>
            <a:r>
              <a:rPr lang="en-US" dirty="0"/>
              <a:t>/</a:t>
            </a:r>
            <a:r>
              <a:rPr lang="en-US" dirty="0" err="1"/>
              <a:t>classes#access-modifiers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/young-coder/private-fields-in-typescript-3-8-true-privacy-at-last-fb4f194305d9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16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97182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basarat.gitbook.io</a:t>
            </a:r>
            <a:r>
              <a:rPr lang="en-US" dirty="0"/>
              <a:t>/typescript/future-</a:t>
            </a:r>
            <a:r>
              <a:rPr lang="en-US" dirty="0" err="1"/>
              <a:t>javascript</a:t>
            </a:r>
            <a:r>
              <a:rPr lang="en-US" dirty="0"/>
              <a:t>/</a:t>
            </a:r>
            <a:r>
              <a:rPr lang="en-US" dirty="0" err="1"/>
              <a:t>classes#access-modifiers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/young-coder/private-fields-in-typescript-3-8-true-privacy-at-last-fb4f194305d9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17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685649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basarat.gitbook.io</a:t>
            </a:r>
            <a:r>
              <a:rPr lang="en-US" dirty="0"/>
              <a:t>/typescript/future-</a:t>
            </a:r>
            <a:r>
              <a:rPr lang="en-US" dirty="0" err="1"/>
              <a:t>javascript</a:t>
            </a:r>
            <a:r>
              <a:rPr lang="en-US" dirty="0"/>
              <a:t>/</a:t>
            </a:r>
            <a:r>
              <a:rPr lang="en-US" dirty="0" err="1"/>
              <a:t>classes#access-modifiers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/young-coder/private-fields-in-typescript-3-8-true-privacy-at-last-fb4f194305d9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18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733567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basarat.gitbook.io</a:t>
            </a:r>
            <a:r>
              <a:rPr lang="en-US" dirty="0"/>
              <a:t>/typescript/future-</a:t>
            </a:r>
            <a:r>
              <a:rPr lang="en-US" dirty="0" err="1"/>
              <a:t>javascript</a:t>
            </a:r>
            <a:r>
              <a:rPr lang="en-US" dirty="0"/>
              <a:t>/</a:t>
            </a:r>
            <a:r>
              <a:rPr lang="en-US" dirty="0" err="1"/>
              <a:t>classes#access-modifiers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/young-coder/private-fields-in-typescript-3-8-true-privacy-at-last-fb4f194305d9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19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47617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basarat.gitbook.io</a:t>
            </a:r>
            <a:r>
              <a:rPr lang="en-US" dirty="0"/>
              <a:t>/typescript/future-</a:t>
            </a:r>
            <a:r>
              <a:rPr lang="en-US" dirty="0" err="1"/>
              <a:t>javascript</a:t>
            </a:r>
            <a:r>
              <a:rPr lang="en-US" dirty="0"/>
              <a:t>/</a:t>
            </a:r>
            <a:r>
              <a:rPr lang="en-US" dirty="0" err="1"/>
              <a:t>classes#access-modifiers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/young-coder/private-fields-in-typescript-3-8-true-privacy-at-last-fb4f194305d9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20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067892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38DA5-9105-8140-8A72-85AB30D0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8BC1-147D-DA40-8F11-06A3F6537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basarat.gitbook.io</a:t>
            </a:r>
            <a:r>
              <a:rPr lang="en-US" dirty="0"/>
              <a:t>/typescript/future-</a:t>
            </a:r>
            <a:r>
              <a:rPr lang="en-US" dirty="0" err="1"/>
              <a:t>javascript</a:t>
            </a:r>
            <a:r>
              <a:rPr lang="en-US" dirty="0"/>
              <a:t>/</a:t>
            </a:r>
            <a:r>
              <a:rPr lang="en-US" dirty="0" err="1"/>
              <a:t>classes#access-modifiers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/young-coder/private-fields-in-typescript-3-8-true-privacy-at-last-fb4f194305d9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BDFB-C62F-6B43-9109-8099F063A8E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79572-7B2D-2545-B74E-21C6EAAF4A5D}" type="slidenum">
              <a:t>21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02737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94640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26880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60734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21974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59800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9061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914A5-3891-324A-BDEB-89AAEDF0B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6025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01E4C-99C2-8C45-BFD3-B31C286DE4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3750-4169-B74B-9BA2-1E647E937AE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D7A52-8492-7F47-AFDC-8D554A3EF261}" type="slidenum">
              <a:t>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17757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4522-827A-6D42-9170-7E9F1EE4F07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1238253"/>
            <a:ext cx="7558092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486AF-1C02-2D4F-BE3B-B17C17B0FA6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3971925"/>
            <a:ext cx="7558092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D35ED-EC73-8A44-8C26-75A0A3A24C4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A0F6F-9562-7043-928C-00C097FB824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15181-80CE-204F-9E75-258C551F8DB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4A8A35D-E3E4-3C45-90DF-A747DC96631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9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BC50-546C-E042-B32F-AAF1043885B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59CCC-881D-8C4C-9ED5-3123B3FC5B3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27299-AF7C-084E-A0BD-EA361820F14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153DB-5DAD-8743-8252-D4C2BAFEC77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8947D-6056-1E4E-A3B2-5AB093CC04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A194A8-15D3-5F4D-8863-2BCAFB1E413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8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8D8B36-356D-314D-8330-5128FAEA5909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05671" y="301623"/>
            <a:ext cx="2266953" cy="5853110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033AE-69F2-AB41-850B-037DD909B24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03240" y="301623"/>
            <a:ext cx="6650038" cy="5853110"/>
          </a:xfrm>
        </p:spPr>
        <p:txBody>
          <a:bodyPr vert="eaVert">
            <a:normAutofit/>
          </a:bodyPr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AC61E-1C62-214E-BD96-0F0C3DC1CAD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35B30-CA0F-3848-BE0D-5FB220451F8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38AD9-4E50-6648-A0E1-DAB852786B1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125974-A9C2-8B4A-A378-6BB54F2FD5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0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D54C8-AD3E-CC4C-A95A-411EE27F956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D701E-5CFB-8B44-BB66-BE513B4DB55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D35F0-3B09-7045-8E17-6AC5B170BE8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DED28-DE7F-6B46-B524-E2C450A82B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D66B1-1DFB-D24D-8BB4-299012FF686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5A05F9-F53E-A645-9C7C-6E45C35522D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319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C0279-4E85-604D-88A9-78F164BD68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885950"/>
            <a:ext cx="8691564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49E10-F435-0449-9E9F-60742E49FC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5060947"/>
            <a:ext cx="8691564" cy="1654177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0A8C7-7E3C-A940-B1C2-FB5018C4C1F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8B43E-C570-D447-B5FB-0F8B1D80DD2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95A43-B516-0841-80CF-B41525F14D3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13DA31C-9B58-414F-B2AD-D87DBF40F3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9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AF34-7656-6243-9CAE-1D3D0E758E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8E2EB-8FA5-BD47-8C5A-FC9D12835B4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240" y="1768477"/>
            <a:ext cx="4457700" cy="4386267"/>
          </a:xfrm>
        </p:spPr>
        <p:txBody>
          <a:bodyPr/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4AB5C-C529-6142-904D-67588A4CC89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3333" y="1768477"/>
            <a:ext cx="4459291" cy="4386267"/>
          </a:xfrm>
        </p:spPr>
        <p:txBody>
          <a:bodyPr/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DBE2E-0774-024C-860A-14563831832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D94B1-AB38-1549-9852-D490B5932E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3DFEC-BBD8-0647-8BBC-307D5080D68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45F6A3-2E43-004F-8AAD-8CCE232E1E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1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4D07-8A1B-484F-85BB-68570948F5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1564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1E22B-F46C-D046-8D4A-7DEDBBADCD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854202"/>
            <a:ext cx="4264020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02538-989F-A444-9826-03EFFE470EC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762246"/>
            <a:ext cx="4264020" cy="4063995"/>
          </a:xfrm>
        </p:spPr>
        <p:txBody>
          <a:bodyPr/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BE5337-8B92-204B-A923-03B1E077009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2223" y="1854202"/>
            <a:ext cx="4283077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AB48D8-B077-4148-963E-5190B2D91C22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2223" y="2762246"/>
            <a:ext cx="4283077" cy="4063995"/>
          </a:xfrm>
        </p:spPr>
        <p:txBody>
          <a:bodyPr/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/>
            </a:lvl2pPr>
            <a:lvl3pPr>
              <a:buSzPct val="100000"/>
              <a:buFont typeface="Arial" pitchFamily="34"/>
              <a:buChar char="•"/>
              <a:defRPr/>
            </a:lvl3pPr>
            <a:lvl4pPr>
              <a:buSzPct val="100000"/>
              <a:buFont typeface="Arial" pitchFamily="34"/>
              <a:buChar char="•"/>
              <a:defRPr/>
            </a:lvl4pPr>
            <a:lvl5pPr>
              <a:buSzPct val="100000"/>
              <a:buFont typeface="Arial" pitchFamily="34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159593-7880-E64B-8C61-8D7A2A4A09D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1D3C8A-7F1C-7C49-8475-F99E734DC45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0443FA-9369-E741-9F3C-BB5FA655668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08A5BE-03DE-B946-8ECA-95D1A9BA82B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8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BA1A8-31E7-B545-9DC2-A5D50A30A31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C89648-A977-6341-A34D-E956FCB57A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E2F62-4933-D546-87A9-B933F1BFDD4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6B61D-1E4A-ED43-A75E-9375EFE3F0D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FE9492-34B0-EC47-A12B-B921EC91E3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8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4D1D82-98D9-F648-8A49-48A9EC9E593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1DDAA-156A-E94D-AFE1-D81B3BCDDFF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617FF-EA82-4143-8B08-C269597E799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E143E9-EAB8-1447-9B17-2ECCEE01F44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744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A500-C8B6-FF46-90AA-AF8D4C1DA3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4821"/>
            <a:ext cx="3251204" cy="1763713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DBAF1-DEC6-9442-991C-3D0FE17EEA7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4658" y="1089022"/>
            <a:ext cx="5100632" cy="5373691"/>
          </a:xfrm>
        </p:spPr>
        <p:txBody>
          <a:bodyPr/>
          <a:lstStyle>
            <a:lvl1pPr>
              <a:defRPr/>
            </a:lvl1pPr>
            <a:lvl2pPr>
              <a:buSzPct val="100000"/>
              <a:buFont typeface="Arial" pitchFamily="34"/>
              <a:buChar char="•"/>
              <a:defRPr sz="2800"/>
            </a:lvl2pPr>
            <a:lvl3pPr>
              <a:buSzPct val="100000"/>
              <a:buFont typeface="Arial" pitchFamily="34"/>
              <a:buChar char="•"/>
              <a:defRPr sz="2400"/>
            </a:lvl3pPr>
            <a:lvl4pPr>
              <a:buSzPct val="100000"/>
              <a:buFont typeface="Arial" pitchFamily="34"/>
              <a:buChar char="•"/>
              <a:defRPr sz="2000"/>
            </a:lvl4pPr>
            <a:lvl5pPr>
              <a:buSzPct val="100000"/>
              <a:buFont typeface="Arial" pitchFamily="34"/>
              <a:buChar char="•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E3BEA-4E73-A944-9AD6-CCA866B5C0E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369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4A3E7-7F6B-B546-86F3-F7884402C14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16745-8D3C-5C4D-A61C-5DFF94565E6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0B9B4-9CA0-9049-88AA-70D23880EE0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C24A20-E1EC-A94B-9862-EEA3C522D8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5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3B24-7625-4047-B02B-B4B853D48D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4821"/>
            <a:ext cx="3251204" cy="1763713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CF8AF5-6889-BB46-828C-9CBF92EF13C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4658" y="1089022"/>
            <a:ext cx="5100632" cy="5373691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FF2F7-CD0D-064C-942D-993D4B6442A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369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F0604-5E45-5A40-8F04-E21B7D669D8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73625-A038-464E-82EC-9D9E15C971A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2C2B2-6B8B-474F-8114-5326C581A92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681FAF-276F-194D-9F90-506305515A3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0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7ED75E-05A4-7A4C-BEC4-8FB8E3A2C2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276" y="300956"/>
            <a:ext cx="9068763" cy="126252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CB8FC-3A05-D04E-A72B-7D17B4C0D3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276" y="1769043"/>
            <a:ext cx="9068763" cy="438551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30FA9-7C1F-1947-9BF6-29A2017F650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276" y="6888595"/>
            <a:ext cx="2347557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70F1B-DAA1-F14A-9ABC-44E902AB05F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5559" y="6888595"/>
            <a:ext cx="3193916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A5B73-2133-B749-8913-A8CD0705D28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4482" y="6888595"/>
            <a:ext cx="2347557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71AAB80A-E60F-6B42-BBA6-1D2F49C6CD63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Liberation Sans" pitchFamily="18"/>
          <a:ea typeface="Microsoft YaHei" pitchFamily="2"/>
          <a:cs typeface="Arial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1415"/>
        </a:spcBef>
        <a:spcAft>
          <a:spcPts val="0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Liberation Sans" pitchFamily="18"/>
          <a:ea typeface="Microsoft YaHei" pitchFamily="2"/>
          <a:cs typeface="Arial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None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None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None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None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3.docx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4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5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6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7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8.docx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9.docx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6656232#questions" TargetMode="External"/><Relationship Id="rId2" Type="http://schemas.openxmlformats.org/officeDocument/2006/relationships/hyperlink" Target="https://www.udemy.com/course/the-complete-guide-to-angular-2/learn/practice/274#overvie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1.docx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2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7450" cy="7562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5931" y="354800"/>
            <a:ext cx="9544175" cy="6853249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9195" y="3678719"/>
            <a:ext cx="2720911" cy="352933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hape 81">
            <a:extLst>
              <a:ext uri="{FF2B5EF4-FFF2-40B4-BE49-F238E27FC236}">
                <a16:creationId xmlns:a16="http://schemas.microsoft.com/office/drawing/2014/main" id="{1294B15F-D2FD-2F40-B2A9-EB0FEB3F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87" y="3046152"/>
            <a:ext cx="6403140" cy="1424698"/>
          </a:xfrm>
          <a:prstGeom prst="rect">
            <a:avLst/>
          </a:prstGeom>
          <a:noFill/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BB082C6E-F7B4-FC4E-A3B9-11210C1AAB3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276" y="1769043"/>
            <a:ext cx="9068763" cy="5456160"/>
          </a:xfrm>
        </p:spPr>
        <p:txBody>
          <a:bodyPr anchor="ctr" anchorCtr="1"/>
          <a:lstStyle/>
          <a:p>
            <a:pPr lvl="0" algn="ctr"/>
            <a:endParaRPr lang="en-US" dirty="0">
              <a:solidFill>
                <a:srgbClr val="FFFFFF"/>
              </a:solidFill>
            </a:endParaRPr>
          </a:p>
          <a:p>
            <a:pPr lvl="0" algn="ctr"/>
            <a:endParaRPr lang="en-US" dirty="0">
              <a:solidFill>
                <a:srgbClr val="FFFFFF"/>
              </a:solidFill>
            </a:endParaRPr>
          </a:p>
          <a:p>
            <a:pPr lvl="0" algn="ctr"/>
            <a:endParaRPr lang="en-US" dirty="0">
              <a:solidFill>
                <a:srgbClr val="006699"/>
              </a:solidFill>
            </a:endParaRPr>
          </a:p>
          <a:p>
            <a:pPr lvl="0" algn="ctr"/>
            <a:r>
              <a:rPr lang="en-US" dirty="0">
                <a:solidFill>
                  <a:srgbClr val="006699"/>
                </a:solidFill>
              </a:rPr>
              <a:t>Codergirl – Frontend</a:t>
            </a:r>
          </a:p>
          <a:p>
            <a:pPr lvl="0" algn="ctr"/>
            <a:r>
              <a:rPr lang="en-US" dirty="0">
                <a:solidFill>
                  <a:srgbClr val="006699"/>
                </a:solidFill>
              </a:rPr>
              <a:t>Unit 2 - Class 6</a:t>
            </a:r>
          </a:p>
          <a:p>
            <a:pPr lvl="0" algn="ctr"/>
            <a:r>
              <a:rPr lang="en-US" dirty="0">
                <a:solidFill>
                  <a:srgbClr val="006699"/>
                </a:solidFill>
              </a:rPr>
              <a:t>December 16,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Using Services – Correct way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66607" y="2399944"/>
            <a:ext cx="7742580" cy="445704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F0C7B40-3262-BA47-9FA3-948ED04CDF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240157"/>
              </p:ext>
            </p:extLst>
          </p:nvPr>
        </p:nvGraphicFramePr>
        <p:xfrm>
          <a:off x="1366838" y="2317750"/>
          <a:ext cx="7556500" cy="468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9" name="Document" r:id="rId4" imgW="7556500" imgH="4686300" progId="Word.Document.12">
                  <p:embed/>
                </p:oleObj>
              </mc:Choice>
              <mc:Fallback>
                <p:oleObj name="Document" r:id="rId4" imgW="7556500" imgH="4686300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DF0C7B40-3262-BA47-9FA3-948ED04CDF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66838" y="2317750"/>
                        <a:ext cx="7556500" cy="468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3761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>
              <a:buSzPct val="100000"/>
            </a:pPr>
            <a:r>
              <a:rPr lang="en-US"/>
              <a:t>Data service</a:t>
            </a:r>
          </a:p>
        </p:txBody>
      </p:sp>
      <p:sp>
        <p:nvSpPr>
          <p:cNvPr id="20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66607" y="2399944"/>
            <a:ext cx="7742580" cy="4457040"/>
          </a:xfrm>
        </p:spPr>
        <p:txBody>
          <a:bodyPr anchor="t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2000" dirty="0"/>
              <a:t>Store and Manage data</a:t>
            </a:r>
          </a:p>
          <a:p>
            <a:pPr lvl="0">
              <a:lnSpc>
                <a:spcPct val="90000"/>
              </a:lnSpc>
            </a:pPr>
            <a:r>
              <a:rPr lang="en-US" sz="2000" dirty="0"/>
              <a:t>Account is stored in app component and chain of property binding to save and pass data.</a:t>
            </a:r>
          </a:p>
          <a:p>
            <a:pPr lvl="0">
              <a:lnSpc>
                <a:spcPct val="90000"/>
              </a:lnSpc>
            </a:pPr>
            <a:r>
              <a:rPr lang="en-US" sz="2000" dirty="0"/>
              <a:t>Instead, we can use an Accounts Service.</a:t>
            </a:r>
          </a:p>
          <a:p>
            <a:pPr lvl="0">
              <a:lnSpc>
                <a:spcPct val="90000"/>
              </a:lnSpc>
            </a:pPr>
            <a:r>
              <a:rPr lang="en-US" sz="2000" dirty="0"/>
              <a:t>Simplify the code.</a:t>
            </a:r>
          </a:p>
          <a:p>
            <a:pPr lvl="0">
              <a:lnSpc>
                <a:spcPct val="90000"/>
              </a:lnSpc>
            </a:pPr>
            <a:endParaRPr lang="en-US" sz="2000" dirty="0"/>
          </a:p>
          <a:p>
            <a:pPr lvl="0">
              <a:lnSpc>
                <a:spcPct val="90000"/>
              </a:lnSpc>
            </a:pPr>
            <a:endParaRPr lang="en-US" sz="2000" dirty="0"/>
          </a:p>
          <a:p>
            <a:pPr lvl="0">
              <a:lnSpc>
                <a:spcPct val="90000"/>
              </a:lnSpc>
            </a:pPr>
            <a:endParaRPr lang="en-US" sz="2000" dirty="0"/>
          </a:p>
          <a:p>
            <a:pPr lvl="0">
              <a:lnSpc>
                <a:spcPct val="90000"/>
              </a:lnSpc>
            </a:pPr>
            <a:endParaRPr lang="en-US" sz="2000" dirty="0"/>
          </a:p>
          <a:p>
            <a:pPr lvl="0">
              <a:lnSpc>
                <a:spcPct val="90000"/>
              </a:lnSpc>
            </a:pPr>
            <a:br>
              <a:rPr lang="en-US" sz="2000" dirty="0"/>
            </a:br>
            <a:endParaRPr lang="en-US" sz="2000" dirty="0"/>
          </a:p>
          <a:p>
            <a:pPr marL="457200" lvl="0" indent="-457200">
              <a:lnSpc>
                <a:spcPct val="90000"/>
              </a:lnSpc>
              <a:buSzPct val="100000"/>
              <a:buFont typeface="Arial" pitchFamily="34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0839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>
              <a:buSzPct val="100000"/>
            </a:pPr>
            <a:r>
              <a:rPr lang="en-US" dirty="0"/>
              <a:t>Accounts service</a:t>
            </a:r>
          </a:p>
        </p:txBody>
      </p:sp>
      <p:sp>
        <p:nvSpPr>
          <p:cNvPr id="20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66607" y="2028497"/>
            <a:ext cx="7742580" cy="4828487"/>
          </a:xfrm>
        </p:spPr>
        <p:txBody>
          <a:bodyPr anchor="t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2000" dirty="0"/>
              <a:t>Create </a:t>
            </a:r>
            <a:r>
              <a:rPr lang="en-US" sz="2000" dirty="0" err="1"/>
              <a:t>accounts.service.ts</a:t>
            </a:r>
            <a:endParaRPr lang="en-US" sz="2000" dirty="0"/>
          </a:p>
          <a:p>
            <a:pPr lvl="0">
              <a:lnSpc>
                <a:spcPct val="90000"/>
              </a:lnSpc>
            </a:pPr>
            <a:r>
              <a:rPr lang="en-US" sz="2000" dirty="0"/>
              <a:t>Create new class called </a:t>
            </a:r>
            <a:r>
              <a:rPr lang="en-US" sz="2000" dirty="0" err="1"/>
              <a:t>AccountsService</a:t>
            </a:r>
            <a:r>
              <a:rPr lang="en-US" sz="2000" dirty="0"/>
              <a:t> </a:t>
            </a:r>
          </a:p>
          <a:p>
            <a:pPr lvl="0">
              <a:lnSpc>
                <a:spcPct val="90000"/>
              </a:lnSpc>
            </a:pPr>
            <a:r>
              <a:rPr lang="en-US" sz="2000" dirty="0"/>
              <a:t>Copy accounts from </a:t>
            </a:r>
            <a:r>
              <a:rPr lang="en-US" sz="2000" dirty="0" err="1"/>
              <a:t>app.components.ts</a:t>
            </a:r>
            <a:endParaRPr lang="en-US" sz="2000" dirty="0"/>
          </a:p>
          <a:p>
            <a:pPr lvl="0">
              <a:lnSpc>
                <a:spcPct val="90000"/>
              </a:lnSpc>
            </a:pPr>
            <a:endParaRPr lang="en-US" sz="2000" dirty="0"/>
          </a:p>
          <a:p>
            <a:pPr lvl="0">
              <a:lnSpc>
                <a:spcPct val="90000"/>
              </a:lnSpc>
            </a:pPr>
            <a:endParaRPr lang="en-US" sz="2000" dirty="0"/>
          </a:p>
          <a:p>
            <a:pPr lvl="0">
              <a:lnSpc>
                <a:spcPct val="90000"/>
              </a:lnSpc>
            </a:pPr>
            <a:endParaRPr lang="en-US" sz="2000" dirty="0"/>
          </a:p>
          <a:p>
            <a:pPr lvl="0">
              <a:lnSpc>
                <a:spcPct val="90000"/>
              </a:lnSpc>
            </a:pPr>
            <a:endParaRPr lang="en-US" sz="2000" dirty="0"/>
          </a:p>
          <a:p>
            <a:pPr lvl="0">
              <a:lnSpc>
                <a:spcPct val="90000"/>
              </a:lnSpc>
            </a:pPr>
            <a:endParaRPr lang="en-US" sz="2000" dirty="0"/>
          </a:p>
          <a:p>
            <a:pPr lvl="0">
              <a:lnSpc>
                <a:spcPct val="90000"/>
              </a:lnSpc>
            </a:pPr>
            <a:br>
              <a:rPr lang="en-US" sz="2000" dirty="0"/>
            </a:br>
            <a:endParaRPr lang="en-US" sz="2000" dirty="0"/>
          </a:p>
          <a:p>
            <a:pPr marL="457200" lvl="0" indent="-457200">
              <a:lnSpc>
                <a:spcPct val="90000"/>
              </a:lnSpc>
              <a:buSzPct val="100000"/>
              <a:buFont typeface="Arial" pitchFamily="34"/>
              <a:buChar char="•"/>
            </a:pPr>
            <a:endParaRPr lang="en-US" sz="2000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F93A513-6F46-0E40-A740-C04059DA76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558391"/>
              </p:ext>
            </p:extLst>
          </p:nvPr>
        </p:nvGraphicFramePr>
        <p:xfrm>
          <a:off x="1366607" y="3374642"/>
          <a:ext cx="7556500" cy="447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8" name="Document" r:id="rId4" imgW="7556500" imgH="4470400" progId="Word.Document.12">
                  <p:embed/>
                </p:oleObj>
              </mc:Choice>
              <mc:Fallback>
                <p:oleObj name="Document" r:id="rId4" imgW="7556500" imgH="4470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66607" y="3374642"/>
                        <a:ext cx="7556500" cy="447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4546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>
              <a:buSzPct val="100000"/>
            </a:pPr>
            <a:r>
              <a:rPr lang="en-US" dirty="0" err="1"/>
              <a:t>app.component.ts</a:t>
            </a:r>
            <a:endParaRPr lang="en-US" dirty="0"/>
          </a:p>
        </p:txBody>
      </p:sp>
      <p:sp>
        <p:nvSpPr>
          <p:cNvPr id="20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66607" y="2028497"/>
            <a:ext cx="7742580" cy="4828487"/>
          </a:xfrm>
        </p:spPr>
        <p:txBody>
          <a:bodyPr anchor="t">
            <a:normAutofit/>
          </a:bodyPr>
          <a:lstStyle/>
          <a:p>
            <a:pPr lvl="0">
              <a:lnSpc>
                <a:spcPct val="90000"/>
              </a:lnSpc>
            </a:pPr>
            <a:endParaRPr lang="en-US" sz="2000" dirty="0"/>
          </a:p>
          <a:p>
            <a:pPr lvl="0">
              <a:lnSpc>
                <a:spcPct val="90000"/>
              </a:lnSpc>
            </a:pPr>
            <a:endParaRPr lang="en-US" sz="2000" dirty="0"/>
          </a:p>
          <a:p>
            <a:pPr lvl="0">
              <a:lnSpc>
                <a:spcPct val="90000"/>
              </a:lnSpc>
            </a:pPr>
            <a:endParaRPr lang="en-US" sz="2000" dirty="0"/>
          </a:p>
          <a:p>
            <a:pPr lvl="0">
              <a:lnSpc>
                <a:spcPct val="90000"/>
              </a:lnSpc>
            </a:pPr>
            <a:endParaRPr lang="en-US" sz="2000" dirty="0"/>
          </a:p>
          <a:p>
            <a:pPr lvl="0">
              <a:lnSpc>
                <a:spcPct val="90000"/>
              </a:lnSpc>
            </a:pPr>
            <a:endParaRPr lang="en-US" sz="2000" dirty="0"/>
          </a:p>
          <a:p>
            <a:pPr lvl="0">
              <a:lnSpc>
                <a:spcPct val="90000"/>
              </a:lnSpc>
            </a:pPr>
            <a:br>
              <a:rPr lang="en-US" sz="2000" dirty="0"/>
            </a:br>
            <a:endParaRPr lang="en-US" sz="2000" dirty="0"/>
          </a:p>
          <a:p>
            <a:pPr marL="457200" lvl="0" indent="-457200">
              <a:lnSpc>
                <a:spcPct val="90000"/>
              </a:lnSpc>
              <a:buSzPct val="100000"/>
              <a:buFont typeface="Arial" pitchFamily="34"/>
              <a:buChar char="•"/>
            </a:pPr>
            <a:endParaRPr lang="en-US" sz="2000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F93A513-6F46-0E40-A740-C04059DA76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085736"/>
              </p:ext>
            </p:extLst>
          </p:nvPr>
        </p:nvGraphicFramePr>
        <p:xfrm>
          <a:off x="1366838" y="2722563"/>
          <a:ext cx="755650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9" name="Document" r:id="rId4" imgW="7556500" imgH="3441700" progId="Word.Document.12">
                  <p:embed/>
                </p:oleObj>
              </mc:Choice>
              <mc:Fallback>
                <p:oleObj name="Document" r:id="rId4" imgW="7556500" imgH="3441700" progId="Word.Documen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9F93A513-6F46-0E40-A740-C04059DA76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66838" y="2722563"/>
                        <a:ext cx="7556500" cy="344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4210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>
              <a:buSzPct val="100000"/>
            </a:pPr>
            <a:r>
              <a:rPr lang="en-US" dirty="0"/>
              <a:t>Clean up code in new-</a:t>
            </a:r>
            <a:r>
              <a:rPr lang="en-US" dirty="0" err="1"/>
              <a:t>account.component.ts</a:t>
            </a:r>
            <a:endParaRPr lang="en-US" dirty="0"/>
          </a:p>
        </p:txBody>
      </p:sp>
      <p:sp>
        <p:nvSpPr>
          <p:cNvPr id="20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66607" y="2028497"/>
            <a:ext cx="7742580" cy="4828487"/>
          </a:xfrm>
        </p:spPr>
        <p:txBody>
          <a:bodyPr anchor="t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2000" dirty="0"/>
              <a:t>Remove event code from new-</a:t>
            </a:r>
            <a:r>
              <a:rPr lang="en-US" sz="2000" dirty="0" err="1"/>
              <a:t>account.component.ts</a:t>
            </a:r>
            <a:endParaRPr lang="en-US" sz="2000" dirty="0"/>
          </a:p>
          <a:p>
            <a:pPr lvl="0">
              <a:lnSpc>
                <a:spcPct val="90000"/>
              </a:lnSpc>
            </a:pPr>
            <a:r>
              <a:rPr lang="en-US" sz="2000" dirty="0"/>
              <a:t>And use </a:t>
            </a:r>
            <a:r>
              <a:rPr lang="en-US" sz="2000" dirty="0" err="1"/>
              <a:t>AccountsService</a:t>
            </a:r>
            <a:endParaRPr lang="en-US" sz="2000" dirty="0"/>
          </a:p>
          <a:p>
            <a:pPr lvl="0">
              <a:lnSpc>
                <a:spcPct val="90000"/>
              </a:lnSpc>
            </a:pPr>
            <a:endParaRPr lang="en-US" sz="2000" dirty="0"/>
          </a:p>
          <a:p>
            <a:pPr lvl="0">
              <a:lnSpc>
                <a:spcPct val="90000"/>
              </a:lnSpc>
            </a:pPr>
            <a:endParaRPr lang="en-US" sz="2000" dirty="0"/>
          </a:p>
          <a:p>
            <a:pPr lvl="0">
              <a:lnSpc>
                <a:spcPct val="90000"/>
              </a:lnSpc>
            </a:pPr>
            <a:endParaRPr lang="en-US" sz="2000" dirty="0"/>
          </a:p>
          <a:p>
            <a:pPr lvl="0">
              <a:lnSpc>
                <a:spcPct val="90000"/>
              </a:lnSpc>
            </a:pPr>
            <a:endParaRPr lang="en-US" sz="2000" dirty="0"/>
          </a:p>
          <a:p>
            <a:pPr lvl="0">
              <a:lnSpc>
                <a:spcPct val="90000"/>
              </a:lnSpc>
            </a:pPr>
            <a:br>
              <a:rPr lang="en-US" sz="2000" dirty="0"/>
            </a:br>
            <a:endParaRPr lang="en-US" sz="2000" dirty="0"/>
          </a:p>
          <a:p>
            <a:pPr marL="457200" lvl="0" indent="-457200">
              <a:lnSpc>
                <a:spcPct val="90000"/>
              </a:lnSpc>
              <a:buSzPct val="100000"/>
              <a:buFont typeface="Arial" pitchFamily="34"/>
              <a:buChar char="•"/>
            </a:pPr>
            <a:endParaRPr lang="en-US" sz="2000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F93A513-6F46-0E40-A740-C04059DA76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08305"/>
              </p:ext>
            </p:extLst>
          </p:nvPr>
        </p:nvGraphicFramePr>
        <p:xfrm>
          <a:off x="1366838" y="3363913"/>
          <a:ext cx="755650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6" name="Document" r:id="rId4" imgW="7556500" imgH="3441700" progId="Word.Document.12">
                  <p:embed/>
                </p:oleObj>
              </mc:Choice>
              <mc:Fallback>
                <p:oleObj name="Document" r:id="rId4" imgW="7556500" imgH="3441700" progId="Word.Documen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9F93A513-6F46-0E40-A740-C04059DA76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66838" y="3363913"/>
                        <a:ext cx="7556500" cy="344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6255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>
              <a:buSzPct val="100000"/>
            </a:pPr>
            <a:r>
              <a:rPr lang="en-US" dirty="0"/>
              <a:t>Clean up code in </a:t>
            </a:r>
            <a:r>
              <a:rPr lang="en-US" dirty="0" err="1"/>
              <a:t>account.component.ts</a:t>
            </a:r>
            <a:endParaRPr lang="en-US" dirty="0"/>
          </a:p>
        </p:txBody>
      </p:sp>
      <p:sp>
        <p:nvSpPr>
          <p:cNvPr id="20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66607" y="2028497"/>
            <a:ext cx="7742580" cy="4828487"/>
          </a:xfrm>
        </p:spPr>
        <p:txBody>
          <a:bodyPr anchor="t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2000" dirty="0"/>
              <a:t>Remove event code from </a:t>
            </a:r>
            <a:r>
              <a:rPr lang="en-US" sz="2000" dirty="0" err="1"/>
              <a:t>account.component.ts</a:t>
            </a:r>
            <a:endParaRPr lang="en-US" sz="2000" dirty="0"/>
          </a:p>
          <a:p>
            <a:pPr lvl="0">
              <a:lnSpc>
                <a:spcPct val="90000"/>
              </a:lnSpc>
            </a:pPr>
            <a:r>
              <a:rPr lang="en-US" sz="2000" dirty="0"/>
              <a:t>And use </a:t>
            </a:r>
            <a:r>
              <a:rPr lang="en-US" sz="2000" dirty="0" err="1"/>
              <a:t>AccountsService</a:t>
            </a:r>
            <a:endParaRPr lang="en-US" sz="2000" dirty="0"/>
          </a:p>
          <a:p>
            <a:pPr lvl="0">
              <a:lnSpc>
                <a:spcPct val="90000"/>
              </a:lnSpc>
            </a:pPr>
            <a:endParaRPr lang="en-US" sz="2000" dirty="0"/>
          </a:p>
          <a:p>
            <a:pPr lvl="0">
              <a:lnSpc>
                <a:spcPct val="90000"/>
              </a:lnSpc>
            </a:pPr>
            <a:endParaRPr lang="en-US" sz="2000" dirty="0"/>
          </a:p>
          <a:p>
            <a:pPr lvl="0">
              <a:lnSpc>
                <a:spcPct val="90000"/>
              </a:lnSpc>
            </a:pPr>
            <a:br>
              <a:rPr lang="en-US" sz="2000" dirty="0"/>
            </a:br>
            <a:endParaRPr lang="en-US" sz="2000" dirty="0"/>
          </a:p>
          <a:p>
            <a:pPr marL="457200" lvl="0" indent="-457200">
              <a:lnSpc>
                <a:spcPct val="90000"/>
              </a:lnSpc>
              <a:buSzPct val="100000"/>
              <a:buFont typeface="Arial" pitchFamily="34"/>
              <a:buChar char="•"/>
            </a:pPr>
            <a:endParaRPr lang="en-US" sz="2000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F93A513-6F46-0E40-A740-C04059DA76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996330"/>
              </p:ext>
            </p:extLst>
          </p:nvPr>
        </p:nvGraphicFramePr>
        <p:xfrm>
          <a:off x="1366838" y="2894013"/>
          <a:ext cx="75565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0" name="Document" r:id="rId4" imgW="7556500" imgH="3962400" progId="Word.Document.12">
                  <p:embed/>
                </p:oleObj>
              </mc:Choice>
              <mc:Fallback>
                <p:oleObj name="Document" r:id="rId4" imgW="7556500" imgH="3962400" progId="Word.Documen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9F93A513-6F46-0E40-A740-C04059DA76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66838" y="2894013"/>
                        <a:ext cx="7556500" cy="396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1708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>
              <a:buSzPct val="100000"/>
            </a:pPr>
            <a:r>
              <a:rPr lang="en-US" dirty="0"/>
              <a:t>App is broke!</a:t>
            </a:r>
          </a:p>
        </p:txBody>
      </p:sp>
      <p:sp>
        <p:nvSpPr>
          <p:cNvPr id="20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66607" y="2399944"/>
            <a:ext cx="7742580" cy="4457040"/>
          </a:xfrm>
        </p:spPr>
        <p:txBody>
          <a:bodyPr anchor="t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2000" dirty="0"/>
              <a:t>New account is not being added to Accounts. Something </a:t>
            </a:r>
            <a:r>
              <a:rPr lang="en-US" sz="2000"/>
              <a:t>is wrong!</a:t>
            </a:r>
            <a:endParaRPr lang="en-US" sz="2000" dirty="0"/>
          </a:p>
          <a:p>
            <a:pPr lvl="0">
              <a:lnSpc>
                <a:spcPct val="90000"/>
              </a:lnSpc>
            </a:pPr>
            <a:endParaRPr lang="en-US" sz="2000" dirty="0"/>
          </a:p>
          <a:p>
            <a:pPr lvl="0">
              <a:lnSpc>
                <a:spcPct val="90000"/>
              </a:lnSpc>
            </a:pPr>
            <a:endParaRPr lang="en-US" sz="2000" dirty="0"/>
          </a:p>
          <a:p>
            <a:pPr lvl="0">
              <a:lnSpc>
                <a:spcPct val="90000"/>
              </a:lnSpc>
            </a:pPr>
            <a:endParaRPr lang="en-US" sz="2000" dirty="0"/>
          </a:p>
          <a:p>
            <a:pPr lvl="0">
              <a:lnSpc>
                <a:spcPct val="90000"/>
              </a:lnSpc>
            </a:pPr>
            <a:br>
              <a:rPr lang="en-US" sz="2000" dirty="0"/>
            </a:br>
            <a:endParaRPr lang="en-US" sz="2000" dirty="0"/>
          </a:p>
          <a:p>
            <a:pPr marL="457200" lvl="0" indent="-457200">
              <a:lnSpc>
                <a:spcPct val="90000"/>
              </a:lnSpc>
              <a:buSzPct val="100000"/>
              <a:buFont typeface="Arial" pitchFamily="34"/>
              <a:buChar char="•"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9AA22B-3267-A848-A920-4DDBB0368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607" y="2921367"/>
            <a:ext cx="6378286" cy="399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67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SzPct val="100000"/>
            </a:pPr>
            <a:r>
              <a:rPr lang="en-US" sz="2400" dirty="0"/>
              <a:t>Hierarchical Injector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08684" y="1588669"/>
            <a:ext cx="7620310" cy="5393048"/>
          </a:xfrm>
        </p:spPr>
        <p:txBody>
          <a:bodyPr/>
          <a:lstStyle/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br>
              <a:rPr lang="en-US" dirty="0"/>
            </a:br>
            <a:endParaRPr lang="en-US" dirty="0"/>
          </a:p>
          <a:p>
            <a:pPr marL="457200" lvl="0" indent="-457200">
              <a:buSzPct val="100000"/>
              <a:buFont typeface="Arial" pitchFamily="34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7B70B6-938D-9740-9D62-519FFF6A4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875" y="1876425"/>
            <a:ext cx="72517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013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>
              <a:buSzPct val="100000"/>
            </a:pPr>
            <a:r>
              <a:rPr lang="en-US" dirty="0"/>
              <a:t>Fixing the </a:t>
            </a:r>
            <a:r>
              <a:rPr lang="en-US" dirty="0" err="1"/>
              <a:t>AccountsService</a:t>
            </a:r>
            <a:r>
              <a:rPr lang="en-US" dirty="0"/>
              <a:t> usage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66607" y="2399944"/>
            <a:ext cx="7742580" cy="4457040"/>
          </a:xfrm>
        </p:spPr>
        <p:txBody>
          <a:bodyPr anchor="t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300" dirty="0"/>
              <a:t>Right now – AppComponent has its own instance</a:t>
            </a:r>
          </a:p>
          <a:p>
            <a:pPr lvl="0">
              <a:lnSpc>
                <a:spcPct val="90000"/>
              </a:lnSpc>
            </a:pPr>
            <a:r>
              <a:rPr lang="en-US" sz="1300" dirty="0"/>
              <a:t>As well as new-account and account have its own instance. </a:t>
            </a:r>
          </a:p>
          <a:p>
            <a:pPr lvl="0">
              <a:lnSpc>
                <a:spcPct val="90000"/>
              </a:lnSpc>
            </a:pPr>
            <a:r>
              <a:rPr lang="en-US" sz="1300" dirty="0"/>
              <a:t>To fix this – remove from providers array but not constructor. </a:t>
            </a:r>
          </a:p>
          <a:p>
            <a:pPr lvl="0">
              <a:lnSpc>
                <a:spcPct val="90000"/>
              </a:lnSpc>
            </a:pPr>
            <a:r>
              <a:rPr lang="en-US" sz="1300" dirty="0"/>
              <a:t>Understand if you want same instance of service or different instances.</a:t>
            </a:r>
          </a:p>
          <a:p>
            <a:pPr lvl="0">
              <a:lnSpc>
                <a:spcPct val="90000"/>
              </a:lnSpc>
            </a:pPr>
            <a:r>
              <a:rPr lang="en-US" sz="1300" dirty="0"/>
              <a:t>We could move the </a:t>
            </a:r>
            <a:r>
              <a:rPr lang="en-US" sz="1300" dirty="0" err="1"/>
              <a:t>AccountsService</a:t>
            </a:r>
            <a:r>
              <a:rPr lang="en-US" sz="1300" dirty="0"/>
              <a:t> from the providers in </a:t>
            </a:r>
            <a:r>
              <a:rPr lang="en-US" sz="1300" dirty="0" err="1"/>
              <a:t>app.component.ts</a:t>
            </a:r>
            <a:r>
              <a:rPr lang="en-US" sz="1300" dirty="0"/>
              <a:t> to the </a:t>
            </a:r>
            <a:r>
              <a:rPr lang="en-US" sz="1300" dirty="0" err="1"/>
              <a:t>app.module.ts</a:t>
            </a:r>
            <a:endParaRPr lang="en-US" sz="1300" dirty="0"/>
          </a:p>
          <a:p>
            <a:pPr lvl="0">
              <a:lnSpc>
                <a:spcPct val="90000"/>
              </a:lnSpc>
            </a:pPr>
            <a:r>
              <a:rPr lang="en-US" sz="1300" dirty="0"/>
              <a:t>Now whole application gets same instance. </a:t>
            </a:r>
          </a:p>
          <a:p>
            <a:pPr lvl="0">
              <a:lnSpc>
                <a:spcPct val="90000"/>
              </a:lnSpc>
            </a:pPr>
            <a:r>
              <a:rPr lang="en-US" sz="1300" dirty="0"/>
              <a:t>Can inject services into another service by adding that in the constructor of the dependent service. However, some meta-data is needed. @Injectable()</a:t>
            </a:r>
          </a:p>
          <a:p>
            <a:pPr lvl="0">
              <a:lnSpc>
                <a:spcPct val="90000"/>
              </a:lnSpc>
            </a:pPr>
            <a:r>
              <a:rPr lang="en-US" sz="1300" dirty="0"/>
              <a:t>Recommended to use @Injectable everywhere.</a:t>
            </a:r>
          </a:p>
          <a:p>
            <a:pPr lvl="0">
              <a:lnSpc>
                <a:spcPct val="90000"/>
              </a:lnSpc>
            </a:pPr>
            <a:endParaRPr lang="en-US" sz="1300" dirty="0"/>
          </a:p>
          <a:p>
            <a:pPr lvl="0">
              <a:lnSpc>
                <a:spcPct val="90000"/>
              </a:lnSpc>
            </a:pPr>
            <a:endParaRPr lang="en-US" sz="1300" dirty="0"/>
          </a:p>
          <a:p>
            <a:pPr lvl="0">
              <a:lnSpc>
                <a:spcPct val="90000"/>
              </a:lnSpc>
            </a:pPr>
            <a:endParaRPr lang="en-US" sz="1300" dirty="0"/>
          </a:p>
          <a:p>
            <a:pPr lvl="0">
              <a:lnSpc>
                <a:spcPct val="90000"/>
              </a:lnSpc>
            </a:pPr>
            <a:br>
              <a:rPr lang="en-US" sz="1300" dirty="0"/>
            </a:br>
            <a:endParaRPr lang="en-US" sz="1300" dirty="0"/>
          </a:p>
          <a:p>
            <a:pPr marL="457200" lvl="0" indent="-457200">
              <a:lnSpc>
                <a:spcPct val="90000"/>
              </a:lnSpc>
              <a:buSzPct val="100000"/>
              <a:buFont typeface="Arial" pitchFamily="34"/>
              <a:buChar char="•"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934526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>
              <a:buSzPct val="100000"/>
            </a:pPr>
            <a:r>
              <a:rPr lang="en-US" dirty="0"/>
              <a:t>Add </a:t>
            </a:r>
            <a:r>
              <a:rPr lang="en-US" dirty="0" err="1"/>
              <a:t>LoggingService</a:t>
            </a:r>
            <a:r>
              <a:rPr lang="en-US" dirty="0"/>
              <a:t> into </a:t>
            </a:r>
            <a:r>
              <a:rPr lang="en-US" dirty="0" err="1"/>
              <a:t>AccountsService</a:t>
            </a:r>
            <a:endParaRPr lang="en-US" dirty="0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66607" y="2399944"/>
            <a:ext cx="7742580" cy="4457040"/>
          </a:xfrm>
        </p:spPr>
        <p:txBody>
          <a:bodyPr anchor="t">
            <a:normAutofit/>
          </a:bodyPr>
          <a:lstStyle/>
          <a:p>
            <a:pPr lvl="0">
              <a:lnSpc>
                <a:spcPct val="90000"/>
              </a:lnSpc>
            </a:pPr>
            <a:endParaRPr lang="en-US" sz="2000" dirty="0"/>
          </a:p>
          <a:p>
            <a:pPr lvl="0">
              <a:lnSpc>
                <a:spcPct val="90000"/>
              </a:lnSpc>
            </a:pPr>
            <a:endParaRPr lang="en-US" sz="2000" dirty="0"/>
          </a:p>
          <a:p>
            <a:pPr lvl="0">
              <a:lnSpc>
                <a:spcPct val="90000"/>
              </a:lnSpc>
            </a:pPr>
            <a:endParaRPr lang="en-US" sz="2000" dirty="0"/>
          </a:p>
          <a:p>
            <a:pPr lvl="0">
              <a:lnSpc>
                <a:spcPct val="90000"/>
              </a:lnSpc>
            </a:pPr>
            <a:br>
              <a:rPr lang="en-US" sz="2000" dirty="0"/>
            </a:br>
            <a:endParaRPr lang="en-US" sz="2000" dirty="0"/>
          </a:p>
          <a:p>
            <a:pPr marL="457200" lvl="0" indent="-457200">
              <a:lnSpc>
                <a:spcPct val="90000"/>
              </a:lnSpc>
              <a:buSzPct val="100000"/>
              <a:buFont typeface="Arial" pitchFamily="34"/>
              <a:buChar char="•"/>
            </a:pPr>
            <a:endParaRPr lang="en-US" sz="2000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3291D6B-192C-FE48-A35B-9B984A3E4A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48945"/>
              </p:ext>
            </p:extLst>
          </p:nvPr>
        </p:nvGraphicFramePr>
        <p:xfrm>
          <a:off x="1260475" y="1373899"/>
          <a:ext cx="7556500" cy="567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7" name="Document" r:id="rId4" imgW="7556500" imgH="5676900" progId="Word.Document.12">
                  <p:embed/>
                </p:oleObj>
              </mc:Choice>
              <mc:Fallback>
                <p:oleObj name="Document" r:id="rId4" imgW="7556500" imgH="5676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60475" y="1373899"/>
                        <a:ext cx="7556500" cy="567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8111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/>
              <a:t>Agenda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66607" y="2399944"/>
            <a:ext cx="7742580" cy="4457040"/>
          </a:xfrm>
        </p:spPr>
        <p:txBody>
          <a:bodyPr anchor="t">
            <a:normAutofit/>
          </a:bodyPr>
          <a:lstStyle/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sz="2300" dirty="0"/>
              <a:t>Section 9 - Services and Dependency Injection (DI)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sz="2300" dirty="0"/>
              <a:t>Studio – Assignment 5 and Section 10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sz="2300" dirty="0">
                <a:latin typeface="Lucida Handwriting" panose="03010101010101010101" pitchFamily="66" charset="77"/>
                <a:cs typeface="Chiller" panose="020F0502020204030204" pitchFamily="34" charset="0"/>
              </a:rPr>
              <a:t>Holiday break is 12/28 to 12/30, with the last class being 12/23 and the first of new year being on 1/4/21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>
              <a:buSzPct val="100000"/>
            </a:pPr>
            <a:r>
              <a:rPr lang="en-US" dirty="0"/>
              <a:t>Add </a:t>
            </a:r>
            <a:r>
              <a:rPr lang="en-US" dirty="0" err="1"/>
              <a:t>LoggingService</a:t>
            </a:r>
            <a:r>
              <a:rPr lang="en-US" dirty="0"/>
              <a:t> into </a:t>
            </a:r>
            <a:r>
              <a:rPr lang="en-US" dirty="0" err="1"/>
              <a:t>AccountsService</a:t>
            </a:r>
            <a:endParaRPr lang="en-US" dirty="0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66607" y="2399944"/>
            <a:ext cx="7742580" cy="4457040"/>
          </a:xfrm>
        </p:spPr>
        <p:txBody>
          <a:bodyPr anchor="t">
            <a:normAutofit/>
          </a:bodyPr>
          <a:lstStyle/>
          <a:p>
            <a:pPr lvl="0">
              <a:lnSpc>
                <a:spcPct val="90000"/>
              </a:lnSpc>
            </a:pPr>
            <a:endParaRPr lang="en-US" sz="2000" dirty="0"/>
          </a:p>
          <a:p>
            <a:pPr lvl="0">
              <a:lnSpc>
                <a:spcPct val="90000"/>
              </a:lnSpc>
            </a:pPr>
            <a:endParaRPr lang="en-US" sz="2000" dirty="0"/>
          </a:p>
          <a:p>
            <a:pPr lvl="0">
              <a:lnSpc>
                <a:spcPct val="90000"/>
              </a:lnSpc>
            </a:pPr>
            <a:endParaRPr lang="en-US" sz="2000" dirty="0"/>
          </a:p>
          <a:p>
            <a:pPr lvl="0">
              <a:lnSpc>
                <a:spcPct val="90000"/>
              </a:lnSpc>
            </a:pPr>
            <a:br>
              <a:rPr lang="en-US" sz="2000" dirty="0"/>
            </a:br>
            <a:endParaRPr lang="en-US" sz="2000" dirty="0"/>
          </a:p>
          <a:p>
            <a:pPr marL="457200" lvl="0" indent="-457200">
              <a:lnSpc>
                <a:spcPct val="90000"/>
              </a:lnSpc>
              <a:buSzPct val="100000"/>
              <a:buFont typeface="Arial" pitchFamily="34"/>
              <a:buChar char="•"/>
            </a:pPr>
            <a:endParaRPr lang="en-US" sz="2000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3291D6B-192C-FE48-A35B-9B984A3E4A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0475" y="1373899"/>
          <a:ext cx="7556500" cy="567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0" name="Document" r:id="rId4" imgW="7556500" imgH="5676900" progId="Word.Document.12">
                  <p:embed/>
                </p:oleObj>
              </mc:Choice>
              <mc:Fallback>
                <p:oleObj name="Document" r:id="rId4" imgW="7556500" imgH="5676900" progId="Word.Documen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73291D6B-192C-FE48-A35B-9B984A3E4A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60475" y="1373899"/>
                        <a:ext cx="7556500" cy="567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198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F8F3361-62A2-C44E-B14E-BC2A02644D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>
              <a:buSzPct val="100000"/>
            </a:pPr>
            <a:r>
              <a:rPr lang="en-US" dirty="0"/>
              <a:t>Summary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7EE39559-B544-B34C-B873-155803E5C9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66607" y="2399944"/>
            <a:ext cx="7742580" cy="4457040"/>
          </a:xfrm>
        </p:spPr>
        <p:txBody>
          <a:bodyPr anchor="t">
            <a:normAutofit/>
          </a:bodyPr>
          <a:lstStyle/>
          <a:p>
            <a:pPr marL="342900" lvl="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Don’t need to chain with property and event binding!</a:t>
            </a:r>
          </a:p>
          <a:p>
            <a:pPr marL="342900" lvl="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Services keep operations separate from data. </a:t>
            </a:r>
          </a:p>
          <a:p>
            <a:pPr marL="342900" lvl="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Cross component communication.</a:t>
            </a:r>
          </a:p>
          <a:p>
            <a:pPr marL="342900" lvl="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 will cover Observables later.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New versions of Angular </a:t>
            </a:r>
            <a:r>
              <a:rPr lang="en-US" dirty="0"/>
              <a:t>@Injectable({</a:t>
            </a:r>
            <a:r>
              <a:rPr lang="en-US" dirty="0" err="1"/>
              <a:t>providedIn</a:t>
            </a:r>
            <a:r>
              <a:rPr lang="en-US" dirty="0"/>
              <a:t>: 'root'})</a:t>
            </a:r>
          </a:p>
          <a:p>
            <a:pPr lvl="0">
              <a:lnSpc>
                <a:spcPct val="90000"/>
              </a:lnSpc>
            </a:pPr>
            <a:endParaRPr lang="en-US" sz="1300" dirty="0"/>
          </a:p>
          <a:p>
            <a:pPr lvl="0">
              <a:lnSpc>
                <a:spcPct val="90000"/>
              </a:lnSpc>
            </a:pPr>
            <a:endParaRPr lang="en-US" sz="1300" dirty="0"/>
          </a:p>
          <a:p>
            <a:pPr lvl="0">
              <a:lnSpc>
                <a:spcPct val="90000"/>
              </a:lnSpc>
            </a:pPr>
            <a:br>
              <a:rPr lang="en-US" sz="1300" dirty="0"/>
            </a:br>
            <a:endParaRPr lang="en-US" sz="1300" dirty="0"/>
          </a:p>
          <a:p>
            <a:pPr marL="457200" lvl="0" indent="-457200">
              <a:lnSpc>
                <a:spcPct val="90000"/>
              </a:lnSpc>
              <a:buSzPct val="100000"/>
              <a:buFont typeface="Arial" pitchFamily="34"/>
              <a:buChar char="•"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954458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9F7551-E956-43CB-8F36-268A5DA44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9" y="0"/>
            <a:ext cx="10074931" cy="75628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80677D43-DB57-4254-BD60-C0C10917D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48560" y="504190"/>
            <a:ext cx="6528890" cy="6516438"/>
          </a:xfrm>
          <a:custGeom>
            <a:avLst/>
            <a:gdLst>
              <a:gd name="connsiteX0" fmla="*/ 3848214 w 7898845"/>
              <a:gd name="connsiteY0" fmla="*/ 0 h 5909113"/>
              <a:gd name="connsiteX1" fmla="*/ 7898845 w 7898845"/>
              <a:gd name="connsiteY1" fmla="*/ 0 h 5909113"/>
              <a:gd name="connsiteX2" fmla="*/ 7898845 w 7898845"/>
              <a:gd name="connsiteY2" fmla="*/ 5907437 h 5909113"/>
              <a:gd name="connsiteX3" fmla="*/ 7778213 w 7898845"/>
              <a:gd name="connsiteY3" fmla="*/ 5907437 h 5909113"/>
              <a:gd name="connsiteX4" fmla="*/ 7778213 w 7898845"/>
              <a:gd name="connsiteY4" fmla="*/ 5909093 h 5909113"/>
              <a:gd name="connsiteX5" fmla="*/ 7485321 w 7898845"/>
              <a:gd name="connsiteY5" fmla="*/ 5909093 h 5909113"/>
              <a:gd name="connsiteX6" fmla="*/ 7485321 w 7898845"/>
              <a:gd name="connsiteY6" fmla="*/ 5909094 h 5909113"/>
              <a:gd name="connsiteX7" fmla="*/ 4228895 w 7898845"/>
              <a:gd name="connsiteY7" fmla="*/ 5909094 h 5909113"/>
              <a:gd name="connsiteX8" fmla="*/ 4228895 w 7898845"/>
              <a:gd name="connsiteY8" fmla="*/ 5909112 h 5909113"/>
              <a:gd name="connsiteX9" fmla="*/ 3936003 w 7898845"/>
              <a:gd name="connsiteY9" fmla="*/ 5909112 h 5909113"/>
              <a:gd name="connsiteX10" fmla="*/ 3936003 w 7898845"/>
              <a:gd name="connsiteY10" fmla="*/ 5909113 h 5909113"/>
              <a:gd name="connsiteX11" fmla="*/ 0 w 7898845"/>
              <a:gd name="connsiteY11" fmla="*/ 5909113 h 5909113"/>
              <a:gd name="connsiteX12" fmla="*/ 2796838 w 7898845"/>
              <a:gd name="connsiteY12" fmla="*/ 1676 h 5909113"/>
              <a:gd name="connsiteX13" fmla="*/ 2916686 w 7898845"/>
              <a:gd name="connsiteY13" fmla="*/ 1676 h 5909113"/>
              <a:gd name="connsiteX14" fmla="*/ 2917470 w 7898845"/>
              <a:gd name="connsiteY14" fmla="*/ 20 h 5909113"/>
              <a:gd name="connsiteX15" fmla="*/ 3210362 w 7898845"/>
              <a:gd name="connsiteY15" fmla="*/ 20 h 5909113"/>
              <a:gd name="connsiteX16" fmla="*/ 3210362 w 7898845"/>
              <a:gd name="connsiteY16" fmla="*/ 19 h 5909113"/>
              <a:gd name="connsiteX17" fmla="*/ 3555322 w 7898845"/>
              <a:gd name="connsiteY17" fmla="*/ 19 h 5909113"/>
              <a:gd name="connsiteX18" fmla="*/ 3555322 w 7898845"/>
              <a:gd name="connsiteY18" fmla="*/ 1 h 5909113"/>
              <a:gd name="connsiteX19" fmla="*/ 3848214 w 7898845"/>
              <a:gd name="connsiteY19" fmla="*/ 1 h 590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898845" h="5909113">
                <a:moveTo>
                  <a:pt x="3848214" y="0"/>
                </a:moveTo>
                <a:lnTo>
                  <a:pt x="7898845" y="0"/>
                </a:lnTo>
                <a:lnTo>
                  <a:pt x="7898845" y="5907437"/>
                </a:lnTo>
                <a:lnTo>
                  <a:pt x="7778213" y="5907437"/>
                </a:lnTo>
                <a:lnTo>
                  <a:pt x="7778213" y="5909093"/>
                </a:lnTo>
                <a:lnTo>
                  <a:pt x="7485321" y="5909093"/>
                </a:lnTo>
                <a:lnTo>
                  <a:pt x="7485321" y="5909094"/>
                </a:lnTo>
                <a:lnTo>
                  <a:pt x="4228895" y="5909094"/>
                </a:lnTo>
                <a:lnTo>
                  <a:pt x="4228895" y="5909112"/>
                </a:lnTo>
                <a:lnTo>
                  <a:pt x="3936003" y="5909112"/>
                </a:lnTo>
                <a:lnTo>
                  <a:pt x="3936003" y="5909113"/>
                </a:lnTo>
                <a:lnTo>
                  <a:pt x="0" y="5909113"/>
                </a:lnTo>
                <a:lnTo>
                  <a:pt x="2796838" y="1676"/>
                </a:lnTo>
                <a:lnTo>
                  <a:pt x="2916686" y="1676"/>
                </a:lnTo>
                <a:lnTo>
                  <a:pt x="2917470" y="20"/>
                </a:lnTo>
                <a:lnTo>
                  <a:pt x="3210362" y="20"/>
                </a:lnTo>
                <a:lnTo>
                  <a:pt x="3210362" y="19"/>
                </a:lnTo>
                <a:lnTo>
                  <a:pt x="3555322" y="19"/>
                </a:lnTo>
                <a:lnTo>
                  <a:pt x="3555322" y="1"/>
                </a:lnTo>
                <a:lnTo>
                  <a:pt x="3848214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DF0924E5-8F0D-47CB-B59E-155AFCF8C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6018"/>
            <a:ext cx="5595809" cy="6514590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1A780C-31B6-1A44-A05B-E7BA615167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2824" y="1094052"/>
            <a:ext cx="3535426" cy="3156954"/>
          </a:xfrm>
        </p:spPr>
        <p:txBody>
          <a:bodyPr anchor="b">
            <a:normAutofit/>
          </a:bodyPr>
          <a:lstStyle/>
          <a:p>
            <a:pPr lvl="0"/>
            <a:r>
              <a:rPr lang="en-US" sz="4600">
                <a:solidFill>
                  <a:srgbClr val="FFFFFF"/>
                </a:solidFill>
              </a:rPr>
              <a:t>Questions?</a:t>
            </a:r>
            <a:br>
              <a:rPr lang="en-US" sz="4600">
                <a:solidFill>
                  <a:srgbClr val="FFFFFF"/>
                </a:solidFill>
              </a:rPr>
            </a:br>
            <a:endParaRPr lang="en-US" sz="46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E6A3A-F402-4A4B-AFF9-0A12B9D251D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95809" y="1476315"/>
            <a:ext cx="3788815" cy="4868924"/>
          </a:xfrm>
        </p:spPr>
        <p:txBody>
          <a:bodyPr anchor="ctr">
            <a:normAutofit/>
          </a:bodyPr>
          <a:lstStyle/>
          <a:p>
            <a:pPr lvl="0"/>
            <a:endParaRPr lang="en-US" sz="1900" dirty="0">
              <a:solidFill>
                <a:schemeClr val="bg1"/>
              </a:solidFill>
            </a:endParaRPr>
          </a:p>
          <a:p>
            <a:pPr lvl="0"/>
            <a:endParaRPr lang="en-US" sz="1900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2015-FBAA-094F-987C-BF7682C19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hangingPunct="1">
              <a:lnSpc>
                <a:spcPct val="90000"/>
              </a:lnSpc>
              <a:spcBef>
                <a:spcPct val="0"/>
              </a:spcBef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Studio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384153-7FCA-7A48-896D-C3D5C897EBF5}"/>
              </a:ext>
            </a:extLst>
          </p:cNvPr>
          <p:cNvSpPr/>
          <p:nvPr/>
        </p:nvSpPr>
        <p:spPr>
          <a:xfrm>
            <a:off x="1366607" y="2399944"/>
            <a:ext cx="7742580" cy="4457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300" u="sng" dirty="0">
                <a:hlinkClick r:id="rId2"/>
              </a:rPr>
              <a:t>Assignment 5: Practicing Services</a:t>
            </a:r>
            <a:endParaRPr lang="en-US" sz="2300" u="sng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2300" dirty="0"/>
            </a:br>
            <a:r>
              <a:rPr lang="en-US" sz="2300" b="1" u="sng" dirty="0">
                <a:hlinkClick r:id="rId3"/>
              </a:rPr>
              <a:t>Section 10: Course Project - Services &amp; Dependency Injection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222689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What have we learnt so far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66607" y="2399944"/>
            <a:ext cx="7742580" cy="4457040"/>
          </a:xfrm>
        </p:spPr>
        <p:txBody>
          <a:bodyPr anchor="t"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Angular application - module and loading.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Angular CLI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Creating new app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Serving an app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Creating Components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Creating directives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Angular Components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Databinding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Nesting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Selectors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Course Project and Assignments.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Bootstrap basics.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Debugging.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Inbuilt and Directives and Custom Directives.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Also reverse engineering concepts.</a:t>
            </a:r>
          </a:p>
        </p:txBody>
      </p:sp>
    </p:spTree>
    <p:extLst>
      <p:ext uri="{BB962C8B-B14F-4D97-AF65-F5344CB8AC3E}">
        <p14:creationId xmlns:p14="http://schemas.microsoft.com/office/powerpoint/2010/main" val="252261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What have we learnt so far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ED7D1462-3ED6-C446-A7D7-10A85F54C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" y="715751"/>
            <a:ext cx="10077446" cy="563082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038938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Services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66607" y="2399944"/>
            <a:ext cx="7742580" cy="445704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Repeating similar information or reusable data.</a:t>
            </a:r>
            <a:br>
              <a:rPr lang="en-US" sz="2400" dirty="0"/>
            </a:br>
            <a:r>
              <a:rPr lang="en-US" sz="2400" dirty="0"/>
              <a:t>Service is another class that provides essential info.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DRY – Don’t repeat yourself.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Copy - Paste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Example – Logging Service.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service as the setup to pass around can be complicated!</a:t>
            </a:r>
          </a:p>
        </p:txBody>
      </p:sp>
    </p:spTree>
    <p:extLst>
      <p:ext uri="{BB962C8B-B14F-4D97-AF65-F5344CB8AC3E}">
        <p14:creationId xmlns:p14="http://schemas.microsoft.com/office/powerpoint/2010/main" val="3559129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Services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66607" y="2399944"/>
            <a:ext cx="7742580" cy="445704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logging.service.ts</a:t>
            </a:r>
            <a:r>
              <a:rPr lang="en-US" sz="2400" dirty="0"/>
              <a:t> in app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export class </a:t>
            </a:r>
            <a:r>
              <a:rPr lang="en-US" sz="2400" dirty="0" err="1"/>
              <a:t>LoggingService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Just a normal </a:t>
            </a:r>
            <a:r>
              <a:rPr lang="en-US" sz="2400" dirty="0" err="1"/>
              <a:t>ts</a:t>
            </a:r>
            <a:r>
              <a:rPr lang="en-US" sz="2400" dirty="0"/>
              <a:t> class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F0C7B40-3262-BA47-9FA3-948ED04CDF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537678"/>
              </p:ext>
            </p:extLst>
          </p:nvPr>
        </p:nvGraphicFramePr>
        <p:xfrm>
          <a:off x="1366607" y="4193476"/>
          <a:ext cx="75565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10" name="Document" r:id="rId4" imgW="7556500" imgH="1041400" progId="Word.Document.12">
                  <p:embed/>
                </p:oleObj>
              </mc:Choice>
              <mc:Fallback>
                <p:oleObj name="Document" r:id="rId4" imgW="7556500" imgH="1041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66607" y="4193476"/>
                        <a:ext cx="7556500" cy="104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6201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Using Services – Incorrect way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66607" y="2399944"/>
            <a:ext cx="7742580" cy="445704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Invoke the service can be done like this.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Angular creates a better way.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F0C7B40-3262-BA47-9FA3-948ED04CDF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964028"/>
              </p:ext>
            </p:extLst>
          </p:nvPr>
        </p:nvGraphicFramePr>
        <p:xfrm>
          <a:off x="1366838" y="4086225"/>
          <a:ext cx="75565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5" name="Document" r:id="rId4" imgW="7556500" imgH="1257300" progId="Word.Document.12">
                  <p:embed/>
                </p:oleObj>
              </mc:Choice>
              <mc:Fallback>
                <p:oleObj name="Document" r:id="rId4" imgW="7556500" imgH="1257300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DF0C7B40-3262-BA47-9FA3-948ED04CDF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66838" y="4086225"/>
                        <a:ext cx="7556500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9494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Using Services – Correct way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66607" y="2399944"/>
            <a:ext cx="7742580" cy="445704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Dependency Injector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Injected dependent class 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Angular figures that out if you declare those dependencies in the constructor of the class dependent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Angular creates the instances of our Components and constructs them.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3018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EEB149B-5D24-EB47-B158-72A503940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6607" y="403352"/>
            <a:ext cx="7742579" cy="131089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Using Services – Correct way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8138" cy="1718361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3"/>
            <a:ext cx="10077450" cy="5697347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65504"/>
            <a:ext cx="803132" cy="2312501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ABE6EC9-66FD-AA48-A9EC-B7C307C9A0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66607" y="2399944"/>
            <a:ext cx="7742580" cy="445704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F0C7B40-3262-BA47-9FA3-948ED04CDF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200025"/>
              </p:ext>
            </p:extLst>
          </p:nvPr>
        </p:nvGraphicFramePr>
        <p:xfrm>
          <a:off x="1366607" y="2399943"/>
          <a:ext cx="7556500" cy="452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2" name="Document" r:id="rId4" imgW="7556500" imgH="4521200" progId="Word.Document.12">
                  <p:embed/>
                </p:oleObj>
              </mc:Choice>
              <mc:Fallback>
                <p:oleObj name="Document" r:id="rId4" imgW="7556500" imgH="4521200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DF0C7B40-3262-BA47-9FA3-948ED04CDF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66607" y="2399943"/>
                        <a:ext cx="7556500" cy="452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4230979"/>
      </p:ext>
    </p:extLst>
  </p:cSld>
  <p:clrMapOvr>
    <a:masterClrMapping/>
  </p:clrMapOvr>
</p:sld>
</file>

<file path=ppt/theme/theme1.xml><?xml version="1.0" encoding="utf-8"?>
<a:theme xmlns:a="http://schemas.openxmlformats.org/drawingml/2006/main" name="launchcod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836</Words>
  <Application>Microsoft Macintosh PowerPoint</Application>
  <PresentationFormat>Custom</PresentationFormat>
  <Paragraphs>179</Paragraphs>
  <Slides>23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Liberation Sans</vt:lpstr>
      <vt:lpstr>Lucida Handwriting</vt:lpstr>
      <vt:lpstr>Times New Roman</vt:lpstr>
      <vt:lpstr>launchcode1</vt:lpstr>
      <vt:lpstr>Document</vt:lpstr>
      <vt:lpstr>Microsoft Word Document</vt:lpstr>
      <vt:lpstr>PowerPoint Presentation</vt:lpstr>
      <vt:lpstr>Agenda</vt:lpstr>
      <vt:lpstr>What have we learnt so far</vt:lpstr>
      <vt:lpstr>What have we learnt so far</vt:lpstr>
      <vt:lpstr>Services</vt:lpstr>
      <vt:lpstr>Services</vt:lpstr>
      <vt:lpstr>Using Services – Incorrect way</vt:lpstr>
      <vt:lpstr>Using Services – Correct way</vt:lpstr>
      <vt:lpstr>Using Services – Correct way</vt:lpstr>
      <vt:lpstr>Using Services – Correct way</vt:lpstr>
      <vt:lpstr>Data service</vt:lpstr>
      <vt:lpstr>Accounts service</vt:lpstr>
      <vt:lpstr>app.component.ts</vt:lpstr>
      <vt:lpstr>Clean up code in new-account.component.ts</vt:lpstr>
      <vt:lpstr>Clean up code in account.component.ts</vt:lpstr>
      <vt:lpstr>App is broke!</vt:lpstr>
      <vt:lpstr>Hierarchical Injector</vt:lpstr>
      <vt:lpstr>Fixing the AccountsService usage</vt:lpstr>
      <vt:lpstr>Add LoggingService into AccountsService</vt:lpstr>
      <vt:lpstr>Add LoggingService into AccountsService</vt:lpstr>
      <vt:lpstr>Summary</vt:lpstr>
      <vt:lpstr>Questions? </vt:lpstr>
      <vt:lpstr>Studio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Chetna Aggarwal</dc:creator>
  <cp:lastModifiedBy>Chetna Aggarwal</cp:lastModifiedBy>
  <cp:revision>14</cp:revision>
  <dcterms:created xsi:type="dcterms:W3CDTF">2020-12-16T22:23:50Z</dcterms:created>
  <dcterms:modified xsi:type="dcterms:W3CDTF">2020-12-21T22:20:54Z</dcterms:modified>
</cp:coreProperties>
</file>