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3" r:id="rId1"/>
  </p:sldMasterIdLst>
  <p:notesMasterIdLst>
    <p:notesMasterId r:id="rId19"/>
  </p:notesMasterIdLst>
  <p:handoutMasterIdLst>
    <p:handoutMasterId r:id="rId20"/>
  </p:handoutMasterIdLst>
  <p:sldIdLst>
    <p:sldId id="256" r:id="rId2"/>
    <p:sldId id="294" r:id="rId3"/>
    <p:sldId id="704" r:id="rId4"/>
    <p:sldId id="705" r:id="rId5"/>
    <p:sldId id="626" r:id="rId6"/>
    <p:sldId id="625" r:id="rId7"/>
    <p:sldId id="696" r:id="rId8"/>
    <p:sldId id="703" r:id="rId9"/>
    <p:sldId id="701" r:id="rId10"/>
    <p:sldId id="702" r:id="rId11"/>
    <p:sldId id="627" r:id="rId12"/>
    <p:sldId id="697" r:id="rId13"/>
    <p:sldId id="698" r:id="rId14"/>
    <p:sldId id="699" r:id="rId15"/>
    <p:sldId id="700" r:id="rId16"/>
    <p:sldId id="407" r:id="rId17"/>
    <p:sldId id="485" r:id="rId18"/>
  </p:sldIdLst>
  <p:sldSz cx="10077450" cy="75628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65"/>
    <p:restoredTop sz="81555"/>
  </p:normalViewPr>
  <p:slideViewPr>
    <p:cSldViewPr snapToGrid="0" snapToObjects="1">
      <p:cViewPr varScale="1">
        <p:scale>
          <a:sx n="85" d="100"/>
          <a:sy n="85" d="100"/>
        </p:scale>
        <p:origin x="184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14EBBF-8A1C-274D-9A43-F07DDD038E44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42151-0C6B-2F49-B8E6-1D743B9F3E5F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196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85AE0F-A2A8-CA41-B287-8AF103742C58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00E9CD-BE8D-3E4E-A822-63A0F8F5F342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E313893-DF0F-0040-BE0E-E2A91F5D3132}" type="slidenum">
              <a:t>‹#›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Microsoft YaHei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8281990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939358-601E-CE49-A1E6-5F79B9D99C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4282"/>
            <a:ext cx="5028477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FCD8EB-B8D6-D64D-B888-5CD8345DA2AA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77240" y="4777557"/>
            <a:ext cx="6217563" cy="452592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D24E0B90-2C42-D34C-B082-B68F1592300F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0906DD-1A01-C845-B545-B0BB312C70B4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399196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EE406-F268-3344-B9A4-3595572E255A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88D007-3162-F944-A6C3-C8A14D0ADE7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39EC8647-F2F3-EE47-A182-5E45D159C46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51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en-US" sz="2000" b="0" i="0" u="none" strike="noStrike" kern="1200" cap="none" spc="0" baseline="0">
        <a:solidFill>
          <a:srgbClr val="000000"/>
        </a:solidFill>
        <a:uFillTx/>
        <a:latin typeface="Liberation Sans" pitchFamily="18"/>
        <a:ea typeface="Microsoft YaHei" pitchFamily="2"/>
        <a:cs typeface="Ari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DEAB159B-EC79-314B-A3A3-6B83DEE86AEA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973D9EB-4508-C94C-9C32-A9AAD98C6878}" type="slidenum">
              <a:t>1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281C94D0-82FE-2243-A85A-C2D46911C4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2DB217F1-EF6D-364A-9207-196C5AC3370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39EC8647-F2F3-EE47-A182-5E45D159C46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5932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5914A5-3891-324A-BDEB-89AAEDF0B2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801E4C-99C2-8C45-BFD3-B31C286DE4C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23750-4169-B74B-9BA2-1E647E937AE7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2DD7A52-8492-7F47-AFDC-8D554A3EF261}" type="slidenum">
              <a:t>11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0144131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want to call real service but fake it. Spy is used for that purpose. U have to pass the name of the method that u want to spy on. So when the method is called, instead of executing it, we need to return a dummy value instead. async creates the async testing environment in Angular. When stable waits for the environment is stable and mimics the real environment. </a:t>
            </a:r>
            <a:r>
              <a:rPr lang="en-US" dirty="0" err="1"/>
              <a:t>fakeAsync</a:t>
            </a:r>
            <a:r>
              <a:rPr lang="en-US" dirty="0"/>
              <a:t> allows us to get ready of when stable, use tick instead. In an </a:t>
            </a:r>
            <a:r>
              <a:rPr lang="en-US" dirty="0" err="1"/>
              <a:t>aysn</a:t>
            </a:r>
            <a:r>
              <a:rPr lang="en-US" dirty="0"/>
              <a:t> environment, finish all activity and get the data needed. So async with stable or </a:t>
            </a:r>
            <a:r>
              <a:rPr lang="en-US" dirty="0" err="1"/>
              <a:t>fakeAsync</a:t>
            </a:r>
            <a:r>
              <a:rPr lang="en-US" dirty="0"/>
              <a:t> with tick.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39EC8647-F2F3-EE47-A182-5E45D159C46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58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5914A5-3891-324A-BDEB-89AAEDF0B2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801E4C-99C2-8C45-BFD3-B31C286DE4C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23750-4169-B74B-9BA2-1E647E937AE7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2DD7A52-8492-7F47-AFDC-8D554A3EF261}" type="slidenum">
              <a:t>2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5914A5-3891-324A-BDEB-89AAEDF0B2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801E4C-99C2-8C45-BFD3-B31C286DE4C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215999" marR="0" lvl="0" indent="-215999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effectLst/>
                <a:uFillTx/>
                <a:latin typeface="Liberation Sans" pitchFamily="18"/>
                <a:ea typeface="Microsoft YaHei" pitchFamily="2"/>
                <a:cs typeface="Arial" pitchFamily="2"/>
              </a:rPr>
              <a:t>http://</a:t>
            </a:r>
            <a:r>
              <a:rPr lang="en-US" sz="2000" b="0" i="0" u="none" strike="noStrike" kern="1200" cap="none" spc="0" baseline="0" dirty="0" err="1">
                <a:solidFill>
                  <a:srgbClr val="000000"/>
                </a:solidFill>
                <a:effectLst/>
                <a:uFillTx/>
                <a:latin typeface="Liberation Sans" pitchFamily="18"/>
                <a:ea typeface="Microsoft YaHei" pitchFamily="2"/>
                <a:cs typeface="Arial" pitchFamily="2"/>
              </a:rPr>
              <a:t>api.weatherstack.com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effectLst/>
                <a:uFillTx/>
                <a:latin typeface="Liberation Sans" pitchFamily="18"/>
                <a:ea typeface="Microsoft YaHei" pitchFamily="2"/>
                <a:cs typeface="Arial" pitchFamily="2"/>
              </a:rPr>
              <a:t>/</a:t>
            </a:r>
            <a:r>
              <a:rPr lang="en-US" sz="2000" b="0" i="0" u="none" strike="noStrike" kern="1200" cap="none" spc="0" baseline="0" dirty="0" err="1">
                <a:solidFill>
                  <a:srgbClr val="000000"/>
                </a:solidFill>
                <a:effectLst/>
                <a:uFillTx/>
                <a:latin typeface="Liberation Sans" pitchFamily="18"/>
                <a:ea typeface="Microsoft YaHei" pitchFamily="2"/>
                <a:cs typeface="Arial" pitchFamily="2"/>
              </a:rPr>
              <a:t>current?access_key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effectLst/>
                <a:uFillTx/>
                <a:latin typeface="Liberation Sans" pitchFamily="18"/>
                <a:ea typeface="Microsoft YaHei" pitchFamily="2"/>
                <a:cs typeface="Arial" pitchFamily="2"/>
              </a:rPr>
              <a:t>=04bd8fafbb30ee63c16f382a1d6aa404&amp;units=</a:t>
            </a:r>
            <a:r>
              <a:rPr lang="en-US" sz="2000" b="0" i="0" u="none" strike="noStrike" kern="1200" cap="none" spc="0" baseline="0" dirty="0" err="1">
                <a:solidFill>
                  <a:srgbClr val="000000"/>
                </a:solidFill>
                <a:effectLst/>
                <a:uFillTx/>
                <a:latin typeface="Liberation Sans" pitchFamily="18"/>
                <a:ea typeface="Microsoft YaHei" pitchFamily="2"/>
                <a:cs typeface="Arial" pitchFamily="2"/>
              </a:rPr>
              <a:t>f&amp;query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effectLst/>
                <a:uFillTx/>
                <a:latin typeface="Liberation Sans" pitchFamily="18"/>
                <a:ea typeface="Microsoft YaHei" pitchFamily="2"/>
                <a:cs typeface="Arial" pitchFamily="2"/>
              </a:rPr>
              <a:t>=63303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23750-4169-B74B-9BA2-1E647E937AE7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2DD7A52-8492-7F47-AFDC-8D554A3EF261}" type="slidenum">
              <a:t>3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736638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5914A5-3891-324A-BDEB-89AAEDF0B2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801E4C-99C2-8C45-BFD3-B31C286DE4C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23750-4169-B74B-9BA2-1E647E937AE7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2DD7A52-8492-7F47-AFDC-8D554A3EF261}" type="slidenum">
              <a:t>4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911123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5914A5-3891-324A-BDEB-89AAEDF0B2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801E4C-99C2-8C45-BFD3-B31C286DE4C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23750-4169-B74B-9BA2-1E647E937AE7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2DD7A52-8492-7F47-AFDC-8D554A3EF261}" type="slidenum">
              <a:t>5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498360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5914A5-3891-324A-BDEB-89AAEDF0B2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801E4C-99C2-8C45-BFD3-B31C286DE4C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23750-4169-B74B-9BA2-1E647E937AE7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2DD7A52-8492-7F47-AFDC-8D554A3EF261}" type="slidenum">
              <a:t>6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1229000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5914A5-3891-324A-BDEB-89AAEDF0B2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801E4C-99C2-8C45-BFD3-B31C286DE4C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23750-4169-B74B-9BA2-1E647E937AE7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2DD7A52-8492-7F47-AFDC-8D554A3EF261}" type="slidenum">
              <a:t>7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37324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5914A5-3891-324A-BDEB-89AAEDF0B2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801E4C-99C2-8C45-BFD3-B31C286DE4C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23750-4169-B74B-9BA2-1E647E937AE7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2DD7A52-8492-7F47-AFDC-8D554A3EF261}" type="slidenum">
              <a:t>8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829160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5914A5-3891-324A-BDEB-89AAEDF0B2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801E4C-99C2-8C45-BFD3-B31C286DE4C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Normal unit test for Util functions. Don’t need angular testing packages.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23750-4169-B74B-9BA2-1E647E937AE7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2DD7A52-8492-7F47-AFDC-8D554A3EF261}" type="slidenum">
              <a:t>9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441182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55809" y="1485384"/>
            <a:ext cx="8565833" cy="88975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4"/>
          </a:p>
        </p:txBody>
      </p:sp>
      <p:sp>
        <p:nvSpPr>
          <p:cNvPr id="8" name="Rectangle 7"/>
          <p:cNvSpPr/>
          <p:nvPr/>
        </p:nvSpPr>
        <p:spPr>
          <a:xfrm>
            <a:off x="755809" y="4722937"/>
            <a:ext cx="8565833" cy="88975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4"/>
          </a:p>
        </p:txBody>
      </p:sp>
      <p:sp>
        <p:nvSpPr>
          <p:cNvPr id="9" name="Rectangle 8"/>
          <p:cNvSpPr/>
          <p:nvPr/>
        </p:nvSpPr>
        <p:spPr>
          <a:xfrm>
            <a:off x="755809" y="1637381"/>
            <a:ext cx="8565833" cy="302514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4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973330" y="4529134"/>
            <a:ext cx="1007745" cy="100838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0077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4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0077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84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9180" y="1579423"/>
            <a:ext cx="8368482" cy="3347822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053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4296" y="4840224"/>
            <a:ext cx="6522630" cy="1179805"/>
          </a:xfrm>
        </p:spPr>
        <p:txBody>
          <a:bodyPr>
            <a:normAutofit/>
          </a:bodyPr>
          <a:lstStyle>
            <a:lvl1pPr marL="0" indent="0" algn="l">
              <a:buNone/>
              <a:defRPr sz="1984" b="0">
                <a:solidFill>
                  <a:schemeClr val="tx1"/>
                </a:solidFill>
              </a:defRPr>
            </a:lvl1pPr>
            <a:lvl2pPr marL="503880" indent="0" algn="ctr">
              <a:buNone/>
              <a:defRPr sz="3086"/>
            </a:lvl2pPr>
            <a:lvl3pPr marL="1007760" indent="0" algn="ctr">
              <a:buNone/>
              <a:defRPr sz="2645"/>
            </a:lvl3pPr>
            <a:lvl4pPr marL="1511640" indent="0" algn="ctr">
              <a:buNone/>
              <a:defRPr sz="2204"/>
            </a:lvl4pPr>
            <a:lvl5pPr marL="2015520" indent="0" algn="ctr">
              <a:buNone/>
              <a:defRPr sz="2204"/>
            </a:lvl5pPr>
            <a:lvl6pPr marL="2519401" indent="0" algn="ctr">
              <a:buNone/>
              <a:defRPr sz="2204"/>
            </a:lvl6pPr>
            <a:lvl7pPr marL="3023281" indent="0" algn="ctr">
              <a:buNone/>
              <a:defRPr sz="2204"/>
            </a:lvl7pPr>
            <a:lvl8pPr marL="3527161" indent="0" algn="ctr">
              <a:buNone/>
              <a:defRPr sz="2204"/>
            </a:lvl8pPr>
            <a:lvl9pPr marL="4031041" indent="0" algn="ctr">
              <a:buNone/>
              <a:defRPr sz="220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95779" y="6917488"/>
            <a:ext cx="5230197" cy="402652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3801" y="4661657"/>
            <a:ext cx="986807" cy="705866"/>
          </a:xfrm>
        </p:spPr>
        <p:txBody>
          <a:bodyPr/>
          <a:lstStyle>
            <a:lvl1pPr>
              <a:defRPr sz="3086" b="1"/>
            </a:lvl1pPr>
          </a:lstStyle>
          <a:p>
            <a:pPr lvl="0"/>
            <a:fld id="{B4A8A35D-E3E4-3C45-90DF-A747DC966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105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1AAB80A-E60F-6B42-BBA6-1D2F49C6C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94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1676" y="588222"/>
            <a:ext cx="2109966" cy="6218343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1778" y="588222"/>
            <a:ext cx="6203930" cy="6218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1AAB80A-E60F-6B42-BBA6-1D2F49C6C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55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1AAB80A-E60F-6B42-BBA6-1D2F49C6C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65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423449"/>
            <a:ext cx="10077450" cy="21394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1267" y="1351229"/>
            <a:ext cx="7671459" cy="3882263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053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0147" y="5536006"/>
            <a:ext cx="7482507" cy="1176443"/>
          </a:xfrm>
        </p:spPr>
        <p:txBody>
          <a:bodyPr anchor="t">
            <a:normAutofit/>
          </a:bodyPr>
          <a:lstStyle>
            <a:lvl1pPr marL="0" indent="0">
              <a:buNone/>
              <a:defRPr sz="1984" b="0">
                <a:solidFill>
                  <a:schemeClr val="accent1">
                    <a:lumMod val="50000"/>
                  </a:schemeClr>
                </a:solidFill>
              </a:defRPr>
            </a:lvl1pPr>
            <a:lvl2pPr marL="50388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76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3pPr>
            <a:lvl4pPr marL="1511640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520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4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28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16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04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03204" y="6917488"/>
            <a:ext cx="2185687" cy="402652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03117" y="6917487"/>
            <a:ext cx="5230197" cy="402652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98569" y="2680437"/>
            <a:ext cx="1007745" cy="100838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0077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4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0077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84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1340" y="2766436"/>
            <a:ext cx="982203" cy="794366"/>
          </a:xfrm>
        </p:spPr>
        <p:txBody>
          <a:bodyPr/>
          <a:lstStyle>
            <a:lvl1pPr>
              <a:defRPr sz="3086"/>
            </a:lvl1pPr>
          </a:lstStyle>
          <a:p>
            <a:pPr lvl="0"/>
            <a:fld id="{B13DA31C-9B58-414F-B2AD-D87DBF40F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200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809" y="2420112"/>
            <a:ext cx="4030980" cy="4386453"/>
          </a:xfrm>
        </p:spPr>
        <p:txBody>
          <a:bodyPr/>
          <a:lstStyle>
            <a:lvl1pPr>
              <a:defRPr sz="2204"/>
            </a:lvl1pPr>
            <a:lvl2pPr>
              <a:defRPr sz="1984"/>
            </a:lvl2pPr>
            <a:lvl3pPr>
              <a:defRPr sz="1763"/>
            </a:lvl3pPr>
            <a:lvl4pPr>
              <a:defRPr sz="1763"/>
            </a:lvl4pPr>
            <a:lvl5pPr>
              <a:defRPr sz="1763"/>
            </a:lvl5pPr>
            <a:lvl6pPr>
              <a:defRPr sz="1984"/>
            </a:lvl6pPr>
            <a:lvl7pPr>
              <a:defRPr sz="1984"/>
            </a:lvl7pPr>
            <a:lvl8pPr>
              <a:defRPr sz="1984"/>
            </a:lvl8pPr>
            <a:lvl9pPr>
              <a:defRPr sz="198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81424" y="2420112"/>
            <a:ext cx="4030980" cy="4386453"/>
          </a:xfrm>
        </p:spPr>
        <p:txBody>
          <a:bodyPr/>
          <a:lstStyle>
            <a:lvl1pPr>
              <a:defRPr sz="2204"/>
            </a:lvl1pPr>
            <a:lvl2pPr>
              <a:defRPr sz="1984"/>
            </a:lvl2pPr>
            <a:lvl3pPr>
              <a:defRPr sz="1763"/>
            </a:lvl3pPr>
            <a:lvl4pPr>
              <a:defRPr sz="1763"/>
            </a:lvl4pPr>
            <a:lvl5pPr>
              <a:defRPr sz="1763"/>
            </a:lvl5pPr>
            <a:lvl6pPr>
              <a:defRPr sz="1984"/>
            </a:lvl6pPr>
            <a:lvl7pPr>
              <a:defRPr sz="1984"/>
            </a:lvl7pPr>
            <a:lvl8pPr>
              <a:defRPr sz="1984"/>
            </a:lvl8pPr>
            <a:lvl9pPr>
              <a:defRPr sz="198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1AAB80A-E60F-6B42-BBA6-1D2F49C6C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923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09" y="2258771"/>
            <a:ext cx="4030980" cy="705866"/>
          </a:xfrm>
        </p:spPr>
        <p:txBody>
          <a:bodyPr anchor="ctr">
            <a:normAutofit/>
          </a:bodyPr>
          <a:lstStyle>
            <a:lvl1pPr marL="0" indent="0">
              <a:buNone/>
              <a:defRPr sz="2204" b="1">
                <a:solidFill>
                  <a:schemeClr val="accent1">
                    <a:lumMod val="75000"/>
                  </a:schemeClr>
                </a:solidFill>
              </a:defRPr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09" y="3025140"/>
            <a:ext cx="4030980" cy="3630168"/>
          </a:xfrm>
        </p:spPr>
        <p:txBody>
          <a:bodyPr/>
          <a:lstStyle>
            <a:lvl1pPr>
              <a:defRPr sz="2204"/>
            </a:lvl1pPr>
            <a:lvl2pPr>
              <a:defRPr sz="1984"/>
            </a:lvl2pPr>
            <a:lvl3pPr>
              <a:defRPr sz="1763"/>
            </a:lvl3pPr>
            <a:lvl4pPr>
              <a:defRPr sz="1763"/>
            </a:lvl4pPr>
            <a:lvl5pPr>
              <a:defRPr sz="1763"/>
            </a:lvl5pPr>
            <a:lvl6pPr>
              <a:defRPr sz="1763"/>
            </a:lvl6pPr>
            <a:lvl7pPr>
              <a:defRPr sz="1763"/>
            </a:lvl7pPr>
            <a:lvl8pPr>
              <a:defRPr sz="1763"/>
            </a:lvl8pPr>
            <a:lvl9pPr>
              <a:defRPr sz="176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12916" y="2258771"/>
            <a:ext cx="4030980" cy="705866"/>
          </a:xfrm>
        </p:spPr>
        <p:txBody>
          <a:bodyPr anchor="ctr">
            <a:normAutofit/>
          </a:bodyPr>
          <a:lstStyle>
            <a:lvl1pPr marL="0" indent="0">
              <a:buNone/>
              <a:defRPr sz="2204" b="1">
                <a:solidFill>
                  <a:schemeClr val="accent1">
                    <a:lumMod val="75000"/>
                  </a:schemeClr>
                </a:solidFill>
              </a:defRPr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12916" y="3025140"/>
            <a:ext cx="4030980" cy="3630168"/>
          </a:xfrm>
        </p:spPr>
        <p:txBody>
          <a:bodyPr/>
          <a:lstStyle>
            <a:lvl1pPr>
              <a:defRPr sz="2204"/>
            </a:lvl1pPr>
            <a:lvl2pPr>
              <a:defRPr sz="1984"/>
            </a:lvl2pPr>
            <a:lvl3pPr>
              <a:defRPr sz="1763"/>
            </a:lvl3pPr>
            <a:lvl4pPr>
              <a:defRPr sz="1763"/>
            </a:lvl4pPr>
            <a:lvl5pPr>
              <a:defRPr sz="1763"/>
            </a:lvl5pPr>
            <a:lvl6pPr>
              <a:defRPr sz="1763"/>
            </a:lvl6pPr>
            <a:lvl7pPr>
              <a:defRPr sz="1763"/>
            </a:lvl7pPr>
            <a:lvl8pPr>
              <a:defRPr sz="1763"/>
            </a:lvl8pPr>
            <a:lvl9pPr>
              <a:defRPr sz="176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1AAB80A-E60F-6B42-BBA6-1D2F49C6CD6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790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DFE9492-34B0-EC47-A12B-B921EC91E3C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13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1E143E9-EAB8-1447-9B17-2ECCEE01F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62569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863561" y="2"/>
            <a:ext cx="3213889" cy="756284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4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6812" y="756285"/>
            <a:ext cx="2645331" cy="1915922"/>
          </a:xfrm>
        </p:spPr>
        <p:txBody>
          <a:bodyPr anchor="b">
            <a:normAutofit/>
          </a:bodyPr>
          <a:lstStyle>
            <a:lvl1pPr>
              <a:defRPr sz="3086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825" y="756285"/>
            <a:ext cx="5547636" cy="5536006"/>
          </a:xfrm>
        </p:spPr>
        <p:txBody>
          <a:bodyPr/>
          <a:lstStyle>
            <a:lvl1pPr>
              <a:defRPr sz="2204"/>
            </a:lvl1pPr>
            <a:lvl2pPr>
              <a:defRPr sz="1984"/>
            </a:lvl2pPr>
            <a:lvl3pPr>
              <a:defRPr sz="1763"/>
            </a:lvl3pPr>
            <a:lvl4pPr>
              <a:defRPr sz="1763"/>
            </a:lvl4pPr>
            <a:lvl5pPr>
              <a:defRPr sz="1763"/>
            </a:lvl5pPr>
            <a:lvl6pPr>
              <a:defRPr sz="2204"/>
            </a:lvl6pPr>
            <a:lvl7pPr>
              <a:defRPr sz="2204"/>
            </a:lvl7pPr>
            <a:lvl8pPr>
              <a:defRPr sz="2204"/>
            </a:lvl8pPr>
            <a:lvl9pPr>
              <a:defRPr sz="220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66812" y="2672207"/>
            <a:ext cx="2645331" cy="363016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102"/>
              </a:spcBef>
              <a:buNone/>
              <a:defRPr sz="1488">
                <a:solidFill>
                  <a:schemeClr val="accent1">
                    <a:lumMod val="50000"/>
                  </a:schemeClr>
                </a:solidFill>
              </a:defRPr>
            </a:lvl1pPr>
            <a:lvl2pPr marL="503880" indent="0">
              <a:buNone/>
              <a:defRPr sz="1323"/>
            </a:lvl2pPr>
            <a:lvl3pPr marL="1007760" indent="0">
              <a:buNone/>
              <a:defRPr sz="1102"/>
            </a:lvl3pPr>
            <a:lvl4pPr marL="1511640" indent="0">
              <a:buNone/>
              <a:defRPr sz="992"/>
            </a:lvl4pPr>
            <a:lvl5pPr marL="2015520" indent="0">
              <a:buNone/>
              <a:defRPr sz="992"/>
            </a:lvl5pPr>
            <a:lvl6pPr marL="2519401" indent="0">
              <a:buNone/>
              <a:defRPr sz="992"/>
            </a:lvl6pPr>
            <a:lvl7pPr marL="3023281" indent="0">
              <a:buNone/>
              <a:defRPr sz="992"/>
            </a:lvl7pPr>
            <a:lvl8pPr marL="3527161" indent="0">
              <a:buNone/>
              <a:defRPr sz="992"/>
            </a:lvl8pPr>
            <a:lvl9pPr marL="4031041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9392686" y="6898160"/>
            <a:ext cx="433330" cy="433603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0077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4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0077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84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1AAB80A-E60F-6B42-BBA6-1D2F49C6C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030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863561" y="2"/>
            <a:ext cx="3213889" cy="756284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6812" y="756285"/>
            <a:ext cx="2645331" cy="1915922"/>
          </a:xfrm>
        </p:spPr>
        <p:txBody>
          <a:bodyPr anchor="b">
            <a:normAutofit/>
          </a:bodyPr>
          <a:lstStyle>
            <a:lvl1pPr>
              <a:defRPr sz="3086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" y="0"/>
            <a:ext cx="6863560" cy="756285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527"/>
            </a:lvl1pPr>
            <a:lvl2pPr marL="503880" indent="0">
              <a:buNone/>
              <a:defRPr sz="3086"/>
            </a:lvl2pPr>
            <a:lvl3pPr marL="1007760" indent="0">
              <a:buNone/>
              <a:defRPr sz="2645"/>
            </a:lvl3pPr>
            <a:lvl4pPr marL="1511640" indent="0">
              <a:buNone/>
              <a:defRPr sz="2204"/>
            </a:lvl4pPr>
            <a:lvl5pPr marL="2015520" indent="0">
              <a:buNone/>
              <a:defRPr sz="2204"/>
            </a:lvl5pPr>
            <a:lvl6pPr marL="2519401" indent="0">
              <a:buNone/>
              <a:defRPr sz="2204"/>
            </a:lvl6pPr>
            <a:lvl7pPr marL="3023281" indent="0">
              <a:buNone/>
              <a:defRPr sz="2204"/>
            </a:lvl7pPr>
            <a:lvl8pPr marL="3527161" indent="0">
              <a:buNone/>
              <a:defRPr sz="2204"/>
            </a:lvl8pPr>
            <a:lvl9pPr marL="4031041" indent="0">
              <a:buNone/>
              <a:defRPr sz="220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66812" y="2672207"/>
            <a:ext cx="2645331" cy="363016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102"/>
              </a:spcBef>
              <a:buNone/>
              <a:defRPr sz="1488">
                <a:solidFill>
                  <a:schemeClr val="accent1">
                    <a:lumMod val="50000"/>
                  </a:schemeClr>
                </a:solidFill>
              </a:defRPr>
            </a:lvl1pPr>
            <a:lvl2pPr marL="503880" indent="0">
              <a:buNone/>
              <a:defRPr sz="1323"/>
            </a:lvl2pPr>
            <a:lvl3pPr marL="1007760" indent="0">
              <a:buNone/>
              <a:defRPr sz="1102"/>
            </a:lvl3pPr>
            <a:lvl4pPr marL="1511640" indent="0">
              <a:buNone/>
              <a:defRPr sz="992"/>
            </a:lvl4pPr>
            <a:lvl5pPr marL="2015520" indent="0">
              <a:buNone/>
              <a:defRPr sz="992"/>
            </a:lvl5pPr>
            <a:lvl6pPr marL="2519401" indent="0">
              <a:buNone/>
              <a:defRPr sz="992"/>
            </a:lvl6pPr>
            <a:lvl7pPr marL="3023281" indent="0">
              <a:buNone/>
              <a:defRPr sz="992"/>
            </a:lvl7pPr>
            <a:lvl8pPr marL="3527161" indent="0">
              <a:buNone/>
              <a:defRPr sz="992"/>
            </a:lvl8pPr>
            <a:lvl9pPr marL="4031041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9392686" y="6898160"/>
            <a:ext cx="433330" cy="433603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0077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4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0077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84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7681FAF-276F-194D-9F90-506305515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2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9392686" y="6898160"/>
            <a:ext cx="433330" cy="433603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0077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4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0077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84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5809" y="534441"/>
            <a:ext cx="8565833" cy="17747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09" y="2339442"/>
            <a:ext cx="8565833" cy="446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4089" y="6917488"/>
            <a:ext cx="2705795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2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5809" y="6917488"/>
            <a:ext cx="5230197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2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9354" y="6917488"/>
            <a:ext cx="52906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12" b="1" spc="-77" baseline="0">
                <a:solidFill>
                  <a:srgbClr val="FFFFFF"/>
                </a:solidFill>
                <a:latin typeface="+mn-lt"/>
              </a:defRPr>
            </a:lvl1pPr>
          </a:lstStyle>
          <a:p>
            <a:pPr lvl="0"/>
            <a:fld id="{71AAB80A-E60F-6B42-BBA6-1D2F49C6C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80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  <p:sldLayoutId id="2147483924" r:id="rId11"/>
  </p:sldLayoutIdLst>
  <p:txStyles>
    <p:titleStyle>
      <a:lvl1pPr algn="l" defTabSz="1007760" rtl="0" eaLnBrk="1" latinLnBrk="0" hangingPunct="1">
        <a:lnSpc>
          <a:spcPct val="90000"/>
        </a:lnSpc>
        <a:spcBef>
          <a:spcPct val="0"/>
        </a:spcBef>
        <a:buNone/>
        <a:defRPr sz="4629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201552" indent="-201552" algn="l" defTabSz="1007760" rtl="0" eaLnBrk="1" latinLnBrk="0" hangingPunct="1">
        <a:lnSpc>
          <a:spcPct val="90000"/>
        </a:lnSpc>
        <a:spcBef>
          <a:spcPts val="1323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03880" indent="-201552" algn="l" defTabSz="1007760" rtl="0" eaLnBrk="1" latinLnBrk="0" hangingPunct="1">
        <a:lnSpc>
          <a:spcPct val="90000"/>
        </a:lnSpc>
        <a:spcBef>
          <a:spcPts val="441"/>
        </a:spcBef>
        <a:spcAft>
          <a:spcPts val="22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806208" indent="-201552" algn="l" defTabSz="1007760" rtl="0" eaLnBrk="1" latinLnBrk="0" hangingPunct="1">
        <a:lnSpc>
          <a:spcPct val="90000"/>
        </a:lnSpc>
        <a:spcBef>
          <a:spcPts val="441"/>
        </a:spcBef>
        <a:spcAft>
          <a:spcPts val="22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763" kern="1200">
          <a:solidFill>
            <a:schemeClr val="tx1"/>
          </a:solidFill>
          <a:latin typeface="+mn-lt"/>
          <a:ea typeface="+mn-ea"/>
          <a:cs typeface="+mn-cs"/>
        </a:defRPr>
      </a:lvl3pPr>
      <a:lvl4pPr marL="1108536" indent="-201552" algn="l" defTabSz="1007760" rtl="0" eaLnBrk="1" latinLnBrk="0" hangingPunct="1">
        <a:lnSpc>
          <a:spcPct val="90000"/>
        </a:lnSpc>
        <a:spcBef>
          <a:spcPts val="441"/>
        </a:spcBef>
        <a:spcAft>
          <a:spcPts val="22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763" kern="1200">
          <a:solidFill>
            <a:schemeClr val="tx1"/>
          </a:solidFill>
          <a:latin typeface="+mn-lt"/>
          <a:ea typeface="+mn-ea"/>
          <a:cs typeface="+mn-cs"/>
        </a:defRPr>
      </a:lvl4pPr>
      <a:lvl5pPr marL="1410864" indent="-201552" algn="l" defTabSz="1007760" rtl="0" eaLnBrk="1" latinLnBrk="0" hangingPunct="1">
        <a:lnSpc>
          <a:spcPct val="90000"/>
        </a:lnSpc>
        <a:spcBef>
          <a:spcPts val="441"/>
        </a:spcBef>
        <a:spcAft>
          <a:spcPts val="22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763" kern="1200">
          <a:solidFill>
            <a:schemeClr val="tx1"/>
          </a:solidFill>
          <a:latin typeface="+mn-lt"/>
          <a:ea typeface="+mn-ea"/>
          <a:cs typeface="+mn-cs"/>
        </a:defRPr>
      </a:lvl5pPr>
      <a:lvl6pPr marL="1763360" indent="-251940" algn="l" defTabSz="1007760" rtl="0" eaLnBrk="1" latinLnBrk="0" hangingPunct="1">
        <a:lnSpc>
          <a:spcPct val="90000"/>
        </a:lnSpc>
        <a:spcBef>
          <a:spcPts val="441"/>
        </a:spcBef>
        <a:spcAft>
          <a:spcPts val="22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763" kern="1200">
          <a:solidFill>
            <a:schemeClr val="tx1"/>
          </a:solidFill>
          <a:latin typeface="+mn-lt"/>
          <a:ea typeface="+mn-ea"/>
          <a:cs typeface="+mn-cs"/>
        </a:defRPr>
      </a:lvl6pPr>
      <a:lvl7pPr marL="2093990" indent="-251940" algn="l" defTabSz="1007760" rtl="0" eaLnBrk="1" latinLnBrk="0" hangingPunct="1">
        <a:lnSpc>
          <a:spcPct val="90000"/>
        </a:lnSpc>
        <a:spcBef>
          <a:spcPts val="441"/>
        </a:spcBef>
        <a:spcAft>
          <a:spcPts val="22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763" kern="1200">
          <a:solidFill>
            <a:schemeClr val="tx1"/>
          </a:solidFill>
          <a:latin typeface="+mn-lt"/>
          <a:ea typeface="+mn-ea"/>
          <a:cs typeface="+mn-cs"/>
        </a:defRPr>
      </a:lvl7pPr>
      <a:lvl8pPr marL="2424620" indent="-251940" algn="l" defTabSz="1007760" rtl="0" eaLnBrk="1" latinLnBrk="0" hangingPunct="1">
        <a:lnSpc>
          <a:spcPct val="90000"/>
        </a:lnSpc>
        <a:spcBef>
          <a:spcPts val="441"/>
        </a:spcBef>
        <a:spcAft>
          <a:spcPts val="22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763" kern="1200">
          <a:solidFill>
            <a:schemeClr val="tx1"/>
          </a:solidFill>
          <a:latin typeface="+mn-lt"/>
          <a:ea typeface="+mn-ea"/>
          <a:cs typeface="+mn-cs"/>
        </a:defRPr>
      </a:lvl8pPr>
      <a:lvl9pPr marL="2755250" indent="-251940" algn="l" defTabSz="1007760" rtl="0" eaLnBrk="1" latinLnBrk="0" hangingPunct="1">
        <a:lnSpc>
          <a:spcPct val="90000"/>
        </a:lnSpc>
        <a:spcBef>
          <a:spcPts val="441"/>
        </a:spcBef>
        <a:spcAft>
          <a:spcPts val="22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7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88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76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64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52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40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28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16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04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package" Target="../embeddings/Microsoft_Word_Document2.docx"/><Relationship Id="rId5" Type="http://schemas.openxmlformats.org/officeDocument/2006/relationships/image" Target="../media/image10.emf"/><Relationship Id="rId4" Type="http://schemas.openxmlformats.org/officeDocument/2006/relationships/package" Target="../embeddings/Microsoft_Word_Document1.doc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emf"/><Relationship Id="rId5" Type="http://schemas.openxmlformats.org/officeDocument/2006/relationships/package" Target="../embeddings/Microsoft_Word_Document6.docx"/><Relationship Id="rId4" Type="http://schemas.openxmlformats.org/officeDocument/2006/relationships/image" Target="../media/image1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package" Target="../embeddings/Microsoft_Word_Document8.docx"/><Relationship Id="rId5" Type="http://schemas.openxmlformats.org/officeDocument/2006/relationships/image" Target="../media/image14.emf"/><Relationship Id="rId4" Type="http://schemas.openxmlformats.org/officeDocument/2006/relationships/package" Target="../embeddings/Microsoft_Word_Document7.docx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W3o35917j_T1qd8UlKgAkLz-23d07x90ayhXoKsRb0o/edi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Word_Document.doc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ocean.com/community/tutorials/using-sass-with-the-angular-cl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etbasal.com/angular-cli-and-global-sass-variables-a1b92d8ca9b7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semaphoreci.com/community/tutorials/testing-components-in-angular-2-with-jasmine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s://jasmine.github.io/tutorials/your_first_suit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asmine.github.io/pages/getting_started.html" TargetMode="External"/><Relationship Id="rId5" Type="http://schemas.openxmlformats.org/officeDocument/2006/relationships/hyperlink" Target="https://angular.io/guide/testing" TargetMode="External"/><Relationship Id="rId10" Type="http://schemas.openxmlformats.org/officeDocument/2006/relationships/image" Target="../media/image2.png"/><Relationship Id="rId4" Type="http://schemas.microsoft.com/office/2007/relationships/hdphoto" Target="../media/hdphoto2.wdp"/><Relationship Id="rId9" Type="http://schemas.openxmlformats.org/officeDocument/2006/relationships/hyperlink" Target="https://github.com/angular/angular-cli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hape 81">
            <a:extLst>
              <a:ext uri="{FF2B5EF4-FFF2-40B4-BE49-F238E27FC236}">
                <a16:creationId xmlns:a16="http://schemas.microsoft.com/office/drawing/2014/main" id="{1294B15F-D2FD-2F40-B2A9-EB0FEB3FB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287" y="3046152"/>
            <a:ext cx="6403140" cy="1424698"/>
          </a:xfrm>
          <a:prstGeom prst="rect">
            <a:avLst/>
          </a:prstGeom>
          <a:noFill/>
        </p:spPr>
      </p:pic>
      <p:sp>
        <p:nvSpPr>
          <p:cNvPr id="2" name="Subtitle 2">
            <a:extLst>
              <a:ext uri="{FF2B5EF4-FFF2-40B4-BE49-F238E27FC236}">
                <a16:creationId xmlns:a16="http://schemas.microsoft.com/office/drawing/2014/main" id="{BB082C6E-F7B4-FC4E-A3B9-11210C1AAB3A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0" y="1768475"/>
            <a:ext cx="9069388" cy="5456238"/>
          </a:xfrm>
        </p:spPr>
        <p:txBody>
          <a:bodyPr anchor="ctr" anchorCtr="1"/>
          <a:lstStyle/>
          <a:p>
            <a:pPr lvl="0" algn="ctr"/>
            <a:endParaRPr lang="en-US" dirty="0">
              <a:solidFill>
                <a:srgbClr val="FFFFFF"/>
              </a:solidFill>
            </a:endParaRPr>
          </a:p>
          <a:p>
            <a:pPr lvl="0" algn="ctr"/>
            <a:endParaRPr lang="en-US" dirty="0">
              <a:solidFill>
                <a:srgbClr val="FFFFFF"/>
              </a:solidFill>
            </a:endParaRPr>
          </a:p>
          <a:p>
            <a:pPr lvl="0" algn="ctr"/>
            <a:endParaRPr lang="en-US" dirty="0">
              <a:solidFill>
                <a:srgbClr val="006699"/>
              </a:solidFill>
            </a:endParaRPr>
          </a:p>
          <a:p>
            <a:pPr lvl="0" algn="ctr"/>
            <a:r>
              <a:rPr lang="en-US" dirty="0">
                <a:solidFill>
                  <a:srgbClr val="006699"/>
                </a:solidFill>
              </a:rPr>
              <a:t>Codergirl – Frontend</a:t>
            </a:r>
          </a:p>
          <a:p>
            <a:pPr lvl="0" algn="ctr"/>
            <a:r>
              <a:rPr lang="en-US" dirty="0">
                <a:solidFill>
                  <a:srgbClr val="006699"/>
                </a:solidFill>
              </a:rPr>
              <a:t>Unit 2 - Class 15</a:t>
            </a:r>
          </a:p>
          <a:p>
            <a:pPr lvl="0" algn="ctr"/>
            <a:r>
              <a:rPr lang="en-US" dirty="0">
                <a:solidFill>
                  <a:srgbClr val="006699"/>
                </a:solidFill>
              </a:rPr>
              <a:t>Jan 27, 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54DA0-EF72-4242-87F9-008DFAEEE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PIPE FUNCTION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66A3E95-8160-3842-8388-E9266D0090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08564"/>
              </p:ext>
            </p:extLst>
          </p:nvPr>
        </p:nvGraphicFramePr>
        <p:xfrm>
          <a:off x="998538" y="2309190"/>
          <a:ext cx="4883150" cy="1328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39" name="Document" r:id="rId4" imgW="7556500" imgH="2070100" progId="Word.Document.12">
                  <p:embed/>
                </p:oleObj>
              </mc:Choice>
              <mc:Fallback>
                <p:oleObj name="Document" r:id="rId4" imgW="7556500" imgH="2070100" progId="Word.Documen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D66A3E95-8160-3842-8388-E9266D0090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8538" y="2309190"/>
                        <a:ext cx="4883150" cy="1328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A47240F-DD95-904C-B33D-E56097BB5C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6551827"/>
              </p:ext>
            </p:extLst>
          </p:nvPr>
        </p:nvGraphicFramePr>
        <p:xfrm>
          <a:off x="998538" y="4083939"/>
          <a:ext cx="7556500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40" name="Document" r:id="rId6" imgW="7556500" imgH="2070100" progId="Word.Document.12">
                  <p:embed/>
                </p:oleObj>
              </mc:Choice>
              <mc:Fallback>
                <p:oleObj name="Document" r:id="rId6" imgW="7556500" imgH="2070100" progId="Word.Document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1A47240F-DD95-904C-B33D-E56097BB5C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98538" y="4083939"/>
                        <a:ext cx="7556500" cy="207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4928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7450" cy="7562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754" y="511820"/>
            <a:ext cx="8449941" cy="88975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754" y="663819"/>
            <a:ext cx="8449941" cy="1528311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754" y="2248183"/>
            <a:ext cx="8449941" cy="88975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CEEB149B-5D24-EB47-B158-72A503940A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84296" y="534441"/>
            <a:ext cx="8313896" cy="1774749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TEST UTILITIES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2ABE6EC9-66FD-AA48-A9EC-B7C307C9A0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84296" y="2558898"/>
            <a:ext cx="8313896" cy="4247665"/>
          </a:xfrm>
        </p:spPr>
        <p:txBody>
          <a:bodyPr>
            <a:normAutofit lnSpcReduction="10000"/>
          </a:bodyPr>
          <a:lstStyle/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Test for component created</a:t>
            </a:r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Fixture holds created component – truthy means existent</a:t>
            </a:r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en-US" dirty="0" err="1"/>
              <a:t>debugElement</a:t>
            </a:r>
            <a:r>
              <a:rPr lang="en-US" dirty="0"/>
              <a:t> lets us examine the component</a:t>
            </a:r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expect is a testing package provided by testing package such as karma or Jasmine</a:t>
            </a:r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Expect app to have a property of a title with a value of the existing title</a:t>
            </a:r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en-US" dirty="0" err="1"/>
              <a:t>detectChanges</a:t>
            </a:r>
            <a:r>
              <a:rPr lang="en-US" dirty="0"/>
              <a:t> triggers change detection</a:t>
            </a:r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We can expect certain elements such as h1 element and containing some specific text value</a:t>
            </a:r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ng test will run the test cli</a:t>
            </a:r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4238" y="6869953"/>
            <a:ext cx="377904" cy="50419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0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48368" y="6902147"/>
            <a:ext cx="329644" cy="439804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8962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54DA0-EF72-4242-87F9-008DFAEEE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237C3-1B39-684F-B974-EA0D5C0CF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new component</a:t>
            </a:r>
          </a:p>
          <a:p>
            <a:r>
              <a:rPr lang="en-US" dirty="0"/>
              <a:t>ng g c user</a:t>
            </a:r>
          </a:p>
          <a:p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66A3E95-8160-3842-8388-E9266D0090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2583727"/>
              </p:ext>
            </p:extLst>
          </p:nvPr>
        </p:nvGraphicFramePr>
        <p:xfrm>
          <a:off x="808722" y="3401573"/>
          <a:ext cx="7556500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841" name="Document" r:id="rId3" imgW="7556500" imgH="1727200" progId="Word.Document.12">
                  <p:embed/>
                </p:oleObj>
              </mc:Choice>
              <mc:Fallback>
                <p:oleObj name="Document" r:id="rId3" imgW="7556500" imgH="1727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8722" y="3401573"/>
                        <a:ext cx="7556500" cy="172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0524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54DA0-EF72-4242-87F9-008DFAEEE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UNIT TEST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66A3E95-8160-3842-8388-E9266D0090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3304045"/>
              </p:ext>
            </p:extLst>
          </p:nvPr>
        </p:nvGraphicFramePr>
        <p:xfrm>
          <a:off x="1083212" y="1768463"/>
          <a:ext cx="4882784" cy="53177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65" name="Document" r:id="rId3" imgW="7556500" imgH="8229600" progId="Word.Document.12">
                  <p:embed/>
                </p:oleObj>
              </mc:Choice>
              <mc:Fallback>
                <p:oleObj name="Document" r:id="rId3" imgW="7556500" imgH="8229600" progId="Word.Documen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D66A3E95-8160-3842-8388-E9266D0090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83212" y="1768463"/>
                        <a:ext cx="4882784" cy="53177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9582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54DA0-EF72-4242-87F9-008DFAEEE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USER SERVICE TEST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66A3E95-8160-3842-8388-E9266D0090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7220128"/>
              </p:ext>
            </p:extLst>
          </p:nvPr>
        </p:nvGraphicFramePr>
        <p:xfrm>
          <a:off x="998269" y="2115185"/>
          <a:ext cx="4883150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973" name="Document" r:id="rId3" imgW="7556500" imgH="1219200" progId="Word.Document.12">
                  <p:embed/>
                </p:oleObj>
              </mc:Choice>
              <mc:Fallback>
                <p:oleObj name="Document" r:id="rId3" imgW="7556500" imgH="1219200" progId="Word.Documen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D66A3E95-8160-3842-8388-E9266D0090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8269" y="2115185"/>
                        <a:ext cx="4883150" cy="782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A47240F-DD95-904C-B33D-E56097BB5C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2393291"/>
              </p:ext>
            </p:extLst>
          </p:nvPr>
        </p:nvGraphicFramePr>
        <p:xfrm>
          <a:off x="998269" y="2897823"/>
          <a:ext cx="7556500" cy="447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974" name="Document" r:id="rId5" imgW="7556500" imgH="4470400" progId="Word.Document.12">
                  <p:embed/>
                </p:oleObj>
              </mc:Choice>
              <mc:Fallback>
                <p:oleObj name="Document" r:id="rId5" imgW="7556500" imgH="4470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98269" y="2897823"/>
                        <a:ext cx="7556500" cy="447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0885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54DA0-EF72-4242-87F9-008DFAEEE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SIMULATING ASYNC TASKS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66A3E95-8160-3842-8388-E9266D0090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8269" y="2115185"/>
          <a:ext cx="4883150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019" name="Document" r:id="rId4" imgW="7556500" imgH="1219200" progId="Word.Document.12">
                  <p:embed/>
                </p:oleObj>
              </mc:Choice>
              <mc:Fallback>
                <p:oleObj name="Document" r:id="rId4" imgW="7556500" imgH="1219200" progId="Word.Documen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D66A3E95-8160-3842-8388-E9266D0090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8269" y="2115185"/>
                        <a:ext cx="4883150" cy="782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A47240F-DD95-904C-B33D-E56097BB5C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7378549"/>
              </p:ext>
            </p:extLst>
          </p:nvPr>
        </p:nvGraphicFramePr>
        <p:xfrm>
          <a:off x="998269" y="2897823"/>
          <a:ext cx="7556500" cy="447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020" name="Document" r:id="rId6" imgW="7556500" imgH="4470400" progId="Word.Document.12">
                  <p:embed/>
                </p:oleObj>
              </mc:Choice>
              <mc:Fallback>
                <p:oleObj name="Document" r:id="rId6" imgW="7556500" imgH="4470400" progId="Word.Document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1A47240F-DD95-904C-B33D-E56097BB5C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98269" y="2897823"/>
                        <a:ext cx="7556500" cy="447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3267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A780C-31B6-1A44-A05B-E7BA615167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2824" y="1094052"/>
            <a:ext cx="3535426" cy="3156954"/>
          </a:xfrm>
        </p:spPr>
        <p:txBody>
          <a:bodyPr anchor="b">
            <a:normAutofit/>
          </a:bodyPr>
          <a:lstStyle/>
          <a:p>
            <a:pPr lvl="0"/>
            <a:r>
              <a:rPr lang="en-US" sz="4600">
                <a:solidFill>
                  <a:srgbClr val="FFFFFF"/>
                </a:solidFill>
              </a:rPr>
              <a:t>Questions?</a:t>
            </a:r>
            <a:br>
              <a:rPr lang="en-US" sz="4600">
                <a:solidFill>
                  <a:srgbClr val="FFFFFF"/>
                </a:solidFill>
              </a:rPr>
            </a:br>
            <a:endParaRPr lang="en-US" sz="46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E6A3A-F402-4A4B-AFF9-0A12B9D251D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595809" y="1476315"/>
            <a:ext cx="3788815" cy="4868924"/>
          </a:xfrm>
        </p:spPr>
        <p:txBody>
          <a:bodyPr anchor="ctr">
            <a:normAutofit/>
          </a:bodyPr>
          <a:lstStyle/>
          <a:p>
            <a:pPr lvl="0"/>
            <a:endParaRPr lang="en-US" sz="1900" dirty="0">
              <a:solidFill>
                <a:schemeClr val="bg1"/>
              </a:solidFill>
            </a:endParaRPr>
          </a:p>
          <a:p>
            <a:pPr lvl="0"/>
            <a:endParaRPr lang="en-US" sz="1900" dirty="0">
              <a:solidFill>
                <a:schemeClr val="bg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C2015-FBAA-094F-987C-BF7682C19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607" y="403352"/>
            <a:ext cx="7742579" cy="13108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hangingPunct="1">
              <a:lnSpc>
                <a:spcPct val="90000"/>
              </a:lnSpc>
              <a:spcBef>
                <a:spcPct val="0"/>
              </a:spcBef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Studio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384153-7FCA-7A48-896D-C3D5C897EBF5}"/>
              </a:ext>
            </a:extLst>
          </p:cNvPr>
          <p:cNvSpPr/>
          <p:nvPr/>
        </p:nvSpPr>
        <p:spPr>
          <a:xfrm>
            <a:off x="1209367" y="2271251"/>
            <a:ext cx="7262281" cy="44087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fontAlgn="base"/>
            <a:r>
              <a:rPr lang="en-US" b="1" dirty="0"/>
              <a:t>Course Project – Unit Testing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2222689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CEEB149B-5D24-EB47-B158-72A503940A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6607" y="403352"/>
            <a:ext cx="7742579" cy="131089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Agenda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2ABE6EC9-66FD-AA48-A9EC-B7C307C9A0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366607" y="2399944"/>
            <a:ext cx="7742580" cy="4457040"/>
          </a:xfrm>
        </p:spPr>
        <p:txBody>
          <a:bodyPr anchor="t">
            <a:normAutofit/>
          </a:bodyPr>
          <a:lstStyle/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en-US" sz="2300" dirty="0"/>
              <a:t>Consuming a service</a:t>
            </a:r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en-US" sz="2300" dirty="0"/>
              <a:t>SASS</a:t>
            </a:r>
          </a:p>
          <a:p>
            <a:pPr marL="342900" indent="-342900">
              <a:buSzPct val="100000"/>
              <a:buFont typeface="Arial" panose="020B0604020202020204" pitchFamily="34" charset="0"/>
              <a:buChar char="•"/>
            </a:pPr>
            <a:r>
              <a:rPr lang="en-US" sz="2300" dirty="0"/>
              <a:t>Section 28 – Unit Testing.</a:t>
            </a:r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en-US" sz="2300" dirty="0"/>
              <a:t>Studio – practice unit testing.</a:t>
            </a:r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en-US" sz="2300" dirty="0"/>
              <a:t>Project requirements</a:t>
            </a:r>
          </a:p>
          <a:p>
            <a:pPr marL="302328" lvl="1" indent="0">
              <a:buSzPct val="100000"/>
              <a:buNone/>
            </a:pPr>
            <a:r>
              <a:rPr lang="en-US" sz="2080" dirty="0">
                <a:hlinkClick r:id="rId3"/>
              </a:rPr>
              <a:t>https://docs.google.com/document/d/1W3o35917j_T1qd8UlKgAkLz-23d07x90ayhXoKsRb0o/edit</a:t>
            </a:r>
            <a:endParaRPr lang="en-US" sz="2080" dirty="0"/>
          </a:p>
          <a:p>
            <a:pPr marL="0" lvl="0" indent="0">
              <a:buSzPct val="100000"/>
              <a:buNone/>
            </a:pPr>
            <a:endParaRPr lang="en-US" sz="23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CEEB149B-5D24-EB47-B158-72A503940A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6607" y="403352"/>
            <a:ext cx="7742579" cy="1310894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Consuming a service</a:t>
            </a:r>
            <a:br>
              <a:rPr lang="en-US" sz="4800" dirty="0"/>
            </a:br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39DE90A1-046A-594D-A0EB-8CB5239B6BA6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6351821"/>
              </p:ext>
            </p:extLst>
          </p:nvPr>
        </p:nvGraphicFramePr>
        <p:xfrm>
          <a:off x="1260475" y="2859088"/>
          <a:ext cx="7556500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981" name="Document" r:id="rId4" imgW="7556500" imgH="3429000" progId="Word.Document.12">
                  <p:embed/>
                </p:oleObj>
              </mc:Choice>
              <mc:Fallback>
                <p:oleObj name="Document" r:id="rId4" imgW="7556500" imgH="34290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60475" y="2859088"/>
                        <a:ext cx="7556500" cy="342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1057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CEEB149B-5D24-EB47-B158-72A503940A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6607" y="403352"/>
            <a:ext cx="7742579" cy="1310894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SASS</a:t>
            </a:r>
            <a:br>
              <a:rPr lang="en-US" sz="4800" dirty="0"/>
            </a:b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42EB5D-497E-5C4C-B871-832778242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package.json</a:t>
            </a:r>
            <a:endParaRPr lang="en-US" dirty="0"/>
          </a:p>
          <a:p>
            <a:r>
              <a:rPr lang="en-US" dirty="0" err="1"/>
              <a:t>scss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https://www.digitalocean.com/community/tutorials/using-sass-with-the-angular-cli</a:t>
            </a:r>
            <a:endParaRPr lang="en-US" dirty="0"/>
          </a:p>
          <a:p>
            <a:r>
              <a:rPr lang="en-US" dirty="0">
                <a:hlinkClick r:id="rId4"/>
              </a:rPr>
              <a:t>https://netbasal.com/angular-cli-and-global-sass-variables-a1b92d8ca9b7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410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CEEB149B-5D24-EB47-B158-72A503940A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99246" y="1327863"/>
            <a:ext cx="2206431" cy="1964240"/>
          </a:xfrm>
        </p:spPr>
        <p:txBody>
          <a:bodyPr>
            <a:normAutofit/>
          </a:bodyPr>
          <a:lstStyle/>
          <a:p>
            <a:pPr lvl="0"/>
            <a:r>
              <a:rPr lang="en-US" sz="3100">
                <a:solidFill>
                  <a:srgbClr val="FFFFFF"/>
                </a:solidFill>
              </a:rPr>
              <a:t>Http and Backend Integration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B05A70-2548-9C47-85E6-4178C047B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415" y="593814"/>
            <a:ext cx="7130268" cy="472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376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CEEB149B-5D24-EB47-B158-72A503940A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99246" y="1327863"/>
            <a:ext cx="2206431" cy="1964240"/>
          </a:xfrm>
        </p:spPr>
        <p:txBody>
          <a:bodyPr>
            <a:normAutofit/>
          </a:bodyPr>
          <a:lstStyle/>
          <a:p>
            <a:pPr lvl="0"/>
            <a:r>
              <a:rPr lang="en-US" sz="3100">
                <a:solidFill>
                  <a:srgbClr val="FFFFFF"/>
                </a:solidFill>
              </a:rPr>
              <a:t>Http and Backend Integration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55612E-F64D-1F4D-AFAD-3597C3C67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194" y="1756145"/>
            <a:ext cx="7313148" cy="405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876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7450" cy="7562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754" y="511820"/>
            <a:ext cx="8449941" cy="88975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754" y="663819"/>
            <a:ext cx="8449941" cy="1528311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754" y="2248183"/>
            <a:ext cx="8449941" cy="88975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CEEB149B-5D24-EB47-B158-72A503940A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84296" y="534441"/>
            <a:ext cx="8313896" cy="1774749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UNIT TESTING RESOURCES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2ABE6EC9-66FD-AA48-A9EC-B7C307C9A0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84296" y="2558898"/>
            <a:ext cx="8313896" cy="4247665"/>
          </a:xfrm>
        </p:spPr>
        <p:txBody>
          <a:bodyPr>
            <a:normAutofit/>
          </a:bodyPr>
          <a:lstStyle/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https://angular.io/guide/testing</a:t>
            </a:r>
            <a:endParaRPr lang="en-US" dirty="0"/>
          </a:p>
          <a:p>
            <a:pPr marL="645228" lvl="1" indent="-3429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The CLI takes care of Jasmine and Karma configuration for you.</a:t>
            </a:r>
          </a:p>
          <a:p>
            <a:pPr marL="645228" lvl="1" indent="-3429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The test file extension must be .</a:t>
            </a:r>
            <a:r>
              <a:rPr lang="en-US" dirty="0" err="1"/>
              <a:t>spec.ts</a:t>
            </a:r>
            <a:r>
              <a:rPr lang="en-US" dirty="0"/>
              <a:t> so that tooling can identify it as a file with tests (AKA, a </a:t>
            </a:r>
            <a:r>
              <a:rPr lang="en-US" i="1" dirty="0"/>
              <a:t>spec</a:t>
            </a:r>
            <a:r>
              <a:rPr lang="en-US" dirty="0"/>
              <a:t> file).</a:t>
            </a:r>
          </a:p>
          <a:p>
            <a:pPr marL="645228" lvl="1" indent="-3429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CI</a:t>
            </a:r>
          </a:p>
          <a:p>
            <a:pPr marL="645228" lvl="1" indent="-3429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https://jasmine.github.io/pages/getting_started.html</a:t>
            </a:r>
            <a:endParaRPr lang="en-US" dirty="0"/>
          </a:p>
          <a:p>
            <a:pPr marL="645228" lvl="1" indent="-3429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hlinkClick r:id="rId7"/>
              </a:rPr>
              <a:t>https://jasmine.github.io/tutorials/your_first_suite</a:t>
            </a:r>
            <a:endParaRPr lang="en-US" dirty="0"/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hlinkClick r:id="rId8"/>
              </a:rPr>
              <a:t>https://semaphoreci.com/community/tutorials/testing-components-in-angular-2-with-jasmine</a:t>
            </a:r>
            <a:endParaRPr lang="en-US" dirty="0"/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hlinkClick r:id="rId9"/>
              </a:rPr>
              <a:t>https://github.com/angular/angular-cli</a:t>
            </a:r>
            <a:endParaRPr lang="en-US" dirty="0"/>
          </a:p>
          <a:p>
            <a:pPr marL="0" lvl="0" indent="0">
              <a:buSzPct val="100000"/>
              <a:buNone/>
            </a:pPr>
            <a:endParaRPr lang="en-US" dirty="0"/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4238" y="6869953"/>
            <a:ext cx="377904" cy="504190"/>
          </a:xfrm>
          <a:prstGeom prst="ellipse">
            <a:avLst/>
          </a:prstGeom>
          <a:blipFill dpi="0" rotWithShape="1">
            <a:blip r:embed="rId10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0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48368" y="6902147"/>
            <a:ext cx="329644" cy="439804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7004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7450" cy="7562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754" y="511820"/>
            <a:ext cx="8449941" cy="88975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754" y="663819"/>
            <a:ext cx="8449941" cy="1528311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754" y="2248183"/>
            <a:ext cx="8449941" cy="88975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CEEB149B-5D24-EB47-B158-72A503940A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84296" y="534441"/>
            <a:ext cx="8313896" cy="1774749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TEST UTILITIES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2ABE6EC9-66FD-AA48-A9EC-B7C307C9A0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84296" y="2558898"/>
            <a:ext cx="8313896" cy="4247665"/>
          </a:xfrm>
        </p:spPr>
        <p:txBody>
          <a:bodyPr>
            <a:normAutofit/>
          </a:bodyPr>
          <a:lstStyle/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Need to get test utility setup via tutorial.</a:t>
            </a:r>
          </a:p>
          <a:p>
            <a:pPr marL="342900" indent="-3429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Test Runner – Karma.</a:t>
            </a:r>
          </a:p>
          <a:p>
            <a:pPr marL="342900" indent="-3429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Describe the to be tested unit. </a:t>
            </a:r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Unit test- Each ‘it’ block is a test.</a:t>
            </a:r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beforeEach() runs before each test.</a:t>
            </a:r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Test logic – Angular app with app module and app component and runs in browser.</a:t>
            </a:r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Testing environment is the test running it. We need to bootstrap our application. Setup app module and execute tests to what user sees.</a:t>
            </a:r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4238" y="6869953"/>
            <a:ext cx="377904" cy="50419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0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48368" y="6902147"/>
            <a:ext cx="329644" cy="439804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7181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D4319B2-7E75-B246-8B93-F181C85AD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769" y="1671844"/>
            <a:ext cx="7559333" cy="421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0022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2452</TotalTime>
  <Words>544</Words>
  <Application>Microsoft Macintosh PowerPoint</Application>
  <PresentationFormat>Custom</PresentationFormat>
  <Paragraphs>71</Paragraphs>
  <Slides>17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Arial</vt:lpstr>
      <vt:lpstr>Calibri</vt:lpstr>
      <vt:lpstr>Liberation Sans</vt:lpstr>
      <vt:lpstr>Rockwell</vt:lpstr>
      <vt:lpstr>Rockwell Condensed</vt:lpstr>
      <vt:lpstr>Rockwell Extra Bold</vt:lpstr>
      <vt:lpstr>Times New Roman</vt:lpstr>
      <vt:lpstr>Wingdings</vt:lpstr>
      <vt:lpstr>Wood Type</vt:lpstr>
      <vt:lpstr>Document</vt:lpstr>
      <vt:lpstr>Microsoft Word Document</vt:lpstr>
      <vt:lpstr>PowerPoint Presentation</vt:lpstr>
      <vt:lpstr>Agenda</vt:lpstr>
      <vt:lpstr>Consuming a service </vt:lpstr>
      <vt:lpstr>SASS </vt:lpstr>
      <vt:lpstr>Http and Backend Integration</vt:lpstr>
      <vt:lpstr>Http and Backend Integration</vt:lpstr>
      <vt:lpstr>UNIT TESTING RESOURCES</vt:lpstr>
      <vt:lpstr>TEST UTILITIES</vt:lpstr>
      <vt:lpstr>PowerPoint Presentation</vt:lpstr>
      <vt:lpstr>TESTING PIPE FUNCTION</vt:lpstr>
      <vt:lpstr>TEST UTILITIES</vt:lpstr>
      <vt:lpstr>CREATING UNIT TEST</vt:lpstr>
      <vt:lpstr>CREATING UNIT TEST</vt:lpstr>
      <vt:lpstr>CREATING USER SERVICE TEST</vt:lpstr>
      <vt:lpstr>SIMULATING ASYNC TASKS</vt:lpstr>
      <vt:lpstr>Questions? </vt:lpstr>
      <vt:lpstr>Studio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Chetna Aggarwal</dc:creator>
  <cp:lastModifiedBy>Chetna Aggarwal</cp:lastModifiedBy>
  <cp:revision>78</cp:revision>
  <dcterms:created xsi:type="dcterms:W3CDTF">2021-01-23T17:22:54Z</dcterms:created>
  <dcterms:modified xsi:type="dcterms:W3CDTF">2021-01-27T23:29:16Z</dcterms:modified>
</cp:coreProperties>
</file>