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4" r:id="rId3"/>
    <p:sldId id="491" r:id="rId4"/>
    <p:sldId id="506" r:id="rId5"/>
    <p:sldId id="559" r:id="rId6"/>
    <p:sldId id="560" r:id="rId7"/>
    <p:sldId id="561" r:id="rId8"/>
    <p:sldId id="507" r:id="rId9"/>
    <p:sldId id="508" r:id="rId10"/>
    <p:sldId id="493" r:id="rId11"/>
    <p:sldId id="562" r:id="rId12"/>
    <p:sldId id="563" r:id="rId13"/>
    <p:sldId id="495" r:id="rId14"/>
    <p:sldId id="494" r:id="rId15"/>
    <p:sldId id="564" r:id="rId16"/>
    <p:sldId id="509" r:id="rId17"/>
    <p:sldId id="565" r:id="rId18"/>
    <p:sldId id="566" r:id="rId19"/>
    <p:sldId id="567" r:id="rId20"/>
    <p:sldId id="568" r:id="rId21"/>
    <p:sldId id="569" r:id="rId22"/>
    <p:sldId id="572" r:id="rId23"/>
    <p:sldId id="570" r:id="rId24"/>
    <p:sldId id="407" r:id="rId25"/>
    <p:sldId id="573" r:id="rId26"/>
  </p:sldIdLst>
  <p:sldSz cx="10077450" cy="75628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0"/>
    <p:restoredTop sz="94645"/>
  </p:normalViewPr>
  <p:slideViewPr>
    <p:cSldViewPr snapToGrid="0" snapToObjects="1">
      <p:cViewPr>
        <p:scale>
          <a:sx n="233" d="100"/>
          <a:sy n="233" d="100"/>
        </p:scale>
        <p:origin x="-424" y="-2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14EBBF-8A1C-274D-9A43-F07DDD038E4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42151-0C6B-2F49-B8E6-1D743B9F3E5F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5AE0F-A2A8-CA41-B287-8AF103742C5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0E9CD-BE8D-3E4E-A822-63A0F8F5F34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E313893-DF0F-0040-BE0E-E2A91F5D3132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28199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939358-601E-CE49-A1E6-5F79B9D99C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FCD8EB-B8D6-D64D-B888-5CD8345DA2A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24E0B90-2C42-D34C-B082-B68F1592300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906DD-1A01-C845-B545-B0BB312C70B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EE406-F268-3344-B9A4-3595572E255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8D007-3162-F944-A6C3-C8A14D0ADE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9EC8647-F2F3-EE47-A182-5E45D159C4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5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DEAB159B-EC79-314B-A3A3-6B83DEE86AEA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973D9EB-4508-C94C-9C32-A9AAD98C6878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81C94D0-82FE-2243-A85A-C2D46911C4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2DB217F1-EF6D-364A-9207-196C5AC337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10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21974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11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76573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12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9170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13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59800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Every observable has a pipe method.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14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9061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15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84924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16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61841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17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26877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18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25870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19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98778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20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51908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21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993642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22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88108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23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33486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Used to handle asynchronous tasks. Alternative to promises and callbacks. Advantage of observables is the operators.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60734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37830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07034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37159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13385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49316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3501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4522-827A-6D42-9170-7E9F1EE4F07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8253"/>
            <a:ext cx="7558092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486AF-1C02-2D4F-BE3B-B17C17B0FA6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1925"/>
            <a:ext cx="7558092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D35ED-EC73-8A44-8C26-75A0A3A24C4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A0F6F-9562-7043-928C-00C097FB82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15181-80CE-204F-9E75-258C551F8DB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A8A35D-E3E4-3C45-90DF-A747DC9663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9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BC50-546C-E042-B32F-AAF1043885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59CCC-881D-8C4C-9ED5-3123B3FC5B3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27299-AF7C-084E-A0BD-EA361820F1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153DB-5DAD-8743-8252-D4C2BAFEC7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8947D-6056-1E4E-A3B2-5AB093CC04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A194A8-15D3-5F4D-8863-2BCAFB1E41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8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D8B36-356D-314D-8330-5128FAEA590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5671" y="301623"/>
            <a:ext cx="2266953" cy="5853110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033AE-69F2-AB41-850B-037DD909B24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0038" cy="5853110"/>
          </a:xfrm>
        </p:spPr>
        <p:txBody>
          <a:bodyPr vert="eaVert">
            <a:normAutofit/>
          </a:bodyPr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AC61E-1C62-214E-BD96-0F0C3DC1CAD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35B30-CA0F-3848-BE0D-5FB220451F8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38AD9-4E50-6648-A0E1-DAB852786B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125974-A9C2-8B4A-A378-6BB54F2FD5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0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54C8-AD3E-CC4C-A95A-411EE27F956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D701E-5CFB-8B44-BB66-BE513B4DB55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D35F0-3B09-7045-8E17-6AC5B170BE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DED28-DE7F-6B46-B524-E2C450A82B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D66B1-1DFB-D24D-8BB4-299012FF68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5A05F9-F53E-A645-9C7C-6E45C35522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31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0279-4E85-604D-88A9-78F164BD68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5950"/>
            <a:ext cx="8691564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49E10-F435-0449-9E9F-60742E49FC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60947"/>
            <a:ext cx="8691564" cy="1654177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0A8C7-7E3C-A940-B1C2-FB5018C4C1F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8B43E-C570-D447-B5FB-0F8B1D80DD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95A43-B516-0841-80CF-B41525F14D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3DA31C-9B58-414F-B2AD-D87DBF40F3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AF34-7656-6243-9CAE-1D3D0E758E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E2EB-8FA5-BD47-8C5A-FC9D12835B4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7700" cy="4386267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4AB5C-C529-6142-904D-67588A4CC89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3333" y="1768477"/>
            <a:ext cx="4459291" cy="4386267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DBE2E-0774-024C-860A-14563831832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D94B1-AB38-1549-9852-D490B5932E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3DFEC-BBD8-0647-8BBC-307D5080D6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45F6A3-2E43-004F-8AAD-8CCE232E1E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1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4D07-8A1B-484F-85BB-68570948F5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1564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1E22B-F46C-D046-8D4A-7DEDBBADCD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4202"/>
            <a:ext cx="4264020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02538-989F-A444-9826-03EFFE470EC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2246"/>
            <a:ext cx="4264020" cy="4063995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E5337-8B92-204B-A923-03B1E077009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2223" y="1854202"/>
            <a:ext cx="4283077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B48D8-B077-4148-963E-5190B2D91C22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2223" y="2762246"/>
            <a:ext cx="4283077" cy="4063995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59593-7880-E64B-8C61-8D7A2A4A09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D3C8A-7F1C-7C49-8475-F99E734DC4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443FA-9369-E741-9F3C-BB5FA65566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08A5BE-03DE-B946-8ECA-95D1A9BA82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8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A1A8-31E7-B545-9DC2-A5D50A30A31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89648-A977-6341-A34D-E956FCB57A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E2F62-4933-D546-87A9-B933F1BFDD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6B61D-1E4A-ED43-A75E-9375EFE3F0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FE9492-34B0-EC47-A12B-B921EC91E3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8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4D1D82-98D9-F648-8A49-48A9EC9E59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1DDAA-156A-E94D-AFE1-D81B3BCDDF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617FF-EA82-4143-8B08-C269597E79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E143E9-EAB8-1447-9B17-2ECCEE01F4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744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A500-C8B6-FF46-90AA-AF8D4C1DA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4821"/>
            <a:ext cx="3251204" cy="1763713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BAF1-DEC6-9442-991C-3D0FE17EEA7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4658" y="1089022"/>
            <a:ext cx="5100632" cy="5373691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 sz="2800"/>
            </a:lvl2pPr>
            <a:lvl3pPr>
              <a:buSzPct val="100000"/>
              <a:buFont typeface="Arial" pitchFamily="34"/>
              <a:buChar char="•"/>
              <a:defRPr sz="2400"/>
            </a:lvl3pPr>
            <a:lvl4pPr>
              <a:buSzPct val="100000"/>
              <a:buFont typeface="Arial" pitchFamily="34"/>
              <a:buChar char="•"/>
              <a:defRPr sz="2000"/>
            </a:lvl4pPr>
            <a:lvl5pPr>
              <a:buSzPct val="100000"/>
              <a:buFont typeface="Arial" pitchFamily="34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E3BEA-4E73-A944-9AD6-CCA866B5C0E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369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4A3E7-7F6B-B546-86F3-F7884402C1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16745-8D3C-5C4D-A61C-5DFF94565E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0B9B4-9CA0-9049-88AA-70D23880EE0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C24A20-E1EC-A94B-9862-EEA3C522D8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5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3B24-7625-4047-B02B-B4B853D48D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4821"/>
            <a:ext cx="3251204" cy="1763713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F8AF5-6889-BB46-828C-9CBF92EF13C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4658" y="1089022"/>
            <a:ext cx="5100632" cy="5373691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FF2F7-CD0D-064C-942D-993D4B6442A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369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F0604-5E45-5A40-8F04-E21B7D669D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73625-A038-464E-82EC-9D9E15C971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2C2B2-6B8B-474F-8114-5326C581A92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681FAF-276F-194D-9F90-506305515A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0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ED75E-05A4-7A4C-BEC4-8FB8E3A2C2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276" y="300956"/>
            <a:ext cx="9068763" cy="12625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CB8FC-3A05-D04E-A72B-7D17B4C0D3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276" y="1769043"/>
            <a:ext cx="9068763" cy="438551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30FA9-7C1F-1947-9BF6-29A2017F650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276" y="6888595"/>
            <a:ext cx="2347557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70F1B-DAA1-F14A-9ABC-44E902AB05F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559" y="6888595"/>
            <a:ext cx="3193916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A5B73-2133-B749-8913-A8CD0705D28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482" y="6888595"/>
            <a:ext cx="2347557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71AAB80A-E60F-6B42-BBA6-1D2F49C6CD6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Liberation Sans" pitchFamily="18"/>
          <a:ea typeface="Microsoft YaHei" pitchFamily="2"/>
          <a:cs typeface="Arial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Liberation Sans" pitchFamily="18"/>
          <a:ea typeface="Microsoft YaHei" pitchFamily="2"/>
          <a:cs typeface="Arial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6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7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8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9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0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1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2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3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nd.com/tutorial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4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5.docx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14466312#overvie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1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2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3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4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5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7450" cy="7562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5931" y="354800"/>
            <a:ext cx="9544175" cy="6853249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9195" y="3678719"/>
            <a:ext cx="2720911" cy="352933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hape 81">
            <a:extLst>
              <a:ext uri="{FF2B5EF4-FFF2-40B4-BE49-F238E27FC236}">
                <a16:creationId xmlns:a16="http://schemas.microsoft.com/office/drawing/2014/main" id="{1294B15F-D2FD-2F40-B2A9-EB0FEB3F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87" y="3046152"/>
            <a:ext cx="6403140" cy="1424698"/>
          </a:xfrm>
          <a:prstGeom prst="rect">
            <a:avLst/>
          </a:prstGeom>
          <a:noFill/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BB082C6E-F7B4-FC4E-A3B9-11210C1AAB3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276" y="1769043"/>
            <a:ext cx="9068763" cy="5456160"/>
          </a:xfrm>
        </p:spPr>
        <p:txBody>
          <a:bodyPr anchor="ctr" anchorCtr="1"/>
          <a:lstStyle/>
          <a:p>
            <a:pPr lvl="0" algn="ctr"/>
            <a:endParaRPr lang="en-US" dirty="0">
              <a:solidFill>
                <a:srgbClr val="FFFFFF"/>
              </a:solidFill>
            </a:endParaRPr>
          </a:p>
          <a:p>
            <a:pPr lvl="0" algn="ctr"/>
            <a:endParaRPr lang="en-US" dirty="0">
              <a:solidFill>
                <a:srgbClr val="FFFFFF"/>
              </a:solidFill>
            </a:endParaRPr>
          </a:p>
          <a:p>
            <a:pPr lvl="0" algn="ctr"/>
            <a:endParaRPr lang="en-US" dirty="0">
              <a:solidFill>
                <a:srgbClr val="006699"/>
              </a:solidFill>
            </a:endParaRPr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Codergirl – Frontend</a:t>
            </a:r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Unit 2 - Class 8</a:t>
            </a:r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January 4,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Error handling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5A5C3A1-24DE-B949-A23D-6DC7EF8EC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0" y="2188743"/>
            <a:ext cx="8819241" cy="400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01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Observer completion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After Observable completes it stops and does not emit any more events. </a:t>
            </a:r>
          </a:p>
          <a:p>
            <a:endParaRPr lang="en-US" sz="2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7D8C53E-E45F-DA4B-BEF9-D2C676469B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977670"/>
              </p:ext>
            </p:extLst>
          </p:nvPr>
        </p:nvGraphicFramePr>
        <p:xfrm>
          <a:off x="1654534" y="3159765"/>
          <a:ext cx="3958141" cy="4231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88" name="Document" r:id="rId4" imgW="7556500" imgH="8077200" progId="Word.Document.12">
                  <p:embed/>
                </p:oleObj>
              </mc:Choice>
              <mc:Fallback>
                <p:oleObj name="Document" r:id="rId4" imgW="7556500" imgH="8077200" progId="Word.Documen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27D8C53E-E45F-DA4B-BEF9-D2C676469B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54534" y="3159765"/>
                        <a:ext cx="3958141" cy="4231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590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Observer completion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Completed does not get called when an error occurs as error cancels an observable without completing it. </a:t>
            </a:r>
          </a:p>
          <a:p>
            <a:endParaRPr lang="en-US" sz="2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7D8C53E-E45F-DA4B-BEF9-D2C676469B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759043"/>
              </p:ext>
            </p:extLst>
          </p:nvPr>
        </p:nvGraphicFramePr>
        <p:xfrm>
          <a:off x="1654175" y="3162300"/>
          <a:ext cx="3959225" cy="422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00" name="Document" r:id="rId4" imgW="7556500" imgH="8064500" progId="Word.Document.12">
                  <p:embed/>
                </p:oleObj>
              </mc:Choice>
              <mc:Fallback>
                <p:oleObj name="Document" r:id="rId4" imgW="7556500" imgH="8064500" progId="Word.Documen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27D8C53E-E45F-DA4B-BEF9-D2C676469B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54175" y="3162300"/>
                        <a:ext cx="3959225" cy="4224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388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Operators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2806AE-4835-CF4A-BBB9-EFA4CADBD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545" y="2366481"/>
            <a:ext cx="7432573" cy="378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94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Operators Example - Map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81E1CCB-558B-654B-9201-23D89B9F767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361346"/>
              </p:ext>
            </p:extLst>
          </p:nvPr>
        </p:nvGraphicFramePr>
        <p:xfrm>
          <a:off x="1699014" y="2117598"/>
          <a:ext cx="4953713" cy="5394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2" name="Document" r:id="rId4" imgW="7556500" imgH="8229600" progId="Word.Document.12">
                  <p:embed/>
                </p:oleObj>
              </mc:Choice>
              <mc:Fallback>
                <p:oleObj name="Document" r:id="rId4" imgW="7556500" imgH="822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9014" y="2117598"/>
                        <a:ext cx="4953713" cy="5394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3018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Operators Example – Filter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www.learnrxjs.io</a:t>
            </a:r>
            <a:r>
              <a:rPr lang="en-US" dirty="0"/>
              <a:t>/learn-</a:t>
            </a:r>
            <a:r>
              <a:rPr lang="en-US" dirty="0" err="1"/>
              <a:t>rxjs</a:t>
            </a:r>
            <a:r>
              <a:rPr lang="en-US" dirty="0"/>
              <a:t>/operators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81E1CCB-558B-654B-9201-23D89B9F767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965755"/>
              </p:ext>
            </p:extLst>
          </p:nvPr>
        </p:nvGraphicFramePr>
        <p:xfrm>
          <a:off x="1699014" y="2117598"/>
          <a:ext cx="4953713" cy="5394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65" name="Document" r:id="rId4" imgW="7556500" imgH="8229600" progId="Word.Document.12">
                  <p:embed/>
                </p:oleObj>
              </mc:Choice>
              <mc:Fallback>
                <p:oleObj name="Document" r:id="rId4" imgW="7556500" imgH="8229600" progId="Word.Document.12">
                  <p:embed/>
                  <p:pic>
                    <p:nvPicPr>
                      <p:cNvPr id="6" name="Content Placeholder 5">
                        <a:extLst>
                          <a:ext uri="{FF2B5EF4-FFF2-40B4-BE49-F238E27FC236}">
                            <a16:creationId xmlns:a16="http://schemas.microsoft.com/office/drawing/2014/main" id="{081E1CCB-558B-654B-9201-23D89B9F76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9014" y="2117598"/>
                        <a:ext cx="4953713" cy="5394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7256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Using Event Emitter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6" y="1949485"/>
            <a:ext cx="7742580" cy="445704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 an activated button on user component and when the button is clicked then it should display activated on app component. We accomplish this using services.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3D5CC87-5933-5D4C-A43A-FB95E359D9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237128"/>
              </p:ext>
            </p:extLst>
          </p:nvPr>
        </p:nvGraphicFramePr>
        <p:xfrm>
          <a:off x="1616760" y="3171137"/>
          <a:ext cx="5741784" cy="407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20" name="Document" r:id="rId4" imgW="7556500" imgH="5359400" progId="Word.Document.12">
                  <p:embed/>
                </p:oleObj>
              </mc:Choice>
              <mc:Fallback>
                <p:oleObj name="Document" r:id="rId4" imgW="7556500" imgH="5359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6760" y="3171137"/>
                        <a:ext cx="5741784" cy="4072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5432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Using Event Emitter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3D5CC87-5933-5D4C-A43A-FB95E359D9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768450"/>
              </p:ext>
            </p:extLst>
          </p:nvPr>
        </p:nvGraphicFramePr>
        <p:xfrm>
          <a:off x="1579563" y="2014538"/>
          <a:ext cx="5741987" cy="432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10" name="Document" r:id="rId4" imgW="7556500" imgH="5689600" progId="Word.Document.12">
                  <p:embed/>
                </p:oleObj>
              </mc:Choice>
              <mc:Fallback>
                <p:oleObj name="Document" r:id="rId4" imgW="7556500" imgH="56896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3D5CC87-5933-5D4C-A43A-FB95E359D9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9563" y="2014538"/>
                        <a:ext cx="5741987" cy="4322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9509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Using Event Emitter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3D5CC87-5933-5D4C-A43A-FB95E359D9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460661"/>
              </p:ext>
            </p:extLst>
          </p:nvPr>
        </p:nvGraphicFramePr>
        <p:xfrm>
          <a:off x="1579563" y="2670175"/>
          <a:ext cx="5741987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58" name="Document" r:id="rId4" imgW="7556500" imgH="3962400" progId="Word.Document.12">
                  <p:embed/>
                </p:oleObj>
              </mc:Choice>
              <mc:Fallback>
                <p:oleObj name="Document" r:id="rId4" imgW="7556500" imgH="39624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3D5CC87-5933-5D4C-A43A-FB95E359D9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9563" y="2670175"/>
                        <a:ext cx="5741987" cy="300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8096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3D5CC87-5933-5D4C-A43A-FB95E359D9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9563" y="2670175"/>
          <a:ext cx="5741987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05" name="Document" r:id="rId4" imgW="7556500" imgH="3962400" progId="Word.Document.12">
                  <p:embed/>
                </p:oleObj>
              </mc:Choice>
              <mc:Fallback>
                <p:oleObj name="Document" r:id="rId4" imgW="7556500" imgH="39624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3D5CC87-5933-5D4C-A43A-FB95E359D9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9563" y="2670175"/>
                        <a:ext cx="5741987" cy="300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BBF27E7-E153-4D4E-8CDF-481479F583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85153"/>
            <a:ext cx="10077450" cy="519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0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/>
              <a:t>Agenda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300" dirty="0"/>
              <a:t>Section 13 – Observables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300" dirty="0"/>
              <a:t>Studio – Observables, Assignment # 2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1100" dirty="0">
                <a:hlinkClick r:id="rId3"/>
              </a:rPr>
              <a:t>https://academind.com/tutorials/</a:t>
            </a:r>
            <a:endParaRPr lang="en-US" sz="1100" dirty="0"/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Using Subject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3D5CC87-5933-5D4C-A43A-FB95E359D9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743050"/>
              </p:ext>
            </p:extLst>
          </p:nvPr>
        </p:nvGraphicFramePr>
        <p:xfrm>
          <a:off x="1579563" y="1687513"/>
          <a:ext cx="5741987" cy="497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52" name="Document" r:id="rId4" imgW="7556500" imgH="6553200" progId="Word.Document.12">
                  <p:embed/>
                </p:oleObj>
              </mc:Choice>
              <mc:Fallback>
                <p:oleObj name="Document" r:id="rId4" imgW="7556500" imgH="65532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3D5CC87-5933-5D4C-A43A-FB95E359D9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9563" y="1687513"/>
                        <a:ext cx="5741987" cy="4973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4506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Using Subject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3F7C0-EB06-7C44-A109-704571B35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607" y="2649893"/>
            <a:ext cx="7551393" cy="245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97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Using Subject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3D5CC87-5933-5D4C-A43A-FB95E359D9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747896"/>
              </p:ext>
            </p:extLst>
          </p:nvPr>
        </p:nvGraphicFramePr>
        <p:xfrm>
          <a:off x="1579563" y="2347913"/>
          <a:ext cx="5741987" cy="365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69" name="Document" r:id="rId4" imgW="7556500" imgH="4813300" progId="Word.Document.12">
                  <p:embed/>
                </p:oleObj>
              </mc:Choice>
              <mc:Fallback>
                <p:oleObj name="Document" r:id="rId4" imgW="7556500" imgH="48133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3D5CC87-5933-5D4C-A43A-FB95E359D9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9563" y="2347913"/>
                        <a:ext cx="5741987" cy="365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1426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Why use Subject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BBF70-1B92-EB4D-9F88-944D142CB379}"/>
              </a:ext>
            </a:extLst>
          </p:cNvPr>
          <p:cNvSpPr txBox="1"/>
          <p:nvPr/>
        </p:nvSpPr>
        <p:spPr>
          <a:xfrm>
            <a:off x="1458138" y="2509936"/>
            <a:ext cx="6752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efficient.</a:t>
            </a:r>
          </a:p>
          <a:p>
            <a:r>
              <a:rPr lang="en-US" dirty="0"/>
              <a:t>Provide Cool operators.</a:t>
            </a:r>
          </a:p>
          <a:p>
            <a:r>
              <a:rPr lang="en-US" dirty="0"/>
              <a:t>Cannot use subject instead of @Output EventEmitter.</a:t>
            </a:r>
          </a:p>
          <a:p>
            <a:r>
              <a:rPr lang="en-US" dirty="0"/>
              <a:t>Subjects are only to use across Components via services.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4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9" y="0"/>
            <a:ext cx="10074931" cy="7562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80677D43-DB57-4254-BD60-C0C10917D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48560" y="504190"/>
            <a:ext cx="6528890" cy="6516438"/>
          </a:xfrm>
          <a:custGeom>
            <a:avLst/>
            <a:gdLst>
              <a:gd name="connsiteX0" fmla="*/ 3848214 w 7898845"/>
              <a:gd name="connsiteY0" fmla="*/ 0 h 5909113"/>
              <a:gd name="connsiteX1" fmla="*/ 7898845 w 7898845"/>
              <a:gd name="connsiteY1" fmla="*/ 0 h 5909113"/>
              <a:gd name="connsiteX2" fmla="*/ 7898845 w 7898845"/>
              <a:gd name="connsiteY2" fmla="*/ 5907437 h 5909113"/>
              <a:gd name="connsiteX3" fmla="*/ 7778213 w 7898845"/>
              <a:gd name="connsiteY3" fmla="*/ 5907437 h 5909113"/>
              <a:gd name="connsiteX4" fmla="*/ 7778213 w 7898845"/>
              <a:gd name="connsiteY4" fmla="*/ 5909093 h 5909113"/>
              <a:gd name="connsiteX5" fmla="*/ 7485321 w 7898845"/>
              <a:gd name="connsiteY5" fmla="*/ 5909093 h 5909113"/>
              <a:gd name="connsiteX6" fmla="*/ 7485321 w 7898845"/>
              <a:gd name="connsiteY6" fmla="*/ 5909094 h 5909113"/>
              <a:gd name="connsiteX7" fmla="*/ 4228895 w 7898845"/>
              <a:gd name="connsiteY7" fmla="*/ 5909094 h 5909113"/>
              <a:gd name="connsiteX8" fmla="*/ 4228895 w 7898845"/>
              <a:gd name="connsiteY8" fmla="*/ 5909112 h 5909113"/>
              <a:gd name="connsiteX9" fmla="*/ 3936003 w 7898845"/>
              <a:gd name="connsiteY9" fmla="*/ 5909112 h 5909113"/>
              <a:gd name="connsiteX10" fmla="*/ 3936003 w 7898845"/>
              <a:gd name="connsiteY10" fmla="*/ 5909113 h 5909113"/>
              <a:gd name="connsiteX11" fmla="*/ 0 w 7898845"/>
              <a:gd name="connsiteY11" fmla="*/ 5909113 h 5909113"/>
              <a:gd name="connsiteX12" fmla="*/ 2796838 w 7898845"/>
              <a:gd name="connsiteY12" fmla="*/ 1676 h 5909113"/>
              <a:gd name="connsiteX13" fmla="*/ 2916686 w 7898845"/>
              <a:gd name="connsiteY13" fmla="*/ 1676 h 5909113"/>
              <a:gd name="connsiteX14" fmla="*/ 2917470 w 7898845"/>
              <a:gd name="connsiteY14" fmla="*/ 20 h 5909113"/>
              <a:gd name="connsiteX15" fmla="*/ 3210362 w 7898845"/>
              <a:gd name="connsiteY15" fmla="*/ 20 h 5909113"/>
              <a:gd name="connsiteX16" fmla="*/ 3210362 w 7898845"/>
              <a:gd name="connsiteY16" fmla="*/ 19 h 5909113"/>
              <a:gd name="connsiteX17" fmla="*/ 3555322 w 7898845"/>
              <a:gd name="connsiteY17" fmla="*/ 19 h 5909113"/>
              <a:gd name="connsiteX18" fmla="*/ 3555322 w 7898845"/>
              <a:gd name="connsiteY18" fmla="*/ 1 h 5909113"/>
              <a:gd name="connsiteX19" fmla="*/ 3848214 w 7898845"/>
              <a:gd name="connsiteY19" fmla="*/ 1 h 590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98845" h="5909113">
                <a:moveTo>
                  <a:pt x="3848214" y="0"/>
                </a:moveTo>
                <a:lnTo>
                  <a:pt x="7898845" y="0"/>
                </a:lnTo>
                <a:lnTo>
                  <a:pt x="7898845" y="5907437"/>
                </a:lnTo>
                <a:lnTo>
                  <a:pt x="7778213" y="5907437"/>
                </a:lnTo>
                <a:lnTo>
                  <a:pt x="7778213" y="5909093"/>
                </a:lnTo>
                <a:lnTo>
                  <a:pt x="7485321" y="5909093"/>
                </a:lnTo>
                <a:lnTo>
                  <a:pt x="7485321" y="5909094"/>
                </a:lnTo>
                <a:lnTo>
                  <a:pt x="4228895" y="5909094"/>
                </a:lnTo>
                <a:lnTo>
                  <a:pt x="4228895" y="5909112"/>
                </a:lnTo>
                <a:lnTo>
                  <a:pt x="3936003" y="5909112"/>
                </a:lnTo>
                <a:lnTo>
                  <a:pt x="3936003" y="5909113"/>
                </a:lnTo>
                <a:lnTo>
                  <a:pt x="0" y="5909113"/>
                </a:lnTo>
                <a:lnTo>
                  <a:pt x="2796838" y="1676"/>
                </a:lnTo>
                <a:lnTo>
                  <a:pt x="2916686" y="1676"/>
                </a:lnTo>
                <a:lnTo>
                  <a:pt x="2917470" y="20"/>
                </a:lnTo>
                <a:lnTo>
                  <a:pt x="3210362" y="20"/>
                </a:lnTo>
                <a:lnTo>
                  <a:pt x="3210362" y="19"/>
                </a:lnTo>
                <a:lnTo>
                  <a:pt x="3555322" y="19"/>
                </a:lnTo>
                <a:lnTo>
                  <a:pt x="3555322" y="1"/>
                </a:lnTo>
                <a:lnTo>
                  <a:pt x="3848214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6018"/>
            <a:ext cx="5595809" cy="6514590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1A780C-31B6-1A44-A05B-E7BA615167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2824" y="1094052"/>
            <a:ext cx="3535426" cy="3156954"/>
          </a:xfrm>
        </p:spPr>
        <p:txBody>
          <a:bodyPr anchor="b">
            <a:normAutofit/>
          </a:bodyPr>
          <a:lstStyle/>
          <a:p>
            <a:pPr lvl="0"/>
            <a:r>
              <a:rPr lang="en-US" sz="4600">
                <a:solidFill>
                  <a:srgbClr val="FFFFFF"/>
                </a:solidFill>
              </a:rPr>
              <a:t>Questions?</a:t>
            </a:r>
            <a:br>
              <a:rPr lang="en-US" sz="4600">
                <a:solidFill>
                  <a:srgbClr val="FFFFFF"/>
                </a:solidFill>
              </a:rPr>
            </a:br>
            <a:endParaRPr lang="en-US" sz="4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6A3A-F402-4A4B-AFF9-0A12B9D251D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95809" y="1476315"/>
            <a:ext cx="3788815" cy="4868924"/>
          </a:xfrm>
        </p:spPr>
        <p:txBody>
          <a:bodyPr anchor="ctr">
            <a:normAutofit/>
          </a:bodyPr>
          <a:lstStyle/>
          <a:p>
            <a:pPr lvl="0"/>
            <a:endParaRPr lang="en-US" sz="1900" dirty="0">
              <a:solidFill>
                <a:schemeClr val="bg1"/>
              </a:solidFill>
            </a:endParaRPr>
          </a:p>
          <a:p>
            <a:pPr lvl="0"/>
            <a:endParaRPr lang="en-US" sz="19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9B720B-DB2D-8E4F-AC24-723DCD932F99}"/>
              </a:ext>
            </a:extLst>
          </p:cNvPr>
          <p:cNvSpPr/>
          <p:nvPr/>
        </p:nvSpPr>
        <p:spPr>
          <a:xfrm>
            <a:off x="4919942" y="3596759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5F5CFF-EFED-E84D-9B75-F129BE207DDF}"/>
              </a:ext>
            </a:extLst>
          </p:cNvPr>
          <p:cNvSpPr/>
          <p:nvPr/>
        </p:nvSpPr>
        <p:spPr>
          <a:xfrm>
            <a:off x="606490" y="1769043"/>
            <a:ext cx="83488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b="1" dirty="0"/>
              <a:t>Class 8 Studio </a:t>
            </a:r>
            <a:endParaRPr lang="en-US" dirty="0"/>
          </a:p>
          <a:p>
            <a:br>
              <a:rPr lang="en-US"/>
            </a:br>
            <a:r>
              <a:rPr lang="en-US"/>
              <a:t>Steps</a:t>
            </a:r>
            <a:endParaRPr lang="en-US" dirty="0"/>
          </a:p>
          <a:p>
            <a:pPr fontAlgn="base"/>
            <a:r>
              <a:rPr lang="en-US" dirty="0"/>
              <a:t>Section 14: Observables &amp; </a:t>
            </a:r>
            <a:r>
              <a:rPr lang="en-US" u="sng" dirty="0">
                <a:hlinkClick r:id="rId2"/>
              </a:rPr>
              <a:t>Project</a:t>
            </a:r>
            <a:endParaRPr lang="en-US" dirty="0"/>
          </a:p>
          <a:p>
            <a:pPr fontAlgn="base"/>
            <a:r>
              <a:rPr lang="en-US" dirty="0"/>
              <a:t>Demo your project/GA#2 to your Mentor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6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Observables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F6616-D7C0-8945-A815-356776F00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138" y="2355513"/>
            <a:ext cx="7404823" cy="389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2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Observables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AEE54C2-5632-1F4D-B680-5AB63665C1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776534"/>
              </p:ext>
            </p:extLst>
          </p:nvPr>
        </p:nvGraphicFramePr>
        <p:xfrm>
          <a:off x="1669794" y="2338644"/>
          <a:ext cx="5586412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43" name="Document" r:id="rId4" imgW="7556500" imgH="1041400" progId="Word.Document.12">
                  <p:embed/>
                </p:oleObj>
              </mc:Choice>
              <mc:Fallback>
                <p:oleObj name="Document" r:id="rId4" imgW="7556500" imgH="1041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69794" y="2338644"/>
                        <a:ext cx="5586412" cy="769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6358B0-3C55-5147-8EC4-8891AD27A8F7}"/>
              </a:ext>
            </a:extLst>
          </p:cNvPr>
          <p:cNvSpPr txBox="1"/>
          <p:nvPr/>
        </p:nvSpPr>
        <p:spPr>
          <a:xfrm>
            <a:off x="2074605" y="3431459"/>
            <a:ext cx="3991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params is an observable to which you subscribed</a:t>
            </a:r>
          </a:p>
          <a:p>
            <a:r>
              <a:rPr lang="en-US" dirty="0"/>
              <a:t>Stream of data that you subscribe to, and when data changes you get informed</a:t>
            </a:r>
          </a:p>
        </p:txBody>
      </p:sp>
    </p:spTree>
    <p:extLst>
      <p:ext uri="{BB962C8B-B14F-4D97-AF65-F5344CB8AC3E}">
        <p14:creationId xmlns:p14="http://schemas.microsoft.com/office/powerpoint/2010/main" val="280855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Creating an Observable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AEE54C2-5632-1F4D-B680-5AB63665C1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4986"/>
              </p:ext>
            </p:extLst>
          </p:nvPr>
        </p:nvGraphicFramePr>
        <p:xfrm>
          <a:off x="1966450" y="3021754"/>
          <a:ext cx="5586413" cy="267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3" name="Document" r:id="rId4" imgW="7556500" imgH="3619500" progId="Word.Document.12">
                  <p:embed/>
                </p:oleObj>
              </mc:Choice>
              <mc:Fallback>
                <p:oleObj name="Document" r:id="rId4" imgW="7556500" imgH="36195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AEE54C2-5632-1F4D-B680-5AB63665C1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66450" y="3021754"/>
                        <a:ext cx="5586413" cy="2674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6358B0-3C55-5147-8EC4-8891AD27A8F7}"/>
              </a:ext>
            </a:extLst>
          </p:cNvPr>
          <p:cNvSpPr txBox="1"/>
          <p:nvPr/>
        </p:nvSpPr>
        <p:spPr>
          <a:xfrm>
            <a:off x="1848463" y="2098424"/>
            <a:ext cx="3991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observable is added by package called </a:t>
            </a:r>
            <a:r>
              <a:rPr lang="en-US" dirty="0" err="1"/>
              <a:t>rxjs</a:t>
            </a:r>
            <a:r>
              <a:rPr lang="en-US" dirty="0"/>
              <a:t> listed in </a:t>
            </a:r>
            <a:r>
              <a:rPr lang="en-US" dirty="0" err="1"/>
              <a:t>package.json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3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Creating an Observable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AEE54C2-5632-1F4D-B680-5AB63665C1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694022"/>
              </p:ext>
            </p:extLst>
          </p:nvPr>
        </p:nvGraphicFramePr>
        <p:xfrm>
          <a:off x="1847850" y="2984500"/>
          <a:ext cx="5586413" cy="330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7" name="Document" r:id="rId4" imgW="7556500" imgH="4470400" progId="Word.Document.12">
                  <p:embed/>
                </p:oleObj>
              </mc:Choice>
              <mc:Fallback>
                <p:oleObj name="Document" r:id="rId4" imgW="7556500" imgH="44704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AEE54C2-5632-1F4D-B680-5AB63665C1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7850" y="2984500"/>
                        <a:ext cx="5586413" cy="3303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6358B0-3C55-5147-8EC4-8891AD27A8F7}"/>
              </a:ext>
            </a:extLst>
          </p:cNvPr>
          <p:cNvSpPr txBox="1"/>
          <p:nvPr/>
        </p:nvSpPr>
        <p:spPr>
          <a:xfrm>
            <a:off x="1848463" y="2098424"/>
            <a:ext cx="3991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Observables can keep emitting value and to prevent memory leaks you should unsubscribe.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7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Angular provided Observable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AEE54C2-5632-1F4D-B680-5AB63665C1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226253"/>
              </p:ext>
            </p:extLst>
          </p:nvPr>
        </p:nvGraphicFramePr>
        <p:xfrm>
          <a:off x="1847850" y="3298825"/>
          <a:ext cx="5586413" cy="267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4" name="Document" r:id="rId4" imgW="7556500" imgH="3619500" progId="Word.Document.12">
                  <p:embed/>
                </p:oleObj>
              </mc:Choice>
              <mc:Fallback>
                <p:oleObj name="Document" r:id="rId4" imgW="7556500" imgH="36195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AEE54C2-5632-1F4D-B680-5AB63665C1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7850" y="3298825"/>
                        <a:ext cx="5586413" cy="2674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6358B0-3C55-5147-8EC4-8891AD27A8F7}"/>
              </a:ext>
            </a:extLst>
          </p:cNvPr>
          <p:cNvSpPr txBox="1"/>
          <p:nvPr/>
        </p:nvSpPr>
        <p:spPr>
          <a:xfrm>
            <a:off x="1848463" y="2098424"/>
            <a:ext cx="3991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managed by Angular and the framework takes care of them.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4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Real custom Observable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AEE54C2-5632-1F4D-B680-5AB63665C1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093759"/>
              </p:ext>
            </p:extLst>
          </p:nvPr>
        </p:nvGraphicFramePr>
        <p:xfrm>
          <a:off x="2091967" y="2237676"/>
          <a:ext cx="5586412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6" name="Document" r:id="rId4" imgW="7556500" imgH="6705600" progId="Word.Document.12">
                  <p:embed/>
                </p:oleObj>
              </mc:Choice>
              <mc:Fallback>
                <p:oleObj name="Document" r:id="rId4" imgW="7556500" imgH="67056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AEE54C2-5632-1F4D-B680-5AB63665C1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91967" y="2237676"/>
                        <a:ext cx="5586412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930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Error handling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After Observable throws an error it stops.</a:t>
            </a:r>
          </a:p>
          <a:p>
            <a:endParaRPr lang="en-US" sz="2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7D8C53E-E45F-DA4B-BEF9-D2C676469B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300476"/>
              </p:ext>
            </p:extLst>
          </p:nvPr>
        </p:nvGraphicFramePr>
        <p:xfrm>
          <a:off x="1694115" y="3105811"/>
          <a:ext cx="4778268" cy="445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97" name="Document" r:id="rId4" imgW="7556500" imgH="7048500" progId="Word.Document.12">
                  <p:embed/>
                </p:oleObj>
              </mc:Choice>
              <mc:Fallback>
                <p:oleObj name="Document" r:id="rId4" imgW="7556500" imgH="7048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4115" y="3105811"/>
                        <a:ext cx="4778268" cy="4457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4238608"/>
      </p:ext>
    </p:extLst>
  </p:cSld>
  <p:clrMapOvr>
    <a:masterClrMapping/>
  </p:clrMapOvr>
</p:sld>
</file>

<file path=ppt/theme/theme1.xml><?xml version="1.0" encoding="utf-8"?>
<a:theme xmlns:a="http://schemas.openxmlformats.org/drawingml/2006/main" name="launchcod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5183</TotalTime>
  <Words>327</Words>
  <Application>Microsoft Macintosh PowerPoint</Application>
  <PresentationFormat>Custom</PresentationFormat>
  <Paragraphs>74</Paragraphs>
  <Slides>25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Liberation Sans</vt:lpstr>
      <vt:lpstr>Times New Roman</vt:lpstr>
      <vt:lpstr>launchcode1</vt:lpstr>
      <vt:lpstr>Document</vt:lpstr>
      <vt:lpstr>PowerPoint Presentation</vt:lpstr>
      <vt:lpstr>Agenda</vt:lpstr>
      <vt:lpstr>Observables</vt:lpstr>
      <vt:lpstr>Observables</vt:lpstr>
      <vt:lpstr>Creating an Observable</vt:lpstr>
      <vt:lpstr>Creating an Observable</vt:lpstr>
      <vt:lpstr>Angular provided Observable</vt:lpstr>
      <vt:lpstr>Real custom Observable</vt:lpstr>
      <vt:lpstr>Error handling</vt:lpstr>
      <vt:lpstr>Error handling</vt:lpstr>
      <vt:lpstr>Observer completion</vt:lpstr>
      <vt:lpstr>Observer completion</vt:lpstr>
      <vt:lpstr>Operators</vt:lpstr>
      <vt:lpstr>Operators Example - Map</vt:lpstr>
      <vt:lpstr>Operators Example – Filter https://www.learnrxjs.io/learn-rxjs/operators</vt:lpstr>
      <vt:lpstr>Using Event Emitter</vt:lpstr>
      <vt:lpstr>Using Event Emitter</vt:lpstr>
      <vt:lpstr>Using Event Emitter</vt:lpstr>
      <vt:lpstr>PowerPoint Presentation</vt:lpstr>
      <vt:lpstr>Using Subject</vt:lpstr>
      <vt:lpstr>Using Subject</vt:lpstr>
      <vt:lpstr>Using Subject</vt:lpstr>
      <vt:lpstr>Why use Subject</vt:lpstr>
      <vt:lpstr>Questions?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Chetna Aggarwal</dc:creator>
  <cp:lastModifiedBy>Chetna Aggarwal</cp:lastModifiedBy>
  <cp:revision>224</cp:revision>
  <dcterms:created xsi:type="dcterms:W3CDTF">2020-12-16T22:23:50Z</dcterms:created>
  <dcterms:modified xsi:type="dcterms:W3CDTF">2021-01-05T00:32:38Z</dcterms:modified>
</cp:coreProperties>
</file>