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99" autoAdjust="0"/>
  </p:normalViewPr>
  <p:slideViewPr>
    <p:cSldViewPr snapToGrid="0">
      <p:cViewPr varScale="1">
        <p:scale>
          <a:sx n="88" d="100"/>
          <a:sy n="88" d="100"/>
        </p:scale>
        <p:origin x="19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C4ED-D064-45B3-995F-65CAF11F5F1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9ADA-368E-405D-8C69-9F8D9AD5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3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C4ED-D064-45B3-995F-65CAF11F5F1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9ADA-368E-405D-8C69-9F8D9AD5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8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C4ED-D064-45B3-995F-65CAF11F5F1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9ADA-368E-405D-8C69-9F8D9AD5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6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C4ED-D064-45B3-995F-65CAF11F5F1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9ADA-368E-405D-8C69-9F8D9AD5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C4ED-D064-45B3-995F-65CAF11F5F1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9ADA-368E-405D-8C69-9F8D9AD5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C4ED-D064-45B3-995F-65CAF11F5F1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9ADA-368E-405D-8C69-9F8D9AD5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C4ED-D064-45B3-995F-65CAF11F5F1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9ADA-368E-405D-8C69-9F8D9AD5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3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C4ED-D064-45B3-995F-65CAF11F5F1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9ADA-368E-405D-8C69-9F8D9AD5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0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C4ED-D064-45B3-995F-65CAF11F5F1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9ADA-368E-405D-8C69-9F8D9AD5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C4ED-D064-45B3-995F-65CAF11F5F1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9ADA-368E-405D-8C69-9F8D9AD5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6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C4ED-D064-45B3-995F-65CAF11F5F1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9ADA-368E-405D-8C69-9F8D9AD5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FC4ED-D064-45B3-995F-65CAF11F5F1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69ADA-368E-405D-8C69-9F8D9AD5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7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306292" y="941689"/>
            <a:ext cx="6243190" cy="4955356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 rot="16200000">
            <a:off x="-300476" y="1930659"/>
            <a:ext cx="4892491" cy="3224836"/>
          </a:xfrm>
          <a:prstGeom prst="rect">
            <a:avLst/>
          </a:prstGeom>
          <a:noFill/>
          <a:ln w="76200" cmpd="thickThin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6412" tIns="38206" rIns="76412" bIns="38206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836"/>
              </a:spcAft>
            </a:pPr>
            <a:r>
              <a:rPr lang="en-US" sz="3200" u="sng" dirty="0">
                <a:latin typeface="Calibri" pitchFamily="34" charset="0"/>
                <a:cs typeface="Arial" pitchFamily="34" charset="0"/>
              </a:rPr>
              <a:t>Agile Manifesto</a:t>
            </a:r>
          </a:p>
          <a:p>
            <a:pPr algn="ctr" fontAlgn="base">
              <a:spcBef>
                <a:spcPct val="0"/>
              </a:spcBef>
              <a:spcAft>
                <a:spcPts val="836"/>
              </a:spcAft>
            </a:pPr>
            <a:r>
              <a:rPr lang="en-US" sz="1350" dirty="0">
                <a:latin typeface="Calibri" pitchFamily="34" charset="0"/>
                <a:cs typeface="Arial" pitchFamily="34" charset="0"/>
              </a:rPr>
              <a:t>We are uncovering better ways of developing software by doing it and helping others do it. Through this work we have come to value:</a:t>
            </a:r>
          </a:p>
          <a:p>
            <a:pPr algn="ctr" fontAlgn="base">
              <a:spcBef>
                <a:spcPct val="0"/>
              </a:spcBef>
              <a:spcAft>
                <a:spcPts val="836"/>
              </a:spcAft>
            </a:pPr>
            <a:r>
              <a:rPr lang="en-US" sz="1350" b="1" dirty="0">
                <a:latin typeface="Calibri" pitchFamily="34" charset="0"/>
                <a:cs typeface="Arial" pitchFamily="34" charset="0"/>
              </a:rPr>
              <a:t>Individuals and interactions</a:t>
            </a:r>
            <a:r>
              <a:rPr lang="en-US" sz="1350" dirty="0">
                <a:latin typeface="Calibri" pitchFamily="34" charset="0"/>
                <a:cs typeface="Arial" pitchFamily="34" charset="0"/>
              </a:rPr>
              <a:t> over processes and tools</a:t>
            </a:r>
          </a:p>
          <a:p>
            <a:pPr algn="ctr" fontAlgn="base">
              <a:spcBef>
                <a:spcPct val="0"/>
              </a:spcBef>
              <a:spcAft>
                <a:spcPts val="836"/>
              </a:spcAft>
            </a:pPr>
            <a:r>
              <a:rPr lang="en-US" sz="1350" b="1" dirty="0">
                <a:latin typeface="Calibri" pitchFamily="34" charset="0"/>
                <a:cs typeface="Arial" pitchFamily="34" charset="0"/>
              </a:rPr>
              <a:t>Working software</a:t>
            </a:r>
            <a:r>
              <a:rPr lang="en-US" sz="1350" dirty="0">
                <a:latin typeface="Calibri" pitchFamily="34" charset="0"/>
                <a:cs typeface="Arial" pitchFamily="34" charset="0"/>
              </a:rPr>
              <a:t> over comprehensive documentation</a:t>
            </a:r>
          </a:p>
          <a:p>
            <a:pPr algn="ctr" fontAlgn="base">
              <a:spcBef>
                <a:spcPct val="0"/>
              </a:spcBef>
              <a:spcAft>
                <a:spcPts val="836"/>
              </a:spcAft>
            </a:pPr>
            <a:r>
              <a:rPr lang="en-US" sz="1350" b="1" dirty="0">
                <a:latin typeface="Calibri" pitchFamily="34" charset="0"/>
                <a:cs typeface="Arial" pitchFamily="34" charset="0"/>
              </a:rPr>
              <a:t>Customer collaboration</a:t>
            </a:r>
            <a:r>
              <a:rPr lang="en-US" sz="1350" dirty="0">
                <a:latin typeface="Calibri" pitchFamily="34" charset="0"/>
                <a:cs typeface="Arial" pitchFamily="34" charset="0"/>
              </a:rPr>
              <a:t> over contract negotiation</a:t>
            </a:r>
          </a:p>
          <a:p>
            <a:pPr algn="ctr" fontAlgn="base">
              <a:spcBef>
                <a:spcPct val="0"/>
              </a:spcBef>
              <a:spcAft>
                <a:spcPts val="836"/>
              </a:spcAft>
            </a:pPr>
            <a:r>
              <a:rPr lang="en-US" sz="1350" b="1" dirty="0">
                <a:latin typeface="Calibri" pitchFamily="34" charset="0"/>
                <a:cs typeface="Arial" pitchFamily="34" charset="0"/>
              </a:rPr>
              <a:t>Responding to change</a:t>
            </a:r>
            <a:r>
              <a:rPr lang="en-US" sz="1350" dirty="0">
                <a:latin typeface="Calibri" pitchFamily="34" charset="0"/>
                <a:cs typeface="Arial" pitchFamily="34" charset="0"/>
              </a:rPr>
              <a:t> over following a plan</a:t>
            </a:r>
          </a:p>
          <a:p>
            <a:pPr algn="ctr" fontAlgn="base">
              <a:spcBef>
                <a:spcPct val="0"/>
              </a:spcBef>
              <a:spcAft>
                <a:spcPts val="836"/>
              </a:spcAft>
            </a:pPr>
            <a:r>
              <a:rPr lang="en-US" sz="1350" dirty="0">
                <a:latin typeface="Calibri" pitchFamily="34" charset="0"/>
                <a:cs typeface="Arial" pitchFamily="34" charset="0"/>
              </a:rPr>
              <a:t>That is, while there is value in the items on the right, we</a:t>
            </a:r>
            <a:br>
              <a:rPr lang="en-US" sz="1350" dirty="0">
                <a:latin typeface="Calibri" pitchFamily="34" charset="0"/>
                <a:cs typeface="Arial" pitchFamily="34" charset="0"/>
              </a:rPr>
            </a:br>
            <a:r>
              <a:rPr lang="en-US" sz="1350" dirty="0">
                <a:latin typeface="Calibri" pitchFamily="34" charset="0"/>
                <a:cs typeface="Arial" pitchFamily="34" charset="0"/>
              </a:rPr>
              <a:t>value the items on the left more.</a:t>
            </a:r>
            <a:endParaRPr lang="en-US" sz="135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15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licdn.com/mpr/mpr/p/3/005/06d/1be/3f86d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19" y="512064"/>
            <a:ext cx="8503919" cy="566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09544" y="6089904"/>
            <a:ext cx="2907792" cy="369332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agile.office@monsanto.com</a:t>
            </a:r>
          </a:p>
        </p:txBody>
      </p:sp>
    </p:spTree>
    <p:extLst>
      <p:ext uri="{BB962C8B-B14F-4D97-AF65-F5344CB8AC3E}">
        <p14:creationId xmlns:p14="http://schemas.microsoft.com/office/powerpoint/2010/main" val="401442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C712A38EF23D49B2DDAB46ACEE6870" ma:contentTypeVersion="4" ma:contentTypeDescription="Create a new document." ma:contentTypeScope="" ma:versionID="d2c2a7a6d2b522048d80a62c108122eb">
  <xsd:schema xmlns:xsd="http://www.w3.org/2001/XMLSchema" xmlns:xs="http://www.w3.org/2001/XMLSchema" xmlns:p="http://schemas.microsoft.com/office/2006/metadata/properties" xmlns:ns2="190fb217-50df-4415-854c-89374fc2d978" targetNamespace="http://schemas.microsoft.com/office/2006/metadata/properties" ma:root="true" ma:fieldsID="ccd4678ba5d39241a0ee4a31aaee53c6" ns2:_="">
    <xsd:import namespace="190fb217-50df-4415-854c-89374fc2d97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fb217-50df-4415-854c-89374fc2d97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BBA50B-A62E-4E46-B11E-FAFDE1F06971}"/>
</file>

<file path=customXml/itemProps2.xml><?xml version="1.0" encoding="utf-8"?>
<ds:datastoreItem xmlns:ds="http://schemas.openxmlformats.org/officeDocument/2006/customXml" ds:itemID="{C975988D-861C-42D3-BCE9-709C610DB6AA}"/>
</file>

<file path=customXml/itemProps3.xml><?xml version="1.0" encoding="utf-8"?>
<ds:datastoreItem xmlns:ds="http://schemas.openxmlformats.org/officeDocument/2006/customXml" ds:itemID="{4C9EAAB6-8D17-4BDE-8AD1-E8675768A63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68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KRYVKO, BARBARA [AG/1000]</dc:creator>
  <cp:lastModifiedBy>JACOB, JOSEPH H [AG/1000]</cp:lastModifiedBy>
  <cp:revision>5</cp:revision>
  <cp:lastPrinted>2016-04-22T19:14:32Z</cp:lastPrinted>
  <dcterms:created xsi:type="dcterms:W3CDTF">2016-04-22T18:34:07Z</dcterms:created>
  <dcterms:modified xsi:type="dcterms:W3CDTF">2016-10-03T20:04:17Z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0x01010042C712A38EF23D49B2DDAB46ACEE6870</vt:lpwstr>
  </property>
</Properties>
</file>