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3" r:id="rId5"/>
    <p:sldId id="262" r:id="rId6"/>
    <p:sldId id="264" r:id="rId7"/>
    <p:sldId id="265" r:id="rId8"/>
    <p:sldId id="258" r:id="rId9"/>
    <p:sldId id="266" r:id="rId10"/>
    <p:sldId id="259" r:id="rId11"/>
    <p:sldId id="268" r:id="rId12"/>
    <p:sldId id="269" r:id="rId13"/>
    <p:sldId id="270" r:id="rId14"/>
    <p:sldId id="274" r:id="rId15"/>
    <p:sldId id="271" r:id="rId16"/>
    <p:sldId id="275" r:id="rId17"/>
    <p:sldId id="272" r:id="rId18"/>
    <p:sldId id="273" r:id="rId19"/>
    <p:sldId id="260" r:id="rId20"/>
    <p:sldId id="277" r:id="rId21"/>
    <p:sldId id="280" r:id="rId22"/>
    <p:sldId id="281" r:id="rId23"/>
    <p:sldId id="282" r:id="rId24"/>
    <p:sldId id="283" r:id="rId25"/>
    <p:sldId id="285" r:id="rId26"/>
    <p:sldId id="28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5" d="100"/>
          <a:sy n="95" d="100"/>
        </p:scale>
        <p:origin x="6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9449B-2860-4E7A-AF84-5E84B5757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B26725-CCF1-4391-98BE-3D41CF7A3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1323D-EBAC-4449-B81F-22F2A7D20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18FA7-F7FB-4BC7-BBB9-2122DF854783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1809F-2D1A-4922-A5D7-6E302A69A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A1A16-7264-47F0-9A98-8FA1543C4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2B3D-E730-43CE-AF5A-48E6BC4F6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191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64A98-4427-4176-851D-82A8F8F06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733570-2AB9-4B75-8498-BC6F76FD6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6E472-FDAC-4F3A-881A-8F1568C1D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18FA7-F7FB-4BC7-BBB9-2122DF854783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0D1D3-0462-47FC-ACC9-ACA4D169A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2BCA9-93D0-412E-8040-B07BD0F9C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2B3D-E730-43CE-AF5A-48E6BC4F6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88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2014D2-9C62-4EFB-A4D0-D4939F6C24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F41262-809B-43BD-809B-BC8A1C74E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316C1-C971-40B2-A103-A698462EF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18FA7-F7FB-4BC7-BBB9-2122DF854783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CA6CB-CE03-4439-B76E-5580BF7C0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12AF2-E04B-4485-86EE-5E176D954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2B3D-E730-43CE-AF5A-48E6BC4F6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971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17055-85D7-4849-AD1C-0FD14FE4C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9A077-E956-494F-8C5E-B5791EC46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A0C75-52ED-4ED1-89BE-711507BC2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18FA7-F7FB-4BC7-BBB9-2122DF854783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B6C6F-1C25-493A-B13B-6686BE0AC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F5B2A-4402-4F6F-AAF7-8C1CBDBDE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2B3D-E730-43CE-AF5A-48E6BC4F6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47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DCA22-C75B-48CD-97AB-71613A9C3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2FB6F-3F12-4723-94B3-4D4DADF1C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B269A-1E15-4945-8FB6-B316FCF88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18FA7-F7FB-4BC7-BBB9-2122DF854783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ACAB1-3063-4CDD-98BE-FF0422E50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F2F24-B0F3-4EAE-B114-DB15FE755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2B3D-E730-43CE-AF5A-48E6BC4F6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03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22F55-6AC9-4440-A84C-84002B302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3C6A6-A9DA-4649-AC9B-60B3129A4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32E0E5-FE36-438F-9916-036AD51DC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7EE8C-254F-4544-8FD7-095BDE31D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18FA7-F7FB-4BC7-BBB9-2122DF854783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090A99-E9A7-441D-BC5E-15C2635C0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96090-7A08-498A-8B60-86520D2AA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2B3D-E730-43CE-AF5A-48E6BC4F6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81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B9795-1585-49BE-81FB-6D355427D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B2E349-4E1E-40BF-9EDC-00AF7E136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1F7E2C-8FA0-49AD-96CA-50552069E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CB4C8A-C4B2-467B-82A1-D3F00C14BE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0DDF3D-4CC2-44CF-AF4B-FFB740B120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335607-317B-49DA-9462-D363377F5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18FA7-F7FB-4BC7-BBB9-2122DF854783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7DA518-7599-445E-A8CD-0916FB953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66544B-8FD5-4E6B-B158-2A0DD50DB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2B3D-E730-43CE-AF5A-48E6BC4F6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842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1E093-042F-42E2-AA99-B5E860AB3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C81D72-4B38-49C3-AF91-82BEAA3F7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18FA7-F7FB-4BC7-BBB9-2122DF854783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DB2404-3411-46D6-BA09-7C729646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F59AC-77BE-4D83-80BD-118A341CC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2B3D-E730-43CE-AF5A-48E6BC4F6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76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102A58-7222-4808-B4FF-4ED9707B9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18FA7-F7FB-4BC7-BBB9-2122DF854783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CF53A1-4C4D-4533-A911-EA540D247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6B5636-F4C4-4794-A80B-20D3F4C0E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2B3D-E730-43CE-AF5A-48E6BC4F6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84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5D109-89D9-4520-9FB4-60CC7E463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FFF32-CC32-4C19-8870-5D6CCCEE8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A84DB3-1AE6-4981-ACB8-42BF6846B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85963-1AAB-4366-AAF6-AD96EB656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18FA7-F7FB-4BC7-BBB9-2122DF854783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8ACF32-02A0-4EFD-AA3F-696F21948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BC6661-ECC1-44F6-96CE-471242B8A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2B3D-E730-43CE-AF5A-48E6BC4F6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785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023ED-E768-478C-AA5D-60B405F3C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EEEB40-39BB-4B14-AE85-658870B4B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EE5EBC-6C3F-4CCC-861A-387B31237F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E39006-E61C-4B42-9B7F-098AA5D8D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18FA7-F7FB-4BC7-BBB9-2122DF854783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693E1-54C9-43F5-AC75-B2F5ED274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0A9CDD-7BD7-406A-9419-8F3746D6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2B3D-E730-43CE-AF5A-48E6BC4F6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92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274DFC-98C3-4E70-88CF-16CF5E73B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AC0B7-1E7F-42CC-A0BF-32B66526D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0C8E6-F523-4363-B1BA-BDE41174A5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18FA7-F7FB-4BC7-BBB9-2122DF854783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FEE5C-4F62-4097-AD95-9B188FD5BF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7539F-74D5-4190-AAF6-95FCB35A51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F2B3D-E730-43CE-AF5A-48E6BC4F6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172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F6998-7574-49BA-93E7-2DD4DA525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61469"/>
          </a:xfrm>
        </p:spPr>
        <p:txBody>
          <a:bodyPr/>
          <a:lstStyle/>
          <a:p>
            <a:r>
              <a:rPr lang="en-US" dirty="0"/>
              <a:t>MATRIX MULTIPLICATION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8FB63D-8DC3-40B1-8558-3A22B16F37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50567" y="4251744"/>
            <a:ext cx="6456948" cy="1655762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Presented by: Chetna Dua (205124026)</a:t>
            </a:r>
          </a:p>
          <a:p>
            <a:pPr algn="l"/>
            <a:r>
              <a:rPr lang="en-US" b="1" dirty="0"/>
              <a:t>Subject Name: Design and Analysis of Algorithms</a:t>
            </a:r>
          </a:p>
          <a:p>
            <a:pPr algn="l"/>
            <a:r>
              <a:rPr lang="en-US" b="1" dirty="0"/>
              <a:t>Instructor name: Ms. </a:t>
            </a:r>
            <a:r>
              <a:rPr lang="en-US" b="1" dirty="0" err="1"/>
              <a:t>Eshwari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50230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0A364A-40F7-4E87-AA4A-C17DD0F47FA6}"/>
              </a:ext>
            </a:extLst>
          </p:cNvPr>
          <p:cNvSpPr txBox="1"/>
          <p:nvPr/>
        </p:nvSpPr>
        <p:spPr>
          <a:xfrm>
            <a:off x="320842" y="272716"/>
            <a:ext cx="6079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MATRIX CHAIN MULTIPLICATION – DYNAMIC PROGRAMMING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88E971-CDEA-45D9-9C8D-6A36D41E0555}"/>
              </a:ext>
            </a:extLst>
          </p:cNvPr>
          <p:cNvSpPr txBox="1"/>
          <p:nvPr/>
        </p:nvSpPr>
        <p:spPr>
          <a:xfrm>
            <a:off x="320842" y="1042738"/>
            <a:ext cx="5014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Problem: Parenthesize the matrix chain to </a:t>
            </a:r>
          </a:p>
          <a:p>
            <a:r>
              <a:rPr lang="en-US" dirty="0"/>
              <a:t>Goal : Minimize the number of Scalar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328621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0A364A-40F7-4E87-AA4A-C17DD0F47FA6}"/>
              </a:ext>
            </a:extLst>
          </p:cNvPr>
          <p:cNvSpPr txBox="1"/>
          <p:nvPr/>
        </p:nvSpPr>
        <p:spPr>
          <a:xfrm>
            <a:off x="320842" y="272716"/>
            <a:ext cx="6079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MATRIX CHAIN MULTIPLICATION – DYNAMIC PROGRAMMING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88E971-CDEA-45D9-9C8D-6A36D41E0555}"/>
              </a:ext>
            </a:extLst>
          </p:cNvPr>
          <p:cNvSpPr txBox="1"/>
          <p:nvPr/>
        </p:nvSpPr>
        <p:spPr>
          <a:xfrm>
            <a:off x="320842" y="1042738"/>
            <a:ext cx="5014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Problem: Parenthesize the matrix chain to </a:t>
            </a:r>
          </a:p>
          <a:p>
            <a:r>
              <a:rPr lang="en-US" dirty="0"/>
              <a:t>Goal : Minimize the number of Scalar multiplication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E7C8AB-4125-462C-B022-62E91ACA2987}"/>
              </a:ext>
            </a:extLst>
          </p:cNvPr>
          <p:cNvSpPr txBox="1"/>
          <p:nvPr/>
        </p:nvSpPr>
        <p:spPr>
          <a:xfrm>
            <a:off x="320842" y="1905093"/>
            <a:ext cx="2224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Parenthesizing Chain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2D88C9-E4EB-4BD6-A9EE-E0477200BD6F}"/>
              </a:ext>
            </a:extLst>
          </p:cNvPr>
          <p:cNvSpPr txBox="1"/>
          <p:nvPr/>
        </p:nvSpPr>
        <p:spPr>
          <a:xfrm rot="10800000" flipH="1" flipV="1">
            <a:off x="1321885" y="2213451"/>
            <a:ext cx="535965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Given matrix chain of length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A1,A2,A3,A4,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Rule: split chain with parenthesis until more than 2 matrices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/>
              <a:t>A1 A2 A3 A4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(A1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/>
              <a:t>A2 A3 A4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/>
              <a:t> 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(A1 (A2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/>
              <a:t> A3 A4 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/>
              <a:t> )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Parenthesizing, 5 ways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(A1 (A2 (A3 A4)))	-1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(A1 ((A2 A3) A4))	-2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(A1 A2) (A3 A4)	-3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((A1 (A2 A3)) A4)	-4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(((A1 A2) A3) A4)	-5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 of 5 chains! Which one is best? </a:t>
            </a:r>
          </a:p>
        </p:txBody>
      </p:sp>
    </p:spTree>
    <p:extLst>
      <p:ext uri="{BB962C8B-B14F-4D97-AF65-F5344CB8AC3E}">
        <p14:creationId xmlns:p14="http://schemas.microsoft.com/office/powerpoint/2010/main" val="1967550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0A364A-40F7-4E87-AA4A-C17DD0F47FA6}"/>
              </a:ext>
            </a:extLst>
          </p:cNvPr>
          <p:cNvSpPr txBox="1"/>
          <p:nvPr/>
        </p:nvSpPr>
        <p:spPr>
          <a:xfrm>
            <a:off x="320842" y="272716"/>
            <a:ext cx="6079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MATRIX CHAIN MULTIPLICATION – DYNAMIC PROGRAMMING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88E971-CDEA-45D9-9C8D-6A36D41E0555}"/>
              </a:ext>
            </a:extLst>
          </p:cNvPr>
          <p:cNvSpPr txBox="1"/>
          <p:nvPr/>
        </p:nvSpPr>
        <p:spPr>
          <a:xfrm>
            <a:off x="320842" y="1042738"/>
            <a:ext cx="5014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Problem: Parenthesize the matrix chain to </a:t>
            </a:r>
          </a:p>
          <a:p>
            <a:r>
              <a:rPr lang="en-US" dirty="0"/>
              <a:t>Goal : Minimize the number of Scalar multiplication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E7C8AB-4125-462C-B022-62E91ACA2987}"/>
              </a:ext>
            </a:extLst>
          </p:cNvPr>
          <p:cNvSpPr txBox="1"/>
          <p:nvPr/>
        </p:nvSpPr>
        <p:spPr>
          <a:xfrm>
            <a:off x="320842" y="1905093"/>
            <a:ext cx="2224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Parenthesizing Chain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2D88C9-E4EB-4BD6-A9EE-E0477200BD6F}"/>
              </a:ext>
            </a:extLst>
          </p:cNvPr>
          <p:cNvSpPr txBox="1"/>
          <p:nvPr/>
        </p:nvSpPr>
        <p:spPr>
          <a:xfrm rot="10800000" flipH="1" flipV="1">
            <a:off x="1313864" y="2274425"/>
            <a:ext cx="535965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Given matrix chain of length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A1,A2,A3,A4,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Rule: split chain with parenthesis until more than 1 matrix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/>
              <a:t>A1 A2 A3 A4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(A1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/>
              <a:t>A2 A3 A4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/>
              <a:t> 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(A1 (A2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/>
              <a:t> A3 A4 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/>
              <a:t> )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Parenthesizing, 5 ways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(A1 (A2 (A3 A4)))	-1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(A1 ((A2 A3) A4))	-2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(A1 A2) (A3 A4)	-3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((A1 (A2 A3)) A4)	-4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(((A1 A2) A3) A4)	-5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Out of 5 chains! Which one is best?  </a:t>
            </a:r>
            <a:r>
              <a:rPr lang="en-US" dirty="0">
                <a:solidFill>
                  <a:srgbClr val="FF0000"/>
                </a:solidFill>
              </a:rPr>
              <a:t>- The one requiring Minimum number of Multiplications</a:t>
            </a:r>
          </a:p>
        </p:txBody>
      </p:sp>
    </p:spTree>
    <p:extLst>
      <p:ext uri="{BB962C8B-B14F-4D97-AF65-F5344CB8AC3E}">
        <p14:creationId xmlns:p14="http://schemas.microsoft.com/office/powerpoint/2010/main" val="1212290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0A364A-40F7-4E87-AA4A-C17DD0F47FA6}"/>
              </a:ext>
            </a:extLst>
          </p:cNvPr>
          <p:cNvSpPr txBox="1"/>
          <p:nvPr/>
        </p:nvSpPr>
        <p:spPr>
          <a:xfrm>
            <a:off x="320842" y="272716"/>
            <a:ext cx="6079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MATRIX CHAIN MULTIPLICATION – DYNAMIC PROGRAMMING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2D88C9-E4EB-4BD6-A9EE-E0477200BD6F}"/>
              </a:ext>
            </a:extLst>
          </p:cNvPr>
          <p:cNvSpPr txBox="1"/>
          <p:nvPr/>
        </p:nvSpPr>
        <p:spPr>
          <a:xfrm rot="10800000" flipH="1" flipV="1">
            <a:off x="399463" y="1443782"/>
            <a:ext cx="535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-Number of Multiplications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446DF9-1C9F-4A22-A8FB-A267FE42C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764" y="4119894"/>
            <a:ext cx="5744462" cy="4855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64251C-71AF-44D7-BD05-79606F1A2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490" y="1838747"/>
            <a:ext cx="7384375" cy="9850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0AF9988-B0BE-4265-81AB-753E28306AAA}"/>
              </a:ext>
            </a:extLst>
          </p:cNvPr>
          <p:cNvSpPr txBox="1"/>
          <p:nvPr/>
        </p:nvSpPr>
        <p:spPr>
          <a:xfrm rot="10800000" flipH="1" flipV="1">
            <a:off x="503737" y="3270085"/>
            <a:ext cx="5359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-For each value of  </a:t>
            </a:r>
            <a:r>
              <a:rPr lang="en-US" dirty="0" err="1"/>
              <a:t>i</a:t>
            </a:r>
            <a:r>
              <a:rPr lang="en-US" dirty="0"/>
              <a:t>&lt;=k&lt;=j,    </a:t>
            </a:r>
          </a:p>
          <a:p>
            <a:r>
              <a:rPr lang="en-US" dirty="0"/>
              <a:t>-k = split index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06E645-277D-4457-8670-E83A25A38D67}"/>
              </a:ext>
            </a:extLst>
          </p:cNvPr>
          <p:cNvSpPr txBox="1"/>
          <p:nvPr/>
        </p:nvSpPr>
        <p:spPr>
          <a:xfrm>
            <a:off x="8205536" y="1977343"/>
            <a:ext cx="228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One matrix</a:t>
            </a:r>
          </a:p>
          <a:p>
            <a:r>
              <a:rPr lang="en-US" sz="2000" dirty="0"/>
              <a:t>More than 1 matrix</a:t>
            </a:r>
          </a:p>
        </p:txBody>
      </p:sp>
    </p:spTree>
    <p:extLst>
      <p:ext uri="{BB962C8B-B14F-4D97-AF65-F5344CB8AC3E}">
        <p14:creationId xmlns:p14="http://schemas.microsoft.com/office/powerpoint/2010/main" val="2936187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0A364A-40F7-4E87-AA4A-C17DD0F47FA6}"/>
              </a:ext>
            </a:extLst>
          </p:cNvPr>
          <p:cNvSpPr txBox="1"/>
          <p:nvPr/>
        </p:nvSpPr>
        <p:spPr>
          <a:xfrm>
            <a:off x="320842" y="272716"/>
            <a:ext cx="6079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MATRIX CHAIN MULTIPLICATION – DYNAMIC PROGRAMMING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2D88C9-E4EB-4BD6-A9EE-E0477200BD6F}"/>
              </a:ext>
            </a:extLst>
          </p:cNvPr>
          <p:cNvSpPr txBox="1"/>
          <p:nvPr/>
        </p:nvSpPr>
        <p:spPr>
          <a:xfrm rot="10800000" flipH="1" flipV="1">
            <a:off x="399463" y="1443782"/>
            <a:ext cx="535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-Number of Multiplications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446DF9-1C9F-4A22-A8FB-A267FE42C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764" y="4119894"/>
            <a:ext cx="5744462" cy="4855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64251C-71AF-44D7-BD05-79606F1A2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490" y="1838747"/>
            <a:ext cx="7384375" cy="9850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A06E645-277D-4457-8670-E83A25A38D67}"/>
              </a:ext>
            </a:extLst>
          </p:cNvPr>
          <p:cNvSpPr txBox="1"/>
          <p:nvPr/>
        </p:nvSpPr>
        <p:spPr>
          <a:xfrm>
            <a:off x="8205536" y="1977343"/>
            <a:ext cx="228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One matrix</a:t>
            </a:r>
          </a:p>
          <a:p>
            <a:r>
              <a:rPr lang="en-US" sz="2000" dirty="0"/>
              <a:t>More than 1 matrix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D43B12-3536-40F4-B8EF-5A0CC40ED3B6}"/>
              </a:ext>
            </a:extLst>
          </p:cNvPr>
          <p:cNvSpPr txBox="1"/>
          <p:nvPr/>
        </p:nvSpPr>
        <p:spPr>
          <a:xfrm rot="10800000" flipH="1" flipV="1">
            <a:off x="399463" y="5054853"/>
            <a:ext cx="5359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Optimal Substructure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Minimal Number of Multiplications 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Value of k = minimal multiplications</a:t>
            </a:r>
          </a:p>
          <a:p>
            <a:pPr marL="742950" lvl="1" indent="-285750">
              <a:buFontTx/>
              <a:buChar char="-"/>
            </a:pP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D91C27-E0F3-41DE-ABFE-B67D50F31BE0}"/>
              </a:ext>
            </a:extLst>
          </p:cNvPr>
          <p:cNvSpPr txBox="1"/>
          <p:nvPr/>
        </p:nvSpPr>
        <p:spPr>
          <a:xfrm rot="10800000" flipH="1" flipV="1">
            <a:off x="503737" y="3408584"/>
            <a:ext cx="535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-For each value of  </a:t>
            </a:r>
            <a:r>
              <a:rPr lang="en-US" dirty="0" err="1"/>
              <a:t>i</a:t>
            </a:r>
            <a:r>
              <a:rPr lang="en-US" dirty="0"/>
              <a:t>&lt;=k&lt;=j,    k = split index</a:t>
            </a:r>
          </a:p>
        </p:txBody>
      </p:sp>
    </p:spTree>
    <p:extLst>
      <p:ext uri="{BB962C8B-B14F-4D97-AF65-F5344CB8AC3E}">
        <p14:creationId xmlns:p14="http://schemas.microsoft.com/office/powerpoint/2010/main" val="915646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0A364A-40F7-4E87-AA4A-C17DD0F47FA6}"/>
              </a:ext>
            </a:extLst>
          </p:cNvPr>
          <p:cNvSpPr txBox="1"/>
          <p:nvPr/>
        </p:nvSpPr>
        <p:spPr>
          <a:xfrm>
            <a:off x="320842" y="272716"/>
            <a:ext cx="6079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MATRIX CHAIN MULTIPLICATION – DYNAMIC PROGRAMMING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2D88C9-E4EB-4BD6-A9EE-E0477200BD6F}"/>
              </a:ext>
            </a:extLst>
          </p:cNvPr>
          <p:cNvSpPr txBox="1"/>
          <p:nvPr/>
        </p:nvSpPr>
        <p:spPr>
          <a:xfrm rot="10800000" flipH="1" flipV="1">
            <a:off x="399463" y="1443782"/>
            <a:ext cx="535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-Number of Multiplications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446DF9-1C9F-4A22-A8FB-A267FE42C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764" y="4119894"/>
            <a:ext cx="5744462" cy="4855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64251C-71AF-44D7-BD05-79606F1A2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490" y="1838747"/>
            <a:ext cx="7384375" cy="9850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0AF9988-B0BE-4265-81AB-753E28306AAA}"/>
              </a:ext>
            </a:extLst>
          </p:cNvPr>
          <p:cNvSpPr txBox="1"/>
          <p:nvPr/>
        </p:nvSpPr>
        <p:spPr>
          <a:xfrm rot="10800000" flipH="1" flipV="1">
            <a:off x="503737" y="3408584"/>
            <a:ext cx="535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-For each value of  </a:t>
            </a:r>
            <a:r>
              <a:rPr lang="en-US" dirty="0" err="1"/>
              <a:t>i</a:t>
            </a:r>
            <a:r>
              <a:rPr lang="en-US" dirty="0"/>
              <a:t>&lt;=k&lt;=j,    k = split index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06E645-277D-4457-8670-E83A25A38D67}"/>
              </a:ext>
            </a:extLst>
          </p:cNvPr>
          <p:cNvSpPr txBox="1"/>
          <p:nvPr/>
        </p:nvSpPr>
        <p:spPr>
          <a:xfrm>
            <a:off x="8205536" y="1977343"/>
            <a:ext cx="228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One matrix</a:t>
            </a:r>
          </a:p>
          <a:p>
            <a:r>
              <a:rPr lang="en-US" sz="2000" dirty="0"/>
              <a:t>More than 1 matrix</a:t>
            </a:r>
          </a:p>
        </p:txBody>
      </p:sp>
    </p:spTree>
    <p:extLst>
      <p:ext uri="{BB962C8B-B14F-4D97-AF65-F5344CB8AC3E}">
        <p14:creationId xmlns:p14="http://schemas.microsoft.com/office/powerpoint/2010/main" val="990697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0A364A-40F7-4E87-AA4A-C17DD0F47FA6}"/>
              </a:ext>
            </a:extLst>
          </p:cNvPr>
          <p:cNvSpPr txBox="1"/>
          <p:nvPr/>
        </p:nvSpPr>
        <p:spPr>
          <a:xfrm>
            <a:off x="320842" y="272716"/>
            <a:ext cx="6079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MATRIX CHAIN MULTIPLICATION – DYNAMIC PROGRAMMING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2D88C9-E4EB-4BD6-A9EE-E0477200BD6F}"/>
              </a:ext>
            </a:extLst>
          </p:cNvPr>
          <p:cNvSpPr txBox="1"/>
          <p:nvPr/>
        </p:nvSpPr>
        <p:spPr>
          <a:xfrm rot="10800000" flipH="1" flipV="1">
            <a:off x="399463" y="1443782"/>
            <a:ext cx="535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-Number of Multiplications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446DF9-1C9F-4A22-A8FB-A267FE42C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764" y="4119894"/>
            <a:ext cx="5744462" cy="4855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64251C-71AF-44D7-BD05-79606F1A2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490" y="1838747"/>
            <a:ext cx="7384375" cy="9850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0AF9988-B0BE-4265-81AB-753E28306AAA}"/>
              </a:ext>
            </a:extLst>
          </p:cNvPr>
          <p:cNvSpPr txBox="1"/>
          <p:nvPr/>
        </p:nvSpPr>
        <p:spPr>
          <a:xfrm rot="10800000" flipH="1" flipV="1">
            <a:off x="503737" y="3270085"/>
            <a:ext cx="5359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-For each value of  </a:t>
            </a:r>
            <a:r>
              <a:rPr lang="en-US" dirty="0" err="1"/>
              <a:t>i</a:t>
            </a:r>
            <a:r>
              <a:rPr lang="en-US" dirty="0"/>
              <a:t>&lt;=k&lt;=j,    </a:t>
            </a:r>
          </a:p>
          <a:p>
            <a:r>
              <a:rPr lang="en-US" dirty="0"/>
              <a:t>-k = split index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06E645-277D-4457-8670-E83A25A38D67}"/>
              </a:ext>
            </a:extLst>
          </p:cNvPr>
          <p:cNvSpPr txBox="1"/>
          <p:nvPr/>
        </p:nvSpPr>
        <p:spPr>
          <a:xfrm>
            <a:off x="8205536" y="1977343"/>
            <a:ext cx="228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One matrix</a:t>
            </a:r>
          </a:p>
          <a:p>
            <a:r>
              <a:rPr lang="en-US" sz="2000" dirty="0"/>
              <a:t>More than 1 matrix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A62B80A-205B-4DE5-9379-24EE7F97EDD2}"/>
              </a:ext>
            </a:extLst>
          </p:cNvPr>
          <p:cNvCxnSpPr>
            <a:cxnSpLocks/>
          </p:cNvCxnSpPr>
          <p:nvPr/>
        </p:nvCxnSpPr>
        <p:spPr>
          <a:xfrm flipV="1">
            <a:off x="2671011" y="4605459"/>
            <a:ext cx="0" cy="704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F70870C-FC5D-4688-9AA0-D6C4F240EF8A}"/>
              </a:ext>
            </a:extLst>
          </p:cNvPr>
          <p:cNvSpPr txBox="1"/>
          <p:nvPr/>
        </p:nvSpPr>
        <p:spPr>
          <a:xfrm>
            <a:off x="1925053" y="5309937"/>
            <a:ext cx="17886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Number of multiplications to calculate left split (optimized)</a:t>
            </a:r>
          </a:p>
        </p:txBody>
      </p:sp>
    </p:spTree>
    <p:extLst>
      <p:ext uri="{BB962C8B-B14F-4D97-AF65-F5344CB8AC3E}">
        <p14:creationId xmlns:p14="http://schemas.microsoft.com/office/powerpoint/2010/main" val="769188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0A364A-40F7-4E87-AA4A-C17DD0F47FA6}"/>
              </a:ext>
            </a:extLst>
          </p:cNvPr>
          <p:cNvSpPr txBox="1"/>
          <p:nvPr/>
        </p:nvSpPr>
        <p:spPr>
          <a:xfrm>
            <a:off x="320842" y="272716"/>
            <a:ext cx="6079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MATRIX CHAIN MULTIPLICATION – DYNAMIC PROGRAMMING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2D88C9-E4EB-4BD6-A9EE-E0477200BD6F}"/>
              </a:ext>
            </a:extLst>
          </p:cNvPr>
          <p:cNvSpPr txBox="1"/>
          <p:nvPr/>
        </p:nvSpPr>
        <p:spPr>
          <a:xfrm rot="10800000" flipH="1" flipV="1">
            <a:off x="399463" y="1443782"/>
            <a:ext cx="535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-Number of Multiplications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446DF9-1C9F-4A22-A8FB-A267FE42C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764" y="4119894"/>
            <a:ext cx="5744462" cy="4855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64251C-71AF-44D7-BD05-79606F1A2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490" y="1838747"/>
            <a:ext cx="7384375" cy="9850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0AF9988-B0BE-4265-81AB-753E28306AAA}"/>
              </a:ext>
            </a:extLst>
          </p:cNvPr>
          <p:cNvSpPr txBox="1"/>
          <p:nvPr/>
        </p:nvSpPr>
        <p:spPr>
          <a:xfrm rot="10800000" flipH="1" flipV="1">
            <a:off x="503737" y="3270085"/>
            <a:ext cx="5359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-For each value of  </a:t>
            </a:r>
            <a:r>
              <a:rPr lang="en-US" dirty="0" err="1"/>
              <a:t>i</a:t>
            </a:r>
            <a:r>
              <a:rPr lang="en-US" dirty="0"/>
              <a:t>&lt;=k&lt;=j,    </a:t>
            </a:r>
          </a:p>
          <a:p>
            <a:r>
              <a:rPr lang="en-US" dirty="0"/>
              <a:t>-k = split index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06E645-277D-4457-8670-E83A25A38D67}"/>
              </a:ext>
            </a:extLst>
          </p:cNvPr>
          <p:cNvSpPr txBox="1"/>
          <p:nvPr/>
        </p:nvSpPr>
        <p:spPr>
          <a:xfrm>
            <a:off x="8205536" y="1977343"/>
            <a:ext cx="228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One matrix</a:t>
            </a:r>
          </a:p>
          <a:p>
            <a:r>
              <a:rPr lang="en-US" sz="2000" dirty="0"/>
              <a:t>More than 1 matrix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A62B80A-205B-4DE5-9379-24EE7F97EDD2}"/>
              </a:ext>
            </a:extLst>
          </p:cNvPr>
          <p:cNvCxnSpPr>
            <a:cxnSpLocks/>
          </p:cNvCxnSpPr>
          <p:nvPr/>
        </p:nvCxnSpPr>
        <p:spPr>
          <a:xfrm flipV="1">
            <a:off x="4162926" y="4525248"/>
            <a:ext cx="0" cy="704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F70870C-FC5D-4688-9AA0-D6C4F240EF8A}"/>
              </a:ext>
            </a:extLst>
          </p:cNvPr>
          <p:cNvSpPr txBox="1"/>
          <p:nvPr/>
        </p:nvSpPr>
        <p:spPr>
          <a:xfrm>
            <a:off x="3537285" y="5141495"/>
            <a:ext cx="1788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right split</a:t>
            </a:r>
          </a:p>
        </p:txBody>
      </p:sp>
    </p:spTree>
    <p:extLst>
      <p:ext uri="{BB962C8B-B14F-4D97-AF65-F5344CB8AC3E}">
        <p14:creationId xmlns:p14="http://schemas.microsoft.com/office/powerpoint/2010/main" val="542115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0A364A-40F7-4E87-AA4A-C17DD0F47FA6}"/>
              </a:ext>
            </a:extLst>
          </p:cNvPr>
          <p:cNvSpPr txBox="1"/>
          <p:nvPr/>
        </p:nvSpPr>
        <p:spPr>
          <a:xfrm>
            <a:off x="320842" y="272716"/>
            <a:ext cx="6079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MATRIX CHAIN MULTIPLICATION – DYNAMIC PROGRAMMING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2D88C9-E4EB-4BD6-A9EE-E0477200BD6F}"/>
              </a:ext>
            </a:extLst>
          </p:cNvPr>
          <p:cNvSpPr txBox="1"/>
          <p:nvPr/>
        </p:nvSpPr>
        <p:spPr>
          <a:xfrm rot="10800000" flipH="1" flipV="1">
            <a:off x="399463" y="1443782"/>
            <a:ext cx="535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-Number of Multiplications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446DF9-1C9F-4A22-A8FB-A267FE42C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764" y="4119894"/>
            <a:ext cx="5744462" cy="4855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64251C-71AF-44D7-BD05-79606F1A2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490" y="1838747"/>
            <a:ext cx="7384375" cy="9850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0AF9988-B0BE-4265-81AB-753E28306AAA}"/>
              </a:ext>
            </a:extLst>
          </p:cNvPr>
          <p:cNvSpPr txBox="1"/>
          <p:nvPr/>
        </p:nvSpPr>
        <p:spPr>
          <a:xfrm rot="10800000" flipH="1" flipV="1">
            <a:off x="503737" y="3270085"/>
            <a:ext cx="5359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-For each value of  </a:t>
            </a:r>
            <a:r>
              <a:rPr lang="en-US" dirty="0" err="1"/>
              <a:t>i</a:t>
            </a:r>
            <a:r>
              <a:rPr lang="en-US" dirty="0"/>
              <a:t>&lt;=k&lt;=j,    </a:t>
            </a:r>
          </a:p>
          <a:p>
            <a:r>
              <a:rPr lang="en-US" dirty="0"/>
              <a:t>-k = split index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06E645-277D-4457-8670-E83A25A38D67}"/>
              </a:ext>
            </a:extLst>
          </p:cNvPr>
          <p:cNvSpPr txBox="1"/>
          <p:nvPr/>
        </p:nvSpPr>
        <p:spPr>
          <a:xfrm>
            <a:off x="8205536" y="1977343"/>
            <a:ext cx="228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One matrix</a:t>
            </a:r>
          </a:p>
          <a:p>
            <a:r>
              <a:rPr lang="en-US" sz="2000" dirty="0"/>
              <a:t>More than 1 matrix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A62B80A-205B-4DE5-9379-24EE7F97EDD2}"/>
              </a:ext>
            </a:extLst>
          </p:cNvPr>
          <p:cNvCxnSpPr>
            <a:cxnSpLocks/>
          </p:cNvCxnSpPr>
          <p:nvPr/>
        </p:nvCxnSpPr>
        <p:spPr>
          <a:xfrm flipV="1">
            <a:off x="5670884" y="4605457"/>
            <a:ext cx="0" cy="704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F70870C-FC5D-4688-9AA0-D6C4F240EF8A}"/>
              </a:ext>
            </a:extLst>
          </p:cNvPr>
          <p:cNvSpPr txBox="1"/>
          <p:nvPr/>
        </p:nvSpPr>
        <p:spPr>
          <a:xfrm>
            <a:off x="5201652" y="5373387"/>
            <a:ext cx="1788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Multiplying left and right </a:t>
            </a:r>
          </a:p>
        </p:txBody>
      </p:sp>
    </p:spTree>
    <p:extLst>
      <p:ext uri="{BB962C8B-B14F-4D97-AF65-F5344CB8AC3E}">
        <p14:creationId xmlns:p14="http://schemas.microsoft.com/office/powerpoint/2010/main" val="1746530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0A364A-40F7-4E87-AA4A-C17DD0F47FA6}"/>
              </a:ext>
            </a:extLst>
          </p:cNvPr>
          <p:cNvSpPr txBox="1"/>
          <p:nvPr/>
        </p:nvSpPr>
        <p:spPr>
          <a:xfrm>
            <a:off x="320843" y="256674"/>
            <a:ext cx="4268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Matrix Multiplication using Multithreading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275C96-2C6A-4258-AB2D-C7A0D5593013}"/>
              </a:ext>
            </a:extLst>
          </p:cNvPr>
          <p:cNvSpPr txBox="1"/>
          <p:nvPr/>
        </p:nvSpPr>
        <p:spPr>
          <a:xfrm>
            <a:off x="320843" y="689811"/>
            <a:ext cx="1117332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multiply two n * n matrices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we perform 8 multiplications of N/2 * N/2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one addition of N</a:t>
            </a:r>
            <a:r>
              <a:rPr lang="en-US" baseline="30000" dirty="0"/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aseline="30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2195A5-66D2-4298-9700-36A87F436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782" y="1676582"/>
            <a:ext cx="9373908" cy="37057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2041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0A364A-40F7-4E87-AA4A-C17DD0F47FA6}"/>
              </a:ext>
            </a:extLst>
          </p:cNvPr>
          <p:cNvSpPr txBox="1"/>
          <p:nvPr/>
        </p:nvSpPr>
        <p:spPr>
          <a:xfrm>
            <a:off x="216570" y="256674"/>
            <a:ext cx="7574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Strassen’s Algorithm for Matrix Multiplication– Divide and Conquer Approach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C62632-1EF8-4246-93BF-771149ADE4D5}"/>
              </a:ext>
            </a:extLst>
          </p:cNvPr>
          <p:cNvSpPr txBox="1"/>
          <p:nvPr/>
        </p:nvSpPr>
        <p:spPr>
          <a:xfrm>
            <a:off x="441158" y="986589"/>
            <a:ext cx="86146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SQUARE_MATRIX_MULTIPLICATION (A,B)		//square matrix of order N</a:t>
            </a:r>
          </a:p>
          <a:p>
            <a:pPr marL="342900" indent="-342900">
              <a:buAutoNum type="arabicPeriod"/>
            </a:pPr>
            <a:r>
              <a:rPr lang="en-US" dirty="0"/>
              <a:t>N = </a:t>
            </a:r>
            <a:r>
              <a:rPr lang="en-US" dirty="0" err="1"/>
              <a:t>A.rows</a:t>
            </a:r>
            <a:r>
              <a:rPr lang="en-US" dirty="0"/>
              <a:t>()</a:t>
            </a:r>
          </a:p>
          <a:p>
            <a:pPr marL="342900" indent="-342900">
              <a:buAutoNum type="arabicPeriod"/>
            </a:pPr>
            <a:r>
              <a:rPr lang="en-US" dirty="0"/>
              <a:t>C be a new n * n matrix</a:t>
            </a:r>
          </a:p>
          <a:p>
            <a:pPr marL="342900" indent="-342900">
              <a:buAutoNum type="arabicPeriod"/>
            </a:pPr>
            <a:r>
              <a:rPr lang="en-US" dirty="0"/>
              <a:t>for i = 1 to N</a:t>
            </a:r>
          </a:p>
          <a:p>
            <a:pPr marL="342900" indent="-342900">
              <a:buAutoNum type="arabicPeriod"/>
            </a:pPr>
            <a:r>
              <a:rPr lang="en-US" dirty="0"/>
              <a:t>      for j = 1 to N</a:t>
            </a:r>
          </a:p>
          <a:p>
            <a:pPr marL="342900" indent="-342900">
              <a:buAutoNum type="arabicPeriod"/>
            </a:pPr>
            <a:r>
              <a:rPr lang="en-US" dirty="0"/>
              <a:t>            </a:t>
            </a:r>
            <a:r>
              <a:rPr lang="en-US" dirty="0" err="1"/>
              <a:t>c</a:t>
            </a:r>
            <a:r>
              <a:rPr lang="en-US" baseline="-25000" dirty="0" err="1"/>
              <a:t>ij</a:t>
            </a:r>
            <a:r>
              <a:rPr lang="en-US" dirty="0"/>
              <a:t> = 0 </a:t>
            </a:r>
          </a:p>
          <a:p>
            <a:pPr marL="342900" indent="-342900">
              <a:buAutoNum type="arabicPeriod"/>
            </a:pPr>
            <a:r>
              <a:rPr lang="en-US" dirty="0"/>
              <a:t>            for k = 1 to N</a:t>
            </a:r>
          </a:p>
          <a:p>
            <a:pPr marL="342900" indent="-342900">
              <a:buAutoNum type="arabicPeriod"/>
            </a:pPr>
            <a:r>
              <a:rPr lang="en-US" dirty="0"/>
              <a:t>                   </a:t>
            </a:r>
            <a:r>
              <a:rPr lang="en-US" dirty="0" err="1"/>
              <a:t>c</a:t>
            </a:r>
            <a:r>
              <a:rPr lang="en-US" baseline="-25000" dirty="0" err="1"/>
              <a:t>ij</a:t>
            </a:r>
            <a:r>
              <a:rPr lang="en-US" dirty="0"/>
              <a:t>+= </a:t>
            </a:r>
            <a:r>
              <a:rPr lang="en-US" dirty="0" err="1"/>
              <a:t>a</a:t>
            </a:r>
            <a:r>
              <a:rPr lang="en-US" baseline="-25000" dirty="0" err="1"/>
              <a:t>ik</a:t>
            </a:r>
            <a:r>
              <a:rPr lang="en-US" dirty="0"/>
              <a:t> + </a:t>
            </a:r>
            <a:r>
              <a:rPr lang="en-US" dirty="0" err="1"/>
              <a:t>b</a:t>
            </a:r>
            <a:r>
              <a:rPr lang="en-US" baseline="-25000" dirty="0" err="1"/>
              <a:t>kj</a:t>
            </a:r>
            <a:endParaRPr lang="en-US" baseline="-25000" dirty="0"/>
          </a:p>
          <a:p>
            <a:pPr marL="342900" indent="-342900">
              <a:buAutoNum type="arabicPeriod"/>
            </a:pPr>
            <a:r>
              <a:rPr lang="en-US" dirty="0"/>
              <a:t>Return 							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36A5C0-5451-473F-87A7-8CC9168A59EC}"/>
              </a:ext>
            </a:extLst>
          </p:cNvPr>
          <p:cNvSpPr txBox="1"/>
          <p:nvPr/>
        </p:nvSpPr>
        <p:spPr>
          <a:xfrm>
            <a:off x="441158" y="3932495"/>
            <a:ext cx="2967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Complexity: O(N^3)</a:t>
            </a:r>
          </a:p>
        </p:txBody>
      </p:sp>
    </p:spTree>
    <p:extLst>
      <p:ext uri="{BB962C8B-B14F-4D97-AF65-F5344CB8AC3E}">
        <p14:creationId xmlns:p14="http://schemas.microsoft.com/office/powerpoint/2010/main" val="18816523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0A364A-40F7-4E87-AA4A-C17DD0F47FA6}"/>
              </a:ext>
            </a:extLst>
          </p:cNvPr>
          <p:cNvSpPr txBox="1"/>
          <p:nvPr/>
        </p:nvSpPr>
        <p:spPr>
          <a:xfrm>
            <a:off x="320843" y="256674"/>
            <a:ext cx="4268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Matrix Multiplication using Multithreading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2195A5-66D2-4298-9700-36A87F4366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" t="-28107" r="-149" b="28107"/>
          <a:stretch/>
        </p:blipFill>
        <p:spPr>
          <a:xfrm>
            <a:off x="525227" y="817668"/>
            <a:ext cx="7729937" cy="3055839"/>
          </a:xfrm>
          <a:prstGeom prst="rect">
            <a:avLst/>
          </a:prstGeom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7C4D66-6F48-4C88-B030-C438E50AFD0F}"/>
              </a:ext>
            </a:extLst>
          </p:cNvPr>
          <p:cNvSpPr txBox="1"/>
          <p:nvPr/>
        </p:nvSpPr>
        <p:spPr>
          <a:xfrm>
            <a:off x="927782" y="922421"/>
            <a:ext cx="3499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Parallelism?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3159CFA-F0FB-4620-BAFD-6105D8ABD81B}"/>
              </a:ext>
            </a:extLst>
          </p:cNvPr>
          <p:cNvGrpSpPr/>
          <p:nvPr/>
        </p:nvGrpSpPr>
        <p:grpSpPr>
          <a:xfrm>
            <a:off x="2941080" y="4408728"/>
            <a:ext cx="5545980" cy="1043519"/>
            <a:chOff x="5000278" y="389710"/>
            <a:chExt cx="5113573" cy="96215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B790324-1703-42EF-BA26-9FDCD34EBCFF}"/>
                </a:ext>
              </a:extLst>
            </p:cNvPr>
            <p:cNvGrpSpPr/>
            <p:nvPr/>
          </p:nvGrpSpPr>
          <p:grpSpPr>
            <a:xfrm>
              <a:off x="5000278" y="389710"/>
              <a:ext cx="2156210" cy="962159"/>
              <a:chOff x="9050920" y="2362887"/>
              <a:chExt cx="2156210" cy="962159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0D6243B8-1173-41AE-A239-17C94CBBC3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50920" y="2362887"/>
                <a:ext cx="362001" cy="962159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BDA1A7DE-C786-46F9-B41A-AAD146750E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35925" y="2416057"/>
                <a:ext cx="905388" cy="391312"/>
              </a:xfrm>
              <a:prstGeom prst="rect">
                <a:avLst/>
              </a:prstGeom>
            </p:spPr>
          </p:pic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87D8C9E0-A685-445A-B9EE-819B4A3DF8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07483" y="2404025"/>
                <a:ext cx="899647" cy="356464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F5147180-F47B-4C1A-88AE-87DF5F23BE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159720" y="2469889"/>
                <a:ext cx="147763" cy="290600"/>
              </a:xfrm>
              <a:prstGeom prst="rect">
                <a:avLst/>
              </a:prstGeom>
            </p:spPr>
          </p:pic>
        </p:grp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FB9D453C-3D29-4730-8661-F968EDED0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758072" y="447941"/>
              <a:ext cx="899647" cy="349863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F5F89739-822C-4FBA-9777-88714CA326C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882455" y="451074"/>
              <a:ext cx="901871" cy="349864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02403A65-EDD6-4DDA-9661-086B62A543D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298361" y="902168"/>
              <a:ext cx="810717" cy="272569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A31AB1E9-F070-41D5-B64A-13D9FD55BF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211427" y="944971"/>
              <a:ext cx="979447" cy="308903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B367317D-094C-4D1D-9C06-F8AA9D2486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758072" y="926457"/>
              <a:ext cx="899647" cy="305385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9E67D177-87F9-4BD8-9070-12C0F039D7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882455" y="870790"/>
              <a:ext cx="979447" cy="401824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6657F983-489C-493D-A643-C203F3A55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050204" y="959765"/>
              <a:ext cx="280934" cy="249720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14F60074-D30D-448A-9D2C-3EC1B4C2EA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674911" y="559138"/>
              <a:ext cx="207544" cy="184484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7E47D8D8-1528-4226-92CE-A9FDED5B0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674912" y="1032378"/>
              <a:ext cx="207544" cy="184484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E05B9218-159C-4696-82DA-D64C0A0C27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904272" y="430848"/>
              <a:ext cx="209579" cy="8859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71499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0A364A-40F7-4E87-AA4A-C17DD0F47FA6}"/>
              </a:ext>
            </a:extLst>
          </p:cNvPr>
          <p:cNvSpPr txBox="1"/>
          <p:nvPr/>
        </p:nvSpPr>
        <p:spPr>
          <a:xfrm>
            <a:off x="320843" y="256674"/>
            <a:ext cx="4268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Matrix Multiplication using Multithreading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2195A5-66D2-4298-9700-36A87F4366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" t="-28107" r="-149" b="28107"/>
          <a:stretch/>
        </p:blipFill>
        <p:spPr>
          <a:xfrm>
            <a:off x="525227" y="817668"/>
            <a:ext cx="7729937" cy="3055839"/>
          </a:xfrm>
          <a:prstGeom prst="rect">
            <a:avLst/>
          </a:prstGeom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7C4D66-6F48-4C88-B030-C438E50AFD0F}"/>
              </a:ext>
            </a:extLst>
          </p:cNvPr>
          <p:cNvSpPr txBox="1"/>
          <p:nvPr/>
        </p:nvSpPr>
        <p:spPr>
          <a:xfrm>
            <a:off x="927782" y="922421"/>
            <a:ext cx="3499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Parallelism?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B47450-BD06-42E1-87AE-FB5306F71DD9}"/>
              </a:ext>
            </a:extLst>
          </p:cNvPr>
          <p:cNvSpPr txBox="1"/>
          <p:nvPr/>
        </p:nvSpPr>
        <p:spPr>
          <a:xfrm>
            <a:off x="320843" y="5520949"/>
            <a:ext cx="21576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Four Threads to compute first half of multiplications (C)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3159CFA-F0FB-4620-BAFD-6105D8ABD81B}"/>
              </a:ext>
            </a:extLst>
          </p:cNvPr>
          <p:cNvGrpSpPr/>
          <p:nvPr/>
        </p:nvGrpSpPr>
        <p:grpSpPr>
          <a:xfrm>
            <a:off x="2941080" y="4408728"/>
            <a:ext cx="5545980" cy="1043519"/>
            <a:chOff x="5000278" y="389710"/>
            <a:chExt cx="5113573" cy="96215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B790324-1703-42EF-BA26-9FDCD34EBCFF}"/>
                </a:ext>
              </a:extLst>
            </p:cNvPr>
            <p:cNvGrpSpPr/>
            <p:nvPr/>
          </p:nvGrpSpPr>
          <p:grpSpPr>
            <a:xfrm>
              <a:off x="5000278" y="389710"/>
              <a:ext cx="2156210" cy="962159"/>
              <a:chOff x="9050920" y="2362887"/>
              <a:chExt cx="2156210" cy="962159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0D6243B8-1173-41AE-A239-17C94CBBC3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50920" y="2362887"/>
                <a:ext cx="362001" cy="962159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BDA1A7DE-C786-46F9-B41A-AAD146750E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35925" y="2416057"/>
                <a:ext cx="905388" cy="391312"/>
              </a:xfrm>
              <a:prstGeom prst="rect">
                <a:avLst/>
              </a:prstGeom>
            </p:spPr>
          </p:pic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87D8C9E0-A685-445A-B9EE-819B4A3DF8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07483" y="2404025"/>
                <a:ext cx="899647" cy="356464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F5147180-F47B-4C1A-88AE-87DF5F23BE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159720" y="2469889"/>
                <a:ext cx="147763" cy="290600"/>
              </a:xfrm>
              <a:prstGeom prst="rect">
                <a:avLst/>
              </a:prstGeom>
            </p:spPr>
          </p:pic>
        </p:grp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FB9D453C-3D29-4730-8661-F968EDED0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758072" y="447941"/>
              <a:ext cx="899647" cy="349863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F5F89739-822C-4FBA-9777-88714CA326C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882455" y="451074"/>
              <a:ext cx="901871" cy="349864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02403A65-EDD6-4DDA-9661-086B62A543D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298361" y="902168"/>
              <a:ext cx="810717" cy="272569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A31AB1E9-F070-41D5-B64A-13D9FD55BF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211427" y="944971"/>
              <a:ext cx="979447" cy="308903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B367317D-094C-4D1D-9C06-F8AA9D2486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758072" y="926457"/>
              <a:ext cx="899647" cy="305385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9E67D177-87F9-4BD8-9070-12C0F039D7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882455" y="870790"/>
              <a:ext cx="979447" cy="401824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6657F983-489C-493D-A643-C203F3A55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050204" y="959765"/>
              <a:ext cx="280934" cy="249720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14F60074-D30D-448A-9D2C-3EC1B4C2EA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674911" y="559138"/>
              <a:ext cx="207544" cy="184484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7E47D8D8-1528-4226-92CE-A9FDED5B0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674912" y="1032378"/>
              <a:ext cx="207544" cy="184484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E05B9218-159C-4696-82DA-D64C0A0C27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904272" y="430848"/>
              <a:ext cx="209579" cy="885949"/>
            </a:xfrm>
            <a:prstGeom prst="rect">
              <a:avLst/>
            </a:prstGeom>
          </p:spPr>
        </p:pic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38575E64-7181-4A9E-83FC-50B872871D32}"/>
              </a:ext>
            </a:extLst>
          </p:cNvPr>
          <p:cNvSpPr/>
          <p:nvPr/>
        </p:nvSpPr>
        <p:spPr>
          <a:xfrm>
            <a:off x="3302952" y="4512243"/>
            <a:ext cx="80210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17B96B3-B357-4DA8-B5DB-EBE5AADFED30}"/>
              </a:ext>
            </a:extLst>
          </p:cNvPr>
          <p:cNvSpPr/>
          <p:nvPr/>
        </p:nvSpPr>
        <p:spPr>
          <a:xfrm>
            <a:off x="5967584" y="4493928"/>
            <a:ext cx="94021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B52BC61-4A7E-4307-BF52-A47B52974B79}"/>
              </a:ext>
            </a:extLst>
          </p:cNvPr>
          <p:cNvSpPr/>
          <p:nvPr/>
        </p:nvSpPr>
        <p:spPr>
          <a:xfrm>
            <a:off x="3311004" y="4979718"/>
            <a:ext cx="82177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BC4AB12-49F5-40FD-AED6-D24592E99714}"/>
              </a:ext>
            </a:extLst>
          </p:cNvPr>
          <p:cNvSpPr/>
          <p:nvPr/>
        </p:nvSpPr>
        <p:spPr>
          <a:xfrm>
            <a:off x="5967397" y="4976634"/>
            <a:ext cx="88117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5161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0A364A-40F7-4E87-AA4A-C17DD0F47FA6}"/>
              </a:ext>
            </a:extLst>
          </p:cNvPr>
          <p:cNvSpPr txBox="1"/>
          <p:nvPr/>
        </p:nvSpPr>
        <p:spPr>
          <a:xfrm>
            <a:off x="320843" y="256674"/>
            <a:ext cx="4268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Matrix Multiplication using Multithreading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2195A5-66D2-4298-9700-36A87F4366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" t="-28107" r="-149" b="28107"/>
          <a:stretch/>
        </p:blipFill>
        <p:spPr>
          <a:xfrm>
            <a:off x="525227" y="817668"/>
            <a:ext cx="7729937" cy="3055839"/>
          </a:xfrm>
          <a:prstGeom prst="rect">
            <a:avLst/>
          </a:prstGeom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7C4D66-6F48-4C88-B030-C438E50AFD0F}"/>
              </a:ext>
            </a:extLst>
          </p:cNvPr>
          <p:cNvSpPr txBox="1"/>
          <p:nvPr/>
        </p:nvSpPr>
        <p:spPr>
          <a:xfrm>
            <a:off x="927782" y="922421"/>
            <a:ext cx="3499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Parallelism?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B47450-BD06-42E1-87AE-FB5306F71DD9}"/>
              </a:ext>
            </a:extLst>
          </p:cNvPr>
          <p:cNvSpPr txBox="1"/>
          <p:nvPr/>
        </p:nvSpPr>
        <p:spPr>
          <a:xfrm>
            <a:off x="8590548" y="5697412"/>
            <a:ext cx="21576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Four Threads to compute second half of multiplications (T)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3159CFA-F0FB-4620-BAFD-6105D8ABD81B}"/>
              </a:ext>
            </a:extLst>
          </p:cNvPr>
          <p:cNvGrpSpPr/>
          <p:nvPr/>
        </p:nvGrpSpPr>
        <p:grpSpPr>
          <a:xfrm>
            <a:off x="2941080" y="4408728"/>
            <a:ext cx="5545980" cy="1043519"/>
            <a:chOff x="5000278" y="389710"/>
            <a:chExt cx="5113573" cy="96215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B790324-1703-42EF-BA26-9FDCD34EBCFF}"/>
                </a:ext>
              </a:extLst>
            </p:cNvPr>
            <p:cNvGrpSpPr/>
            <p:nvPr/>
          </p:nvGrpSpPr>
          <p:grpSpPr>
            <a:xfrm>
              <a:off x="5000278" y="389710"/>
              <a:ext cx="2156210" cy="962159"/>
              <a:chOff x="9050920" y="2362887"/>
              <a:chExt cx="2156210" cy="962159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0D6243B8-1173-41AE-A239-17C94CBBC3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50920" y="2362887"/>
                <a:ext cx="362001" cy="962159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BDA1A7DE-C786-46F9-B41A-AAD146750E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35925" y="2416057"/>
                <a:ext cx="905388" cy="391312"/>
              </a:xfrm>
              <a:prstGeom prst="rect">
                <a:avLst/>
              </a:prstGeom>
            </p:spPr>
          </p:pic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87D8C9E0-A685-445A-B9EE-819B4A3DF8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07483" y="2404025"/>
                <a:ext cx="899647" cy="356464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F5147180-F47B-4C1A-88AE-87DF5F23BE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159720" y="2469889"/>
                <a:ext cx="147763" cy="290600"/>
              </a:xfrm>
              <a:prstGeom prst="rect">
                <a:avLst/>
              </a:prstGeom>
            </p:spPr>
          </p:pic>
        </p:grp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FB9D453C-3D29-4730-8661-F968EDED0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758072" y="447941"/>
              <a:ext cx="899647" cy="349863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F5F89739-822C-4FBA-9777-88714CA326C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882455" y="451074"/>
              <a:ext cx="901871" cy="349864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02403A65-EDD6-4DDA-9661-086B62A543D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298361" y="902168"/>
              <a:ext cx="810717" cy="272569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A31AB1E9-F070-41D5-B64A-13D9FD55BF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211427" y="944971"/>
              <a:ext cx="979447" cy="308903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B367317D-094C-4D1D-9C06-F8AA9D2486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758072" y="926457"/>
              <a:ext cx="899647" cy="305385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9E67D177-87F9-4BD8-9070-12C0F039D7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882455" y="870790"/>
              <a:ext cx="979447" cy="401824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6657F983-489C-493D-A643-C203F3A55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050204" y="959765"/>
              <a:ext cx="280934" cy="249720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14F60074-D30D-448A-9D2C-3EC1B4C2EA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674911" y="559138"/>
              <a:ext cx="207544" cy="184484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7E47D8D8-1528-4226-92CE-A9FDED5B0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674912" y="1032378"/>
              <a:ext cx="207544" cy="184484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E05B9218-159C-4696-82DA-D64C0A0C27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904272" y="430848"/>
              <a:ext cx="209579" cy="885949"/>
            </a:xfrm>
            <a:prstGeom prst="rect">
              <a:avLst/>
            </a:prstGeom>
          </p:spPr>
        </p:pic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38575E64-7181-4A9E-83FC-50B872871D32}"/>
              </a:ext>
            </a:extLst>
          </p:cNvPr>
          <p:cNvSpPr/>
          <p:nvPr/>
        </p:nvSpPr>
        <p:spPr>
          <a:xfrm>
            <a:off x="4264714" y="4514308"/>
            <a:ext cx="105220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17B96B3-B357-4DA8-B5DB-EBE5AADFED30}"/>
              </a:ext>
            </a:extLst>
          </p:cNvPr>
          <p:cNvSpPr/>
          <p:nvPr/>
        </p:nvSpPr>
        <p:spPr>
          <a:xfrm>
            <a:off x="7170497" y="4524778"/>
            <a:ext cx="94021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B52BC61-4A7E-4307-BF52-A47B52974B79}"/>
              </a:ext>
            </a:extLst>
          </p:cNvPr>
          <p:cNvSpPr/>
          <p:nvPr/>
        </p:nvSpPr>
        <p:spPr>
          <a:xfrm>
            <a:off x="4347915" y="4990460"/>
            <a:ext cx="82177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BC4AB12-49F5-40FD-AED6-D24592E99714}"/>
              </a:ext>
            </a:extLst>
          </p:cNvPr>
          <p:cNvSpPr/>
          <p:nvPr/>
        </p:nvSpPr>
        <p:spPr>
          <a:xfrm>
            <a:off x="7200012" y="4992518"/>
            <a:ext cx="98146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224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0A364A-40F7-4E87-AA4A-C17DD0F47FA6}"/>
              </a:ext>
            </a:extLst>
          </p:cNvPr>
          <p:cNvSpPr txBox="1"/>
          <p:nvPr/>
        </p:nvSpPr>
        <p:spPr>
          <a:xfrm>
            <a:off x="320843" y="256674"/>
            <a:ext cx="4268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Matrix Multiplication using Multithreading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2195A5-66D2-4298-9700-36A87F4366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" t="-28107" r="-149" b="28107"/>
          <a:stretch/>
        </p:blipFill>
        <p:spPr>
          <a:xfrm>
            <a:off x="525227" y="817668"/>
            <a:ext cx="7729937" cy="3055839"/>
          </a:xfrm>
          <a:prstGeom prst="rect">
            <a:avLst/>
          </a:prstGeom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7C4D66-6F48-4C88-B030-C438E50AFD0F}"/>
              </a:ext>
            </a:extLst>
          </p:cNvPr>
          <p:cNvSpPr txBox="1"/>
          <p:nvPr/>
        </p:nvSpPr>
        <p:spPr>
          <a:xfrm>
            <a:off x="927782" y="922421"/>
            <a:ext cx="3499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Parallelism?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3159CFA-F0FB-4620-BAFD-6105D8ABD81B}"/>
              </a:ext>
            </a:extLst>
          </p:cNvPr>
          <p:cNvGrpSpPr/>
          <p:nvPr/>
        </p:nvGrpSpPr>
        <p:grpSpPr>
          <a:xfrm>
            <a:off x="2941080" y="4408728"/>
            <a:ext cx="5545980" cy="1043519"/>
            <a:chOff x="5000278" y="389710"/>
            <a:chExt cx="5113573" cy="96215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B790324-1703-42EF-BA26-9FDCD34EBCFF}"/>
                </a:ext>
              </a:extLst>
            </p:cNvPr>
            <p:cNvGrpSpPr/>
            <p:nvPr/>
          </p:nvGrpSpPr>
          <p:grpSpPr>
            <a:xfrm>
              <a:off x="5000278" y="389710"/>
              <a:ext cx="2156210" cy="962159"/>
              <a:chOff x="9050920" y="2362887"/>
              <a:chExt cx="2156210" cy="962159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0D6243B8-1173-41AE-A239-17C94CBBC3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50920" y="2362887"/>
                <a:ext cx="362001" cy="962159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BDA1A7DE-C786-46F9-B41A-AAD146750E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35925" y="2416057"/>
                <a:ext cx="905388" cy="391312"/>
              </a:xfrm>
              <a:prstGeom prst="rect">
                <a:avLst/>
              </a:prstGeom>
            </p:spPr>
          </p:pic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87D8C9E0-A685-445A-B9EE-819B4A3DF8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07483" y="2404025"/>
                <a:ext cx="899647" cy="356464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F5147180-F47B-4C1A-88AE-87DF5F23BE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159720" y="2469889"/>
                <a:ext cx="147763" cy="290600"/>
              </a:xfrm>
              <a:prstGeom prst="rect">
                <a:avLst/>
              </a:prstGeom>
            </p:spPr>
          </p:pic>
        </p:grp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FB9D453C-3D29-4730-8661-F968EDED0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758072" y="447941"/>
              <a:ext cx="899647" cy="349863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F5F89739-822C-4FBA-9777-88714CA326C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882455" y="451074"/>
              <a:ext cx="901871" cy="349864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02403A65-EDD6-4DDA-9661-086B62A543D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298361" y="902168"/>
              <a:ext cx="810717" cy="272569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A31AB1E9-F070-41D5-B64A-13D9FD55BF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211427" y="944971"/>
              <a:ext cx="979447" cy="308903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B367317D-094C-4D1D-9C06-F8AA9D2486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758072" y="926457"/>
              <a:ext cx="899647" cy="305385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9E67D177-87F9-4BD8-9070-12C0F039D7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882455" y="870790"/>
              <a:ext cx="979447" cy="401824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6657F983-489C-493D-A643-C203F3A55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050204" y="959765"/>
              <a:ext cx="280934" cy="249720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14F60074-D30D-448A-9D2C-3EC1B4C2EA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674911" y="559138"/>
              <a:ext cx="207544" cy="184484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7E47D8D8-1528-4226-92CE-A9FDED5B0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674912" y="1032378"/>
              <a:ext cx="207544" cy="184484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E05B9218-159C-4696-82DA-D64C0A0C27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904272" y="430848"/>
              <a:ext cx="209579" cy="885949"/>
            </a:xfrm>
            <a:prstGeom prst="rect">
              <a:avLst/>
            </a:prstGeom>
          </p:spPr>
        </p:pic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DB6C3D2D-13FB-4E25-93FF-9EC174886369}"/>
              </a:ext>
            </a:extLst>
          </p:cNvPr>
          <p:cNvSpPr/>
          <p:nvPr/>
        </p:nvSpPr>
        <p:spPr>
          <a:xfrm>
            <a:off x="3231540" y="4514308"/>
            <a:ext cx="208537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ED5107F-FD89-4BF4-BABE-DA9E7CAC29D9}"/>
              </a:ext>
            </a:extLst>
          </p:cNvPr>
          <p:cNvSpPr/>
          <p:nvPr/>
        </p:nvSpPr>
        <p:spPr>
          <a:xfrm>
            <a:off x="3264368" y="4971800"/>
            <a:ext cx="208537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A77576-E4F9-4C58-A559-BE61E98AB06B}"/>
              </a:ext>
            </a:extLst>
          </p:cNvPr>
          <p:cNvSpPr/>
          <p:nvPr/>
        </p:nvSpPr>
        <p:spPr>
          <a:xfrm>
            <a:off x="5919538" y="4514308"/>
            <a:ext cx="220651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DF3BA7D-25F2-4DD0-882A-9A7387156711}"/>
              </a:ext>
            </a:extLst>
          </p:cNvPr>
          <p:cNvSpPr/>
          <p:nvPr/>
        </p:nvSpPr>
        <p:spPr>
          <a:xfrm>
            <a:off x="5978262" y="4949905"/>
            <a:ext cx="220651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5331C5A-70D6-4E37-86B5-F29A29535E8D}"/>
              </a:ext>
            </a:extLst>
          </p:cNvPr>
          <p:cNvSpPr txBox="1"/>
          <p:nvPr/>
        </p:nvSpPr>
        <p:spPr>
          <a:xfrm>
            <a:off x="5614737" y="58556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Addition of C with T in O(N^2) </a:t>
            </a:r>
          </a:p>
        </p:txBody>
      </p:sp>
    </p:spTree>
    <p:extLst>
      <p:ext uri="{BB962C8B-B14F-4D97-AF65-F5344CB8AC3E}">
        <p14:creationId xmlns:p14="http://schemas.microsoft.com/office/powerpoint/2010/main" val="34365671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AFEF382-19F9-4046-ABC0-18B7B1A35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417" y="1286297"/>
            <a:ext cx="5868219" cy="473458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05A1301-08C7-42AA-A10C-78050D8A07E6}"/>
              </a:ext>
            </a:extLst>
          </p:cNvPr>
          <p:cNvSpPr txBox="1"/>
          <p:nvPr/>
        </p:nvSpPr>
        <p:spPr>
          <a:xfrm>
            <a:off x="320843" y="256674"/>
            <a:ext cx="4268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Matrix Multiplication using Multithreading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00E4AD7-8062-4BD5-9183-B12323023B9A}"/>
              </a:ext>
            </a:extLst>
          </p:cNvPr>
          <p:cNvCxnSpPr>
            <a:cxnSpLocks/>
          </p:cNvCxnSpPr>
          <p:nvPr/>
        </p:nvCxnSpPr>
        <p:spPr>
          <a:xfrm>
            <a:off x="6641626" y="3248526"/>
            <a:ext cx="0" cy="1820779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0228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89A628-BEBB-4F41-4133-5839A97CE7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AD5F968-C88E-5E4A-3F64-8B68F1B7F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417" y="1286297"/>
            <a:ext cx="5868219" cy="473458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32D7ADF-74CF-DF8F-B13A-39BD0B4BCE93}"/>
              </a:ext>
            </a:extLst>
          </p:cNvPr>
          <p:cNvSpPr txBox="1"/>
          <p:nvPr/>
        </p:nvSpPr>
        <p:spPr>
          <a:xfrm>
            <a:off x="320843" y="256674"/>
            <a:ext cx="4268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Matrix Multiplication using Multithreading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6AAF3F1-B726-D9A2-30BC-9D9973698E95}"/>
              </a:ext>
            </a:extLst>
          </p:cNvPr>
          <p:cNvCxnSpPr>
            <a:cxnSpLocks/>
          </p:cNvCxnSpPr>
          <p:nvPr/>
        </p:nvCxnSpPr>
        <p:spPr>
          <a:xfrm>
            <a:off x="6641626" y="3248526"/>
            <a:ext cx="0" cy="1820779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F92FC5D-E5EE-97B6-2B3B-95133F1F7E8F}"/>
              </a:ext>
            </a:extLst>
          </p:cNvPr>
          <p:cNvSpPr txBox="1"/>
          <p:nvPr/>
        </p:nvSpPr>
        <p:spPr>
          <a:xfrm>
            <a:off x="7523747" y="3192379"/>
            <a:ext cx="45318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tx2">
                    <a:lumMod val="50000"/>
                  </a:schemeClr>
                </a:solidFill>
              </a:rPr>
              <a:t>Lets go for</a:t>
            </a:r>
            <a:br>
              <a:rPr lang="en-IN" sz="4400" b="1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IN" sz="4400" b="1" dirty="0">
                <a:solidFill>
                  <a:schemeClr val="tx2">
                    <a:lumMod val="50000"/>
                  </a:schemeClr>
                </a:solidFill>
              </a:rPr>
              <a:t>Code Execution!</a:t>
            </a:r>
          </a:p>
        </p:txBody>
      </p:sp>
    </p:spTree>
    <p:extLst>
      <p:ext uri="{BB962C8B-B14F-4D97-AF65-F5344CB8AC3E}">
        <p14:creationId xmlns:p14="http://schemas.microsoft.com/office/powerpoint/2010/main" val="33906282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D42113-AD7F-D099-110D-ADDBCB142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C09F692F-3C6B-C2FB-6B4C-614053442C8D}"/>
              </a:ext>
            </a:extLst>
          </p:cNvPr>
          <p:cNvSpPr txBox="1"/>
          <p:nvPr/>
        </p:nvSpPr>
        <p:spPr>
          <a:xfrm>
            <a:off x="3120190" y="2307467"/>
            <a:ext cx="49890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THANKYOU!!!</a:t>
            </a:r>
            <a:br>
              <a:rPr lang="en-US" sz="5400" b="1" dirty="0"/>
            </a:br>
            <a:r>
              <a:rPr lang="en-US" sz="5400" b="1" dirty="0"/>
              <a:t>BYE </a:t>
            </a:r>
            <a:r>
              <a:rPr lang="en-US" sz="5400" b="1" dirty="0" err="1"/>
              <a:t>BYE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379830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0A364A-40F7-4E87-AA4A-C17DD0F47FA6}"/>
              </a:ext>
            </a:extLst>
          </p:cNvPr>
          <p:cNvSpPr txBox="1"/>
          <p:nvPr/>
        </p:nvSpPr>
        <p:spPr>
          <a:xfrm>
            <a:off x="216570" y="256674"/>
            <a:ext cx="7574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Strassen’s Algorithm for Matrix Multiplication– Divide and Conquer Approach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C62632-1EF8-4246-93BF-771149ADE4D5}"/>
              </a:ext>
            </a:extLst>
          </p:cNvPr>
          <p:cNvSpPr txBox="1"/>
          <p:nvPr/>
        </p:nvSpPr>
        <p:spPr>
          <a:xfrm>
            <a:off x="441158" y="986589"/>
            <a:ext cx="1151021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SQUARE_MATRIX_MULTIPLICATION_RECURSIVE (A,B)	//Here N is in Power of 2 </a:t>
            </a:r>
          </a:p>
          <a:p>
            <a:pPr marL="342900" indent="-342900">
              <a:buAutoNum type="arabicPeriod"/>
            </a:pPr>
            <a:r>
              <a:rPr lang="en-US" dirty="0"/>
              <a:t>N = </a:t>
            </a:r>
            <a:r>
              <a:rPr lang="en-US" dirty="0" err="1"/>
              <a:t>A.rows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Let C be a new N * N matrix			//So that n/2 is always integer</a:t>
            </a:r>
          </a:p>
          <a:p>
            <a:pPr marL="342900" indent="-342900">
              <a:buAutoNum type="arabicPeriod"/>
            </a:pPr>
            <a:r>
              <a:rPr lang="en-US" dirty="0"/>
              <a:t>If N==1				</a:t>
            </a:r>
          </a:p>
          <a:p>
            <a:pPr marL="342900" indent="-342900">
              <a:buAutoNum type="arabicPeriod"/>
            </a:pPr>
            <a:r>
              <a:rPr lang="en-US" dirty="0"/>
              <a:t>	return c11=a11*b11</a:t>
            </a:r>
          </a:p>
          <a:p>
            <a:pPr marL="342900" indent="-342900">
              <a:buAutoNum type="arabicPeriod"/>
            </a:pPr>
            <a:r>
              <a:rPr lang="en-US" dirty="0"/>
              <a:t>Else partition A, B and C </a:t>
            </a:r>
          </a:p>
          <a:p>
            <a:pPr marL="342900" indent="-342900">
              <a:buAutoNum type="arabicPeriod"/>
            </a:pPr>
            <a:r>
              <a:rPr lang="en-US" dirty="0"/>
              <a:t>C11 = SQUARE_MATRIX_MULTIPLICATION_RECURSIVE(A11,B11)+SQUARE_MATRIX_MULTIPLICATION_RECURSIVE(A12,B21)</a:t>
            </a:r>
          </a:p>
          <a:p>
            <a:pPr marL="342900" indent="-342900">
              <a:buAutoNum type="arabicPeriod"/>
            </a:pPr>
            <a:r>
              <a:rPr lang="en-US" dirty="0"/>
              <a:t>C12 = SQUARE_MATRIX_MULTIPLICATION_RECURSIVE(A11,B12)+SQUARE_MATRIX_MULTIPLICATION_RECURSIVE(A12,B22) </a:t>
            </a:r>
          </a:p>
          <a:p>
            <a:pPr marL="342900" indent="-342900">
              <a:buAutoNum type="arabicPeriod"/>
            </a:pPr>
            <a:r>
              <a:rPr lang="en-US" dirty="0"/>
              <a:t>C21 = SQUARE_MATRIX_MULTIPLICATION_RECURSIVE(A21,B11)+SQUARE_MATRIX_MULTIPLICATION_RECURSIVE(A22,B21) </a:t>
            </a:r>
          </a:p>
          <a:p>
            <a:pPr marL="342900" indent="-342900">
              <a:buAutoNum type="arabicPeriod"/>
            </a:pPr>
            <a:r>
              <a:rPr lang="en-US" dirty="0"/>
              <a:t>C22 = SQUARE_MATRIX_MULTIPLICATION_RECURSIVE(A21,B12)+SQUARE_MATRIX_MULTIPLICATION_RECURSIVE(A22,B22)</a:t>
            </a:r>
          </a:p>
          <a:p>
            <a:pPr marL="342900" indent="-342900">
              <a:buAutoNum type="arabicPeriod"/>
            </a:pPr>
            <a:r>
              <a:rPr lang="en-US" dirty="0"/>
              <a:t>Returns C 						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C62B5A-B296-44FF-A6FD-4F47A3B25DD3}"/>
              </a:ext>
            </a:extLst>
          </p:cNvPr>
          <p:cNvSpPr txBox="1"/>
          <p:nvPr/>
        </p:nvSpPr>
        <p:spPr>
          <a:xfrm>
            <a:off x="441158" y="5594489"/>
            <a:ext cx="29677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Complexity: O(N^3)</a:t>
            </a:r>
          </a:p>
          <a:p>
            <a:endParaRPr lang="en-US" dirty="0"/>
          </a:p>
          <a:p>
            <a:r>
              <a:rPr lang="en-US" dirty="0"/>
              <a:t>8 T ( N/2) + O(N^2) ~ 8 recursive calls </a:t>
            </a:r>
          </a:p>
        </p:txBody>
      </p:sp>
    </p:spTree>
    <p:extLst>
      <p:ext uri="{BB962C8B-B14F-4D97-AF65-F5344CB8AC3E}">
        <p14:creationId xmlns:p14="http://schemas.microsoft.com/office/powerpoint/2010/main" val="3394411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0A364A-40F7-4E87-AA4A-C17DD0F47FA6}"/>
              </a:ext>
            </a:extLst>
          </p:cNvPr>
          <p:cNvSpPr txBox="1"/>
          <p:nvPr/>
        </p:nvSpPr>
        <p:spPr>
          <a:xfrm>
            <a:off x="216570" y="256674"/>
            <a:ext cx="7574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Strassen’s Algorithm for Matrix Multiplication– Divide and Conquer Approach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C62632-1EF8-4246-93BF-771149ADE4D5}"/>
              </a:ext>
            </a:extLst>
          </p:cNvPr>
          <p:cNvSpPr txBox="1"/>
          <p:nvPr/>
        </p:nvSpPr>
        <p:spPr>
          <a:xfrm>
            <a:off x="441158" y="986589"/>
            <a:ext cx="1151021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SQUARE_MATRIX_MULTIPLICATION_RECURSIVE (A,B)	//Here N is in Power of 2 </a:t>
            </a:r>
          </a:p>
          <a:p>
            <a:pPr marL="342900" indent="-342900">
              <a:buAutoNum type="arabicPeriod"/>
            </a:pPr>
            <a:r>
              <a:rPr lang="en-US" dirty="0"/>
              <a:t>N = </a:t>
            </a:r>
            <a:r>
              <a:rPr lang="en-US" dirty="0" err="1"/>
              <a:t>A.rows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Let C be a new N * N matrix			//So that n/2 is always integer</a:t>
            </a:r>
          </a:p>
          <a:p>
            <a:pPr marL="342900" indent="-342900">
              <a:buAutoNum type="arabicPeriod"/>
            </a:pPr>
            <a:r>
              <a:rPr lang="en-US" dirty="0"/>
              <a:t>If N==1				</a:t>
            </a:r>
          </a:p>
          <a:p>
            <a:pPr marL="342900" indent="-342900">
              <a:buAutoNum type="arabicPeriod"/>
            </a:pPr>
            <a:r>
              <a:rPr lang="en-US" dirty="0"/>
              <a:t>	return c11=a11*b11</a:t>
            </a:r>
          </a:p>
          <a:p>
            <a:pPr marL="342900" indent="-342900">
              <a:buAutoNum type="arabicPeriod"/>
            </a:pPr>
            <a:r>
              <a:rPr lang="en-US" dirty="0"/>
              <a:t>Else partition A, B and C </a:t>
            </a:r>
          </a:p>
          <a:p>
            <a:pPr marL="342900" indent="-342900">
              <a:buAutoNum type="arabicPeriod"/>
            </a:pPr>
            <a:r>
              <a:rPr lang="en-US" dirty="0"/>
              <a:t>C11 = SQUARE_MATRIX_MULTIPLICATION_RECURSIVE(A11,B11)+SQUARE_MATRIX_MULTIPLICATION_RECURSIVE(A12,B21)</a:t>
            </a:r>
          </a:p>
          <a:p>
            <a:pPr marL="342900" indent="-342900">
              <a:buAutoNum type="arabicPeriod"/>
            </a:pPr>
            <a:r>
              <a:rPr lang="en-US" dirty="0"/>
              <a:t>C12 = SQUARE_MATRIX_MULTIPLICATION_RECURSIVE(A11,B12)+SQUARE_MATRIX_MULTIPLICATION_RECURSIVE(A12,B22) </a:t>
            </a:r>
          </a:p>
          <a:p>
            <a:pPr marL="342900" indent="-342900">
              <a:buAutoNum type="arabicPeriod"/>
            </a:pPr>
            <a:r>
              <a:rPr lang="en-US" dirty="0"/>
              <a:t>C21 = SQUARE_MATRIX_MULTIPLICATION_RECURSIVE(A21,B11)+SQUARE_MATRIX_MULTIPLICATION_RECURSIVE(A22,B21) </a:t>
            </a:r>
          </a:p>
          <a:p>
            <a:pPr marL="342900" indent="-342900">
              <a:buAutoNum type="arabicPeriod"/>
            </a:pPr>
            <a:r>
              <a:rPr lang="en-US" dirty="0"/>
              <a:t>C22 = SQUARE_MATRIX_MULTIPLICATION_RECURSIVE(A21,B12)+SQUARE_MATRIX_MULTIPLICATION_RECURSIVE(A22,B22)</a:t>
            </a:r>
          </a:p>
          <a:p>
            <a:pPr marL="342900" indent="-342900">
              <a:buAutoNum type="arabicPeriod"/>
            </a:pPr>
            <a:r>
              <a:rPr lang="en-US" dirty="0"/>
              <a:t>Returns C 						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C62B5A-B296-44FF-A6FD-4F47A3B25DD3}"/>
              </a:ext>
            </a:extLst>
          </p:cNvPr>
          <p:cNvSpPr txBox="1"/>
          <p:nvPr/>
        </p:nvSpPr>
        <p:spPr>
          <a:xfrm>
            <a:off x="441158" y="5594489"/>
            <a:ext cx="29677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Complexity: O(N^3)</a:t>
            </a:r>
          </a:p>
          <a:p>
            <a:endParaRPr lang="en-US" dirty="0"/>
          </a:p>
          <a:p>
            <a:r>
              <a:rPr lang="en-US" dirty="0"/>
              <a:t>8 T ( N/2) + O(N^2) ~ 8 recursive calls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E353C4-4E8C-4035-A47E-BC9749C92B4E}"/>
              </a:ext>
            </a:extLst>
          </p:cNvPr>
          <p:cNvSpPr/>
          <p:nvPr/>
        </p:nvSpPr>
        <p:spPr>
          <a:xfrm>
            <a:off x="3721767" y="5775158"/>
            <a:ext cx="5686927" cy="5775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8 recursive multiplications of size N/2 * N/2 matrices!</a:t>
            </a:r>
          </a:p>
        </p:txBody>
      </p:sp>
    </p:spTree>
    <p:extLst>
      <p:ext uri="{BB962C8B-B14F-4D97-AF65-F5344CB8AC3E}">
        <p14:creationId xmlns:p14="http://schemas.microsoft.com/office/powerpoint/2010/main" val="2345060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0A364A-40F7-4E87-AA4A-C17DD0F47FA6}"/>
              </a:ext>
            </a:extLst>
          </p:cNvPr>
          <p:cNvSpPr txBox="1"/>
          <p:nvPr/>
        </p:nvSpPr>
        <p:spPr>
          <a:xfrm>
            <a:off x="216570" y="256674"/>
            <a:ext cx="3369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Strassen’s Algorithm - Motivation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8423F5-F316-4589-A3DD-2BBE73CD6884}"/>
              </a:ext>
            </a:extLst>
          </p:cNvPr>
          <p:cNvSpPr txBox="1"/>
          <p:nvPr/>
        </p:nvSpPr>
        <p:spPr>
          <a:xfrm>
            <a:off x="216570" y="1022684"/>
            <a:ext cx="1096477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Instead of performing 8 recursive multiplications on matrices of order n/2, Strassen’s Algorithm reduces it to </a:t>
            </a:r>
            <a:r>
              <a:rPr lang="en-US" b="1" dirty="0"/>
              <a:t>seven recursive multiplications</a:t>
            </a:r>
            <a:r>
              <a:rPr lang="en-US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Cost of eliminating one multiplication is, addition of constant number of n/2 order matrices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Steps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Divide A ,B , C into n/2 order matrices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Create 10 matrices S1 to S10 (constant additions, order n/2)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Computing P1 to P7 (actual recursive Products order n/2) using S1 to S10.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Computing C11, C12, C21, C22 from Pi matrices (constant number of additions)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Formulas (for reference)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A094BD2-BADE-4090-ABF3-07DDA7951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1150" y="5835316"/>
            <a:ext cx="4022986" cy="7993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9A4AA98-12E4-4046-BD3B-D229CEAB5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516" y="3806598"/>
            <a:ext cx="1764631" cy="273121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0BE4186-6897-40C2-A336-6CCEAFD6D2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3093" y="3806598"/>
            <a:ext cx="1607384" cy="236746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4861668-7E11-4E4C-B40B-423153E3DF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3699" y="3902242"/>
            <a:ext cx="1981476" cy="34294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4D77360-1ADE-4F67-B25C-60ECD47FC5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7711" y="4256573"/>
            <a:ext cx="1376451" cy="28154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0DC8BCF-A5AE-497A-B6AA-605C7B4418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3735" y="4740237"/>
            <a:ext cx="1506375" cy="25009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19B8E5D-6D59-4EFB-B682-F792282435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83735" y="5151075"/>
            <a:ext cx="2369003" cy="2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452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104AEDE-1D36-4385-9956-52C0853CA6E3}"/>
              </a:ext>
            </a:extLst>
          </p:cNvPr>
          <p:cNvSpPr/>
          <p:nvPr/>
        </p:nvSpPr>
        <p:spPr>
          <a:xfrm>
            <a:off x="2703093" y="3689684"/>
            <a:ext cx="1764631" cy="28481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0A364A-40F7-4E87-AA4A-C17DD0F47FA6}"/>
              </a:ext>
            </a:extLst>
          </p:cNvPr>
          <p:cNvSpPr txBox="1"/>
          <p:nvPr/>
        </p:nvSpPr>
        <p:spPr>
          <a:xfrm>
            <a:off x="216570" y="256674"/>
            <a:ext cx="3369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Strassen’s Algorithm - Motivation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8423F5-F316-4589-A3DD-2BBE73CD6884}"/>
              </a:ext>
            </a:extLst>
          </p:cNvPr>
          <p:cNvSpPr txBox="1"/>
          <p:nvPr/>
        </p:nvSpPr>
        <p:spPr>
          <a:xfrm>
            <a:off x="216570" y="1022684"/>
            <a:ext cx="1096477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Instead of performing 8 recursive multiplications on matrices of order n/2, Strassen’s Algorithm reduces it to </a:t>
            </a:r>
            <a:r>
              <a:rPr lang="en-US" b="1" dirty="0"/>
              <a:t>seven recursive multiplications</a:t>
            </a:r>
            <a:r>
              <a:rPr lang="en-US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Cost of eliminating one multiplication is, addition of constant number of n/2 order matrices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Steps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Divide A ,B , C into n/2 order matrices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Create 10 matrices S1 to S10 (constant additions, order n/2)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Computing P1 to P7 (actual recursive Products order n/2) using S1 to S10.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Computing C11, C12, C21, C22 from Pi matrices (constant number of additions)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Formulas (for reference)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A094BD2-BADE-4090-ABF3-07DDA7951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1150" y="5835316"/>
            <a:ext cx="4022986" cy="7993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9A4AA98-12E4-4046-BD3B-D229CEAB5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516" y="3806598"/>
            <a:ext cx="1764631" cy="273121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0BE4186-6897-40C2-A336-6CCEAFD6D2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1716" y="3953428"/>
            <a:ext cx="1607384" cy="236746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4861668-7E11-4E4C-B40B-423153E3DF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3699" y="3902242"/>
            <a:ext cx="1981476" cy="34294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4D77360-1ADE-4F67-B25C-60ECD47FC5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7711" y="4256573"/>
            <a:ext cx="1376451" cy="28154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0DC8BCF-A5AE-497A-B6AA-605C7B4418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3735" y="4740237"/>
            <a:ext cx="1506375" cy="25009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19B8E5D-6D59-4EFB-B682-F792282435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83735" y="5151075"/>
            <a:ext cx="2369003" cy="2809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799390-03FB-47D9-BF7C-4C8FC75809D4}"/>
              </a:ext>
            </a:extLst>
          </p:cNvPr>
          <p:cNvSpPr txBox="1"/>
          <p:nvPr/>
        </p:nvSpPr>
        <p:spPr>
          <a:xfrm>
            <a:off x="2460805" y="3385757"/>
            <a:ext cx="3320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This is recursive </a:t>
            </a:r>
            <a:r>
              <a:rPr lang="en-US" b="1" dirty="0" err="1">
                <a:solidFill>
                  <a:srgbClr val="FF0000"/>
                </a:solidFill>
              </a:rPr>
              <a:t>parta</a:t>
            </a:r>
            <a:r>
              <a:rPr lang="en-US" b="1" dirty="0">
                <a:solidFill>
                  <a:srgbClr val="FF0000"/>
                </a:solidFill>
              </a:rPr>
              <a:t> ~ 7 T (N/2)</a:t>
            </a:r>
          </a:p>
        </p:txBody>
      </p:sp>
    </p:spTree>
    <p:extLst>
      <p:ext uri="{BB962C8B-B14F-4D97-AF65-F5344CB8AC3E}">
        <p14:creationId xmlns:p14="http://schemas.microsoft.com/office/powerpoint/2010/main" val="3829503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104AEDE-1D36-4385-9956-52C0853CA6E3}"/>
              </a:ext>
            </a:extLst>
          </p:cNvPr>
          <p:cNvSpPr/>
          <p:nvPr/>
        </p:nvSpPr>
        <p:spPr>
          <a:xfrm>
            <a:off x="2703093" y="3689684"/>
            <a:ext cx="1764631" cy="28481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0A364A-40F7-4E87-AA4A-C17DD0F47FA6}"/>
              </a:ext>
            </a:extLst>
          </p:cNvPr>
          <p:cNvSpPr txBox="1"/>
          <p:nvPr/>
        </p:nvSpPr>
        <p:spPr>
          <a:xfrm>
            <a:off x="216570" y="256674"/>
            <a:ext cx="3369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Strassen’s Algorithm - Motivation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8423F5-F316-4589-A3DD-2BBE73CD6884}"/>
              </a:ext>
            </a:extLst>
          </p:cNvPr>
          <p:cNvSpPr txBox="1"/>
          <p:nvPr/>
        </p:nvSpPr>
        <p:spPr>
          <a:xfrm>
            <a:off x="216570" y="1022684"/>
            <a:ext cx="1096477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Instead of performing 8 recursive multiplications on matrices of order n/2, Strassen’s Algorithm reduces it to </a:t>
            </a:r>
            <a:r>
              <a:rPr lang="en-US" b="1" dirty="0"/>
              <a:t>seven recursive multiplications</a:t>
            </a:r>
            <a:r>
              <a:rPr lang="en-US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Cost of eliminating one multiplication is, addition of constant number of n/2 order matrices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Algorithm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Divide A ,B , C into n/2 order matrices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Create 10 matrices S1 to S10 (constant additions, order n/2)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Computing P1 to P7 (actual recursive Products order n/2) using S1 to S10.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Computing C11, C12, C21, C22 from Pi matrices (constant number of additions)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Formulas (for reference)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A094BD2-BADE-4090-ABF3-07DDA7951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1150" y="5835316"/>
            <a:ext cx="4022986" cy="7993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9A4AA98-12E4-4046-BD3B-D229CEAB5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516" y="3806598"/>
            <a:ext cx="1764631" cy="273121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0BE4186-6897-40C2-A336-6CCEAFD6D2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1716" y="3953428"/>
            <a:ext cx="1607384" cy="236746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4861668-7E11-4E4C-B40B-423153E3DF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3699" y="3902242"/>
            <a:ext cx="1981476" cy="34294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4D77360-1ADE-4F67-B25C-60ECD47FC5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7711" y="4256573"/>
            <a:ext cx="1376451" cy="28154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0DC8BCF-A5AE-497A-B6AA-605C7B4418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3735" y="4740237"/>
            <a:ext cx="1506375" cy="25009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19B8E5D-6D59-4EFB-B682-F792282435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83735" y="5151075"/>
            <a:ext cx="2369003" cy="2809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6C511EB-CED4-4F5D-8A70-93D082865382}"/>
              </a:ext>
            </a:extLst>
          </p:cNvPr>
          <p:cNvSpPr txBox="1"/>
          <p:nvPr/>
        </p:nvSpPr>
        <p:spPr>
          <a:xfrm>
            <a:off x="40105" y="3554539"/>
            <a:ext cx="6221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</a:rPr>
              <a:t>Cost of Each Step: 10 * N^2 = O(N^2)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657BB3-FB74-4837-BD1B-EAFB5AF2589B}"/>
              </a:ext>
            </a:extLst>
          </p:cNvPr>
          <p:cNvSpPr txBox="1"/>
          <p:nvPr/>
        </p:nvSpPr>
        <p:spPr>
          <a:xfrm>
            <a:off x="4700268" y="3540724"/>
            <a:ext cx="6221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</a:rPr>
              <a:t>4 * O(N^2) = O(N^2)</a:t>
            </a:r>
          </a:p>
        </p:txBody>
      </p:sp>
    </p:spTree>
    <p:extLst>
      <p:ext uri="{BB962C8B-B14F-4D97-AF65-F5344CB8AC3E}">
        <p14:creationId xmlns:p14="http://schemas.microsoft.com/office/powerpoint/2010/main" val="1662849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0A364A-40F7-4E87-AA4A-C17DD0F47FA6}"/>
              </a:ext>
            </a:extLst>
          </p:cNvPr>
          <p:cNvSpPr txBox="1"/>
          <p:nvPr/>
        </p:nvSpPr>
        <p:spPr>
          <a:xfrm>
            <a:off x="2646948" y="1951672"/>
            <a:ext cx="53967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WHAT WHEN MORE THAN 2 MATRICES TO MULTIPLY? 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r>
              <a:rPr lang="en-US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59761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0A364A-40F7-4E87-AA4A-C17DD0F47FA6}"/>
              </a:ext>
            </a:extLst>
          </p:cNvPr>
          <p:cNvSpPr txBox="1"/>
          <p:nvPr/>
        </p:nvSpPr>
        <p:spPr>
          <a:xfrm>
            <a:off x="2646948" y="1951672"/>
            <a:ext cx="53967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WHAT WHEN MORE THAN 2 MATRICES TO MULTIPLY? 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CONCEPT : - MATRIX CHAIN MULTIPLICATION</a:t>
            </a:r>
          </a:p>
          <a:p>
            <a:pPr algn="ctr"/>
            <a:r>
              <a:rPr lang="en-US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970903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1607</Words>
  <Application>Microsoft Office PowerPoint</Application>
  <PresentationFormat>Widescreen</PresentationFormat>
  <Paragraphs>185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MATRIX MULTIPLICATION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MATRIX MULTIPLICATION</dc:title>
  <dc:creator>CHETNA DUA</dc:creator>
  <cp:lastModifiedBy>anshikamishra2313@gmail.com</cp:lastModifiedBy>
  <cp:revision>23</cp:revision>
  <dcterms:created xsi:type="dcterms:W3CDTF">2025-04-06T06:32:41Z</dcterms:created>
  <dcterms:modified xsi:type="dcterms:W3CDTF">2025-04-07T09:19:24Z</dcterms:modified>
</cp:coreProperties>
</file>