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1" r:id="rId4"/>
    <p:sldId id="263" r:id="rId5"/>
    <p:sldId id="262" r:id="rId6"/>
    <p:sldId id="264" r:id="rId7"/>
    <p:sldId id="265" r:id="rId8"/>
    <p:sldId id="258" r:id="rId9"/>
    <p:sldId id="266" r:id="rId10"/>
    <p:sldId id="259" r:id="rId11"/>
    <p:sldId id="268" r:id="rId12"/>
    <p:sldId id="269" r:id="rId13"/>
    <p:sldId id="270" r:id="rId14"/>
    <p:sldId id="274" r:id="rId15"/>
    <p:sldId id="271" r:id="rId16"/>
    <p:sldId id="275" r:id="rId17"/>
    <p:sldId id="272" r:id="rId18"/>
    <p:sldId id="273" r:id="rId19"/>
    <p:sldId id="260" r:id="rId20"/>
    <p:sldId id="277" r:id="rId21"/>
    <p:sldId id="280" r:id="rId22"/>
    <p:sldId id="281" r:id="rId23"/>
    <p:sldId id="282" r:id="rId24"/>
    <p:sldId id="283" r:id="rId25"/>
    <p:sldId id="285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E05B7-F3D7-4CDB-B519-DEC6E3D43656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15204-7F95-495D-83F4-4CB5E8331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299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449B-2860-4E7A-AF84-5E84B5757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26725-CCF1-4391-98BE-3D41CF7A3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1323D-EBAC-4449-B81F-22F2A7D2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D24C4-735E-4A68-B444-9DE8D1841B7F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1809F-2D1A-4922-A5D7-6E302A69A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1A16-7264-47F0-9A98-8FA1543C4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9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4A98-4427-4176-851D-82A8F8F0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33570-2AB9-4B75-8498-BC6F76FD6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6E472-FDAC-4F3A-881A-8F1568C1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4BA11-6796-49EC-990B-411E2A656F23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0D1D3-0462-47FC-ACC9-ACA4D169A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2BCA9-93D0-412E-8040-B07BD0F9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8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014D2-9C62-4EFB-A4D0-D4939F6C2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41262-809B-43BD-809B-BC8A1C74E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316C1-C971-40B2-A103-A698462E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EED58-1091-4231-BB04-7AA1051A6E53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CA6CB-CE03-4439-B76E-5580BF7C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12AF2-E04B-4485-86EE-5E176D95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7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17055-85D7-4849-AD1C-0FD14FE4C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9A077-E956-494F-8C5E-B5791EC46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A0C75-52ED-4ED1-89BE-711507BC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BB44D-ECB2-4351-85D3-CBC943F95477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B6C6F-1C25-493A-B13B-6686BE0AC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F5B2A-4402-4F6F-AAF7-8C1CBDBD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47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CA22-C75B-48CD-97AB-71613A9C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2FB6F-3F12-4723-94B3-4D4DADF1C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B269A-1E15-4945-8FB6-B316FCF88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D484-7C9B-4D02-AF3F-0B48763B8183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ACAB1-3063-4CDD-98BE-FF0422E50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F2F24-B0F3-4EAE-B114-DB15FE755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0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2F55-6AC9-4440-A84C-84002B30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3C6A6-A9DA-4649-AC9B-60B3129A4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2E0E5-FE36-438F-9916-036AD51DC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7EE8C-254F-4544-8FD7-095BDE31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453D-3EAF-442E-8799-49FA02BDE184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90A99-E9A7-441D-BC5E-15C2635C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96090-7A08-498A-8B60-86520D2A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81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9795-1585-49BE-81FB-6D355427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2E349-4E1E-40BF-9EDC-00AF7E136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F7E2C-8FA0-49AD-96CA-50552069E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CB4C8A-C4B2-467B-82A1-D3F00C14B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DDF3D-4CC2-44CF-AF4B-FFB740B12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335607-317B-49DA-9462-D363377F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47EEC-B5C2-4559-A3A8-5F8AA3189450}" type="datetime1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DA518-7599-445E-A8CD-0916FB953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6544B-8FD5-4E6B-B158-2A0DD50D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4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1E093-042F-42E2-AA99-B5E860AB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81D72-4B38-49C3-AF91-82BEAA3F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245F-B7E5-4B0C-96C9-0757A83A12A4}" type="datetime1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B2404-3411-46D6-BA09-7C729646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F59AC-77BE-4D83-80BD-118A341CC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76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02A58-7222-4808-B4FF-4ED9707B9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F1F52-3D81-4A24-8649-2E41890484FD}" type="datetime1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CF53A1-4C4D-4533-A911-EA540D247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B5636-F4C4-4794-A80B-20D3F4C0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8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D109-89D9-4520-9FB4-60CC7E463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FFF32-CC32-4C19-8870-5D6CCCEE8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84DB3-1AE6-4981-ACB8-42BF6846B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85963-1AAB-4366-AAF6-AD96EB65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830F9-0D60-47DF-992B-8D341943540E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ACF32-02A0-4EFD-AA3F-696F21948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C6661-ECC1-44F6-96CE-471242B8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8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23ED-E768-478C-AA5D-60B405F3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EEB40-39BB-4B14-AE85-658870B4B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E5EBC-6C3F-4CCC-861A-387B31237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39006-E61C-4B42-9B7F-098AA5D8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A470-1DD4-42A2-A044-99338F628B2B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693E1-54C9-43F5-AC75-B2F5ED27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A9CDD-7BD7-406A-9419-8F3746D6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9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74DFC-98C3-4E70-88CF-16CF5E73B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AC0B7-1E7F-42CC-A0BF-32B66526D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0C8E6-F523-4363-B1BA-BDE41174A5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11901-157B-4E4E-BF99-A0ABA7C4457F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EE5C-4F62-4097-AD95-9B188FD5B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7539F-74D5-4190-AAF6-95FCB35A5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F2B3D-E730-43CE-AF5A-48E6BC4F6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7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6998-7574-49BA-93E7-2DD4DA525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61469"/>
          </a:xfrm>
        </p:spPr>
        <p:txBody>
          <a:bodyPr/>
          <a:lstStyle/>
          <a:p>
            <a:r>
              <a:rPr lang="en-US" dirty="0"/>
              <a:t>MATRIX MULTIPLICATION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FB63D-8DC3-40B1-8558-3A22B16F3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0567" y="4251744"/>
            <a:ext cx="6456948" cy="165576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Presented by: Chetna Dua (205124026)</a:t>
            </a:r>
          </a:p>
          <a:p>
            <a:pPr algn="l"/>
            <a:r>
              <a:rPr lang="en-US" b="1" dirty="0"/>
              <a:t>Subject Name: Design and Analysis of Algorithms</a:t>
            </a:r>
          </a:p>
          <a:p>
            <a:pPr algn="l"/>
            <a:r>
              <a:rPr lang="en-US" b="1" dirty="0"/>
              <a:t>Instructor name: Ms. </a:t>
            </a:r>
            <a:r>
              <a:rPr lang="en-US" b="1" dirty="0" err="1"/>
              <a:t>Eshwari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ADF8B-4C78-90DF-D5FE-1188BCBB3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42" y="132846"/>
            <a:ext cx="1784846" cy="177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30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320842" y="272716"/>
            <a:ext cx="607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CHAIN MULTIPLICATION – DYNAMIC 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8E971-CDEA-45D9-9C8D-6A36D41E0555}"/>
              </a:ext>
            </a:extLst>
          </p:cNvPr>
          <p:cNvSpPr txBox="1"/>
          <p:nvPr/>
        </p:nvSpPr>
        <p:spPr>
          <a:xfrm>
            <a:off x="320842" y="1042738"/>
            <a:ext cx="501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Problem: Parenthesize the matrix chain to </a:t>
            </a:r>
          </a:p>
          <a:p>
            <a:r>
              <a:rPr lang="en-US" dirty="0"/>
              <a:t>Goal : Minimize the number of Scalar multiplication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F98E2-3C20-F853-159E-1F518808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2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320842" y="272716"/>
            <a:ext cx="607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CHAIN MULTIPLICATION – DYNAMIC 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8E971-CDEA-45D9-9C8D-6A36D41E0555}"/>
              </a:ext>
            </a:extLst>
          </p:cNvPr>
          <p:cNvSpPr txBox="1"/>
          <p:nvPr/>
        </p:nvSpPr>
        <p:spPr>
          <a:xfrm>
            <a:off x="320842" y="1042738"/>
            <a:ext cx="501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Problem: Parenthesize the matrix chain to </a:t>
            </a:r>
          </a:p>
          <a:p>
            <a:r>
              <a:rPr lang="en-US" dirty="0"/>
              <a:t>Goal : Minimize the number of Scalar multiplication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7C8AB-4125-462C-B022-62E91ACA2987}"/>
              </a:ext>
            </a:extLst>
          </p:cNvPr>
          <p:cNvSpPr txBox="1"/>
          <p:nvPr/>
        </p:nvSpPr>
        <p:spPr>
          <a:xfrm>
            <a:off x="320842" y="1905093"/>
            <a:ext cx="222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Parenthesizing Chain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D88C9-E4EB-4BD6-A9EE-E0477200BD6F}"/>
              </a:ext>
            </a:extLst>
          </p:cNvPr>
          <p:cNvSpPr txBox="1"/>
          <p:nvPr/>
        </p:nvSpPr>
        <p:spPr>
          <a:xfrm rot="10800000" flipH="1" flipV="1">
            <a:off x="1321885" y="2213451"/>
            <a:ext cx="53596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matrix chain of length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A1,A2,A3,A4,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Rule: split chain with parenthesis until more than 2 matrices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A1 A2 A3 A4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(A1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A2 A3 A4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(A1 (A2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 A3 A4 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)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Parenthesizing, 5 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(A1 (A2 (A3 A4)))	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(A1 ((A2 A3) A4))	-2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(A1 A2) (A3 A4)	-3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((A1 (A2 A3)) A4)	-4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(((A1 A2) A3) A4)	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 of 5 chains! Which one is best?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EABE6-C2FD-C6B0-1823-0A8C9475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50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320842" y="272716"/>
            <a:ext cx="607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CHAIN MULTIPLICATION – DYNAMIC 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8E971-CDEA-45D9-9C8D-6A36D41E0555}"/>
              </a:ext>
            </a:extLst>
          </p:cNvPr>
          <p:cNvSpPr txBox="1"/>
          <p:nvPr/>
        </p:nvSpPr>
        <p:spPr>
          <a:xfrm>
            <a:off x="320842" y="1042738"/>
            <a:ext cx="5014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Problem: Parenthesize the matrix chain to </a:t>
            </a:r>
          </a:p>
          <a:p>
            <a:r>
              <a:rPr lang="en-US" dirty="0"/>
              <a:t>Goal : Minimize the number of Scalar multiplication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7C8AB-4125-462C-B022-62E91ACA2987}"/>
              </a:ext>
            </a:extLst>
          </p:cNvPr>
          <p:cNvSpPr txBox="1"/>
          <p:nvPr/>
        </p:nvSpPr>
        <p:spPr>
          <a:xfrm>
            <a:off x="320842" y="1905093"/>
            <a:ext cx="222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Parenthesizing Chain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D88C9-E4EB-4BD6-A9EE-E0477200BD6F}"/>
              </a:ext>
            </a:extLst>
          </p:cNvPr>
          <p:cNvSpPr txBox="1"/>
          <p:nvPr/>
        </p:nvSpPr>
        <p:spPr>
          <a:xfrm rot="10800000" flipH="1" flipV="1">
            <a:off x="1313864" y="2274425"/>
            <a:ext cx="53596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matrix chain of length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A1,A2,A3,A4,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Rule: split chain with parenthesis until more than 1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A1 A2 A3 A4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(A1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A2 A3 A4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(A1 (A2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/>
              <a:t> A3 A4 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)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Parenthesizing, 5 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(A1 (A2 (A3 A4)))	-1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(A1 ((A2 A3) A4))	-2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(A1 A2) (A3 A4)	-3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((A1 (A2 A3)) A4)	-4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(((A1 A2) A3) A4)	-5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 of 5 chains! Which one is best?  </a:t>
            </a:r>
            <a:r>
              <a:rPr lang="en-US" dirty="0">
                <a:solidFill>
                  <a:srgbClr val="FF0000"/>
                </a:solidFill>
              </a:rPr>
              <a:t>- The one requiring Minimum number of Multiplications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31041-CAF5-84E9-F56A-3EE8C6E5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90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320842" y="272716"/>
            <a:ext cx="607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CHAIN MULTIPLICATION – DYNAMIC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D88C9-E4EB-4BD6-A9EE-E0477200BD6F}"/>
              </a:ext>
            </a:extLst>
          </p:cNvPr>
          <p:cNvSpPr txBox="1"/>
          <p:nvPr/>
        </p:nvSpPr>
        <p:spPr>
          <a:xfrm rot="10800000" flipH="1" flipV="1">
            <a:off x="399463" y="1443782"/>
            <a:ext cx="535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-Number of Multiplications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46DF9-1C9F-4A22-A8FB-A267FE42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64" y="4119894"/>
            <a:ext cx="5744462" cy="48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64251C-71AF-44D7-BD05-79606F1A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90" y="1838747"/>
            <a:ext cx="7384375" cy="985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AF9988-B0BE-4265-81AB-753E28306AAA}"/>
              </a:ext>
            </a:extLst>
          </p:cNvPr>
          <p:cNvSpPr txBox="1"/>
          <p:nvPr/>
        </p:nvSpPr>
        <p:spPr>
          <a:xfrm rot="10800000" flipH="1" flipV="1">
            <a:off x="503737" y="3270085"/>
            <a:ext cx="5359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-For each value of  </a:t>
            </a:r>
            <a:r>
              <a:rPr lang="en-US" dirty="0" err="1"/>
              <a:t>i</a:t>
            </a:r>
            <a:r>
              <a:rPr lang="en-US" dirty="0"/>
              <a:t>&lt;=k&lt;=j,    </a:t>
            </a:r>
          </a:p>
          <a:p>
            <a:r>
              <a:rPr lang="en-US" dirty="0"/>
              <a:t>-k = split 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6E645-277D-4457-8670-E83A25A38D67}"/>
              </a:ext>
            </a:extLst>
          </p:cNvPr>
          <p:cNvSpPr txBox="1"/>
          <p:nvPr/>
        </p:nvSpPr>
        <p:spPr>
          <a:xfrm>
            <a:off x="8205536" y="1977343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 matrix</a:t>
            </a:r>
          </a:p>
          <a:p>
            <a:r>
              <a:rPr lang="en-US" sz="2000" dirty="0"/>
              <a:t>More than 1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41D88B-0FD2-D8F0-069B-B20D1D71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87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320842" y="272716"/>
            <a:ext cx="607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CHAIN MULTIPLICATION – DYNAMIC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D88C9-E4EB-4BD6-A9EE-E0477200BD6F}"/>
              </a:ext>
            </a:extLst>
          </p:cNvPr>
          <p:cNvSpPr txBox="1"/>
          <p:nvPr/>
        </p:nvSpPr>
        <p:spPr>
          <a:xfrm rot="10800000" flipH="1" flipV="1">
            <a:off x="399463" y="1443782"/>
            <a:ext cx="535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-Number of Multiplications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46DF9-1C9F-4A22-A8FB-A267FE42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64" y="4119894"/>
            <a:ext cx="5744462" cy="48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64251C-71AF-44D7-BD05-79606F1A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90" y="1838747"/>
            <a:ext cx="7384375" cy="9850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06E645-277D-4457-8670-E83A25A38D67}"/>
              </a:ext>
            </a:extLst>
          </p:cNvPr>
          <p:cNvSpPr txBox="1"/>
          <p:nvPr/>
        </p:nvSpPr>
        <p:spPr>
          <a:xfrm>
            <a:off x="8205536" y="1977343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 matrix</a:t>
            </a:r>
          </a:p>
          <a:p>
            <a:r>
              <a:rPr lang="en-US" sz="2000" dirty="0"/>
              <a:t>More than 1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D43B12-3536-40F4-B8EF-5A0CC40ED3B6}"/>
              </a:ext>
            </a:extLst>
          </p:cNvPr>
          <p:cNvSpPr txBox="1"/>
          <p:nvPr/>
        </p:nvSpPr>
        <p:spPr>
          <a:xfrm rot="10800000" flipH="1" flipV="1">
            <a:off x="399463" y="5054853"/>
            <a:ext cx="53596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Optimal Substructure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Minimal Number of Multiplications 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Value of k = minimal multiplications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D91C27-E0F3-41DE-ABFE-B67D50F31BE0}"/>
              </a:ext>
            </a:extLst>
          </p:cNvPr>
          <p:cNvSpPr txBox="1"/>
          <p:nvPr/>
        </p:nvSpPr>
        <p:spPr>
          <a:xfrm rot="10800000" flipH="1" flipV="1">
            <a:off x="503737" y="3408584"/>
            <a:ext cx="535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-For each value of  </a:t>
            </a:r>
            <a:r>
              <a:rPr lang="en-US" dirty="0" err="1"/>
              <a:t>i</a:t>
            </a:r>
            <a:r>
              <a:rPr lang="en-US" dirty="0"/>
              <a:t>&lt;=k&lt;=j,    k = split index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7C127E-72B9-1C18-F52F-113D0579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46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320842" y="272716"/>
            <a:ext cx="607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CHAIN MULTIPLICATION – DYNAMIC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D88C9-E4EB-4BD6-A9EE-E0477200BD6F}"/>
              </a:ext>
            </a:extLst>
          </p:cNvPr>
          <p:cNvSpPr txBox="1"/>
          <p:nvPr/>
        </p:nvSpPr>
        <p:spPr>
          <a:xfrm rot="10800000" flipH="1" flipV="1">
            <a:off x="399463" y="1443782"/>
            <a:ext cx="535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-Number of Multiplications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46DF9-1C9F-4A22-A8FB-A267FE42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64" y="4119894"/>
            <a:ext cx="5744462" cy="48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64251C-71AF-44D7-BD05-79606F1A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90" y="1838747"/>
            <a:ext cx="7384375" cy="985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AF9988-B0BE-4265-81AB-753E28306AAA}"/>
              </a:ext>
            </a:extLst>
          </p:cNvPr>
          <p:cNvSpPr txBox="1"/>
          <p:nvPr/>
        </p:nvSpPr>
        <p:spPr>
          <a:xfrm rot="10800000" flipH="1" flipV="1">
            <a:off x="503737" y="3408584"/>
            <a:ext cx="535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-For each value of  </a:t>
            </a:r>
            <a:r>
              <a:rPr lang="en-US" dirty="0" err="1"/>
              <a:t>i</a:t>
            </a:r>
            <a:r>
              <a:rPr lang="en-US" dirty="0"/>
              <a:t>&lt;=k&lt;=j,    k = split 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6E645-277D-4457-8670-E83A25A38D67}"/>
              </a:ext>
            </a:extLst>
          </p:cNvPr>
          <p:cNvSpPr txBox="1"/>
          <p:nvPr/>
        </p:nvSpPr>
        <p:spPr>
          <a:xfrm>
            <a:off x="8205536" y="1977343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 matrix</a:t>
            </a:r>
          </a:p>
          <a:p>
            <a:r>
              <a:rPr lang="en-US" sz="2000" dirty="0"/>
              <a:t>More than 1 matrix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722287-1292-911C-CB59-53ECE034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97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320842" y="272716"/>
            <a:ext cx="607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CHAIN MULTIPLICATION – DYNAMIC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D88C9-E4EB-4BD6-A9EE-E0477200BD6F}"/>
              </a:ext>
            </a:extLst>
          </p:cNvPr>
          <p:cNvSpPr txBox="1"/>
          <p:nvPr/>
        </p:nvSpPr>
        <p:spPr>
          <a:xfrm rot="10800000" flipH="1" flipV="1">
            <a:off x="399463" y="1443782"/>
            <a:ext cx="535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-Number of Multiplications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46DF9-1C9F-4A22-A8FB-A267FE42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64" y="4119894"/>
            <a:ext cx="5744462" cy="48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64251C-71AF-44D7-BD05-79606F1A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90" y="1838747"/>
            <a:ext cx="7384375" cy="985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AF9988-B0BE-4265-81AB-753E28306AAA}"/>
              </a:ext>
            </a:extLst>
          </p:cNvPr>
          <p:cNvSpPr txBox="1"/>
          <p:nvPr/>
        </p:nvSpPr>
        <p:spPr>
          <a:xfrm rot="10800000" flipH="1" flipV="1">
            <a:off x="503737" y="3270085"/>
            <a:ext cx="5359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-For each value of  </a:t>
            </a:r>
            <a:r>
              <a:rPr lang="en-US" dirty="0" err="1"/>
              <a:t>i</a:t>
            </a:r>
            <a:r>
              <a:rPr lang="en-US" dirty="0"/>
              <a:t>&lt;=k&lt;=j,    </a:t>
            </a:r>
          </a:p>
          <a:p>
            <a:r>
              <a:rPr lang="en-US" dirty="0"/>
              <a:t>-k = split 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6E645-277D-4457-8670-E83A25A38D67}"/>
              </a:ext>
            </a:extLst>
          </p:cNvPr>
          <p:cNvSpPr txBox="1"/>
          <p:nvPr/>
        </p:nvSpPr>
        <p:spPr>
          <a:xfrm>
            <a:off x="8205536" y="1977343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 matrix</a:t>
            </a:r>
          </a:p>
          <a:p>
            <a:r>
              <a:rPr lang="en-US" sz="2000" dirty="0"/>
              <a:t>More than 1 matrix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62B80A-205B-4DE5-9379-24EE7F97EDD2}"/>
              </a:ext>
            </a:extLst>
          </p:cNvPr>
          <p:cNvCxnSpPr>
            <a:cxnSpLocks/>
          </p:cNvCxnSpPr>
          <p:nvPr/>
        </p:nvCxnSpPr>
        <p:spPr>
          <a:xfrm flipV="1">
            <a:off x="2671011" y="4605459"/>
            <a:ext cx="0" cy="704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F70870C-FC5D-4688-9AA0-D6C4F240EF8A}"/>
              </a:ext>
            </a:extLst>
          </p:cNvPr>
          <p:cNvSpPr txBox="1"/>
          <p:nvPr/>
        </p:nvSpPr>
        <p:spPr>
          <a:xfrm>
            <a:off x="1925053" y="5309937"/>
            <a:ext cx="17886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Number of multiplications to calculate left split (optimized)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4091BA-87F9-730C-62AC-C6D96D8D6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88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320842" y="272716"/>
            <a:ext cx="607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CHAIN MULTIPLICATION – DYNAMIC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D88C9-E4EB-4BD6-A9EE-E0477200BD6F}"/>
              </a:ext>
            </a:extLst>
          </p:cNvPr>
          <p:cNvSpPr txBox="1"/>
          <p:nvPr/>
        </p:nvSpPr>
        <p:spPr>
          <a:xfrm rot="10800000" flipH="1" flipV="1">
            <a:off x="399463" y="1443782"/>
            <a:ext cx="535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-Number of Multiplications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46DF9-1C9F-4A22-A8FB-A267FE42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64" y="4119894"/>
            <a:ext cx="5744462" cy="48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64251C-71AF-44D7-BD05-79606F1A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90" y="1838747"/>
            <a:ext cx="7384375" cy="985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AF9988-B0BE-4265-81AB-753E28306AAA}"/>
              </a:ext>
            </a:extLst>
          </p:cNvPr>
          <p:cNvSpPr txBox="1"/>
          <p:nvPr/>
        </p:nvSpPr>
        <p:spPr>
          <a:xfrm rot="10800000" flipH="1" flipV="1">
            <a:off x="503737" y="3270085"/>
            <a:ext cx="5359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-For each value of  </a:t>
            </a:r>
            <a:r>
              <a:rPr lang="en-US" dirty="0" err="1"/>
              <a:t>i</a:t>
            </a:r>
            <a:r>
              <a:rPr lang="en-US" dirty="0"/>
              <a:t>&lt;=k&lt;=j,    </a:t>
            </a:r>
          </a:p>
          <a:p>
            <a:r>
              <a:rPr lang="en-US" dirty="0"/>
              <a:t>-k = split 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6E645-277D-4457-8670-E83A25A38D67}"/>
              </a:ext>
            </a:extLst>
          </p:cNvPr>
          <p:cNvSpPr txBox="1"/>
          <p:nvPr/>
        </p:nvSpPr>
        <p:spPr>
          <a:xfrm>
            <a:off x="8205536" y="1977343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 matrix</a:t>
            </a:r>
          </a:p>
          <a:p>
            <a:r>
              <a:rPr lang="en-US" sz="2000" dirty="0"/>
              <a:t>More than 1 matrix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62B80A-205B-4DE5-9379-24EE7F97EDD2}"/>
              </a:ext>
            </a:extLst>
          </p:cNvPr>
          <p:cNvCxnSpPr>
            <a:cxnSpLocks/>
          </p:cNvCxnSpPr>
          <p:nvPr/>
        </p:nvCxnSpPr>
        <p:spPr>
          <a:xfrm flipV="1">
            <a:off x="4162926" y="4525248"/>
            <a:ext cx="0" cy="704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F70870C-FC5D-4688-9AA0-D6C4F240EF8A}"/>
              </a:ext>
            </a:extLst>
          </p:cNvPr>
          <p:cNvSpPr txBox="1"/>
          <p:nvPr/>
        </p:nvSpPr>
        <p:spPr>
          <a:xfrm>
            <a:off x="3537285" y="5141495"/>
            <a:ext cx="1788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right split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9F4449-79EE-6774-FC78-82A5A4B5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15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320842" y="272716"/>
            <a:ext cx="6079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CHAIN MULTIPLICATION – DYNAMIC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D88C9-E4EB-4BD6-A9EE-E0477200BD6F}"/>
              </a:ext>
            </a:extLst>
          </p:cNvPr>
          <p:cNvSpPr txBox="1"/>
          <p:nvPr/>
        </p:nvSpPr>
        <p:spPr>
          <a:xfrm rot="10800000" flipH="1" flipV="1">
            <a:off x="399463" y="1443782"/>
            <a:ext cx="535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-Number of Multiplications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46DF9-1C9F-4A22-A8FB-A267FE42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64" y="4119894"/>
            <a:ext cx="5744462" cy="48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64251C-71AF-44D7-BD05-79606F1A2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490" y="1838747"/>
            <a:ext cx="7384375" cy="985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AF9988-B0BE-4265-81AB-753E28306AAA}"/>
              </a:ext>
            </a:extLst>
          </p:cNvPr>
          <p:cNvSpPr txBox="1"/>
          <p:nvPr/>
        </p:nvSpPr>
        <p:spPr>
          <a:xfrm rot="10800000" flipH="1" flipV="1">
            <a:off x="503737" y="3270085"/>
            <a:ext cx="5359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-For each value of  </a:t>
            </a:r>
            <a:r>
              <a:rPr lang="en-US" dirty="0" err="1"/>
              <a:t>i</a:t>
            </a:r>
            <a:r>
              <a:rPr lang="en-US" dirty="0"/>
              <a:t>&lt;=k&lt;=j,    </a:t>
            </a:r>
          </a:p>
          <a:p>
            <a:r>
              <a:rPr lang="en-US" dirty="0"/>
              <a:t>-k = split index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6E645-277D-4457-8670-E83A25A38D67}"/>
              </a:ext>
            </a:extLst>
          </p:cNvPr>
          <p:cNvSpPr txBox="1"/>
          <p:nvPr/>
        </p:nvSpPr>
        <p:spPr>
          <a:xfrm>
            <a:off x="8205536" y="1977343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One matrix</a:t>
            </a:r>
          </a:p>
          <a:p>
            <a:r>
              <a:rPr lang="en-US" sz="2000" dirty="0"/>
              <a:t>More than 1 matrix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62B80A-205B-4DE5-9379-24EE7F97EDD2}"/>
              </a:ext>
            </a:extLst>
          </p:cNvPr>
          <p:cNvCxnSpPr>
            <a:cxnSpLocks/>
          </p:cNvCxnSpPr>
          <p:nvPr/>
        </p:nvCxnSpPr>
        <p:spPr>
          <a:xfrm flipV="1">
            <a:off x="5670884" y="4605457"/>
            <a:ext cx="0" cy="704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F70870C-FC5D-4688-9AA0-D6C4F240EF8A}"/>
              </a:ext>
            </a:extLst>
          </p:cNvPr>
          <p:cNvSpPr txBox="1"/>
          <p:nvPr/>
        </p:nvSpPr>
        <p:spPr>
          <a:xfrm>
            <a:off x="5201652" y="5373387"/>
            <a:ext cx="1788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Multiplying left and right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D97013-BD58-9CE5-AFFB-B6276EC24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30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320843" y="256674"/>
            <a:ext cx="426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Multiplication using Multithreading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275C96-2C6A-4258-AB2D-C7A0D5593013}"/>
              </a:ext>
            </a:extLst>
          </p:cNvPr>
          <p:cNvSpPr txBox="1"/>
          <p:nvPr/>
        </p:nvSpPr>
        <p:spPr>
          <a:xfrm>
            <a:off x="320843" y="689811"/>
            <a:ext cx="111733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multiply two n * n matrices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we perform 8 multiplications of N/2 * N/2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addition of N</a:t>
            </a:r>
            <a:r>
              <a:rPr lang="en-US" baseline="30000" dirty="0"/>
              <a:t>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aseline="30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195A5-66D2-4298-9700-36A87F436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82" y="1676582"/>
            <a:ext cx="9373908" cy="37057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47BAC-D767-2129-3AB5-B83D8299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1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216570" y="256674"/>
            <a:ext cx="757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Strassen’s Algorithm for Matrix Multiplication– Divide and Conquer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62632-1EF8-4246-93BF-771149ADE4D5}"/>
              </a:ext>
            </a:extLst>
          </p:cNvPr>
          <p:cNvSpPr txBox="1"/>
          <p:nvPr/>
        </p:nvSpPr>
        <p:spPr>
          <a:xfrm>
            <a:off x="441158" y="986589"/>
            <a:ext cx="86146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SQUARE_MATRIX_MULTIPLICATION (A,B)		//square matrix of order N</a:t>
            </a:r>
          </a:p>
          <a:p>
            <a:pPr marL="342900" indent="-342900">
              <a:buAutoNum type="arabicPeriod"/>
            </a:pPr>
            <a:r>
              <a:rPr lang="en-US" dirty="0"/>
              <a:t>N = </a:t>
            </a:r>
            <a:r>
              <a:rPr lang="en-US" dirty="0" err="1"/>
              <a:t>A.rows</a:t>
            </a:r>
            <a:r>
              <a:rPr lang="en-US" dirty="0"/>
              <a:t>()</a:t>
            </a:r>
          </a:p>
          <a:p>
            <a:pPr marL="342900" indent="-342900">
              <a:buAutoNum type="arabicPeriod"/>
            </a:pPr>
            <a:r>
              <a:rPr lang="en-US" dirty="0"/>
              <a:t>C be a new n * n matrix</a:t>
            </a:r>
          </a:p>
          <a:p>
            <a:pPr marL="342900" indent="-342900">
              <a:buAutoNum type="arabicPeriod"/>
            </a:pPr>
            <a:r>
              <a:rPr lang="en-US" dirty="0"/>
              <a:t>for i = 1 to N</a:t>
            </a:r>
          </a:p>
          <a:p>
            <a:pPr marL="342900" indent="-342900">
              <a:buAutoNum type="arabicPeriod"/>
            </a:pPr>
            <a:r>
              <a:rPr lang="en-US" dirty="0"/>
              <a:t>      for j = 1 to N</a:t>
            </a:r>
          </a:p>
          <a:p>
            <a:pPr marL="342900" indent="-342900">
              <a:buAutoNum type="arabicPeriod"/>
            </a:pPr>
            <a:r>
              <a:rPr lang="en-US" dirty="0"/>
              <a:t>            </a:t>
            </a:r>
            <a:r>
              <a:rPr lang="en-US" dirty="0" err="1"/>
              <a:t>c</a:t>
            </a:r>
            <a:r>
              <a:rPr lang="en-US" baseline="-25000" dirty="0" err="1"/>
              <a:t>ij</a:t>
            </a:r>
            <a:r>
              <a:rPr lang="en-US" dirty="0"/>
              <a:t> = 0 </a:t>
            </a:r>
          </a:p>
          <a:p>
            <a:pPr marL="342900" indent="-342900">
              <a:buAutoNum type="arabicPeriod"/>
            </a:pPr>
            <a:r>
              <a:rPr lang="en-US" dirty="0"/>
              <a:t>            for k = 1 to N</a:t>
            </a:r>
          </a:p>
          <a:p>
            <a:pPr marL="342900" indent="-342900">
              <a:buAutoNum type="arabicPeriod"/>
            </a:pPr>
            <a:r>
              <a:rPr lang="en-US" dirty="0"/>
              <a:t>                   </a:t>
            </a:r>
            <a:r>
              <a:rPr lang="en-US" dirty="0" err="1"/>
              <a:t>c</a:t>
            </a:r>
            <a:r>
              <a:rPr lang="en-US" baseline="-25000" dirty="0" err="1"/>
              <a:t>ij</a:t>
            </a:r>
            <a:r>
              <a:rPr lang="en-US" dirty="0"/>
              <a:t>+= </a:t>
            </a:r>
            <a:r>
              <a:rPr lang="en-US" dirty="0" err="1"/>
              <a:t>a</a:t>
            </a:r>
            <a:r>
              <a:rPr lang="en-US" baseline="-25000" dirty="0" err="1"/>
              <a:t>ik</a:t>
            </a:r>
            <a:r>
              <a:rPr lang="en-US" dirty="0"/>
              <a:t> + </a:t>
            </a:r>
            <a:r>
              <a:rPr lang="en-US" dirty="0" err="1"/>
              <a:t>b</a:t>
            </a:r>
            <a:r>
              <a:rPr lang="en-US" baseline="-25000" dirty="0" err="1"/>
              <a:t>kj</a:t>
            </a:r>
            <a:endParaRPr lang="en-US" baseline="-25000" dirty="0"/>
          </a:p>
          <a:p>
            <a:pPr marL="342900" indent="-342900">
              <a:buAutoNum type="arabicPeriod"/>
            </a:pPr>
            <a:r>
              <a:rPr lang="en-US" dirty="0"/>
              <a:t>Return 					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6A5C0-5451-473F-87A7-8CC9168A59EC}"/>
              </a:ext>
            </a:extLst>
          </p:cNvPr>
          <p:cNvSpPr txBox="1"/>
          <p:nvPr/>
        </p:nvSpPr>
        <p:spPr>
          <a:xfrm>
            <a:off x="441158" y="3932495"/>
            <a:ext cx="296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Complexity: O(N^3)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B9B42-2052-728C-A1BE-2FCD45EC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52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320843" y="256674"/>
            <a:ext cx="426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Multiplication using Multithreading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195A5-66D2-4298-9700-36A87F436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" t="-28107" r="-149" b="28107"/>
          <a:stretch/>
        </p:blipFill>
        <p:spPr>
          <a:xfrm>
            <a:off x="525227" y="817668"/>
            <a:ext cx="7729937" cy="3055839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7C4D66-6F48-4C88-B030-C438E50AFD0F}"/>
              </a:ext>
            </a:extLst>
          </p:cNvPr>
          <p:cNvSpPr txBox="1"/>
          <p:nvPr/>
        </p:nvSpPr>
        <p:spPr>
          <a:xfrm>
            <a:off x="927782" y="922421"/>
            <a:ext cx="349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Parallelism?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159CFA-F0FB-4620-BAFD-6105D8ABD81B}"/>
              </a:ext>
            </a:extLst>
          </p:cNvPr>
          <p:cNvGrpSpPr/>
          <p:nvPr/>
        </p:nvGrpSpPr>
        <p:grpSpPr>
          <a:xfrm>
            <a:off x="2941080" y="4408728"/>
            <a:ext cx="5545980" cy="1043519"/>
            <a:chOff x="5000278" y="389710"/>
            <a:chExt cx="5113573" cy="96215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B790324-1703-42EF-BA26-9FDCD34EBCFF}"/>
                </a:ext>
              </a:extLst>
            </p:cNvPr>
            <p:cNvGrpSpPr/>
            <p:nvPr/>
          </p:nvGrpSpPr>
          <p:grpSpPr>
            <a:xfrm>
              <a:off x="5000278" y="389710"/>
              <a:ext cx="2156210" cy="962159"/>
              <a:chOff x="9050920" y="2362887"/>
              <a:chExt cx="2156210" cy="962159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D6243B8-1173-41AE-A239-17C94CBBC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920" y="2362887"/>
                <a:ext cx="362001" cy="962159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DA1A7DE-C786-46F9-B41A-AAD146750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35925" y="2416057"/>
                <a:ext cx="905388" cy="391312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7D8C9E0-A685-445A-B9EE-819B4A3DF8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07483" y="2404025"/>
                <a:ext cx="899647" cy="356464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F5147180-F47B-4C1A-88AE-87DF5F23BE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59720" y="2469889"/>
                <a:ext cx="147763" cy="290600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B9D453C-3D29-4730-8661-F968EDED0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58072" y="447941"/>
              <a:ext cx="899647" cy="34986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5F89739-822C-4FBA-9777-88714CA32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82455" y="451074"/>
              <a:ext cx="901871" cy="34986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2403A65-EDD6-4DDA-9661-086B62A54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98361" y="902168"/>
              <a:ext cx="810717" cy="27256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31AB1E9-F070-41D5-B64A-13D9FD55B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11427" y="944971"/>
              <a:ext cx="979447" cy="308903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367317D-094C-4D1D-9C06-F8AA9D248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758072" y="926457"/>
              <a:ext cx="899647" cy="30538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E67D177-87F9-4BD8-9070-12C0F039D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882455" y="870790"/>
              <a:ext cx="979447" cy="40182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657F983-489C-493D-A643-C203F3A55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50204" y="959765"/>
              <a:ext cx="280934" cy="24972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4F60074-D30D-448A-9D2C-3EC1B4C2E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74911" y="559138"/>
              <a:ext cx="207544" cy="18448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E47D8D8-1528-4226-92CE-A9FDED5B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74912" y="1032378"/>
              <a:ext cx="207544" cy="18448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05B9218-159C-4696-82DA-D64C0A0C2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04272" y="430848"/>
              <a:ext cx="209579" cy="885949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B65F33-C29D-5D65-1D42-51C53A42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49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320843" y="256674"/>
            <a:ext cx="426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Multiplication using Multithreading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195A5-66D2-4298-9700-36A87F436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" t="-28107" r="-149" b="28107"/>
          <a:stretch/>
        </p:blipFill>
        <p:spPr>
          <a:xfrm>
            <a:off x="525227" y="817668"/>
            <a:ext cx="7729937" cy="3055839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7C4D66-6F48-4C88-B030-C438E50AFD0F}"/>
              </a:ext>
            </a:extLst>
          </p:cNvPr>
          <p:cNvSpPr txBox="1"/>
          <p:nvPr/>
        </p:nvSpPr>
        <p:spPr>
          <a:xfrm>
            <a:off x="927782" y="922421"/>
            <a:ext cx="349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Parallelism?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47450-BD06-42E1-87AE-FB5306F71DD9}"/>
              </a:ext>
            </a:extLst>
          </p:cNvPr>
          <p:cNvSpPr txBox="1"/>
          <p:nvPr/>
        </p:nvSpPr>
        <p:spPr>
          <a:xfrm>
            <a:off x="320843" y="5520949"/>
            <a:ext cx="2157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Four Threads to compute first half of multiplications (C)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159CFA-F0FB-4620-BAFD-6105D8ABD81B}"/>
              </a:ext>
            </a:extLst>
          </p:cNvPr>
          <p:cNvGrpSpPr/>
          <p:nvPr/>
        </p:nvGrpSpPr>
        <p:grpSpPr>
          <a:xfrm>
            <a:off x="2941080" y="4408728"/>
            <a:ext cx="5545980" cy="1043519"/>
            <a:chOff x="5000278" y="389710"/>
            <a:chExt cx="5113573" cy="96215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B790324-1703-42EF-BA26-9FDCD34EBCFF}"/>
                </a:ext>
              </a:extLst>
            </p:cNvPr>
            <p:cNvGrpSpPr/>
            <p:nvPr/>
          </p:nvGrpSpPr>
          <p:grpSpPr>
            <a:xfrm>
              <a:off x="5000278" y="389710"/>
              <a:ext cx="2156210" cy="962159"/>
              <a:chOff x="9050920" y="2362887"/>
              <a:chExt cx="2156210" cy="962159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D6243B8-1173-41AE-A239-17C94CBBC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920" y="2362887"/>
                <a:ext cx="362001" cy="962159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DA1A7DE-C786-46F9-B41A-AAD146750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35925" y="2416057"/>
                <a:ext cx="905388" cy="391312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7D8C9E0-A685-445A-B9EE-819B4A3DF8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07483" y="2404025"/>
                <a:ext cx="899647" cy="356464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F5147180-F47B-4C1A-88AE-87DF5F23BE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59720" y="2469889"/>
                <a:ext cx="147763" cy="290600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B9D453C-3D29-4730-8661-F968EDED0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58072" y="447941"/>
              <a:ext cx="899647" cy="34986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5F89739-822C-4FBA-9777-88714CA32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82455" y="451074"/>
              <a:ext cx="901871" cy="34986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2403A65-EDD6-4DDA-9661-086B62A54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98361" y="902168"/>
              <a:ext cx="810717" cy="27256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31AB1E9-F070-41D5-B64A-13D9FD55B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11427" y="944971"/>
              <a:ext cx="979447" cy="308903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367317D-094C-4D1D-9C06-F8AA9D248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758072" y="926457"/>
              <a:ext cx="899647" cy="30538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E67D177-87F9-4BD8-9070-12C0F039D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882455" y="870790"/>
              <a:ext cx="979447" cy="40182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657F983-489C-493D-A643-C203F3A55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50204" y="959765"/>
              <a:ext cx="280934" cy="24972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4F60074-D30D-448A-9D2C-3EC1B4C2E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74911" y="559138"/>
              <a:ext cx="207544" cy="18448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E47D8D8-1528-4226-92CE-A9FDED5B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74912" y="1032378"/>
              <a:ext cx="207544" cy="18448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05B9218-159C-4696-82DA-D64C0A0C2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04272" y="430848"/>
              <a:ext cx="209579" cy="885949"/>
            </a:xfrm>
            <a:prstGeom prst="rect">
              <a:avLst/>
            </a:prstGeom>
          </p:spPr>
        </p:pic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38575E64-7181-4A9E-83FC-50B872871D32}"/>
              </a:ext>
            </a:extLst>
          </p:cNvPr>
          <p:cNvSpPr/>
          <p:nvPr/>
        </p:nvSpPr>
        <p:spPr>
          <a:xfrm>
            <a:off x="3302952" y="4512243"/>
            <a:ext cx="8021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17B96B3-B357-4DA8-B5DB-EBE5AADFED30}"/>
              </a:ext>
            </a:extLst>
          </p:cNvPr>
          <p:cNvSpPr/>
          <p:nvPr/>
        </p:nvSpPr>
        <p:spPr>
          <a:xfrm>
            <a:off x="5967584" y="4493928"/>
            <a:ext cx="94021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52BC61-4A7E-4307-BF52-A47B52974B79}"/>
              </a:ext>
            </a:extLst>
          </p:cNvPr>
          <p:cNvSpPr/>
          <p:nvPr/>
        </p:nvSpPr>
        <p:spPr>
          <a:xfrm>
            <a:off x="3311004" y="4979718"/>
            <a:ext cx="8217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BC4AB12-49F5-40FD-AED6-D24592E99714}"/>
              </a:ext>
            </a:extLst>
          </p:cNvPr>
          <p:cNvSpPr/>
          <p:nvPr/>
        </p:nvSpPr>
        <p:spPr>
          <a:xfrm>
            <a:off x="5967397" y="4976634"/>
            <a:ext cx="88117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72D1C-CA60-5AFA-1302-44C170DF7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16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320843" y="256674"/>
            <a:ext cx="426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Multiplication using Multithreading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195A5-66D2-4298-9700-36A87F436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" t="-28107" r="-149" b="28107"/>
          <a:stretch/>
        </p:blipFill>
        <p:spPr>
          <a:xfrm>
            <a:off x="525227" y="817668"/>
            <a:ext cx="7729937" cy="3055839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7C4D66-6F48-4C88-B030-C438E50AFD0F}"/>
              </a:ext>
            </a:extLst>
          </p:cNvPr>
          <p:cNvSpPr txBox="1"/>
          <p:nvPr/>
        </p:nvSpPr>
        <p:spPr>
          <a:xfrm>
            <a:off x="927782" y="922421"/>
            <a:ext cx="349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Parallelism?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B47450-BD06-42E1-87AE-FB5306F71DD9}"/>
              </a:ext>
            </a:extLst>
          </p:cNvPr>
          <p:cNvSpPr txBox="1"/>
          <p:nvPr/>
        </p:nvSpPr>
        <p:spPr>
          <a:xfrm>
            <a:off x="8590548" y="5697412"/>
            <a:ext cx="21576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Four Threads to compute second half of multiplications (T)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159CFA-F0FB-4620-BAFD-6105D8ABD81B}"/>
              </a:ext>
            </a:extLst>
          </p:cNvPr>
          <p:cNvGrpSpPr/>
          <p:nvPr/>
        </p:nvGrpSpPr>
        <p:grpSpPr>
          <a:xfrm>
            <a:off x="2941080" y="4408728"/>
            <a:ext cx="5545980" cy="1043519"/>
            <a:chOff x="5000278" y="389710"/>
            <a:chExt cx="5113573" cy="96215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B790324-1703-42EF-BA26-9FDCD34EBCFF}"/>
                </a:ext>
              </a:extLst>
            </p:cNvPr>
            <p:cNvGrpSpPr/>
            <p:nvPr/>
          </p:nvGrpSpPr>
          <p:grpSpPr>
            <a:xfrm>
              <a:off x="5000278" y="389710"/>
              <a:ext cx="2156210" cy="962159"/>
              <a:chOff x="9050920" y="2362887"/>
              <a:chExt cx="2156210" cy="962159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D6243B8-1173-41AE-A239-17C94CBBC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920" y="2362887"/>
                <a:ext cx="362001" cy="962159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DA1A7DE-C786-46F9-B41A-AAD146750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35925" y="2416057"/>
                <a:ext cx="905388" cy="391312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7D8C9E0-A685-445A-B9EE-819B4A3DF8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07483" y="2404025"/>
                <a:ext cx="899647" cy="356464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F5147180-F47B-4C1A-88AE-87DF5F23BE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59720" y="2469889"/>
                <a:ext cx="147763" cy="290600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B9D453C-3D29-4730-8661-F968EDED0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58072" y="447941"/>
              <a:ext cx="899647" cy="34986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5F89739-822C-4FBA-9777-88714CA32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82455" y="451074"/>
              <a:ext cx="901871" cy="34986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2403A65-EDD6-4DDA-9661-086B62A54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98361" y="902168"/>
              <a:ext cx="810717" cy="27256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31AB1E9-F070-41D5-B64A-13D9FD55B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11427" y="944971"/>
              <a:ext cx="979447" cy="308903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367317D-094C-4D1D-9C06-F8AA9D248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758072" y="926457"/>
              <a:ext cx="899647" cy="30538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E67D177-87F9-4BD8-9070-12C0F039D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882455" y="870790"/>
              <a:ext cx="979447" cy="40182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657F983-489C-493D-A643-C203F3A55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50204" y="959765"/>
              <a:ext cx="280934" cy="24972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4F60074-D30D-448A-9D2C-3EC1B4C2E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74911" y="559138"/>
              <a:ext cx="207544" cy="18448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E47D8D8-1528-4226-92CE-A9FDED5B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74912" y="1032378"/>
              <a:ext cx="207544" cy="18448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05B9218-159C-4696-82DA-D64C0A0C2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04272" y="430848"/>
              <a:ext cx="209579" cy="885949"/>
            </a:xfrm>
            <a:prstGeom prst="rect">
              <a:avLst/>
            </a:prstGeom>
          </p:spPr>
        </p:pic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38575E64-7181-4A9E-83FC-50B872871D32}"/>
              </a:ext>
            </a:extLst>
          </p:cNvPr>
          <p:cNvSpPr/>
          <p:nvPr/>
        </p:nvSpPr>
        <p:spPr>
          <a:xfrm>
            <a:off x="4264714" y="4514308"/>
            <a:ext cx="10522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17B96B3-B357-4DA8-B5DB-EBE5AADFED30}"/>
              </a:ext>
            </a:extLst>
          </p:cNvPr>
          <p:cNvSpPr/>
          <p:nvPr/>
        </p:nvSpPr>
        <p:spPr>
          <a:xfrm>
            <a:off x="7170497" y="4524778"/>
            <a:ext cx="94021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B52BC61-4A7E-4307-BF52-A47B52974B79}"/>
              </a:ext>
            </a:extLst>
          </p:cNvPr>
          <p:cNvSpPr/>
          <p:nvPr/>
        </p:nvSpPr>
        <p:spPr>
          <a:xfrm>
            <a:off x="4347915" y="4990460"/>
            <a:ext cx="8217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BC4AB12-49F5-40FD-AED6-D24592E99714}"/>
              </a:ext>
            </a:extLst>
          </p:cNvPr>
          <p:cNvSpPr/>
          <p:nvPr/>
        </p:nvSpPr>
        <p:spPr>
          <a:xfrm>
            <a:off x="7200012" y="4992518"/>
            <a:ext cx="9814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9AC86-23AB-9993-C960-2DBF3509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22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320843" y="256674"/>
            <a:ext cx="426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Multiplication using Multithreading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195A5-66D2-4298-9700-36A87F4366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" t="-28107" r="-149" b="28107"/>
          <a:stretch/>
        </p:blipFill>
        <p:spPr>
          <a:xfrm>
            <a:off x="525227" y="817668"/>
            <a:ext cx="7729937" cy="3055839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7C4D66-6F48-4C88-B030-C438E50AFD0F}"/>
              </a:ext>
            </a:extLst>
          </p:cNvPr>
          <p:cNvSpPr txBox="1"/>
          <p:nvPr/>
        </p:nvSpPr>
        <p:spPr>
          <a:xfrm>
            <a:off x="927782" y="922421"/>
            <a:ext cx="349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Parallelism?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159CFA-F0FB-4620-BAFD-6105D8ABD81B}"/>
              </a:ext>
            </a:extLst>
          </p:cNvPr>
          <p:cNvGrpSpPr/>
          <p:nvPr/>
        </p:nvGrpSpPr>
        <p:grpSpPr>
          <a:xfrm>
            <a:off x="2941080" y="4408728"/>
            <a:ext cx="5545980" cy="1043519"/>
            <a:chOff x="5000278" y="389710"/>
            <a:chExt cx="5113573" cy="96215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B790324-1703-42EF-BA26-9FDCD34EBCFF}"/>
                </a:ext>
              </a:extLst>
            </p:cNvPr>
            <p:cNvGrpSpPr/>
            <p:nvPr/>
          </p:nvGrpSpPr>
          <p:grpSpPr>
            <a:xfrm>
              <a:off x="5000278" y="389710"/>
              <a:ext cx="2156210" cy="962159"/>
              <a:chOff x="9050920" y="2362887"/>
              <a:chExt cx="2156210" cy="962159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0D6243B8-1173-41AE-A239-17C94CBBC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0920" y="2362887"/>
                <a:ext cx="362001" cy="962159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BDA1A7DE-C786-46F9-B41A-AAD146750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35925" y="2416057"/>
                <a:ext cx="905388" cy="391312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87D8C9E0-A685-445A-B9EE-819B4A3DF8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07483" y="2404025"/>
                <a:ext cx="899647" cy="356464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F5147180-F47B-4C1A-88AE-87DF5F23BE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59720" y="2469889"/>
                <a:ext cx="147763" cy="290600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B9D453C-3D29-4730-8661-F968EDED0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58072" y="447941"/>
              <a:ext cx="899647" cy="34986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5F89739-822C-4FBA-9777-88714CA32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882455" y="451074"/>
              <a:ext cx="901871" cy="34986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02403A65-EDD6-4DDA-9661-086B62A54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98361" y="902168"/>
              <a:ext cx="810717" cy="272569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31AB1E9-F070-41D5-B64A-13D9FD55B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211427" y="944971"/>
              <a:ext cx="979447" cy="308903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367317D-094C-4D1D-9C06-F8AA9D248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758072" y="926457"/>
              <a:ext cx="899647" cy="30538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E67D177-87F9-4BD8-9070-12C0F039D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882455" y="870790"/>
              <a:ext cx="979447" cy="40182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657F983-489C-493D-A643-C203F3A55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050204" y="959765"/>
              <a:ext cx="280934" cy="24972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4F60074-D30D-448A-9D2C-3EC1B4C2E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74911" y="559138"/>
              <a:ext cx="207544" cy="18448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E47D8D8-1528-4226-92CE-A9FDED5B0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674912" y="1032378"/>
              <a:ext cx="207544" cy="18448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05B9218-159C-4696-82DA-D64C0A0C2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04272" y="430848"/>
              <a:ext cx="209579" cy="885949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B6C3D2D-13FB-4E25-93FF-9EC174886369}"/>
              </a:ext>
            </a:extLst>
          </p:cNvPr>
          <p:cNvSpPr/>
          <p:nvPr/>
        </p:nvSpPr>
        <p:spPr>
          <a:xfrm>
            <a:off x="3231540" y="4514308"/>
            <a:ext cx="208537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D5107F-FD89-4BF4-BABE-DA9E7CAC29D9}"/>
              </a:ext>
            </a:extLst>
          </p:cNvPr>
          <p:cNvSpPr/>
          <p:nvPr/>
        </p:nvSpPr>
        <p:spPr>
          <a:xfrm>
            <a:off x="3264368" y="4971800"/>
            <a:ext cx="208537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A77576-E4F9-4C58-A559-BE61E98AB06B}"/>
              </a:ext>
            </a:extLst>
          </p:cNvPr>
          <p:cNvSpPr/>
          <p:nvPr/>
        </p:nvSpPr>
        <p:spPr>
          <a:xfrm>
            <a:off x="5919538" y="4514308"/>
            <a:ext cx="22065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F3BA7D-25F2-4DD0-882A-9A7387156711}"/>
              </a:ext>
            </a:extLst>
          </p:cNvPr>
          <p:cNvSpPr/>
          <p:nvPr/>
        </p:nvSpPr>
        <p:spPr>
          <a:xfrm>
            <a:off x="5978262" y="4949905"/>
            <a:ext cx="22065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331C5A-70D6-4E37-86B5-F29A29535E8D}"/>
              </a:ext>
            </a:extLst>
          </p:cNvPr>
          <p:cNvSpPr txBox="1"/>
          <p:nvPr/>
        </p:nvSpPr>
        <p:spPr>
          <a:xfrm>
            <a:off x="5614737" y="58556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Addition of C with T in O(N^2)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1CCAF1-ECD6-6792-5A2D-9360BA7E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67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FEF382-19F9-4046-ABC0-18B7B1A35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417" y="1286297"/>
            <a:ext cx="5868219" cy="47345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05A1301-08C7-42AA-A10C-78050D8A07E6}"/>
              </a:ext>
            </a:extLst>
          </p:cNvPr>
          <p:cNvSpPr txBox="1"/>
          <p:nvPr/>
        </p:nvSpPr>
        <p:spPr>
          <a:xfrm>
            <a:off x="320843" y="256674"/>
            <a:ext cx="426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Multiplication using Multithreading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0E4AD7-8062-4BD5-9183-B12323023B9A}"/>
              </a:ext>
            </a:extLst>
          </p:cNvPr>
          <p:cNvCxnSpPr>
            <a:cxnSpLocks/>
          </p:cNvCxnSpPr>
          <p:nvPr/>
        </p:nvCxnSpPr>
        <p:spPr>
          <a:xfrm>
            <a:off x="6641626" y="3248526"/>
            <a:ext cx="0" cy="182077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34969B-777F-99F5-DF94-066438D5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22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9A628-BEBB-4F41-4133-5839A97CE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D5F968-C88E-5E4A-3F64-8B68F1B7F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417" y="1286297"/>
            <a:ext cx="5868219" cy="47345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32D7ADF-74CF-DF8F-B13A-39BD0B4BCE93}"/>
              </a:ext>
            </a:extLst>
          </p:cNvPr>
          <p:cNvSpPr txBox="1"/>
          <p:nvPr/>
        </p:nvSpPr>
        <p:spPr>
          <a:xfrm>
            <a:off x="320843" y="256674"/>
            <a:ext cx="426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Matrix Multiplication using Multithreading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AAF3F1-B726-D9A2-30BC-9D9973698E95}"/>
              </a:ext>
            </a:extLst>
          </p:cNvPr>
          <p:cNvCxnSpPr>
            <a:cxnSpLocks/>
          </p:cNvCxnSpPr>
          <p:nvPr/>
        </p:nvCxnSpPr>
        <p:spPr>
          <a:xfrm>
            <a:off x="6641626" y="3248526"/>
            <a:ext cx="0" cy="182077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F92FC5D-E5EE-97B6-2B3B-95133F1F7E8F}"/>
              </a:ext>
            </a:extLst>
          </p:cNvPr>
          <p:cNvSpPr txBox="1"/>
          <p:nvPr/>
        </p:nvSpPr>
        <p:spPr>
          <a:xfrm>
            <a:off x="7523747" y="3192379"/>
            <a:ext cx="45318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chemeClr val="tx2">
                    <a:lumMod val="50000"/>
                  </a:schemeClr>
                </a:solidFill>
              </a:rPr>
              <a:t>Lets go for</a:t>
            </a:r>
            <a:br>
              <a:rPr lang="en-IN" sz="4400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IN" sz="4400" b="1" dirty="0">
                <a:solidFill>
                  <a:schemeClr val="tx2">
                    <a:lumMod val="50000"/>
                  </a:schemeClr>
                </a:solidFill>
              </a:rPr>
              <a:t>Code Execution!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E58CEF-9E30-0A08-9044-19670420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28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42113-AD7F-D099-110D-ADDBCB142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09F692F-3C6B-C2FB-6B4C-614053442C8D}"/>
              </a:ext>
            </a:extLst>
          </p:cNvPr>
          <p:cNvSpPr txBox="1"/>
          <p:nvPr/>
        </p:nvSpPr>
        <p:spPr>
          <a:xfrm>
            <a:off x="3120190" y="2307467"/>
            <a:ext cx="4989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9B8360-8BB9-75C8-51CA-6BC2FA530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30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216570" y="256674"/>
            <a:ext cx="757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Strassen’s Algorithm for Matrix Multiplication– Divide and Conquer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62632-1EF8-4246-93BF-771149ADE4D5}"/>
              </a:ext>
            </a:extLst>
          </p:cNvPr>
          <p:cNvSpPr txBox="1"/>
          <p:nvPr/>
        </p:nvSpPr>
        <p:spPr>
          <a:xfrm>
            <a:off x="441158" y="986589"/>
            <a:ext cx="115102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SQUARE_MATRIX_MULTIPLICATION_RECURSIVE (A,B)	//Here N is in Power of 2 </a:t>
            </a:r>
          </a:p>
          <a:p>
            <a:pPr marL="342900" indent="-342900">
              <a:buAutoNum type="arabicPeriod"/>
            </a:pPr>
            <a:r>
              <a:rPr lang="en-US" dirty="0"/>
              <a:t>N = </a:t>
            </a:r>
            <a:r>
              <a:rPr lang="en-US" dirty="0" err="1"/>
              <a:t>A.rows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Let C be a new N * N matrix			//So that n/2 is always integer</a:t>
            </a:r>
          </a:p>
          <a:p>
            <a:pPr marL="342900" indent="-342900">
              <a:buAutoNum type="arabicPeriod"/>
            </a:pPr>
            <a:r>
              <a:rPr lang="en-US" dirty="0"/>
              <a:t>If N==1				</a:t>
            </a:r>
          </a:p>
          <a:p>
            <a:pPr marL="342900" indent="-342900">
              <a:buAutoNum type="arabicPeriod"/>
            </a:pPr>
            <a:r>
              <a:rPr lang="en-US" dirty="0"/>
              <a:t>	return c11=a11*b11</a:t>
            </a:r>
          </a:p>
          <a:p>
            <a:pPr marL="342900" indent="-342900">
              <a:buAutoNum type="arabicPeriod"/>
            </a:pPr>
            <a:r>
              <a:rPr lang="en-US" dirty="0"/>
              <a:t>Else partition A, B and C </a:t>
            </a:r>
          </a:p>
          <a:p>
            <a:pPr marL="342900" indent="-342900">
              <a:buAutoNum type="arabicPeriod"/>
            </a:pPr>
            <a:r>
              <a:rPr lang="en-US" dirty="0"/>
              <a:t>C11 = SQUARE_MATRIX_MULTIPLICATION_RECURSIVE(A11,B11)+SQUARE_MATRIX_MULTIPLICATION_RECURSIVE(A12,B21)</a:t>
            </a:r>
          </a:p>
          <a:p>
            <a:pPr marL="342900" indent="-342900">
              <a:buAutoNum type="arabicPeriod"/>
            </a:pPr>
            <a:r>
              <a:rPr lang="en-US" dirty="0"/>
              <a:t>C12 = SQUARE_MATRIX_MULTIPLICATION_RECURSIVE(A11,B12)+SQUARE_MATRIX_MULTIPLICATION_RECURSIVE(A12,B22) </a:t>
            </a:r>
          </a:p>
          <a:p>
            <a:pPr marL="342900" indent="-342900">
              <a:buAutoNum type="arabicPeriod"/>
            </a:pPr>
            <a:r>
              <a:rPr lang="en-US" dirty="0"/>
              <a:t>C21 = SQUARE_MATRIX_MULTIPLICATION_RECURSIVE(A21,B11)+SQUARE_MATRIX_MULTIPLICATION_RECURSIVE(A22,B21) </a:t>
            </a:r>
          </a:p>
          <a:p>
            <a:pPr marL="342900" indent="-342900">
              <a:buAutoNum type="arabicPeriod"/>
            </a:pPr>
            <a:r>
              <a:rPr lang="en-US" dirty="0"/>
              <a:t>C22 = SQUARE_MATRIX_MULTIPLICATION_RECURSIVE(A21,B12)+SQUARE_MATRIX_MULTIPLICATION_RECURSIVE(A22,B22)</a:t>
            </a:r>
          </a:p>
          <a:p>
            <a:pPr marL="342900" indent="-342900">
              <a:buAutoNum type="arabicPeriod"/>
            </a:pPr>
            <a:r>
              <a:rPr lang="en-US" dirty="0"/>
              <a:t>Returns C 				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62B5A-B296-44FF-A6FD-4F47A3B25DD3}"/>
              </a:ext>
            </a:extLst>
          </p:cNvPr>
          <p:cNvSpPr txBox="1"/>
          <p:nvPr/>
        </p:nvSpPr>
        <p:spPr>
          <a:xfrm>
            <a:off x="441158" y="5594489"/>
            <a:ext cx="2967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Complexity: O(N^3)</a:t>
            </a:r>
          </a:p>
          <a:p>
            <a:endParaRPr lang="en-US" dirty="0"/>
          </a:p>
          <a:p>
            <a:r>
              <a:rPr lang="en-US" dirty="0"/>
              <a:t>8 T ( N/2) + O(N^2) ~ 8 recursive calls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633C8-3F54-A90F-E714-1F8446A9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1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216570" y="256674"/>
            <a:ext cx="757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Strassen’s Algorithm for Matrix Multiplication– Divide and Conquer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C62632-1EF8-4246-93BF-771149ADE4D5}"/>
              </a:ext>
            </a:extLst>
          </p:cNvPr>
          <p:cNvSpPr txBox="1"/>
          <p:nvPr/>
        </p:nvSpPr>
        <p:spPr>
          <a:xfrm>
            <a:off x="441158" y="986589"/>
            <a:ext cx="115102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SQUARE_MATRIX_MULTIPLICATION_RECURSIVE (A,B)	//Here N is in Power of 2 </a:t>
            </a:r>
          </a:p>
          <a:p>
            <a:pPr marL="342900" indent="-342900">
              <a:buAutoNum type="arabicPeriod"/>
            </a:pPr>
            <a:r>
              <a:rPr lang="en-US" dirty="0"/>
              <a:t>N = </a:t>
            </a:r>
            <a:r>
              <a:rPr lang="en-US" dirty="0" err="1"/>
              <a:t>A.rows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Let C be a new N * N matrix			//So that n/2 is always integer</a:t>
            </a:r>
          </a:p>
          <a:p>
            <a:pPr marL="342900" indent="-342900">
              <a:buAutoNum type="arabicPeriod"/>
            </a:pPr>
            <a:r>
              <a:rPr lang="en-US" dirty="0"/>
              <a:t>If N==1				</a:t>
            </a:r>
          </a:p>
          <a:p>
            <a:pPr marL="342900" indent="-342900">
              <a:buAutoNum type="arabicPeriod"/>
            </a:pPr>
            <a:r>
              <a:rPr lang="en-US" dirty="0"/>
              <a:t>	return c11=a11*b11</a:t>
            </a:r>
          </a:p>
          <a:p>
            <a:pPr marL="342900" indent="-342900">
              <a:buAutoNum type="arabicPeriod"/>
            </a:pPr>
            <a:r>
              <a:rPr lang="en-US" dirty="0"/>
              <a:t>Else partition A, B and C </a:t>
            </a:r>
          </a:p>
          <a:p>
            <a:pPr marL="342900" indent="-342900">
              <a:buAutoNum type="arabicPeriod"/>
            </a:pPr>
            <a:r>
              <a:rPr lang="en-US" dirty="0"/>
              <a:t>C11 = SQUARE_MATRIX_MULTIPLICATION_RECURSIVE(A11,B11)+SQUARE_MATRIX_MULTIPLICATION_RECURSIVE(A12,B21)</a:t>
            </a:r>
          </a:p>
          <a:p>
            <a:pPr marL="342900" indent="-342900">
              <a:buAutoNum type="arabicPeriod"/>
            </a:pPr>
            <a:r>
              <a:rPr lang="en-US" dirty="0"/>
              <a:t>C12 = SQUARE_MATRIX_MULTIPLICATION_RECURSIVE(A11,B12)+SQUARE_MATRIX_MULTIPLICATION_RECURSIVE(A12,B22) </a:t>
            </a:r>
          </a:p>
          <a:p>
            <a:pPr marL="342900" indent="-342900">
              <a:buAutoNum type="arabicPeriod"/>
            </a:pPr>
            <a:r>
              <a:rPr lang="en-US" dirty="0"/>
              <a:t>C21 = SQUARE_MATRIX_MULTIPLICATION_RECURSIVE(A21,B11)+SQUARE_MATRIX_MULTIPLICATION_RECURSIVE(A22,B21) </a:t>
            </a:r>
          </a:p>
          <a:p>
            <a:pPr marL="342900" indent="-342900">
              <a:buAutoNum type="arabicPeriod"/>
            </a:pPr>
            <a:r>
              <a:rPr lang="en-US" dirty="0"/>
              <a:t>C22 = SQUARE_MATRIX_MULTIPLICATION_RECURSIVE(A21,B12)+SQUARE_MATRIX_MULTIPLICATION_RECURSIVE(A22,B22)</a:t>
            </a:r>
          </a:p>
          <a:p>
            <a:pPr marL="342900" indent="-342900">
              <a:buAutoNum type="arabicPeriod"/>
            </a:pPr>
            <a:r>
              <a:rPr lang="en-US" dirty="0"/>
              <a:t>Returns C 					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62B5A-B296-44FF-A6FD-4F47A3B25DD3}"/>
              </a:ext>
            </a:extLst>
          </p:cNvPr>
          <p:cNvSpPr txBox="1"/>
          <p:nvPr/>
        </p:nvSpPr>
        <p:spPr>
          <a:xfrm>
            <a:off x="441158" y="5594489"/>
            <a:ext cx="29677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Complexity: O(N^3)</a:t>
            </a:r>
          </a:p>
          <a:p>
            <a:endParaRPr lang="en-US" dirty="0"/>
          </a:p>
          <a:p>
            <a:r>
              <a:rPr lang="en-US" dirty="0"/>
              <a:t>8 T ( N/2) + O(N^2) ~ 8 recursive calls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E353C4-4E8C-4035-A47E-BC9749C92B4E}"/>
              </a:ext>
            </a:extLst>
          </p:cNvPr>
          <p:cNvSpPr/>
          <p:nvPr/>
        </p:nvSpPr>
        <p:spPr>
          <a:xfrm>
            <a:off x="3721767" y="5775158"/>
            <a:ext cx="5686927" cy="5775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8 recursive multiplications of size N/2 * N/2 matrices!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42FDD-C114-58A6-661B-B81045CE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60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216570" y="256674"/>
            <a:ext cx="336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Strassen’s Algorithm - 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8423F5-F316-4589-A3DD-2BBE73CD6884}"/>
              </a:ext>
            </a:extLst>
          </p:cNvPr>
          <p:cNvSpPr txBox="1"/>
          <p:nvPr/>
        </p:nvSpPr>
        <p:spPr>
          <a:xfrm>
            <a:off x="216570" y="1022684"/>
            <a:ext cx="109647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performing 8 recursive multiplications on matrices of order n/2, Strassen’s Algorithm reduces it to </a:t>
            </a:r>
            <a:r>
              <a:rPr lang="en-US" b="1" dirty="0"/>
              <a:t>seven recursive multiplications</a:t>
            </a:r>
            <a:r>
              <a:rPr lang="en-US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of eliminating one multiplication is, addition of constant number of n/2 order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Divide A ,B , C into n/2 order matrices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10 matrices S1 to S10 (constant additions, order n/2)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Computing P1 to P7 (actual recursive Products order n/2) using S1 to S10.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Computing C11, C12, C21, C22 from Pi matrices (constant number of additions)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Formulas (for reference)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094BD2-BADE-4090-ABF3-07DDA7951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150" y="5835316"/>
            <a:ext cx="4022986" cy="7993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A4AA98-12E4-4046-BD3B-D229CEAB5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6" y="3806598"/>
            <a:ext cx="1764631" cy="27312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BE4186-6897-40C2-A336-6CCEAFD6D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3093" y="3806598"/>
            <a:ext cx="1607384" cy="23674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861668-7E11-4E4C-B40B-423153E3D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699" y="3902242"/>
            <a:ext cx="1981476" cy="342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4D77360-1ADE-4F67-B25C-60ECD47FC5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7711" y="4256573"/>
            <a:ext cx="1376451" cy="2815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DC8BCF-A5AE-497A-B6AA-605C7B4418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3735" y="4740237"/>
            <a:ext cx="1506375" cy="2500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19B8E5D-6D59-4EFB-B682-F792282435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3735" y="5151075"/>
            <a:ext cx="2369003" cy="280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129847-F372-A122-E08D-7E435617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5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04AEDE-1D36-4385-9956-52C0853CA6E3}"/>
              </a:ext>
            </a:extLst>
          </p:cNvPr>
          <p:cNvSpPr/>
          <p:nvPr/>
        </p:nvSpPr>
        <p:spPr>
          <a:xfrm>
            <a:off x="2703093" y="3689684"/>
            <a:ext cx="1764631" cy="28481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216570" y="256674"/>
            <a:ext cx="336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Strassen’s Algorithm - 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8423F5-F316-4589-A3DD-2BBE73CD6884}"/>
              </a:ext>
            </a:extLst>
          </p:cNvPr>
          <p:cNvSpPr txBox="1"/>
          <p:nvPr/>
        </p:nvSpPr>
        <p:spPr>
          <a:xfrm>
            <a:off x="216570" y="1022684"/>
            <a:ext cx="109647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performing 8 recursive multiplications on matrices of order n/2, Strassen’s Algorithm reduces it to </a:t>
            </a:r>
            <a:r>
              <a:rPr lang="en-US" b="1" dirty="0"/>
              <a:t>seven recursive multiplications</a:t>
            </a:r>
            <a:r>
              <a:rPr lang="en-US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of eliminating one multiplication is, addition of constant number of n/2 order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Divide A ,B , C into n/2 order matrices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10 matrices S1 to S10 (constant additions, order n/2)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Computing P1 to P7 (actual recursive Products order n/2) using S1 to S10.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Computing C11, C12, C21, C22 from Pi matrices (constant number of additions)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Formulas (for reference)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094BD2-BADE-4090-ABF3-07DDA7951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150" y="5835316"/>
            <a:ext cx="4022986" cy="7993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A4AA98-12E4-4046-BD3B-D229CEAB5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6" y="3806598"/>
            <a:ext cx="1764631" cy="27312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BE4186-6897-40C2-A336-6CCEAFD6D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716" y="3953428"/>
            <a:ext cx="1607384" cy="23674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861668-7E11-4E4C-B40B-423153E3D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699" y="3902242"/>
            <a:ext cx="1981476" cy="342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4D77360-1ADE-4F67-B25C-60ECD47FC5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7711" y="4256573"/>
            <a:ext cx="1376451" cy="2815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DC8BCF-A5AE-497A-B6AA-605C7B4418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3735" y="4740237"/>
            <a:ext cx="1506375" cy="2500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19B8E5D-6D59-4EFB-B682-F792282435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3735" y="5151075"/>
            <a:ext cx="2369003" cy="280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799390-03FB-47D9-BF7C-4C8FC75809D4}"/>
              </a:ext>
            </a:extLst>
          </p:cNvPr>
          <p:cNvSpPr txBox="1"/>
          <p:nvPr/>
        </p:nvSpPr>
        <p:spPr>
          <a:xfrm>
            <a:off x="2460805" y="3385757"/>
            <a:ext cx="3320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This is recursive </a:t>
            </a:r>
            <a:r>
              <a:rPr lang="en-US" b="1" dirty="0" err="1">
                <a:solidFill>
                  <a:srgbClr val="FF0000"/>
                </a:solidFill>
              </a:rPr>
              <a:t>parta</a:t>
            </a:r>
            <a:r>
              <a:rPr lang="en-US" b="1" dirty="0">
                <a:solidFill>
                  <a:srgbClr val="FF0000"/>
                </a:solidFill>
              </a:rPr>
              <a:t> ~ 7 T (N/2)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8FC8F-DB5A-8A9D-DB1F-3D1E4B301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0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04AEDE-1D36-4385-9956-52C0853CA6E3}"/>
              </a:ext>
            </a:extLst>
          </p:cNvPr>
          <p:cNvSpPr/>
          <p:nvPr/>
        </p:nvSpPr>
        <p:spPr>
          <a:xfrm>
            <a:off x="2703093" y="3689684"/>
            <a:ext cx="1764631" cy="28481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216570" y="256674"/>
            <a:ext cx="336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Strassen’s Algorithm - Motivation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8423F5-F316-4589-A3DD-2BBE73CD6884}"/>
              </a:ext>
            </a:extLst>
          </p:cNvPr>
          <p:cNvSpPr txBox="1"/>
          <p:nvPr/>
        </p:nvSpPr>
        <p:spPr>
          <a:xfrm>
            <a:off x="216570" y="1022684"/>
            <a:ext cx="109647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Instead of performing 8 recursive multiplications on matrices of order n/2, Strassen’s Algorithm reduces it to </a:t>
            </a:r>
            <a:r>
              <a:rPr lang="en-US" b="1" dirty="0"/>
              <a:t>seven recursive multiplications</a:t>
            </a:r>
            <a:r>
              <a:rPr lang="en-US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of eliminating one multiplication is, addition of constant number of n/2 order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Divide A ,B , C into n/2 order matrices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10 matrices S1 to S10 (constant additions, order n/2)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Computing P1 to P7 (actual recursive Products order n/2) using S1 to S10.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Computing C11, C12, C21, C22 from Pi matrices (constant number of additions)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Formulas (for reference)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094BD2-BADE-4090-ABF3-07DDA7951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1150" y="5835316"/>
            <a:ext cx="4022986" cy="7993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A4AA98-12E4-4046-BD3B-D229CEAB5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6" y="3806598"/>
            <a:ext cx="1764631" cy="27312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BE4186-6897-40C2-A336-6CCEAFD6D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716" y="3953428"/>
            <a:ext cx="1607384" cy="23674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4861668-7E11-4E4C-B40B-423153E3D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3699" y="3902242"/>
            <a:ext cx="1981476" cy="3429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4D77360-1ADE-4F67-B25C-60ECD47FC5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7711" y="4256573"/>
            <a:ext cx="1376451" cy="2815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DC8BCF-A5AE-497A-B6AA-605C7B4418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3735" y="4740237"/>
            <a:ext cx="1506375" cy="2500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19B8E5D-6D59-4EFB-B682-F792282435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3735" y="5151075"/>
            <a:ext cx="2369003" cy="280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C511EB-CED4-4F5D-8A70-93D082865382}"/>
              </a:ext>
            </a:extLst>
          </p:cNvPr>
          <p:cNvSpPr txBox="1"/>
          <p:nvPr/>
        </p:nvSpPr>
        <p:spPr>
          <a:xfrm>
            <a:off x="40105" y="3554539"/>
            <a:ext cx="6221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Cost of Each Step: 10 * N^2 = O(N^2)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657BB3-FB74-4837-BD1B-EAFB5AF2589B}"/>
              </a:ext>
            </a:extLst>
          </p:cNvPr>
          <p:cNvSpPr txBox="1"/>
          <p:nvPr/>
        </p:nvSpPr>
        <p:spPr>
          <a:xfrm>
            <a:off x="4700268" y="3540724"/>
            <a:ext cx="6221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50000"/>
                  </a:schemeClr>
                </a:solidFill>
              </a:rPr>
              <a:t>4 * O(N^2) = O(N^2)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B0F4E-221B-0336-C896-EA6A82F0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4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2646948" y="1951672"/>
            <a:ext cx="53967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WHAT WHEN MORE THAN 2 MATRICES TO MULTIPLY? 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EC848C-AC93-0AEF-8A5D-D37E5DAD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6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0A364A-40F7-4E87-AA4A-C17DD0F47FA6}"/>
              </a:ext>
            </a:extLst>
          </p:cNvPr>
          <p:cNvSpPr txBox="1"/>
          <p:nvPr/>
        </p:nvSpPr>
        <p:spPr>
          <a:xfrm>
            <a:off x="2646948" y="1951672"/>
            <a:ext cx="53967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WHAT WHEN MORE THAN 2 MATRICES TO MULTIPLY? 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CONCEPT : - MATRIX CHAIN MULTIPLICATION</a:t>
            </a:r>
          </a:p>
          <a:p>
            <a:pPr algn="ctr"/>
            <a:r>
              <a:rPr lang="en-US" b="1" dirty="0"/>
              <a:t>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979B64-E4ED-3FF8-BFAF-09B6F9D7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F2B3D-E730-43CE-AF5A-48E6BC4F6E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0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1629</Words>
  <Application>Microsoft Office PowerPoint</Application>
  <PresentationFormat>Widescreen</PresentationFormat>
  <Paragraphs>210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MATRIX MULTIPLICATION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MULTIPLICATION</dc:title>
  <dc:creator>CHETNA DUA</dc:creator>
  <cp:lastModifiedBy>chetnadua2002@outlook.com</cp:lastModifiedBy>
  <cp:revision>26</cp:revision>
  <dcterms:created xsi:type="dcterms:W3CDTF">2025-04-06T06:32:41Z</dcterms:created>
  <dcterms:modified xsi:type="dcterms:W3CDTF">2025-04-23T04:23:57Z</dcterms:modified>
</cp:coreProperties>
</file>