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13" r:id="rId3"/>
    <p:sldId id="305" r:id="rId4"/>
    <p:sldId id="306" r:id="rId5"/>
    <p:sldId id="314" r:id="rId6"/>
    <p:sldId id="307" r:id="rId7"/>
    <p:sldId id="308" r:id="rId8"/>
    <p:sldId id="309" r:id="rId9"/>
    <p:sldId id="310" r:id="rId10"/>
    <p:sldId id="311" r:id="rId11"/>
    <p:sldId id="312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5" r:id="rId22"/>
    <p:sldId id="324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86" autoAdjust="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24182-F734-4EFE-823B-4B9181D192A7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EAA1-B2B1-49AA-B270-5261BA47F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Which type of learning is easy and which type is difficult?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7EAA1-B2B1-49AA-B270-5261BA47F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4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67EAA1-B2B1-49AA-B270-5261BA47F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8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Vega" TargetMode="External"/><Relationship Id="rId2" Type="http://schemas.openxmlformats.org/officeDocument/2006/relationships/hyperlink" Target="http://en.wikipedia.org/wiki/Apparent_magnitude#cite_note-SIMBAD-mag6.5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pparent_magnitude#cite_note-3" TargetMode="External"/><Relationship Id="rId5" Type="http://schemas.openxmlformats.org/officeDocument/2006/relationships/hyperlink" Target="http://en.wikipedia.org/wiki/Sirius" TargetMode="External"/><Relationship Id="rId4" Type="http://schemas.openxmlformats.org/officeDocument/2006/relationships/hyperlink" Target="http://en.wikipedia.org/wiki/Apparent_magnitude#cite_note-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kdd.ics.uci.edu/" TargetMode="External"/><Relationship Id="rId2" Type="http://schemas.openxmlformats.org/officeDocument/2006/relationships/hyperlink" Target="http://archive.ics.uci.edu/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d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388620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Mining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725" y="0"/>
            <a:ext cx="4572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Ratio-scaled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Ratio-scaled variables are similar to interval-scaled variables except that </a:t>
            </a:r>
            <a:r>
              <a:rPr lang="en-US" dirty="0" smtClean="0"/>
              <a:t>the zero </a:t>
            </a:r>
            <a:r>
              <a:rPr lang="en-US" dirty="0"/>
              <a:t>point does reflect the absence of the measured </a:t>
            </a:r>
            <a:r>
              <a:rPr lang="en-US" dirty="0" smtClean="0"/>
              <a:t>characteristic</a:t>
            </a:r>
          </a:p>
          <a:p>
            <a:r>
              <a:rPr lang="en-US" dirty="0" smtClean="0"/>
              <a:t>For example Kelvin </a:t>
            </a:r>
            <a:r>
              <a:rPr lang="en-US" dirty="0"/>
              <a:t>temperature and molecular weight.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former case the zero </a:t>
            </a:r>
            <a:r>
              <a:rPr lang="en-US" dirty="0" smtClean="0"/>
              <a:t>value corresponds </a:t>
            </a:r>
            <a:r>
              <a:rPr lang="en-US" dirty="0"/>
              <a:t>to the lowest possible temperature ‘absolute zero’, so a </a:t>
            </a:r>
            <a:r>
              <a:rPr lang="en-US" dirty="0" smtClean="0"/>
              <a:t>temperature of </a:t>
            </a:r>
            <a:r>
              <a:rPr lang="en-US" dirty="0"/>
              <a:t>20 degrees Kelvin is twice one of 10 degrees Kelvin.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weight of 10 kg </a:t>
            </a:r>
            <a:r>
              <a:rPr lang="en-US" dirty="0" smtClean="0"/>
              <a:t>is twice </a:t>
            </a:r>
            <a:r>
              <a:rPr lang="en-US" dirty="0"/>
              <a:t>one of 5 kg, a price of 100 </a:t>
            </a:r>
            <a:r>
              <a:rPr lang="en-US" dirty="0" smtClean="0"/>
              <a:t>Rupees </a:t>
            </a:r>
            <a:r>
              <a:rPr lang="en-US" dirty="0"/>
              <a:t>is twice a price of 50 </a:t>
            </a:r>
            <a:r>
              <a:rPr lang="en-US" dirty="0" smtClean="0"/>
              <a:t>Rupees </a:t>
            </a: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063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ategorical </a:t>
            </a:r>
            <a:r>
              <a:rPr lang="en-US" dirty="0" err="1" smtClean="0"/>
              <a:t>vs</a:t>
            </a:r>
            <a:r>
              <a:rPr lang="en-US" dirty="0" smtClean="0"/>
              <a:t> continuous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distinction between different categories of variable can be </a:t>
            </a:r>
            <a:r>
              <a:rPr lang="en-US" dirty="0" smtClean="0"/>
              <a:t>important in </a:t>
            </a:r>
            <a:r>
              <a:rPr lang="en-US" dirty="0"/>
              <a:t>some cases, many practical data mining systems divide attributes </a:t>
            </a:r>
            <a:r>
              <a:rPr lang="en-US" dirty="0" smtClean="0"/>
              <a:t>into just </a:t>
            </a:r>
            <a:r>
              <a:rPr lang="en-US" dirty="0"/>
              <a:t>two types:</a:t>
            </a:r>
          </a:p>
          <a:p>
            <a:r>
              <a:rPr lang="en-US" b="1" dirty="0" smtClean="0"/>
              <a:t>categorical </a:t>
            </a:r>
            <a:r>
              <a:rPr lang="en-US" dirty="0"/>
              <a:t>corresponding to nominal, binary and ordinal variables</a:t>
            </a:r>
          </a:p>
          <a:p>
            <a:r>
              <a:rPr lang="en-US" b="1" dirty="0" smtClean="0"/>
              <a:t>continuous </a:t>
            </a:r>
            <a:r>
              <a:rPr lang="en-US" dirty="0"/>
              <a:t>corresponding to integer, interval-scaled and ratio-scaled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5239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Ignore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many applications it </a:t>
            </a:r>
            <a:r>
              <a:rPr lang="en-US" dirty="0" smtClean="0"/>
              <a:t>is helpful </a:t>
            </a:r>
            <a:r>
              <a:rPr lang="en-US" dirty="0"/>
              <a:t>to have a third category of attribute, the ‘ignore’ attribute, </a:t>
            </a:r>
            <a:r>
              <a:rPr lang="en-US" dirty="0" smtClean="0"/>
              <a:t>corresponding to </a:t>
            </a:r>
            <a:r>
              <a:rPr lang="en-US" dirty="0"/>
              <a:t>variables that are of no significance for the application,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</a:t>
            </a:r>
            <a:r>
              <a:rPr lang="en-US" dirty="0" smtClean="0"/>
              <a:t>the name </a:t>
            </a:r>
            <a:r>
              <a:rPr lang="en-US" dirty="0"/>
              <a:t>of a patient in a hospital or the serial number of an instance, but </a:t>
            </a:r>
            <a:r>
              <a:rPr lang="en-US" dirty="0" smtClean="0"/>
              <a:t>which we </a:t>
            </a:r>
            <a:r>
              <a:rPr lang="en-US" dirty="0"/>
              <a:t>do not wish to (or are unable to) delete from the dataset.</a:t>
            </a:r>
          </a:p>
          <a:p>
            <a:r>
              <a:rPr lang="en-US" dirty="0"/>
              <a:t>It is important to choose methods that are appropriate to the types of </a:t>
            </a:r>
            <a:r>
              <a:rPr lang="en-US" dirty="0" smtClean="0"/>
              <a:t>variable stored </a:t>
            </a:r>
            <a:r>
              <a:rPr lang="en-US" dirty="0"/>
              <a:t>for a particular application. </a:t>
            </a:r>
            <a:endParaRPr lang="en-US" dirty="0" smtClean="0"/>
          </a:p>
          <a:p>
            <a:r>
              <a:rPr lang="en-US" dirty="0" smtClean="0"/>
              <a:t>There are other </a:t>
            </a:r>
            <a:r>
              <a:rPr lang="en-US" dirty="0"/>
              <a:t>types of variable to </a:t>
            </a:r>
            <a:r>
              <a:rPr lang="en-US" dirty="0" smtClean="0"/>
              <a:t>which data mining algorithms </a:t>
            </a:r>
            <a:r>
              <a:rPr lang="en-US" dirty="0"/>
              <a:t>would not be applicable without </a:t>
            </a:r>
            <a:r>
              <a:rPr lang="en-US" dirty="0" smtClean="0"/>
              <a:t>modification</a:t>
            </a:r>
          </a:p>
          <a:p>
            <a:r>
              <a:rPr lang="en-US" dirty="0" smtClean="0"/>
              <a:t>For </a:t>
            </a:r>
            <a:r>
              <a:rPr lang="en-US" dirty="0"/>
              <a:t>example any variable that is measured on a logarithmic scale. </a:t>
            </a:r>
            <a:endParaRPr lang="en-US" dirty="0" smtClean="0"/>
          </a:p>
          <a:p>
            <a:r>
              <a:rPr lang="en-US" dirty="0" smtClean="0"/>
              <a:t>Two examples </a:t>
            </a:r>
            <a:r>
              <a:rPr lang="en-US" dirty="0"/>
              <a:t>of logarithmic scales are the Richter scale for measuring </a:t>
            </a:r>
            <a:r>
              <a:rPr lang="en-US" dirty="0" smtClean="0"/>
              <a:t>earthquakes (</a:t>
            </a:r>
            <a:r>
              <a:rPr lang="en-US" dirty="0"/>
              <a:t>an earthquake of magnitude 6 is 10 times more severe than one of </a:t>
            </a:r>
            <a:r>
              <a:rPr lang="en-US" dirty="0" smtClean="0"/>
              <a:t>magnitude 5</a:t>
            </a:r>
            <a:r>
              <a:rPr lang="en-US" dirty="0"/>
              <a:t>, 100 times more severe than one of magnitude 4 etc.) </a:t>
            </a:r>
          </a:p>
          <a:p>
            <a:r>
              <a:rPr lang="en-US" dirty="0" smtClean="0"/>
              <a:t>Stellar Magnitude Scale </a:t>
            </a:r>
            <a:r>
              <a:rPr lang="en-US" dirty="0"/>
              <a:t>for measuring the brightness of stars viewed by an observer </a:t>
            </a:r>
            <a:r>
              <a:rPr lang="en-US" dirty="0" smtClean="0"/>
              <a:t>on Earth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10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70505"/>
              </p:ext>
            </p:extLst>
          </p:nvPr>
        </p:nvGraphicFramePr>
        <p:xfrm>
          <a:off x="1219200" y="1066800"/>
          <a:ext cx="6506308" cy="5546188"/>
        </p:xfrm>
        <a:graphic>
          <a:graphicData uri="http://schemas.openxmlformats.org/drawingml/2006/table">
            <a:tbl>
              <a:tblPr/>
              <a:tblGrid>
                <a:gridCol w="1626577"/>
                <a:gridCol w="1626577"/>
                <a:gridCol w="1626577"/>
                <a:gridCol w="1626577"/>
              </a:tblGrid>
              <a:tr h="1113994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Visible to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typical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human eye</a:t>
                      </a:r>
                      <a:r>
                        <a:rPr lang="en-US" sz="15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2"/>
                        </a:rPr>
                        <a:t>[1]</a:t>
                      </a:r>
                      <a:endParaRPr lang="en-US" sz="1500">
                        <a:effectLst/>
                      </a:endParaRP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Apparent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magnitude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Brightness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relative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to </a:t>
                      </a:r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3" tooltip="Vega"/>
                        </a:rPr>
                        <a:t>Vega</a:t>
                      </a:r>
                      <a:endParaRPr lang="en-US" sz="1500">
                        <a:effectLst/>
                      </a:endParaRP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Number of stars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brighter than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apparent magnitude</a:t>
                      </a:r>
                      <a:r>
                        <a:rPr lang="en-US" sz="15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[2]</a:t>
                      </a:r>
                      <a:endParaRPr lang="en-US" sz="1500">
                        <a:effectLst/>
                      </a:endParaRP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40938">
                <a:tc rowSpan="9"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Yes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−1.0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250%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u="none" strike="noStrike">
                          <a:solidFill>
                            <a:srgbClr val="0B0080"/>
                          </a:solidFill>
                          <a:effectLst/>
                          <a:hlinkClick r:id="rId5" tooltip="Sirius"/>
                        </a:rPr>
                        <a:t>1</a:t>
                      </a:r>
                      <a:endParaRPr lang="en-US" sz="1500">
                        <a:effectLst/>
                      </a:endParaRP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15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2.0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16%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48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3.0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6.3%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171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2.5%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513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1.0%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1 602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6.0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0.40%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4 800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6.5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0.25%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9 096</a:t>
                      </a:r>
                      <a:r>
                        <a:rPr lang="en-US" sz="15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6"/>
                        </a:rPr>
                        <a:t>[3]</a:t>
                      </a:r>
                      <a:endParaRPr lang="en-US" sz="1500">
                        <a:effectLst/>
                      </a:endParaRP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rowSpan="4"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No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0.16%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14 000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8.0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0.063%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42 000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0.025%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121 000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09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10.0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0.010%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340 000</a:t>
                      </a:r>
                    </a:p>
                  </a:txBody>
                  <a:tcPr marL="73855" marR="73855" marT="36928" marB="36928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9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to Categorical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the real world </a:t>
            </a:r>
            <a:r>
              <a:rPr lang="en-US" dirty="0" smtClean="0"/>
              <a:t>many attributes </a:t>
            </a:r>
            <a:r>
              <a:rPr lang="en-US" dirty="0"/>
              <a:t>are naturally </a:t>
            </a:r>
            <a:r>
              <a:rPr lang="en-US" i="1" dirty="0"/>
              <a:t>continuous</a:t>
            </a:r>
            <a:r>
              <a:rPr lang="en-US" dirty="0"/>
              <a:t>, e.g. height, weight, length, temperature </a:t>
            </a:r>
            <a:r>
              <a:rPr lang="en-US" dirty="0" smtClean="0"/>
              <a:t>and speed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essential for a practical data mining system to be able to handle </a:t>
            </a:r>
            <a:r>
              <a:rPr lang="en-US" dirty="0" smtClean="0"/>
              <a:t>such attributes</a:t>
            </a:r>
            <a:r>
              <a:rPr lang="en-US" dirty="0"/>
              <a:t>. In some cases the algorithms can be adapted for use with </a:t>
            </a:r>
            <a:r>
              <a:rPr lang="en-US" dirty="0" smtClean="0"/>
              <a:t>continuous attributes</a:t>
            </a:r>
            <a:r>
              <a:rPr lang="en-US" dirty="0"/>
              <a:t>. In other cases, this is hard or impossible to do</a:t>
            </a:r>
            <a:r>
              <a:rPr lang="en-US" dirty="0" smtClean="0"/>
              <a:t>.      </a:t>
            </a:r>
            <a:endParaRPr lang="en-US" dirty="0"/>
          </a:p>
          <a:p>
            <a:r>
              <a:rPr lang="en-US" dirty="0" smtClean="0"/>
              <a:t>It would </a:t>
            </a:r>
            <a:r>
              <a:rPr lang="en-US" dirty="0"/>
              <a:t>be possible to treat a continuous attribute as a </a:t>
            </a:r>
            <a:r>
              <a:rPr lang="en-US" dirty="0" smtClean="0"/>
              <a:t>categorical one </a:t>
            </a:r>
            <a:r>
              <a:rPr lang="en-US" dirty="0"/>
              <a:t>with values 6.3, 7.2, 8.3, 9.2 etc., say, this is very unlikely to </a:t>
            </a:r>
            <a:r>
              <a:rPr lang="en-US" dirty="0" smtClean="0"/>
              <a:t>prove satisfactory </a:t>
            </a:r>
            <a:r>
              <a:rPr lang="en-US" dirty="0"/>
              <a:t>in general.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continuous attribute has a large number of </a:t>
            </a:r>
            <a:r>
              <a:rPr lang="en-US" dirty="0" smtClean="0"/>
              <a:t>different values </a:t>
            </a:r>
            <a:r>
              <a:rPr lang="en-US" dirty="0"/>
              <a:t>in the training set, it is likely that any particular value will </a:t>
            </a:r>
            <a:r>
              <a:rPr lang="en-US" dirty="0" smtClean="0"/>
              <a:t>only occur </a:t>
            </a:r>
            <a:r>
              <a:rPr lang="en-US" dirty="0"/>
              <a:t>a small number of times, perhaps only once, and rules that include </a:t>
            </a:r>
            <a:r>
              <a:rPr lang="en-US" dirty="0" smtClean="0"/>
              <a:t>tests for </a:t>
            </a:r>
            <a:r>
              <a:rPr lang="en-US" dirty="0"/>
              <a:t>specific values such as </a:t>
            </a:r>
            <a:r>
              <a:rPr lang="en-US" i="1" dirty="0"/>
              <a:t>X </a:t>
            </a:r>
            <a:r>
              <a:rPr lang="en-US" dirty="0"/>
              <a:t>= 7</a:t>
            </a:r>
            <a:r>
              <a:rPr lang="en-US" i="1" dirty="0"/>
              <a:t>.</a:t>
            </a:r>
            <a:r>
              <a:rPr lang="en-US" dirty="0"/>
              <a:t>2 will probably be of very little value </a:t>
            </a:r>
            <a:r>
              <a:rPr lang="en-US" dirty="0" smtClean="0"/>
              <a:t>for prediction</a:t>
            </a:r>
            <a:r>
              <a:rPr lang="en-US" dirty="0"/>
              <a:t>.</a:t>
            </a:r>
          </a:p>
          <a:p>
            <a:r>
              <a:rPr lang="en-US" dirty="0"/>
              <a:t>The standard approach is to split the values of a continuous attribute into </a:t>
            </a:r>
            <a:r>
              <a:rPr lang="en-US" dirty="0" smtClean="0"/>
              <a:t>a number </a:t>
            </a:r>
            <a:r>
              <a:rPr lang="en-US" dirty="0"/>
              <a:t>of non-overlapping ranges.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a continuous attribute </a:t>
            </a:r>
            <a:r>
              <a:rPr lang="en-US" i="1" dirty="0"/>
              <a:t>X </a:t>
            </a:r>
            <a:r>
              <a:rPr lang="en-US" dirty="0" smtClean="0"/>
              <a:t>might be </a:t>
            </a:r>
            <a:r>
              <a:rPr lang="en-US" dirty="0"/>
              <a:t>divided into the four ranges </a:t>
            </a:r>
            <a:r>
              <a:rPr lang="en-US" dirty="0" smtClean="0"/>
              <a:t>         </a:t>
            </a:r>
            <a:r>
              <a:rPr lang="en-US" i="1" dirty="0" smtClean="0"/>
              <a:t>X </a:t>
            </a:r>
            <a:r>
              <a:rPr lang="en-US" i="1" dirty="0"/>
              <a:t>&lt;</a:t>
            </a:r>
            <a:r>
              <a:rPr lang="en-US" dirty="0"/>
              <a:t>7</a:t>
            </a:r>
            <a:r>
              <a:rPr lang="en-US" i="1" dirty="0"/>
              <a:t>, </a:t>
            </a:r>
            <a:r>
              <a:rPr lang="en-US" dirty="0"/>
              <a:t>7 </a:t>
            </a:r>
            <a:r>
              <a:rPr lang="en-US" i="1" dirty="0"/>
              <a:t>≤X &lt;</a:t>
            </a:r>
            <a:r>
              <a:rPr lang="en-US" dirty="0"/>
              <a:t>12</a:t>
            </a:r>
            <a:r>
              <a:rPr lang="en-US" i="1" dirty="0"/>
              <a:t>, </a:t>
            </a:r>
            <a:r>
              <a:rPr lang="en-US" dirty="0"/>
              <a:t>12 </a:t>
            </a:r>
            <a:r>
              <a:rPr lang="en-US" i="1" dirty="0"/>
              <a:t>≤X &lt;</a:t>
            </a:r>
            <a:r>
              <a:rPr lang="en-US" dirty="0"/>
              <a:t>20 and </a:t>
            </a:r>
            <a:r>
              <a:rPr lang="en-US" i="1" dirty="0"/>
              <a:t>X ≥ </a:t>
            </a:r>
            <a:r>
              <a:rPr lang="en-US" dirty="0"/>
              <a:t>20.</a:t>
            </a:r>
          </a:p>
          <a:p>
            <a:r>
              <a:rPr lang="en-US" dirty="0"/>
              <a:t>This allows it to be treated as a categorical attribute with four possible values.</a:t>
            </a:r>
          </a:p>
        </p:txBody>
      </p:sp>
    </p:spTree>
    <p:extLst>
      <p:ext uri="{BB962C8B-B14F-4D97-AF65-F5344CB8AC3E}">
        <p14:creationId xmlns:p14="http://schemas.microsoft.com/office/powerpoint/2010/main" val="2531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Discretisation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/>
              <a:t>age </a:t>
            </a:r>
            <a:r>
              <a:rPr lang="en-US" dirty="0"/>
              <a:t>attribute might be converted from a </a:t>
            </a:r>
            <a:r>
              <a:rPr lang="en-US" dirty="0" smtClean="0"/>
              <a:t>continuous numerical </a:t>
            </a:r>
            <a:r>
              <a:rPr lang="en-US" dirty="0"/>
              <a:t>value into six ranges, corresponding to infant, child, young adult</a:t>
            </a:r>
            <a:r>
              <a:rPr lang="en-US" dirty="0" smtClean="0"/>
              <a:t>, adult</a:t>
            </a:r>
            <a:r>
              <a:rPr lang="en-US" dirty="0"/>
              <a:t>, middle-aged and </a:t>
            </a:r>
            <a:r>
              <a:rPr lang="en-US" dirty="0" smtClean="0"/>
              <a:t>old</a:t>
            </a:r>
          </a:p>
          <a:p>
            <a:r>
              <a:rPr lang="en-US" dirty="0" smtClean="0"/>
              <a:t>A </a:t>
            </a:r>
            <a:r>
              <a:rPr lang="en-US" dirty="0"/>
              <a:t>continuous attribute </a:t>
            </a:r>
            <a:r>
              <a:rPr lang="en-US" i="1" dirty="0"/>
              <a:t>height </a:t>
            </a:r>
            <a:r>
              <a:rPr lang="en-US" dirty="0"/>
              <a:t>might be </a:t>
            </a:r>
            <a:r>
              <a:rPr lang="en-US" dirty="0" smtClean="0"/>
              <a:t>replaced by </a:t>
            </a:r>
            <a:r>
              <a:rPr lang="en-US" dirty="0"/>
              <a:t>a categorical one with values such as very short, short, medium, tall, </a:t>
            </a:r>
            <a:r>
              <a:rPr lang="en-US" dirty="0" smtClean="0"/>
              <a:t>very tall</a:t>
            </a:r>
            <a:r>
              <a:rPr lang="en-US" dirty="0"/>
              <a:t>.</a:t>
            </a:r>
          </a:p>
          <a:p>
            <a:r>
              <a:rPr lang="en-US" dirty="0"/>
              <a:t>Converting a continuous attribute to one with a discrete set of values, i.e</a:t>
            </a:r>
            <a:r>
              <a:rPr lang="en-US" dirty="0" smtClean="0"/>
              <a:t>. a </a:t>
            </a:r>
            <a:r>
              <a:rPr lang="en-US" dirty="0"/>
              <a:t>categorical </a:t>
            </a:r>
            <a:r>
              <a:rPr lang="en-US" dirty="0" smtClean="0"/>
              <a:t>attribute</a:t>
            </a:r>
            <a:r>
              <a:rPr lang="en-US" dirty="0"/>
              <a:t>, is known as </a:t>
            </a:r>
            <a:r>
              <a:rPr lang="en-US" i="1" dirty="0" err="1"/>
              <a:t>discretisation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a number of possible approaches to </a:t>
            </a:r>
            <a:r>
              <a:rPr lang="en-US" dirty="0" err="1"/>
              <a:t>discretising</a:t>
            </a:r>
            <a:r>
              <a:rPr lang="en-US" dirty="0"/>
              <a:t> continuous attributes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Ideally the boundary points chosen for the ranges (the cut points</a:t>
            </a:r>
            <a:r>
              <a:rPr lang="en-US" dirty="0" smtClean="0"/>
              <a:t>) should </a:t>
            </a:r>
            <a:r>
              <a:rPr lang="en-US" dirty="0"/>
              <a:t>reflect real properties of the domain being investigated, e.g. </a:t>
            </a:r>
            <a:r>
              <a:rPr lang="en-US" dirty="0" smtClean="0"/>
              <a:t>constant values </a:t>
            </a:r>
            <a:r>
              <a:rPr lang="en-US" dirty="0"/>
              <a:t>in a physical or mathematical law</a:t>
            </a:r>
            <a:r>
              <a:rPr lang="en-US" dirty="0" smtClean="0"/>
              <a:t>.</a:t>
            </a:r>
          </a:p>
          <a:p>
            <a:r>
              <a:rPr lang="en-US" dirty="0"/>
              <a:t>In practice it is very rarely </a:t>
            </a:r>
            <a:r>
              <a:rPr lang="en-US" dirty="0" smtClean="0"/>
              <a:t>possible to </a:t>
            </a:r>
            <a:r>
              <a:rPr lang="en-US" dirty="0"/>
              <a:t>give principled reasons for choosing one set of ranges over another (</a:t>
            </a:r>
            <a:r>
              <a:rPr lang="en-US" dirty="0" smtClean="0"/>
              <a:t>for example </a:t>
            </a:r>
            <a:r>
              <a:rPr lang="en-US" dirty="0"/>
              <a:t>where should the boundary be between tall and very tall or </a:t>
            </a:r>
            <a:r>
              <a:rPr lang="en-US" dirty="0" smtClean="0"/>
              <a:t>between medium </a:t>
            </a:r>
            <a:r>
              <a:rPr lang="en-US" dirty="0"/>
              <a:t>and tall?) and the choice of ranges will generally have to be </a:t>
            </a:r>
            <a:r>
              <a:rPr lang="en-US" dirty="0" smtClean="0"/>
              <a:t>made pragmatically (Scandinavia    to    Far East).</a:t>
            </a:r>
          </a:p>
          <a:p>
            <a:r>
              <a:rPr lang="en-US" dirty="0"/>
              <a:t>From previous slide, the values 7, 12 and 20 are called </a:t>
            </a:r>
            <a:r>
              <a:rPr lang="en-US" i="1" dirty="0"/>
              <a:t>cut values </a:t>
            </a:r>
            <a:r>
              <a:rPr lang="en-US" dirty="0"/>
              <a:t>or </a:t>
            </a:r>
            <a:r>
              <a:rPr lang="en-US" i="1" dirty="0"/>
              <a:t>cut points</a:t>
            </a:r>
            <a:r>
              <a:rPr lang="en-US" dirty="0"/>
              <a:t>.</a:t>
            </a:r>
          </a:p>
          <a:p>
            <a:r>
              <a:rPr lang="fr-FR" i="1" dirty="0"/>
              <a:t>X &lt;</a:t>
            </a:r>
            <a:r>
              <a:rPr lang="fr-FR" dirty="0"/>
              <a:t>7 		7 </a:t>
            </a:r>
            <a:r>
              <a:rPr lang="fr-FR" i="1" dirty="0"/>
              <a:t>≤X &lt;</a:t>
            </a:r>
            <a:r>
              <a:rPr lang="fr-FR" dirty="0"/>
              <a:t>12 	12 </a:t>
            </a:r>
            <a:r>
              <a:rPr lang="fr-FR" i="1" dirty="0"/>
              <a:t>≤X &lt;</a:t>
            </a:r>
            <a:r>
              <a:rPr lang="fr-FR" dirty="0"/>
              <a:t>20 	</a:t>
            </a:r>
            <a:r>
              <a:rPr lang="fr-FR" i="1" dirty="0"/>
              <a:t>X ≥ </a:t>
            </a:r>
            <a:r>
              <a:rPr lang="fr-FR" dirty="0"/>
              <a:t>20</a:t>
            </a:r>
          </a:p>
          <a:p>
            <a:r>
              <a:rPr lang="en-US" dirty="0"/>
              <a:t>7 		12 		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 Interval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have a continuous attribute </a:t>
            </a:r>
            <a:r>
              <a:rPr lang="en-US" i="1" dirty="0"/>
              <a:t>length</a:t>
            </a:r>
            <a:r>
              <a:rPr lang="en-US" dirty="0"/>
              <a:t>, with values in the </a:t>
            </a:r>
            <a:r>
              <a:rPr lang="en-US" dirty="0" smtClean="0"/>
              <a:t>range from </a:t>
            </a:r>
            <a:r>
              <a:rPr lang="en-US" dirty="0"/>
              <a:t>0.3 to 6.6 inclusive.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possibility would be to divide these into </a:t>
            </a:r>
            <a:r>
              <a:rPr lang="en-US" dirty="0" smtClean="0"/>
              <a:t>three ranges </a:t>
            </a:r>
            <a:r>
              <a:rPr lang="en-US" dirty="0"/>
              <a:t>of equal size, i.e.</a:t>
            </a:r>
          </a:p>
          <a:p>
            <a:r>
              <a:rPr lang="en-US" dirty="0"/>
              <a:t>0</a:t>
            </a:r>
            <a:r>
              <a:rPr lang="en-US" i="1" dirty="0"/>
              <a:t>.</a:t>
            </a:r>
            <a:r>
              <a:rPr lang="en-US" dirty="0"/>
              <a:t>3 </a:t>
            </a:r>
            <a:r>
              <a:rPr lang="en-US" i="1" dirty="0"/>
              <a:t>≤ length &lt; </a:t>
            </a:r>
            <a:r>
              <a:rPr lang="en-US" dirty="0"/>
              <a:t>2</a:t>
            </a:r>
            <a:r>
              <a:rPr lang="en-US" i="1" dirty="0"/>
              <a:t>.</a:t>
            </a:r>
            <a:r>
              <a:rPr lang="en-US" dirty="0"/>
              <a:t>4</a:t>
            </a:r>
          </a:p>
          <a:p>
            <a:r>
              <a:rPr lang="en-US" dirty="0"/>
              <a:t>2</a:t>
            </a:r>
            <a:r>
              <a:rPr lang="en-US" i="1" dirty="0"/>
              <a:t>.</a:t>
            </a:r>
            <a:r>
              <a:rPr lang="en-US" dirty="0"/>
              <a:t>4 </a:t>
            </a:r>
            <a:r>
              <a:rPr lang="en-US" i="1" dirty="0"/>
              <a:t>≤ length &lt; </a:t>
            </a:r>
            <a:r>
              <a:rPr lang="en-US" dirty="0"/>
              <a:t>4</a:t>
            </a:r>
            <a:r>
              <a:rPr lang="en-US" i="1" dirty="0"/>
              <a:t>.</a:t>
            </a:r>
            <a:r>
              <a:rPr lang="en-US" dirty="0"/>
              <a:t>5</a:t>
            </a:r>
          </a:p>
          <a:p>
            <a:r>
              <a:rPr lang="en-US" dirty="0"/>
              <a:t>4</a:t>
            </a:r>
            <a:r>
              <a:rPr lang="en-US" i="1" dirty="0"/>
              <a:t>.</a:t>
            </a:r>
            <a:r>
              <a:rPr lang="en-US" dirty="0"/>
              <a:t>5 </a:t>
            </a:r>
            <a:r>
              <a:rPr lang="en-US" i="1" dirty="0"/>
              <a:t>≤ length ≤ </a:t>
            </a:r>
            <a:r>
              <a:rPr lang="en-US" dirty="0"/>
              <a:t>6</a:t>
            </a:r>
            <a:r>
              <a:rPr lang="en-US" i="1" dirty="0"/>
              <a:t>.</a:t>
            </a:r>
            <a:r>
              <a:rPr lang="en-US" dirty="0"/>
              <a:t>6</a:t>
            </a:r>
          </a:p>
          <a:p>
            <a:r>
              <a:rPr lang="en-US" dirty="0"/>
              <a:t>This is known as the </a:t>
            </a:r>
            <a:r>
              <a:rPr lang="en-US" i="1" dirty="0"/>
              <a:t>equal width intervals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405496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Equal Interval Method   								Problems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choose three ranges, not four or two (or twelve)? </a:t>
            </a:r>
            <a:endParaRPr lang="en-US" dirty="0" smtClean="0"/>
          </a:p>
          <a:p>
            <a:r>
              <a:rPr lang="en-US" dirty="0" smtClean="0"/>
              <a:t>More fundamentally </a:t>
            </a:r>
            <a:r>
              <a:rPr lang="en-US" dirty="0"/>
              <a:t>it may be that some, or perhaps even many, of the values are </a:t>
            </a:r>
            <a:r>
              <a:rPr lang="en-US" dirty="0" smtClean="0"/>
              <a:t>in a </a:t>
            </a:r>
            <a:r>
              <a:rPr lang="en-US" dirty="0"/>
              <a:t>narrow range such as 2.35 to 2.45.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case any rule involving a test </a:t>
            </a:r>
            <a:r>
              <a:rPr lang="en-US" dirty="0" smtClean="0"/>
              <a:t>on </a:t>
            </a:r>
            <a:r>
              <a:rPr lang="en-US" i="1" dirty="0" smtClean="0"/>
              <a:t>length </a:t>
            </a:r>
            <a:r>
              <a:rPr lang="en-US" i="1" dirty="0"/>
              <a:t>&lt; </a:t>
            </a:r>
            <a:r>
              <a:rPr lang="en-US" dirty="0"/>
              <a:t>2</a:t>
            </a:r>
            <a:r>
              <a:rPr lang="en-US" i="1" dirty="0"/>
              <a:t>.</a:t>
            </a:r>
            <a:r>
              <a:rPr lang="en-US" dirty="0"/>
              <a:t>4 </a:t>
            </a:r>
            <a:r>
              <a:rPr lang="en-US" dirty="0" smtClean="0"/>
              <a:t>would  </a:t>
            </a:r>
            <a:r>
              <a:rPr lang="en-US" dirty="0"/>
              <a:t>include instances where </a:t>
            </a:r>
            <a:r>
              <a:rPr lang="en-US" i="1" dirty="0"/>
              <a:t>length </a:t>
            </a:r>
            <a:r>
              <a:rPr lang="en-US" dirty="0"/>
              <a:t>is say 2.39999 and </a:t>
            </a:r>
            <a:r>
              <a:rPr lang="en-US" dirty="0" smtClean="0"/>
              <a:t>exclude those </a:t>
            </a:r>
            <a:r>
              <a:rPr lang="en-US" dirty="0"/>
              <a:t>where </a:t>
            </a:r>
            <a:r>
              <a:rPr lang="en-US" i="1" dirty="0"/>
              <a:t>length </a:t>
            </a:r>
            <a:r>
              <a:rPr lang="en-US" dirty="0"/>
              <a:t>is 2.40001.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highly unlikely that there is any real </a:t>
            </a:r>
            <a:r>
              <a:rPr lang="en-US" dirty="0" smtClean="0"/>
              <a:t>difference between </a:t>
            </a:r>
            <a:r>
              <a:rPr lang="en-US" dirty="0"/>
              <a:t>those values, especially if they were all measured imprecisely </a:t>
            </a:r>
            <a:r>
              <a:rPr lang="en-US" dirty="0" smtClean="0"/>
              <a:t>by different </a:t>
            </a:r>
            <a:r>
              <a:rPr lang="en-US" dirty="0"/>
              <a:t>people at different times. 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the other hand, if there were no </a:t>
            </a:r>
            <a:r>
              <a:rPr lang="en-US" dirty="0" smtClean="0"/>
              <a:t>values between </a:t>
            </a:r>
            <a:r>
              <a:rPr lang="en-US" dirty="0"/>
              <a:t>say 2.3 and 2.5, a test such as </a:t>
            </a:r>
            <a:r>
              <a:rPr lang="en-US" i="1" dirty="0"/>
              <a:t>length &lt; </a:t>
            </a:r>
            <a:r>
              <a:rPr lang="en-US" dirty="0"/>
              <a:t>2</a:t>
            </a:r>
            <a:r>
              <a:rPr lang="en-US" i="1" dirty="0"/>
              <a:t>.</a:t>
            </a:r>
            <a:r>
              <a:rPr lang="en-US" dirty="0"/>
              <a:t>4 would probably be </a:t>
            </a:r>
            <a:r>
              <a:rPr lang="en-US" dirty="0" smtClean="0"/>
              <a:t>far more </a:t>
            </a:r>
            <a:r>
              <a:rPr lang="en-US" dirty="0"/>
              <a:t>reasonable.</a:t>
            </a:r>
          </a:p>
        </p:txBody>
      </p:sp>
    </p:spTree>
    <p:extLst>
      <p:ext uri="{BB962C8B-B14F-4D97-AF65-F5344CB8AC3E}">
        <p14:creationId xmlns:p14="http://schemas.microsoft.com/office/powerpoint/2010/main" val="981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any method of </a:t>
            </a:r>
            <a:r>
              <a:rPr lang="en-US" dirty="0" err="1"/>
              <a:t>discretising</a:t>
            </a:r>
            <a:r>
              <a:rPr lang="en-US" dirty="0"/>
              <a:t> continuous attributes is that </a:t>
            </a:r>
            <a:r>
              <a:rPr lang="en-US" dirty="0" smtClean="0"/>
              <a:t>of over-sensitivity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Whichever </a:t>
            </a:r>
            <a:r>
              <a:rPr lang="en-US" dirty="0"/>
              <a:t>cut points are chosen there will always be a </a:t>
            </a:r>
            <a:r>
              <a:rPr lang="en-US" dirty="0" smtClean="0"/>
              <a:t>potential problem </a:t>
            </a:r>
            <a:r>
              <a:rPr lang="en-US" dirty="0"/>
              <a:t>with values that fall just below a cut point being treated </a:t>
            </a:r>
            <a:r>
              <a:rPr lang="en-US" dirty="0" smtClean="0"/>
              <a:t>differently from </a:t>
            </a:r>
            <a:r>
              <a:rPr lang="en-US" dirty="0"/>
              <a:t>those that fall just above for no principled reason.</a:t>
            </a:r>
          </a:p>
        </p:txBody>
      </p:sp>
    </p:spTree>
    <p:extLst>
      <p:ext uri="{BB962C8B-B14F-4D97-AF65-F5344CB8AC3E}">
        <p14:creationId xmlns:p14="http://schemas.microsoft.com/office/powerpoint/2010/main" val="28534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6400800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7200" dirty="0" smtClean="0"/>
              <a:t>Data for </a:t>
            </a:r>
          </a:p>
          <a:p>
            <a:pPr marL="114300" indent="0">
              <a:buNone/>
            </a:pPr>
            <a:r>
              <a:rPr lang="en-US" sz="7200" dirty="0" smtClean="0"/>
              <a:t>Data Mining!</a:t>
            </a:r>
          </a:p>
          <a:p>
            <a:pPr marL="114300" indent="0">
              <a:buNone/>
            </a:pPr>
            <a:endParaRPr lang="en-US" sz="7200" dirty="0"/>
          </a:p>
          <a:p>
            <a:pPr marL="114300" indent="0" algn="ctr">
              <a:buNone/>
            </a:pPr>
            <a:r>
              <a:rPr lang="en-US" sz="7200" i="1" dirty="0" smtClean="0">
                <a:latin typeface="Algerian" pitchFamily="82" charset="0"/>
              </a:rPr>
              <a:t>Variables</a:t>
            </a:r>
            <a:endParaRPr lang="en-US" sz="7200" i="1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qual </a:t>
            </a:r>
            <a:r>
              <a:rPr lang="en-US" dirty="0"/>
              <a:t>frequency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Ideally we would like to find ‘gaps’ in the range of values.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in </a:t>
            </a:r>
            <a:r>
              <a:rPr lang="en-US" dirty="0" smtClean="0"/>
              <a:t>a </a:t>
            </a:r>
            <a:r>
              <a:rPr lang="en-US" i="1" dirty="0" smtClean="0"/>
              <a:t>length </a:t>
            </a:r>
            <a:r>
              <a:rPr lang="en-US" dirty="0" smtClean="0"/>
              <a:t>example </a:t>
            </a:r>
            <a:r>
              <a:rPr lang="en-US" dirty="0"/>
              <a:t>there were many values from 0.3 to 0.4 with the next smallest </a:t>
            </a:r>
            <a:r>
              <a:rPr lang="en-US" dirty="0" smtClean="0"/>
              <a:t>value being </a:t>
            </a:r>
            <a:r>
              <a:rPr lang="en-US" dirty="0"/>
              <a:t>2.2, a test such as </a:t>
            </a:r>
            <a:r>
              <a:rPr lang="en-US" i="1" dirty="0"/>
              <a:t>length &lt; </a:t>
            </a:r>
            <a:r>
              <a:rPr lang="en-US" dirty="0"/>
              <a:t>1</a:t>
            </a:r>
            <a:r>
              <a:rPr lang="en-US" i="1" dirty="0"/>
              <a:t>.</a:t>
            </a:r>
            <a:r>
              <a:rPr lang="en-US" dirty="0"/>
              <a:t>0 would avoid problems around the </a:t>
            </a:r>
            <a:r>
              <a:rPr lang="en-US" dirty="0" smtClean="0"/>
              <a:t>cut point</a:t>
            </a:r>
            <a:r>
              <a:rPr lang="en-US" dirty="0"/>
              <a:t>, as there are no instances (in the training set) with values close to 1.0.</a:t>
            </a:r>
          </a:p>
          <a:p>
            <a:r>
              <a:rPr lang="en-US" dirty="0"/>
              <a:t>The value 1.0 is obviously arbitrary and a different cut point, e.g. 1.5 </a:t>
            </a:r>
            <a:r>
              <a:rPr lang="en-US" dirty="0" smtClean="0"/>
              <a:t>could just </a:t>
            </a:r>
            <a:r>
              <a:rPr lang="en-US" dirty="0"/>
              <a:t>as well have been chosen. Unfortunately the same gaps may not occur </a:t>
            </a:r>
            <a:r>
              <a:rPr lang="en-US" dirty="0" smtClean="0"/>
              <a:t>in unseen </a:t>
            </a:r>
            <a:r>
              <a:rPr lang="en-US" dirty="0"/>
              <a:t>test data.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there were values such as 0.99, 1.05, 1.49 and 1.51 in </a:t>
            </a:r>
            <a:r>
              <a:rPr lang="en-US" dirty="0" smtClean="0"/>
              <a:t>the test </a:t>
            </a:r>
            <a:r>
              <a:rPr lang="en-US" dirty="0"/>
              <a:t>data, whether the arbitrary choice of cut point was 1.0 or 1.5 could be </a:t>
            </a:r>
            <a:r>
              <a:rPr lang="en-US" dirty="0" smtClean="0"/>
              <a:t>of critical </a:t>
            </a:r>
            <a:r>
              <a:rPr lang="en-US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6077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hlinkClick r:id="rId2"/>
              </a:rPr>
              <a:t>http://archive.ics.uci.edu/ml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/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kdd.ics.uci.edu/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  <a:hlinkClick r:id="rId4"/>
            </a:endParaRPr>
          </a:p>
          <a:p>
            <a:r>
              <a:rPr lang="en-US" dirty="0" smtClean="0">
                <a:solidFill>
                  <a:srgbClr val="002060"/>
                </a:solidFill>
                <a:hlinkClick r:id="rId4"/>
              </a:rPr>
              <a:t>http</a:t>
            </a:r>
            <a:r>
              <a:rPr lang="en-US" dirty="0">
                <a:solidFill>
                  <a:srgbClr val="002060"/>
                </a:solidFill>
                <a:hlinkClick r:id="rId4"/>
              </a:rPr>
              <a:t>://www.kdd.org</a:t>
            </a:r>
            <a:r>
              <a:rPr lang="en-US" dirty="0" smtClean="0">
                <a:solidFill>
                  <a:srgbClr val="002060"/>
                </a:solidFill>
                <a:hlinkClick r:id="rId4"/>
              </a:rPr>
              <a:t>/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http://www.kdnuggets.com/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2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in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 </a:t>
            </a:r>
            <a:r>
              <a:rPr lang="en-US" i="1" dirty="0" err="1" smtClean="0"/>
              <a:t>discretisation</a:t>
            </a:r>
            <a:endParaRPr lang="en-US" i="1" dirty="0" smtClean="0"/>
          </a:p>
          <a:p>
            <a:r>
              <a:rPr lang="en-US" i="1" dirty="0" smtClean="0"/>
              <a:t>Global </a:t>
            </a:r>
            <a:r>
              <a:rPr lang="en-US" i="1" dirty="0" err="1" smtClean="0"/>
              <a:t>discretisation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924"/>
            <a:ext cx="9179767" cy="4668076"/>
          </a:xfrm>
        </p:spPr>
      </p:pic>
    </p:spTree>
    <p:extLst>
      <p:ext uri="{BB962C8B-B14F-4D97-AF65-F5344CB8AC3E}">
        <p14:creationId xmlns:p14="http://schemas.microsoft.com/office/powerpoint/2010/main" val="42099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Labelled</a:t>
            </a:r>
            <a:r>
              <a:rPr lang="en-US" dirty="0"/>
              <a:t> and </a:t>
            </a:r>
            <a:r>
              <a:rPr lang="en-US" dirty="0" err="1"/>
              <a:t>Unlabelled</a:t>
            </a:r>
            <a:r>
              <a:rPr lang="en-US" dirty="0"/>
              <a:t>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534400" cy="5257800"/>
          </a:xfrm>
        </p:spPr>
        <p:txBody>
          <a:bodyPr>
            <a:noAutofit/>
          </a:bodyPr>
          <a:lstStyle/>
          <a:p>
            <a:r>
              <a:rPr lang="en-US" sz="1800" b="1" i="1" dirty="0" smtClean="0"/>
              <a:t>Instances</a:t>
            </a:r>
            <a:r>
              <a:rPr lang="en-US" sz="1800" dirty="0" smtClean="0"/>
              <a:t>: A </a:t>
            </a:r>
            <a:r>
              <a:rPr lang="en-US" sz="1800" dirty="0"/>
              <a:t>dataset of </a:t>
            </a:r>
            <a:r>
              <a:rPr lang="en-US" sz="1800" dirty="0" smtClean="0"/>
              <a:t>examples</a:t>
            </a:r>
          </a:p>
          <a:p>
            <a:r>
              <a:rPr lang="en-US" sz="1800" b="1" i="1" dirty="0" smtClean="0"/>
              <a:t>Attributes</a:t>
            </a:r>
            <a:r>
              <a:rPr lang="en-US" sz="1800" dirty="0" smtClean="0"/>
              <a:t> : Each example comprises </a:t>
            </a:r>
            <a:r>
              <a:rPr lang="en-US" sz="1800" dirty="0"/>
              <a:t>the values of a number of </a:t>
            </a:r>
            <a:r>
              <a:rPr lang="en-US" sz="1800" b="1" i="1" dirty="0"/>
              <a:t>variables</a:t>
            </a:r>
            <a:r>
              <a:rPr lang="en-US" sz="1800" dirty="0"/>
              <a:t>, which in data mining are </a:t>
            </a:r>
            <a:r>
              <a:rPr lang="en-US" sz="1800" dirty="0" smtClean="0"/>
              <a:t>often called </a:t>
            </a:r>
            <a:r>
              <a:rPr lang="en-US" sz="1800" i="1" dirty="0"/>
              <a:t>attributes</a:t>
            </a:r>
            <a:r>
              <a:rPr lang="en-US" sz="1800" dirty="0"/>
              <a:t>. </a:t>
            </a:r>
            <a:endParaRPr lang="en-US" sz="1800" dirty="0" smtClean="0"/>
          </a:p>
          <a:p>
            <a:pPr marL="114300" indent="0">
              <a:buNone/>
            </a:pPr>
            <a:r>
              <a:rPr lang="en-US" sz="1800" dirty="0" smtClean="0"/>
              <a:t>There </a:t>
            </a:r>
            <a:r>
              <a:rPr lang="en-US" sz="1800" dirty="0"/>
              <a:t>are two types of data, which are treated in </a:t>
            </a:r>
            <a:r>
              <a:rPr lang="en-US" sz="1800" dirty="0" smtClean="0"/>
              <a:t>radically different </a:t>
            </a:r>
            <a:r>
              <a:rPr lang="en-US" sz="1800" dirty="0"/>
              <a:t>ways.</a:t>
            </a:r>
          </a:p>
          <a:p>
            <a:r>
              <a:rPr lang="en-US" sz="1800" dirty="0" smtClean="0"/>
              <a:t>If there </a:t>
            </a:r>
            <a:r>
              <a:rPr lang="en-US" sz="1800" dirty="0"/>
              <a:t>is a specially designated attribute and the aim is </a:t>
            </a:r>
            <a:r>
              <a:rPr lang="en-US" sz="1800" dirty="0" smtClean="0"/>
              <a:t> to use </a:t>
            </a:r>
            <a:r>
              <a:rPr lang="en-US" sz="1800" dirty="0"/>
              <a:t>the data given to predict the value of that attribute for instances that </a:t>
            </a:r>
            <a:r>
              <a:rPr lang="en-US" sz="1800" dirty="0" smtClean="0"/>
              <a:t>have not </a:t>
            </a:r>
            <a:r>
              <a:rPr lang="en-US" sz="1800" dirty="0"/>
              <a:t>yet been seen. </a:t>
            </a:r>
            <a:endParaRPr lang="en-US" sz="1800" dirty="0" smtClean="0"/>
          </a:p>
          <a:p>
            <a:r>
              <a:rPr lang="en-US" sz="1800" dirty="0" smtClean="0"/>
              <a:t>Data </a:t>
            </a:r>
            <a:r>
              <a:rPr lang="en-US" sz="1800" dirty="0"/>
              <a:t>of this kind is called </a:t>
            </a:r>
            <a:r>
              <a:rPr lang="en-US" sz="1800" b="1" i="1" dirty="0" err="1"/>
              <a:t>labelled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Data </a:t>
            </a:r>
            <a:r>
              <a:rPr lang="en-US" sz="1800" dirty="0"/>
              <a:t>mining using </a:t>
            </a:r>
            <a:r>
              <a:rPr lang="en-US" sz="1800" dirty="0" err="1" smtClean="0"/>
              <a:t>labelled</a:t>
            </a:r>
            <a:r>
              <a:rPr lang="en-US" sz="1800" dirty="0" smtClean="0"/>
              <a:t> data </a:t>
            </a:r>
            <a:r>
              <a:rPr lang="en-US" sz="1800" dirty="0"/>
              <a:t>is known as </a:t>
            </a:r>
            <a:r>
              <a:rPr lang="en-US" sz="1800" b="1" i="1" dirty="0"/>
              <a:t>supervised learning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designated attribute is </a:t>
            </a:r>
            <a:r>
              <a:rPr lang="en-US" sz="1800" i="1" dirty="0"/>
              <a:t>categorical</a:t>
            </a:r>
            <a:r>
              <a:rPr lang="en-US" sz="1800" dirty="0" smtClean="0"/>
              <a:t>, i.e</a:t>
            </a:r>
            <a:r>
              <a:rPr lang="en-US" sz="1800" dirty="0"/>
              <a:t>. it must take one of a number of distinct values such as ‘very good’, ‘good</a:t>
            </a:r>
            <a:r>
              <a:rPr lang="en-US" sz="1800" dirty="0" smtClean="0"/>
              <a:t>’ or </a:t>
            </a:r>
            <a:r>
              <a:rPr lang="en-US" sz="1800" dirty="0"/>
              <a:t>‘poor’, or (in an object recognition application) ‘car’, ‘bicycle’, ‘person</a:t>
            </a:r>
            <a:r>
              <a:rPr lang="en-US" sz="1800" dirty="0" smtClean="0"/>
              <a:t>’, ‘</a:t>
            </a:r>
            <a:r>
              <a:rPr lang="en-US" sz="1800" dirty="0"/>
              <a:t>bus’ or ‘taxi’ the task is called </a:t>
            </a:r>
            <a:r>
              <a:rPr lang="en-US" sz="1800" b="1" i="1" dirty="0"/>
              <a:t>classification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the designated attribute </a:t>
            </a:r>
            <a:r>
              <a:rPr lang="en-US" sz="1800" dirty="0" smtClean="0"/>
              <a:t>is numerical</a:t>
            </a:r>
            <a:r>
              <a:rPr lang="en-US" sz="1800" dirty="0"/>
              <a:t>, e.g. the expected sale price of a house or the opening price of </a:t>
            </a:r>
            <a:r>
              <a:rPr lang="en-US" sz="1800" dirty="0" smtClean="0"/>
              <a:t>a share </a:t>
            </a:r>
            <a:r>
              <a:rPr lang="en-US" sz="1800" dirty="0"/>
              <a:t>on tomorrow’s stock market, the task is called </a:t>
            </a:r>
            <a:r>
              <a:rPr lang="en-US" sz="1800" b="1" i="1" dirty="0"/>
              <a:t>regression</a:t>
            </a:r>
            <a:r>
              <a:rPr lang="en-US" sz="1800" dirty="0"/>
              <a:t>.</a:t>
            </a:r>
          </a:p>
          <a:p>
            <a:r>
              <a:rPr lang="en-US" sz="1800" dirty="0"/>
              <a:t>Data that does not have any specially designated attribute is called </a:t>
            </a:r>
            <a:r>
              <a:rPr lang="en-US" sz="1800" b="1" i="1" dirty="0" err="1"/>
              <a:t>unlabelled</a:t>
            </a:r>
            <a:r>
              <a:rPr lang="en-US" sz="1800" dirty="0"/>
              <a:t>.</a:t>
            </a:r>
          </a:p>
          <a:p>
            <a:r>
              <a:rPr lang="en-US" sz="1800" dirty="0"/>
              <a:t>Data mining of </a:t>
            </a:r>
            <a:r>
              <a:rPr lang="en-US" sz="1800" dirty="0" err="1"/>
              <a:t>unlabelled</a:t>
            </a:r>
            <a:r>
              <a:rPr lang="en-US" sz="1800" dirty="0"/>
              <a:t> data is known as </a:t>
            </a:r>
            <a:r>
              <a:rPr lang="en-US" sz="1800" b="1" i="1" dirty="0"/>
              <a:t>unsupervised learning</a:t>
            </a:r>
            <a:r>
              <a:rPr lang="en-US" sz="1800" dirty="0"/>
              <a:t>.</a:t>
            </a:r>
          </a:p>
          <a:p>
            <a:r>
              <a:rPr lang="en-US" sz="1800" dirty="0"/>
              <a:t>Here the aim is simply to extract the most information we can from the </a:t>
            </a:r>
            <a:r>
              <a:rPr lang="en-US" sz="1800" dirty="0" smtClean="0"/>
              <a:t>data available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17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Attributed and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universe of objects is normally very large and we have only a </a:t>
            </a:r>
            <a:r>
              <a:rPr lang="en-US" dirty="0" smtClean="0"/>
              <a:t>small part </a:t>
            </a:r>
            <a:r>
              <a:rPr lang="en-US" dirty="0"/>
              <a:t>of it.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we want to extract information from the data available </a:t>
            </a:r>
            <a:r>
              <a:rPr lang="en-US" dirty="0" smtClean="0"/>
              <a:t>to us </a:t>
            </a:r>
            <a:r>
              <a:rPr lang="en-US" dirty="0"/>
              <a:t>that we hope is applicable to the large volume of data that we have not </a:t>
            </a:r>
            <a:r>
              <a:rPr lang="en-US" dirty="0" smtClean="0"/>
              <a:t>yet seen</a:t>
            </a:r>
            <a:r>
              <a:rPr lang="en-US" dirty="0"/>
              <a:t>.</a:t>
            </a:r>
          </a:p>
          <a:p>
            <a:r>
              <a:rPr lang="en-US" dirty="0"/>
              <a:t>Each object is described by a number of </a:t>
            </a:r>
            <a:r>
              <a:rPr lang="en-US" i="1" dirty="0"/>
              <a:t>variables </a:t>
            </a:r>
            <a:r>
              <a:rPr lang="en-US" dirty="0"/>
              <a:t>that correspond to </a:t>
            </a:r>
            <a:r>
              <a:rPr lang="en-US" dirty="0" smtClean="0"/>
              <a:t>its properties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data mining variables are often called </a:t>
            </a:r>
            <a:r>
              <a:rPr lang="en-US" i="1" dirty="0"/>
              <a:t>attributes</a:t>
            </a:r>
            <a:r>
              <a:rPr lang="en-US" dirty="0" smtClean="0"/>
              <a:t>.</a:t>
            </a:r>
          </a:p>
          <a:p>
            <a:r>
              <a:rPr lang="en-US" dirty="0"/>
              <a:t>The set of variable values corresponding to each of the objects is called </a:t>
            </a:r>
            <a:r>
              <a:rPr lang="en-US" dirty="0" smtClean="0"/>
              <a:t>a </a:t>
            </a:r>
            <a:r>
              <a:rPr lang="en-US" i="1" dirty="0" smtClean="0"/>
              <a:t>record </a:t>
            </a:r>
            <a:r>
              <a:rPr lang="en-US" dirty="0"/>
              <a:t>or (more commonly) an </a:t>
            </a:r>
            <a:r>
              <a:rPr lang="en-US" i="1" dirty="0"/>
              <a:t>instance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complete set of data available </a:t>
            </a:r>
            <a:r>
              <a:rPr lang="en-US" dirty="0" smtClean="0"/>
              <a:t>to us </a:t>
            </a:r>
            <a:r>
              <a:rPr lang="en-US" dirty="0"/>
              <a:t>for an application is called a </a:t>
            </a:r>
            <a:r>
              <a:rPr lang="en-US" i="1" dirty="0"/>
              <a:t>dataset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dataset is often depicted as a table</a:t>
            </a:r>
            <a:r>
              <a:rPr lang="en-US" dirty="0" smtClean="0"/>
              <a:t>, with </a:t>
            </a:r>
            <a:r>
              <a:rPr lang="en-US" dirty="0"/>
              <a:t>each row representing an instance. Each column contains the value of </a:t>
            </a:r>
            <a:r>
              <a:rPr lang="en-US" dirty="0" smtClean="0"/>
              <a:t>one of </a:t>
            </a:r>
            <a:r>
              <a:rPr lang="en-US" dirty="0"/>
              <a:t>the variables (attributes) for each of the instances.</a:t>
            </a:r>
          </a:p>
        </p:txBody>
      </p:sp>
    </p:spTree>
    <p:extLst>
      <p:ext uri="{BB962C8B-B14F-4D97-AF65-F5344CB8AC3E}">
        <p14:creationId xmlns:p14="http://schemas.microsoft.com/office/powerpoint/2010/main" val="121001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Classification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3429000"/>
          </a:xfrm>
        </p:spPr>
        <p:txBody>
          <a:bodyPr/>
          <a:lstStyle/>
          <a:p>
            <a:pPr marL="114300" indent="0">
              <a:buNone/>
            </a:pPr>
            <a:r>
              <a:rPr lang="en-US" dirty="0" err="1" smtClean="0"/>
              <a:t>SoftEng</a:t>
            </a:r>
            <a:r>
              <a:rPr lang="en-US" dirty="0"/>
              <a:t>	</a:t>
            </a:r>
            <a:r>
              <a:rPr lang="en-US" dirty="0" smtClean="0"/>
              <a:t>DM	       HCI		AAA	     Project</a:t>
            </a:r>
            <a:r>
              <a:rPr lang="en-US" dirty="0"/>
              <a:t>	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4" y="1981200"/>
            <a:ext cx="8305800" cy="29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0764" y="51816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dataset is an example of </a:t>
            </a:r>
            <a:r>
              <a:rPr lang="en-US" sz="2400" i="1" dirty="0" err="1"/>
              <a:t>labelled</a:t>
            </a:r>
            <a:r>
              <a:rPr lang="en-US" sz="2400" i="1" dirty="0"/>
              <a:t> </a:t>
            </a:r>
            <a:r>
              <a:rPr lang="en-US" sz="2400" dirty="0"/>
              <a:t>data, where one attribute is </a:t>
            </a:r>
            <a:r>
              <a:rPr lang="en-US" sz="2400" dirty="0" smtClean="0"/>
              <a:t>given special </a:t>
            </a:r>
            <a:r>
              <a:rPr lang="en-US" sz="2400" dirty="0"/>
              <a:t>significance and the aim is to predict its 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ttribute also pointed as ‘class</a:t>
            </a:r>
            <a:r>
              <a:rPr lang="en-US" sz="24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487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ypes </a:t>
            </a:r>
            <a:r>
              <a:rPr lang="en-US" dirty="0"/>
              <a:t>of </a:t>
            </a:r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In general there are many types of variable that can be used to measure </a:t>
            </a:r>
            <a:r>
              <a:rPr lang="en-US" dirty="0" smtClean="0"/>
              <a:t>the properties </a:t>
            </a:r>
            <a:r>
              <a:rPr lang="en-US" dirty="0"/>
              <a:t>of an object.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 </a:t>
            </a:r>
            <a:r>
              <a:rPr lang="en-US" dirty="0"/>
              <a:t>lack of understanding of the differences between </a:t>
            </a:r>
            <a:r>
              <a:rPr lang="en-US" dirty="0" smtClean="0"/>
              <a:t>the various </a:t>
            </a:r>
            <a:r>
              <a:rPr lang="en-US" dirty="0"/>
              <a:t>types can lead to problems with any form of data analysis.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At </a:t>
            </a:r>
            <a:r>
              <a:rPr lang="en-US" dirty="0"/>
              <a:t>least </a:t>
            </a:r>
            <a:r>
              <a:rPr lang="en-US" dirty="0" smtClean="0"/>
              <a:t>six main </a:t>
            </a:r>
            <a:r>
              <a:rPr lang="en-US" dirty="0"/>
              <a:t>types of variable can be distinguished.</a:t>
            </a:r>
            <a:endParaRPr lang="en-US" b="1" dirty="0" smtClean="0"/>
          </a:p>
          <a:p>
            <a:r>
              <a:rPr lang="en-US" b="1" dirty="0" smtClean="0"/>
              <a:t>Nominal Variables</a:t>
            </a:r>
          </a:p>
          <a:p>
            <a:r>
              <a:rPr lang="en-US" b="1" dirty="0"/>
              <a:t>Binary </a:t>
            </a:r>
            <a:r>
              <a:rPr lang="en-US" b="1" dirty="0" smtClean="0"/>
              <a:t>Variables</a:t>
            </a:r>
          </a:p>
          <a:p>
            <a:r>
              <a:rPr lang="en-US" b="1" dirty="0"/>
              <a:t>Ordinal </a:t>
            </a:r>
            <a:r>
              <a:rPr lang="en-US" b="1" dirty="0" smtClean="0"/>
              <a:t>Variables</a:t>
            </a:r>
          </a:p>
          <a:p>
            <a:r>
              <a:rPr lang="en-US" b="1" dirty="0"/>
              <a:t>Integer </a:t>
            </a:r>
            <a:r>
              <a:rPr lang="en-US" b="1" dirty="0" smtClean="0"/>
              <a:t>Variables</a:t>
            </a:r>
          </a:p>
          <a:p>
            <a:r>
              <a:rPr lang="en-US" b="1" dirty="0"/>
              <a:t>Interval-scaled </a:t>
            </a:r>
            <a:r>
              <a:rPr lang="en-US" b="1" dirty="0" smtClean="0"/>
              <a:t>Variables</a:t>
            </a:r>
          </a:p>
          <a:p>
            <a:r>
              <a:rPr lang="en-US" b="1" dirty="0"/>
              <a:t>Ratio-scaled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used to put objects into categories, e.g. the name or </a:t>
            </a:r>
            <a:r>
              <a:rPr lang="en-US" dirty="0" err="1"/>
              <a:t>colour</a:t>
            </a:r>
            <a:r>
              <a:rPr lang="en-US" dirty="0"/>
              <a:t> of </a:t>
            </a:r>
            <a:r>
              <a:rPr lang="en-US" dirty="0" smtClean="0"/>
              <a:t>an object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nominal variable may be numerical in form, but the numerical </a:t>
            </a:r>
            <a:r>
              <a:rPr lang="en-US" dirty="0" smtClean="0"/>
              <a:t>values have </a:t>
            </a:r>
            <a:r>
              <a:rPr lang="en-US" dirty="0"/>
              <a:t>no mathematical interpretation.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we might label 10 </a:t>
            </a:r>
            <a:r>
              <a:rPr lang="en-US" dirty="0" smtClean="0"/>
              <a:t>people as </a:t>
            </a:r>
            <a:r>
              <a:rPr lang="en-US" dirty="0"/>
              <a:t>numbers 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. . . , </a:t>
            </a:r>
            <a:r>
              <a:rPr lang="en-US" dirty="0"/>
              <a:t>10, but any arithmetic with such values, e.g. 1 + 2 = </a:t>
            </a:r>
            <a:r>
              <a:rPr lang="en-US" dirty="0" smtClean="0"/>
              <a:t>3 </a:t>
            </a:r>
            <a:r>
              <a:rPr lang="en-US" dirty="0"/>
              <a:t>would be meaningless.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simply labels.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classification </a:t>
            </a:r>
            <a:r>
              <a:rPr lang="en-US" dirty="0"/>
              <a:t>can be </a:t>
            </a:r>
            <a:r>
              <a:rPr lang="en-US" dirty="0" smtClean="0"/>
              <a:t>viewed as </a:t>
            </a:r>
            <a:r>
              <a:rPr lang="en-US" dirty="0"/>
              <a:t>a nominal variable which has been designated as of particular importance.</a:t>
            </a:r>
          </a:p>
        </p:txBody>
      </p:sp>
    </p:spTree>
    <p:extLst>
      <p:ext uri="{BB962C8B-B14F-4D97-AF65-F5344CB8AC3E}">
        <p14:creationId xmlns:p14="http://schemas.microsoft.com/office/powerpoint/2010/main" val="16102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7620000" cy="6096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Binary Variables</a:t>
            </a:r>
          </a:p>
          <a:p>
            <a:r>
              <a:rPr lang="en-US" sz="2400" dirty="0"/>
              <a:t>A binary variable is a special case of a nominal variable that takes only </a:t>
            </a:r>
            <a:r>
              <a:rPr lang="en-US" sz="2400" dirty="0" smtClean="0"/>
              <a:t>two possible </a:t>
            </a:r>
            <a:r>
              <a:rPr lang="en-US" sz="2400" dirty="0"/>
              <a:t>values: true or false, 1 or 0 etc.</a:t>
            </a:r>
          </a:p>
          <a:p>
            <a:pPr marL="114300" indent="0">
              <a:buNone/>
            </a:pPr>
            <a:r>
              <a:rPr lang="en-US" sz="2400" b="1" dirty="0"/>
              <a:t>Ordinal Variables</a:t>
            </a:r>
          </a:p>
          <a:p>
            <a:r>
              <a:rPr lang="en-US" sz="2400" dirty="0"/>
              <a:t>Ordinal variables are similar to nominal variables, except that an ordinal </a:t>
            </a:r>
            <a:r>
              <a:rPr lang="en-US" sz="2400" dirty="0" smtClean="0"/>
              <a:t>variable has </a:t>
            </a:r>
            <a:r>
              <a:rPr lang="en-US" sz="2400" dirty="0"/>
              <a:t>values that can be arranged in a meaningful order, e.g. small, medium</a:t>
            </a:r>
            <a:r>
              <a:rPr lang="en-US" sz="2400" dirty="0" smtClean="0"/>
              <a:t>, large</a:t>
            </a:r>
            <a:r>
              <a:rPr lang="en-US" sz="2400" dirty="0"/>
              <a:t>.</a:t>
            </a:r>
          </a:p>
          <a:p>
            <a:pPr marL="114300" indent="0">
              <a:buNone/>
            </a:pPr>
            <a:r>
              <a:rPr lang="en-US" sz="2400" b="1" dirty="0"/>
              <a:t>Integer Variables</a:t>
            </a:r>
          </a:p>
          <a:p>
            <a:r>
              <a:rPr lang="en-US" sz="2400" dirty="0"/>
              <a:t>Integer variables are ones that take values that are genuine integers, for </a:t>
            </a:r>
            <a:r>
              <a:rPr lang="en-US" sz="2400" dirty="0" smtClean="0"/>
              <a:t>example ‘</a:t>
            </a:r>
            <a:r>
              <a:rPr lang="en-US" sz="2400" dirty="0"/>
              <a:t>number of children’. </a:t>
            </a:r>
            <a:endParaRPr lang="en-US" sz="2400" dirty="0" smtClean="0"/>
          </a:p>
          <a:p>
            <a:r>
              <a:rPr lang="en-US" sz="2400" dirty="0" smtClean="0"/>
              <a:t>Unlike </a:t>
            </a:r>
            <a:r>
              <a:rPr lang="en-US" sz="2400" dirty="0"/>
              <a:t>nominal variables that are numerical </a:t>
            </a:r>
            <a:r>
              <a:rPr lang="en-US" sz="2400" dirty="0" smtClean="0"/>
              <a:t>in form</a:t>
            </a:r>
            <a:r>
              <a:rPr lang="en-US" sz="2400" dirty="0"/>
              <a:t>, arithmetic with integer variables is meaningful (1 child + 2 children = </a:t>
            </a:r>
            <a:r>
              <a:rPr lang="en-US" sz="2400" dirty="0" smtClean="0"/>
              <a:t>3 children </a:t>
            </a:r>
            <a:r>
              <a:rPr lang="en-US" sz="2400" dirty="0"/>
              <a:t>etc.).</a:t>
            </a:r>
          </a:p>
        </p:txBody>
      </p:sp>
    </p:spTree>
    <p:extLst>
      <p:ext uri="{BB962C8B-B14F-4D97-AF65-F5344CB8AC3E}">
        <p14:creationId xmlns:p14="http://schemas.microsoft.com/office/powerpoint/2010/main" val="16467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Interval-scaled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Interval-scaled variables are </a:t>
            </a:r>
            <a:r>
              <a:rPr lang="en-US" dirty="0"/>
              <a:t>variables that take numerical values which </a:t>
            </a:r>
            <a:r>
              <a:rPr lang="en-US" dirty="0" smtClean="0"/>
              <a:t>are measured </a:t>
            </a:r>
            <a:r>
              <a:rPr lang="en-US" dirty="0"/>
              <a:t>at equal intervals from a zero point or origin. </a:t>
            </a:r>
            <a:endParaRPr lang="en-US" dirty="0" smtClean="0"/>
          </a:p>
          <a:p>
            <a:r>
              <a:rPr lang="en-US" dirty="0" smtClean="0"/>
              <a:t>The origin does </a:t>
            </a:r>
            <a:r>
              <a:rPr lang="en-US" dirty="0"/>
              <a:t>not imply a true absence of the measured characteristic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wo well-known examples </a:t>
            </a:r>
            <a:r>
              <a:rPr lang="en-US" dirty="0"/>
              <a:t>of interval-scaled variables are the </a:t>
            </a:r>
            <a:r>
              <a:rPr lang="en-US" b="1" i="1" dirty="0"/>
              <a:t>Fahrenheit</a:t>
            </a:r>
            <a:r>
              <a:rPr lang="en-US" dirty="0"/>
              <a:t> and </a:t>
            </a:r>
            <a:r>
              <a:rPr lang="en-US" b="1" i="1" dirty="0"/>
              <a:t>Celsius</a:t>
            </a:r>
            <a:r>
              <a:rPr lang="en-US" dirty="0"/>
              <a:t> </a:t>
            </a:r>
            <a:r>
              <a:rPr lang="en-US" dirty="0" smtClean="0"/>
              <a:t>temperature scales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say that one temperature measured in degrees Celsius is </a:t>
            </a:r>
            <a:r>
              <a:rPr lang="en-US" dirty="0" smtClean="0"/>
              <a:t>greater than </a:t>
            </a:r>
            <a:r>
              <a:rPr lang="en-US" dirty="0"/>
              <a:t>another or greater than a constant value such as 25 is clearly </a:t>
            </a:r>
            <a:r>
              <a:rPr lang="en-US" dirty="0" smtClean="0"/>
              <a:t>meaningful</a:t>
            </a:r>
          </a:p>
          <a:p>
            <a:r>
              <a:rPr lang="en-US" dirty="0" smtClean="0"/>
              <a:t>But </a:t>
            </a:r>
            <a:r>
              <a:rPr lang="en-US" dirty="0"/>
              <a:t>to say that one temperature measured in degrees Celsius is twice </a:t>
            </a:r>
            <a:r>
              <a:rPr lang="en-US" dirty="0" smtClean="0"/>
              <a:t>another is </a:t>
            </a:r>
            <a:r>
              <a:rPr lang="en-US" dirty="0"/>
              <a:t>meaningless.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true that a temperature of 20 degrees is twice as far </a:t>
            </a:r>
            <a:r>
              <a:rPr lang="en-US" dirty="0" smtClean="0"/>
              <a:t>from </a:t>
            </a:r>
            <a:endParaRPr lang="en-US" dirty="0"/>
          </a:p>
          <a:p>
            <a:r>
              <a:rPr lang="en-US" dirty="0"/>
              <a:t>the zero value as 10 degrees, but the zero value has been selected </a:t>
            </a:r>
            <a:r>
              <a:rPr lang="en-US" dirty="0" smtClean="0"/>
              <a:t>arbitrarily and </a:t>
            </a:r>
            <a:r>
              <a:rPr lang="en-US" dirty="0"/>
              <a:t>does not imply ‘absence of temperature’.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temperatures are </a:t>
            </a:r>
            <a:r>
              <a:rPr lang="en-US" dirty="0" smtClean="0"/>
              <a:t>converted to </a:t>
            </a:r>
            <a:r>
              <a:rPr lang="en-US" dirty="0"/>
              <a:t>an equivalent scale, say degrees Fahrenheit, the ‘twice’ relationship will </a:t>
            </a:r>
            <a:r>
              <a:rPr lang="en-US" dirty="0" smtClean="0"/>
              <a:t>no longer </a:t>
            </a:r>
            <a:r>
              <a:rPr lang="en-US" dirty="0"/>
              <a:t>apply.</a:t>
            </a:r>
          </a:p>
        </p:txBody>
      </p:sp>
    </p:spTree>
    <p:extLst>
      <p:ext uri="{BB962C8B-B14F-4D97-AF65-F5344CB8AC3E}">
        <p14:creationId xmlns:p14="http://schemas.microsoft.com/office/powerpoint/2010/main" val="377452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1147</TotalTime>
  <Words>2100</Words>
  <Application>Microsoft Office PowerPoint</Application>
  <PresentationFormat>On-screen Show (4:3)</PresentationFormat>
  <Paragraphs>177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Data Mining</vt:lpstr>
      <vt:lpstr>PowerPoint Presentation</vt:lpstr>
      <vt:lpstr>Labelled and Unlabelled Data</vt:lpstr>
      <vt:lpstr>Attributed and Variables</vt:lpstr>
      <vt:lpstr>Degree Classification Dataset</vt:lpstr>
      <vt:lpstr>Types of Variable</vt:lpstr>
      <vt:lpstr>Nominal Variables</vt:lpstr>
      <vt:lpstr>PowerPoint Presentation</vt:lpstr>
      <vt:lpstr>Interval-scaled variables</vt:lpstr>
      <vt:lpstr>Ratio-scaled variables</vt:lpstr>
      <vt:lpstr>categorical vs continuous </vt:lpstr>
      <vt:lpstr>Ignore Attribute</vt:lpstr>
      <vt:lpstr>PowerPoint Presentation</vt:lpstr>
      <vt:lpstr>Continuous to Categorical</vt:lpstr>
      <vt:lpstr>Discretisation</vt:lpstr>
      <vt:lpstr>Cut Point</vt:lpstr>
      <vt:lpstr>Equal Interval Method</vt:lpstr>
      <vt:lpstr>Equal Interval Method           Problems</vt:lpstr>
      <vt:lpstr>over-sensitivity</vt:lpstr>
      <vt:lpstr>Equal frequency intervals</vt:lpstr>
      <vt:lpstr>Data sets and resources</vt:lpstr>
      <vt:lpstr>Discussion in Future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tcl</cp:lastModifiedBy>
  <cp:revision>82</cp:revision>
  <dcterms:created xsi:type="dcterms:W3CDTF">2014-09-07T09:53:50Z</dcterms:created>
  <dcterms:modified xsi:type="dcterms:W3CDTF">2014-09-17T21:49:16Z</dcterms:modified>
</cp:coreProperties>
</file>