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handoutMasterIdLst>
    <p:handoutMasterId r:id="rId41"/>
  </p:handoutMasterIdLst>
  <p:sldIdLst>
    <p:sldId id="256" r:id="rId2"/>
    <p:sldId id="286" r:id="rId3"/>
    <p:sldId id="258" r:id="rId4"/>
    <p:sldId id="257" r:id="rId5"/>
    <p:sldId id="259" r:id="rId6"/>
    <p:sldId id="260" r:id="rId7"/>
    <p:sldId id="261" r:id="rId8"/>
    <p:sldId id="262" r:id="rId9"/>
    <p:sldId id="288" r:id="rId10"/>
    <p:sldId id="304" r:id="rId11"/>
    <p:sldId id="289" r:id="rId12"/>
    <p:sldId id="290" r:id="rId13"/>
    <p:sldId id="291" r:id="rId14"/>
    <p:sldId id="305" r:id="rId15"/>
    <p:sldId id="309" r:id="rId16"/>
    <p:sldId id="294" r:id="rId17"/>
    <p:sldId id="295" r:id="rId18"/>
    <p:sldId id="296" r:id="rId19"/>
    <p:sldId id="297" r:id="rId20"/>
    <p:sldId id="298" r:id="rId21"/>
    <p:sldId id="299" r:id="rId22"/>
    <p:sldId id="300" r:id="rId23"/>
    <p:sldId id="301" r:id="rId24"/>
    <p:sldId id="302" r:id="rId25"/>
    <p:sldId id="303" r:id="rId26"/>
    <p:sldId id="263" r:id="rId27"/>
    <p:sldId id="268" r:id="rId28"/>
    <p:sldId id="269" r:id="rId29"/>
    <p:sldId id="270" r:id="rId30"/>
    <p:sldId id="271" r:id="rId31"/>
    <p:sldId id="272" r:id="rId32"/>
    <p:sldId id="273" r:id="rId33"/>
    <p:sldId id="277" r:id="rId34"/>
    <p:sldId id="279" r:id="rId35"/>
    <p:sldId id="275" r:id="rId36"/>
    <p:sldId id="310" r:id="rId37"/>
    <p:sldId id="274" r:id="rId38"/>
    <p:sldId id="28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85" autoAdjust="0"/>
  </p:normalViewPr>
  <p:slideViewPr>
    <p:cSldViewPr>
      <p:cViewPr varScale="1">
        <p:scale>
          <a:sx n="67" d="100"/>
          <a:sy n="67" d="100"/>
        </p:scale>
        <p:origin x="-14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99B036-6B00-43AC-82C4-8362A41D537E}" type="datetimeFigureOut">
              <a:rPr lang="en-US" smtClean="0"/>
              <a:t>6/12/2016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7FBCDA-3887-4927-B3AA-D7E6544AFCA7}" type="slidenum">
              <a:rPr lang="en-US" smtClean="0"/>
              <a:t>‹#›</a:t>
            </a:fld>
            <a:endParaRPr lang="en-US"/>
          </a:p>
        </p:txBody>
      </p:sp>
    </p:spTree>
    <p:extLst>
      <p:ext uri="{BB962C8B-B14F-4D97-AF65-F5344CB8AC3E}">
        <p14:creationId xmlns:p14="http://schemas.microsoft.com/office/powerpoint/2010/main" val="3496087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824182-F734-4EFE-823B-4B9181D192A7}" type="datetimeFigureOut">
              <a:rPr lang="en-US" smtClean="0"/>
              <a:t>6/12/2016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67EAA1-B2B1-49AA-B270-5261BA47F177}" type="slidenum">
              <a:rPr lang="en-US" smtClean="0"/>
              <a:t>‹#›</a:t>
            </a:fld>
            <a:endParaRPr lang="en-US"/>
          </a:p>
        </p:txBody>
      </p:sp>
    </p:spTree>
    <p:extLst>
      <p:ext uri="{BB962C8B-B14F-4D97-AF65-F5344CB8AC3E}">
        <p14:creationId xmlns:p14="http://schemas.microsoft.com/office/powerpoint/2010/main" val="45525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cl.cam.ac.uk/~sps32/ches2012-backdoor.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Category_theory"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en.wikipedia.org/wiki/Topological_space" TargetMode="External"/><Relationship Id="rId4" Type="http://schemas.openxmlformats.org/officeDocument/2006/relationships/hyperlink" Target="http://en.wikipedia.org/wiki/Group_(mathematic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Knowledge is both an </a:t>
            </a:r>
            <a:r>
              <a:rPr lang="en-US" b="1" dirty="0" smtClean="0"/>
              <a:t>individual</a:t>
            </a:r>
            <a:r>
              <a:rPr lang="en-US" dirty="0" smtClean="0"/>
              <a:t> attribute and a </a:t>
            </a:r>
            <a:r>
              <a:rPr lang="en-US" b="1" dirty="0" smtClean="0"/>
              <a:t>collective</a:t>
            </a:r>
            <a:r>
              <a:rPr lang="en-US" dirty="0" smtClean="0"/>
              <a:t> attribute of the firm. </a:t>
            </a:r>
          </a:p>
          <a:p>
            <a:pPr eaLnBrk="1" hangingPunct="1"/>
            <a:r>
              <a:rPr lang="en-US" dirty="0" smtClean="0"/>
              <a:t>Knowledge is generally believed to have a location, either in the minds of humans or in specific business processes. </a:t>
            </a:r>
          </a:p>
          <a:p>
            <a:pPr eaLnBrk="1" hangingPunct="1"/>
            <a:r>
              <a:rPr lang="en-US" dirty="0" smtClean="0"/>
              <a:t>Knowledge is “sticky” and not universally applicable or easily moved. </a:t>
            </a:r>
          </a:p>
          <a:p>
            <a:pPr eaLnBrk="1" hangingPunct="1"/>
            <a:r>
              <a:rPr lang="en-US" dirty="0" smtClean="0"/>
              <a:t>Knowledge is thought to be situational and contextual. For example, you must know when to perform a procedure as well as how to perform it.</a:t>
            </a:r>
          </a:p>
          <a:p>
            <a:pPr eaLnBrk="1" hangingPunct="1"/>
            <a:r>
              <a:rPr lang="en-US" b="1" dirty="0" smtClean="0"/>
              <a:t>Tacit knowledge </a:t>
            </a:r>
            <a:r>
              <a:rPr lang="en-US" dirty="0" smtClean="0"/>
              <a:t>: Knowledge residing in the minds of employees that has not been documented. Like ride a bicycle.</a:t>
            </a:r>
          </a:p>
          <a:p>
            <a:pPr eaLnBrk="1" hangingPunct="1"/>
            <a:r>
              <a:rPr lang="en-US" dirty="0" smtClean="0"/>
              <a:t>i.e. Knowledge is a </a:t>
            </a:r>
            <a:r>
              <a:rPr lang="en-US" b="1" dirty="0" smtClean="0"/>
              <a:t>cognitive</a:t>
            </a:r>
            <a:r>
              <a:rPr lang="en-US" dirty="0" smtClean="0"/>
              <a:t>, even a physiological, event that takes place inside peoples’ heads. </a:t>
            </a:r>
          </a:p>
          <a:p>
            <a:pPr eaLnBrk="1" hangingPunct="1"/>
            <a:r>
              <a:rPr lang="en-US" b="1" dirty="0"/>
              <a:t>Explicit knowledge </a:t>
            </a:r>
            <a:r>
              <a:rPr lang="en-US" dirty="0" smtClean="0"/>
              <a:t>: Knowledge that has been documented </a:t>
            </a:r>
          </a:p>
          <a:p>
            <a:pPr eaLnBrk="1" hangingPunct="1"/>
            <a:r>
              <a:rPr lang="en-US" dirty="0" smtClean="0"/>
              <a:t>It is also </a:t>
            </a:r>
            <a:r>
              <a:rPr lang="en-US" b="1" dirty="0" smtClean="0"/>
              <a:t>stored</a:t>
            </a:r>
            <a:r>
              <a:rPr lang="en-US" dirty="0" smtClean="0"/>
              <a:t> in libraries and records, </a:t>
            </a:r>
            <a:r>
              <a:rPr lang="en-US" b="1" dirty="0" smtClean="0"/>
              <a:t>shared</a:t>
            </a:r>
            <a:r>
              <a:rPr lang="en-US" dirty="0" smtClean="0"/>
              <a:t> in lectures, and </a:t>
            </a:r>
            <a:r>
              <a:rPr lang="en-US" b="1" dirty="0" smtClean="0"/>
              <a:t>stored</a:t>
            </a:r>
            <a:r>
              <a:rPr lang="en-US" dirty="0" smtClean="0"/>
              <a:t> by firms in the form of business processes and employee know-how. Knowledge can reside in e-mail, voice mail, graphics, and unstructured documents as well as structured</a:t>
            </a:r>
          </a:p>
          <a:p>
            <a:endParaRPr lang="en-US" dirty="0"/>
          </a:p>
        </p:txBody>
      </p:sp>
      <p:sp>
        <p:nvSpPr>
          <p:cNvPr id="4" name="Slide Number Placeholder 3"/>
          <p:cNvSpPr>
            <a:spLocks noGrp="1"/>
          </p:cNvSpPr>
          <p:nvPr>
            <p:ph type="sldNum" sz="quarter" idx="10"/>
          </p:nvPr>
        </p:nvSpPr>
        <p:spPr/>
        <p:txBody>
          <a:bodyPr/>
          <a:lstStyle/>
          <a:p>
            <a:fld id="{3FA8AC8A-9B86-4CE5-8874-D2B994200877}" type="slidenum">
              <a:rPr lang="en-US" smtClean="0"/>
              <a:t>2</a:t>
            </a:fld>
            <a:endParaRPr lang="en-US"/>
          </a:p>
        </p:txBody>
      </p:sp>
    </p:spTree>
    <p:extLst>
      <p:ext uri="{BB962C8B-B14F-4D97-AF65-F5344CB8AC3E}">
        <p14:creationId xmlns:p14="http://schemas.microsoft.com/office/powerpoint/2010/main" val="306075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23</a:t>
            </a:fld>
            <a:endParaRPr lang="en-US"/>
          </a:p>
        </p:txBody>
      </p:sp>
    </p:spTree>
    <p:extLst>
      <p:ext uri="{BB962C8B-B14F-4D97-AF65-F5344CB8AC3E}">
        <p14:creationId xmlns:p14="http://schemas.microsoft.com/office/powerpoint/2010/main" val="2413434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27</a:t>
            </a:fld>
            <a:endParaRPr lang="en-US"/>
          </a:p>
        </p:txBody>
      </p:sp>
    </p:spTree>
    <p:extLst>
      <p:ext uri="{BB962C8B-B14F-4D97-AF65-F5344CB8AC3E}">
        <p14:creationId xmlns:p14="http://schemas.microsoft.com/office/powerpoint/2010/main" val="2233450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31</a:t>
            </a:fld>
            <a:endParaRPr lang="en-US"/>
          </a:p>
        </p:txBody>
      </p:sp>
    </p:spTree>
    <p:extLst>
      <p:ext uri="{BB962C8B-B14F-4D97-AF65-F5344CB8AC3E}">
        <p14:creationId xmlns:p14="http://schemas.microsoft.com/office/powerpoint/2010/main" val="3614216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strengthen with some added piece, support, or material</a:t>
            </a:r>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32</a:t>
            </a:fld>
            <a:endParaRPr lang="en-US"/>
          </a:p>
        </p:txBody>
      </p:sp>
    </p:spTree>
    <p:extLst>
      <p:ext uri="{BB962C8B-B14F-4D97-AF65-F5344CB8AC3E}">
        <p14:creationId xmlns:p14="http://schemas.microsoft.com/office/powerpoint/2010/main" val="3261460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xfrm>
            <a:off x="1150938" y="692150"/>
            <a:ext cx="4556125" cy="3416300"/>
          </a:xfrm>
          <a:ln/>
        </p:spPr>
      </p:sp>
      <p:sp>
        <p:nvSpPr>
          <p:cNvPr id="227331" name="Rectangle 3"/>
          <p:cNvSpPr>
            <a:spLocks noGrp="1" noChangeArrowheads="1"/>
          </p:cNvSpPr>
          <p:nvPr>
            <p:ph type="body" idx="1"/>
          </p:nvPr>
        </p:nvSpPr>
        <p:spPr/>
        <p:txBody>
          <a:bodyPr/>
          <a:lstStyle/>
          <a:p>
            <a:endParaRPr lang="en-US" sz="1400" b="1" dirty="0">
              <a:solidFill>
                <a:srgbClr val="008000"/>
              </a:solidFill>
            </a:endParaRPr>
          </a:p>
        </p:txBody>
      </p:sp>
    </p:spTree>
    <p:extLst>
      <p:ext uri="{BB962C8B-B14F-4D97-AF65-F5344CB8AC3E}">
        <p14:creationId xmlns:p14="http://schemas.microsoft.com/office/powerpoint/2010/main" val="1022560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xfrm>
            <a:off x="1150938" y="692150"/>
            <a:ext cx="4556125" cy="3416300"/>
          </a:xfrm>
          <a:ln/>
        </p:spPr>
      </p:sp>
      <p:sp>
        <p:nvSpPr>
          <p:cNvPr id="229379" name="Rectangle 3"/>
          <p:cNvSpPr>
            <a:spLocks noGrp="1" noChangeArrowheads="1"/>
          </p:cNvSpPr>
          <p:nvPr>
            <p:ph type="body" idx="1"/>
          </p:nvPr>
        </p:nvSpPr>
        <p:spPr/>
        <p:txBody>
          <a:bodyPr/>
          <a:lstStyle/>
          <a:p>
            <a:endParaRPr lang="en-US" sz="1400">
              <a:solidFill>
                <a:srgbClr val="008000"/>
              </a:solidFill>
            </a:endParaRPr>
          </a:p>
        </p:txBody>
      </p:sp>
    </p:spTree>
    <p:extLst>
      <p:ext uri="{BB962C8B-B14F-4D97-AF65-F5344CB8AC3E}">
        <p14:creationId xmlns:p14="http://schemas.microsoft.com/office/powerpoint/2010/main" val="2808736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 supermarket chain mines its customer transactions data to </a:t>
            </a:r>
            <a:r>
              <a:rPr lang="en-US" sz="1200" b="0" i="0" u="none" strike="noStrike" kern="1200" baseline="0" dirty="0" err="1" smtClean="0">
                <a:solidFill>
                  <a:schemeClr val="tx1"/>
                </a:solidFill>
                <a:latin typeface="+mn-lt"/>
                <a:ea typeface="+mn-ea"/>
                <a:cs typeface="+mn-cs"/>
              </a:rPr>
              <a:t>optimise</a:t>
            </a:r>
            <a:r>
              <a:rPr lang="en-US" sz="1200" b="0" i="0" u="none" strike="noStrike" kern="1200" baseline="0" dirty="0" smtClean="0">
                <a:solidFill>
                  <a:schemeClr val="tx1"/>
                </a:solidFill>
                <a:latin typeface="+mn-lt"/>
                <a:ea typeface="+mn-ea"/>
                <a:cs typeface="+mn-cs"/>
              </a:rPr>
              <a:t> targeting</a:t>
            </a:r>
          </a:p>
          <a:p>
            <a:r>
              <a:rPr lang="en-US" sz="1200" b="0" i="0" u="none" strike="noStrike" kern="1200" baseline="0" dirty="0" smtClean="0">
                <a:solidFill>
                  <a:schemeClr val="tx1"/>
                </a:solidFill>
                <a:latin typeface="+mn-lt"/>
                <a:ea typeface="+mn-ea"/>
                <a:cs typeface="+mn-cs"/>
              </a:rPr>
              <a:t>of high value customers</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credit card company can use its data warehouse of customer transactions</a:t>
            </a:r>
          </a:p>
          <a:p>
            <a:r>
              <a:rPr lang="en-US" sz="1200" b="0" i="0" u="none" strike="noStrike" kern="1200" baseline="0" dirty="0" smtClean="0">
                <a:solidFill>
                  <a:schemeClr val="tx1"/>
                </a:solidFill>
                <a:latin typeface="+mn-lt"/>
                <a:ea typeface="+mn-ea"/>
                <a:cs typeface="+mn-cs"/>
              </a:rPr>
              <a:t>for fraud detection</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major hotel chain can use survey databases to identify attributes of a</a:t>
            </a:r>
          </a:p>
          <a:p>
            <a:r>
              <a:rPr lang="en-US" sz="1200" b="0" i="0" u="none" strike="noStrike" kern="1200" baseline="0" dirty="0" smtClean="0">
                <a:solidFill>
                  <a:schemeClr val="tx1"/>
                </a:solidFill>
                <a:latin typeface="+mn-lt"/>
                <a:ea typeface="+mn-ea"/>
                <a:cs typeface="+mn-cs"/>
              </a:rPr>
              <a:t>‘high-value’ prospect</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predicting the probability of default for consumer loan applications by improving</a:t>
            </a:r>
          </a:p>
          <a:p>
            <a:r>
              <a:rPr lang="en-US" sz="1200" b="0" i="0" u="none" strike="noStrike" kern="1200" baseline="0" dirty="0" smtClean="0">
                <a:solidFill>
                  <a:schemeClr val="tx1"/>
                </a:solidFill>
                <a:latin typeface="+mn-lt"/>
                <a:ea typeface="+mn-ea"/>
                <a:cs typeface="+mn-cs"/>
              </a:rPr>
              <a:t>the ability to predict bad loans</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reducing fabrication flaws in VLSI chips</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data mining systems can sift through vast quantities of data collected during</a:t>
            </a:r>
          </a:p>
          <a:p>
            <a:r>
              <a:rPr lang="en-US" sz="1200" b="0" i="0" u="none" strike="noStrike" kern="1200" baseline="0" dirty="0" smtClean="0">
                <a:solidFill>
                  <a:schemeClr val="tx1"/>
                </a:solidFill>
                <a:latin typeface="+mn-lt"/>
                <a:ea typeface="+mn-ea"/>
                <a:cs typeface="+mn-cs"/>
              </a:rPr>
              <a:t>the semiconductor fabrication process to identify conditions that are causing</a:t>
            </a:r>
          </a:p>
          <a:p>
            <a:r>
              <a:rPr lang="en-US" sz="1200" b="0" i="0" u="none" strike="noStrike" kern="1200" baseline="0" dirty="0" smtClean="0">
                <a:solidFill>
                  <a:schemeClr val="tx1"/>
                </a:solidFill>
                <a:latin typeface="+mn-lt"/>
                <a:ea typeface="+mn-ea"/>
                <a:cs typeface="+mn-cs"/>
              </a:rPr>
              <a:t>yield problems</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predicting audience share for television </a:t>
            </a:r>
            <a:r>
              <a:rPr lang="en-US" sz="1200" b="0" i="0" u="none" strike="noStrike" kern="1200" baseline="0" dirty="0" err="1" smtClean="0">
                <a:solidFill>
                  <a:schemeClr val="tx1"/>
                </a:solidFill>
                <a:latin typeface="+mn-lt"/>
                <a:ea typeface="+mn-ea"/>
                <a:cs typeface="+mn-cs"/>
              </a:rPr>
              <a:t>programmes</a:t>
            </a:r>
            <a:r>
              <a:rPr lang="en-US" sz="1200" b="0" i="0" u="none" strike="noStrike" kern="1200" baseline="0" dirty="0" smtClean="0">
                <a:solidFill>
                  <a:schemeClr val="tx1"/>
                </a:solidFill>
                <a:latin typeface="+mn-lt"/>
                <a:ea typeface="+mn-ea"/>
                <a:cs typeface="+mn-cs"/>
              </a:rPr>
              <a:t>, allowing television executives</a:t>
            </a:r>
          </a:p>
          <a:p>
            <a:r>
              <a:rPr lang="en-US" sz="1200" b="0" i="0" u="none" strike="noStrike" kern="1200" baseline="0" dirty="0" smtClean="0">
                <a:solidFill>
                  <a:schemeClr val="tx1"/>
                </a:solidFill>
                <a:latin typeface="+mn-lt"/>
                <a:ea typeface="+mn-ea"/>
                <a:cs typeface="+mn-cs"/>
              </a:rPr>
              <a:t>to arrange show schedules to </a:t>
            </a:r>
            <a:r>
              <a:rPr lang="en-US" sz="1200" b="0" i="0" u="none" strike="noStrike" kern="1200" baseline="0" dirty="0" err="1" smtClean="0">
                <a:solidFill>
                  <a:schemeClr val="tx1"/>
                </a:solidFill>
                <a:latin typeface="+mn-lt"/>
                <a:ea typeface="+mn-ea"/>
                <a:cs typeface="+mn-cs"/>
              </a:rPr>
              <a:t>maximise</a:t>
            </a:r>
            <a:r>
              <a:rPr lang="en-US" sz="1200" b="0" i="0" u="none" strike="noStrike" kern="1200" baseline="0" dirty="0" smtClean="0">
                <a:solidFill>
                  <a:schemeClr val="tx1"/>
                </a:solidFill>
                <a:latin typeface="+mn-lt"/>
                <a:ea typeface="+mn-ea"/>
                <a:cs typeface="+mn-cs"/>
              </a:rPr>
              <a:t> market share and increase</a:t>
            </a:r>
          </a:p>
          <a:p>
            <a:r>
              <a:rPr lang="en-US" sz="1200" b="0" i="0" u="none" strike="noStrike" kern="1200" baseline="0" dirty="0" smtClean="0">
                <a:solidFill>
                  <a:schemeClr val="tx1"/>
                </a:solidFill>
                <a:latin typeface="+mn-lt"/>
                <a:ea typeface="+mn-ea"/>
                <a:cs typeface="+mn-cs"/>
              </a:rPr>
              <a:t>advertising revenues</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predicting the probability that a cancer patient will respond to chemotherapy,</a:t>
            </a:r>
          </a:p>
          <a:p>
            <a:r>
              <a:rPr lang="en-US" sz="1200" b="0" i="0" u="none" strike="noStrike" kern="1200" baseline="0" dirty="0" smtClean="0">
                <a:solidFill>
                  <a:schemeClr val="tx1"/>
                </a:solidFill>
                <a:latin typeface="+mn-lt"/>
                <a:ea typeface="+mn-ea"/>
                <a:cs typeface="+mn-cs"/>
              </a:rPr>
              <a:t>thus reducing health-care costs without affecting quality of care.</a:t>
            </a:r>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36</a:t>
            </a:fld>
            <a:endParaRPr lang="en-US"/>
          </a:p>
        </p:txBody>
      </p:sp>
    </p:spTree>
    <p:extLst>
      <p:ext uri="{BB962C8B-B14F-4D97-AF65-F5344CB8AC3E}">
        <p14:creationId xmlns:p14="http://schemas.microsoft.com/office/powerpoint/2010/main" val="1845676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Summarization</a:t>
            </a:r>
            <a:r>
              <a:rPr lang="en-US" sz="1200" b="0" i="0" u="none" strike="noStrike" kern="1200" baseline="0" dirty="0" smtClean="0">
                <a:solidFill>
                  <a:schemeClr val="tx1"/>
                </a:solidFill>
                <a:latin typeface="+mn-lt"/>
                <a:ea typeface="+mn-ea"/>
                <a:cs typeface="+mn-cs"/>
              </a:rPr>
              <a:t> is a key data mining concept which involves techniques for finding a </a:t>
            </a:r>
            <a:r>
              <a:rPr lang="en-US" sz="1200" b="1" i="0" u="none" strike="noStrike" kern="1200" baseline="0" dirty="0" smtClean="0">
                <a:solidFill>
                  <a:schemeClr val="tx1"/>
                </a:solidFill>
                <a:latin typeface="+mn-lt"/>
                <a:ea typeface="+mn-ea"/>
                <a:cs typeface="+mn-cs"/>
              </a:rPr>
              <a:t>compact description </a:t>
            </a:r>
            <a:r>
              <a:rPr lang="en-US" sz="1200" b="0" i="0" u="none" strike="noStrike" kern="1200" baseline="0" dirty="0" smtClean="0">
                <a:solidFill>
                  <a:schemeClr val="tx1"/>
                </a:solidFill>
                <a:latin typeface="+mn-lt"/>
                <a:ea typeface="+mn-ea"/>
                <a:cs typeface="+mn-cs"/>
              </a:rPr>
              <a:t>of a dataset. Simple summarization methods such as tabulating the mean and standard deviations are often applied for data analysis, data visualization and automated report generation. Clustering is</a:t>
            </a:r>
          </a:p>
          <a:p>
            <a:r>
              <a:rPr lang="en-US" sz="1200" b="0" i="0" u="none" strike="noStrike" kern="1200" baseline="0" dirty="0" smtClean="0">
                <a:solidFill>
                  <a:schemeClr val="tx1"/>
                </a:solidFill>
                <a:latin typeface="+mn-lt"/>
                <a:ea typeface="+mn-ea"/>
                <a:cs typeface="+mn-cs"/>
              </a:rPr>
              <a:t>another data mining technique that is often used to summarize large datasets.</a:t>
            </a:r>
          </a:p>
          <a:p>
            <a:endParaRPr lang="en-US" sz="1200" b="0" i="0" u="none" strike="noStrike" kern="1200" baseline="0" dirty="0" smtClean="0">
              <a:solidFill>
                <a:schemeClr val="tx1"/>
              </a:solidFill>
              <a:latin typeface="+mn-lt"/>
              <a:ea typeface="+mn-ea"/>
              <a:cs typeface="+mn-cs"/>
            </a:endParaRPr>
          </a:p>
          <a:p>
            <a:endParaRPr lang="fr-FR" dirty="0" smtClean="0"/>
          </a:p>
          <a:p>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6</a:t>
            </a:fld>
            <a:endParaRPr lang="en-US"/>
          </a:p>
        </p:txBody>
      </p:sp>
    </p:spTree>
    <p:extLst>
      <p:ext uri="{BB962C8B-B14F-4D97-AF65-F5344CB8AC3E}">
        <p14:creationId xmlns:p14="http://schemas.microsoft.com/office/powerpoint/2010/main" val="289025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vast amounts of data recorded every day on automatic recording</a:t>
            </a:r>
          </a:p>
          <a:p>
            <a:r>
              <a:rPr lang="en-US" sz="1200" b="0" i="0" u="none" strike="noStrike" kern="1200" baseline="0" dirty="0" smtClean="0">
                <a:solidFill>
                  <a:schemeClr val="tx1"/>
                </a:solidFill>
                <a:latin typeface="+mn-lt"/>
                <a:ea typeface="+mn-ea"/>
                <a:cs typeface="+mn-cs"/>
              </a:rPr>
              <a:t>devices, such as credit card transaction files and web logs, as well as </a:t>
            </a:r>
            <a:r>
              <a:rPr lang="en-US" sz="1200" b="0" i="0" u="none" strike="noStrike" kern="1200" baseline="0" dirty="0" err="1" smtClean="0">
                <a:solidFill>
                  <a:schemeClr val="tx1"/>
                </a:solidFill>
                <a:latin typeface="+mn-lt"/>
                <a:ea typeface="+mn-ea"/>
                <a:cs typeface="+mn-cs"/>
              </a:rPr>
              <a:t>nonsymbolic</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data such as CCTV recordings.</a:t>
            </a:r>
          </a:p>
          <a:p>
            <a:r>
              <a:rPr lang="en-US" sz="1200" b="0" i="0" u="none" strike="noStrike" kern="1200" baseline="0" dirty="0" smtClean="0">
                <a:solidFill>
                  <a:schemeClr val="tx1"/>
                </a:solidFill>
                <a:latin typeface="+mn-lt"/>
                <a:ea typeface="+mn-ea"/>
                <a:cs typeface="+mn-cs"/>
              </a:rPr>
              <a:t>Alongside advances in storage technology, which increasingly make it possible</a:t>
            </a:r>
          </a:p>
          <a:p>
            <a:r>
              <a:rPr lang="en-US" sz="1200" b="0" i="0" u="none" strike="noStrike" kern="1200" baseline="0" dirty="0" smtClean="0">
                <a:solidFill>
                  <a:schemeClr val="tx1"/>
                </a:solidFill>
                <a:latin typeface="+mn-lt"/>
                <a:ea typeface="+mn-ea"/>
                <a:cs typeface="+mn-cs"/>
              </a:rPr>
              <a:t>to store such vast amounts of data at relatively low cost whether in commercial</a:t>
            </a:r>
          </a:p>
          <a:p>
            <a:r>
              <a:rPr lang="en-US" sz="1200" b="0" i="0" u="none" strike="noStrike" kern="1200" baseline="0" dirty="0" smtClean="0">
                <a:solidFill>
                  <a:schemeClr val="tx1"/>
                </a:solidFill>
                <a:latin typeface="+mn-lt"/>
                <a:ea typeface="+mn-ea"/>
                <a:cs typeface="+mn-cs"/>
              </a:rPr>
              <a:t>data warehouses, scientific research laboratories or elsewhere, has come a </a:t>
            </a:r>
          </a:p>
          <a:p>
            <a:r>
              <a:rPr lang="en-US" sz="1200" b="0" i="0" u="none" strike="noStrike" kern="1200" baseline="0" dirty="0" smtClean="0">
                <a:solidFill>
                  <a:schemeClr val="tx1"/>
                </a:solidFill>
                <a:latin typeface="+mn-lt"/>
                <a:ea typeface="+mn-ea"/>
                <a:cs typeface="+mn-cs"/>
              </a:rPr>
              <a:t>growing </a:t>
            </a:r>
            <a:r>
              <a:rPr lang="en-US" sz="1200" b="0" i="0" u="none" strike="noStrike" kern="1200" baseline="0" dirty="0" err="1" smtClean="0">
                <a:solidFill>
                  <a:schemeClr val="tx1"/>
                </a:solidFill>
                <a:latin typeface="+mn-lt"/>
                <a:ea typeface="+mn-ea"/>
                <a:cs typeface="+mn-cs"/>
              </a:rPr>
              <a:t>realisation</a:t>
            </a:r>
            <a:r>
              <a:rPr lang="en-US" sz="1200" b="0" i="0" u="none" strike="noStrike" kern="1200" baseline="0" dirty="0" smtClean="0">
                <a:solidFill>
                  <a:schemeClr val="tx1"/>
                </a:solidFill>
                <a:latin typeface="+mn-lt"/>
                <a:ea typeface="+mn-ea"/>
                <a:cs typeface="+mn-cs"/>
              </a:rPr>
              <a:t> that such data contains buried within it knowledge that</a:t>
            </a:r>
          </a:p>
          <a:p>
            <a:r>
              <a:rPr lang="en-US" sz="1200" b="0" i="0" u="none" strike="noStrike" kern="1200" baseline="0" dirty="0" smtClean="0">
                <a:solidFill>
                  <a:schemeClr val="tx1"/>
                </a:solidFill>
                <a:latin typeface="+mn-lt"/>
                <a:ea typeface="+mn-ea"/>
                <a:cs typeface="+mn-cs"/>
              </a:rPr>
              <a:t>can be critical to a company’s growth or decline, knowledge that could lead</a:t>
            </a:r>
          </a:p>
          <a:p>
            <a:r>
              <a:rPr lang="en-US" sz="1200" b="0" i="0" u="none" strike="noStrike" kern="1200" baseline="0" dirty="0" smtClean="0">
                <a:solidFill>
                  <a:schemeClr val="tx1"/>
                </a:solidFill>
                <a:latin typeface="+mn-lt"/>
                <a:ea typeface="+mn-ea"/>
                <a:cs typeface="+mn-cs"/>
              </a:rPr>
              <a:t>to important discoveries in science, knowledge that could enable us accurately</a:t>
            </a:r>
          </a:p>
          <a:p>
            <a:r>
              <a:rPr lang="en-US" sz="1200" b="0" i="0" u="none" strike="noStrike" kern="1200" baseline="0" dirty="0" smtClean="0">
                <a:solidFill>
                  <a:schemeClr val="tx1"/>
                </a:solidFill>
                <a:latin typeface="+mn-lt"/>
                <a:ea typeface="+mn-ea"/>
                <a:cs typeface="+mn-cs"/>
              </a:rPr>
              <a:t>to predict the weather and natural disasters, knowledge that could enable us</a:t>
            </a:r>
          </a:p>
          <a:p>
            <a:r>
              <a:rPr lang="en-US" sz="1200" b="0" i="0" u="none" strike="noStrike" kern="1200" baseline="0" dirty="0" smtClean="0">
                <a:solidFill>
                  <a:schemeClr val="tx1"/>
                </a:solidFill>
                <a:latin typeface="+mn-lt"/>
                <a:ea typeface="+mn-ea"/>
                <a:cs typeface="+mn-cs"/>
              </a:rPr>
              <a:t>to identify the causes of and possible cures for lethal illnesses, knowledge that</a:t>
            </a:r>
          </a:p>
          <a:p>
            <a:r>
              <a:rPr lang="en-US" sz="1200" b="0" i="0" u="none" strike="noStrike" kern="1200" baseline="0" dirty="0" smtClean="0">
                <a:solidFill>
                  <a:schemeClr val="tx1"/>
                </a:solidFill>
                <a:latin typeface="+mn-lt"/>
                <a:ea typeface="+mn-ea"/>
                <a:cs typeface="+mn-cs"/>
              </a:rPr>
              <a:t>could literally mean the difference between life and death. Yet the huge volumes</a:t>
            </a:r>
          </a:p>
          <a:p>
            <a:r>
              <a:rPr lang="en-US" sz="1200" b="0" i="0" u="none" strike="noStrike" kern="1200" baseline="0" dirty="0" smtClean="0">
                <a:solidFill>
                  <a:schemeClr val="tx1"/>
                </a:solidFill>
                <a:latin typeface="+mn-lt"/>
                <a:ea typeface="+mn-ea"/>
                <a:cs typeface="+mn-cs"/>
              </a:rPr>
              <a:t>involved mean that most of this data is merely stored—never to be examined</a:t>
            </a:r>
          </a:p>
          <a:p>
            <a:r>
              <a:rPr lang="en-US" sz="1200" b="0" i="0" u="none" strike="noStrike" kern="1200" baseline="0" dirty="0" smtClean="0">
                <a:solidFill>
                  <a:schemeClr val="tx1"/>
                </a:solidFill>
                <a:latin typeface="+mn-lt"/>
                <a:ea typeface="+mn-ea"/>
                <a:cs typeface="+mn-cs"/>
              </a:rPr>
              <a:t>in more than the most superficial way, if at all. It has rightly been said that</a:t>
            </a:r>
          </a:p>
          <a:p>
            <a:r>
              <a:rPr lang="en-US" sz="1200" b="0" i="0" u="none" strike="noStrike" kern="1200" baseline="0" dirty="0" smtClean="0">
                <a:solidFill>
                  <a:schemeClr val="tx1"/>
                </a:solidFill>
                <a:latin typeface="+mn-lt"/>
                <a:ea typeface="+mn-ea"/>
                <a:cs typeface="+mn-cs"/>
              </a:rPr>
              <a:t>the world is becoming ‘data rich but knowledge poor’.</a:t>
            </a:r>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9</a:t>
            </a:fld>
            <a:endParaRPr lang="en-US"/>
          </a:p>
        </p:txBody>
      </p:sp>
    </p:spTree>
    <p:extLst>
      <p:ext uri="{BB962C8B-B14F-4D97-AF65-F5344CB8AC3E}">
        <p14:creationId xmlns:p14="http://schemas.microsoft.com/office/powerpoint/2010/main" val="590427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fr-FR" dirty="0" smtClean="0"/>
              <a:t>eBay 6.5 PB 2009, Google 1 PB of new data </a:t>
            </a:r>
            <a:r>
              <a:rPr lang="fr-FR" dirty="0" err="1" smtClean="0"/>
              <a:t>every</a:t>
            </a:r>
            <a:r>
              <a:rPr lang="fr-FR" dirty="0" smtClean="0"/>
              <a:t> 3 </a:t>
            </a:r>
            <a:r>
              <a:rPr lang="fr-FR" dirty="0" err="1" smtClean="0"/>
              <a:t>days</a:t>
            </a:r>
            <a:r>
              <a:rPr lang="fr-FR" dirty="0" smtClean="0"/>
              <a:t> 2009 : It </a:t>
            </a:r>
            <a:r>
              <a:rPr lang="fr-FR" dirty="0" err="1" smtClean="0"/>
              <a:t>is</a:t>
            </a:r>
            <a:r>
              <a:rPr lang="fr-FR" dirty="0" smtClean="0"/>
              <a:t> </a:t>
            </a:r>
            <a:r>
              <a:rPr lang="fr-FR" dirty="0" err="1" smtClean="0"/>
              <a:t>said</a:t>
            </a:r>
            <a:r>
              <a:rPr lang="fr-FR" dirty="0" smtClean="0"/>
              <a:t> </a:t>
            </a:r>
            <a:r>
              <a:rPr lang="fr-FR" dirty="0" err="1" smtClean="0"/>
              <a:t>that</a:t>
            </a:r>
            <a:r>
              <a:rPr lang="fr-FR" dirty="0" smtClean="0"/>
              <a:t> Google </a:t>
            </a:r>
            <a:r>
              <a:rPr lang="fr-FR" dirty="0" err="1" smtClean="0"/>
              <a:t>is</a:t>
            </a:r>
            <a:r>
              <a:rPr lang="fr-FR" dirty="0" smtClean="0"/>
              <a:t> </a:t>
            </a:r>
            <a:r>
              <a:rPr lang="fr-FR" dirty="0" err="1" smtClean="0"/>
              <a:t>today</a:t>
            </a:r>
            <a:r>
              <a:rPr lang="fr-FR" dirty="0" smtClean="0"/>
              <a:t> the </a:t>
            </a:r>
            <a:r>
              <a:rPr lang="fr-FR" dirty="0" err="1" smtClean="0"/>
              <a:t>largest</a:t>
            </a:r>
            <a:r>
              <a:rPr lang="fr-FR" dirty="0" smtClean="0"/>
              <a:t> manufacturer of Computer Hardware – </a:t>
            </a:r>
          </a:p>
          <a:p>
            <a:pPr eaLnBrk="1" hangingPunct="1">
              <a:spcBef>
                <a:spcPct val="0"/>
              </a:spcBef>
            </a:pPr>
            <a:r>
              <a:rPr lang="fr-FR" dirty="0" smtClean="0"/>
              <a:t>To </a:t>
            </a:r>
            <a:r>
              <a:rPr lang="fr-FR" dirty="0" err="1" smtClean="0"/>
              <a:t>handle</a:t>
            </a:r>
            <a:r>
              <a:rPr lang="fr-FR" dirty="0" smtClean="0"/>
              <a:t> the data - </a:t>
            </a:r>
            <a:r>
              <a:rPr lang="fr-FR" dirty="0" err="1" smtClean="0"/>
              <a:t>it</a:t>
            </a:r>
            <a:r>
              <a:rPr lang="fr-FR" dirty="0" smtClean="0"/>
              <a:t> designs and </a:t>
            </a:r>
            <a:r>
              <a:rPr lang="fr-FR" dirty="0" err="1" smtClean="0"/>
              <a:t>produces</a:t>
            </a:r>
            <a:r>
              <a:rPr lang="fr-FR" dirty="0" smtClean="0"/>
              <a:t> </a:t>
            </a:r>
            <a:r>
              <a:rPr lang="fr-FR" dirty="0" err="1" smtClean="0"/>
              <a:t>its</a:t>
            </a:r>
            <a:r>
              <a:rPr lang="fr-FR" dirty="0" smtClean="0"/>
              <a:t> </a:t>
            </a:r>
            <a:r>
              <a:rPr lang="fr-FR" dirty="0" err="1" smtClean="0"/>
              <a:t>own</a:t>
            </a:r>
            <a:r>
              <a:rPr lang="fr-FR" dirty="0" smtClean="0"/>
              <a:t> hardware. </a:t>
            </a:r>
            <a:r>
              <a:rPr lang="fr-FR" dirty="0" err="1" smtClean="0"/>
              <a:t>Maybe</a:t>
            </a:r>
            <a:r>
              <a:rPr lang="fr-FR" dirty="0" smtClean="0"/>
              <a:t> </a:t>
            </a:r>
            <a:r>
              <a:rPr lang="fr-FR" dirty="0" err="1" smtClean="0"/>
              <a:t>becasue</a:t>
            </a:r>
            <a:r>
              <a:rPr lang="fr-FR" dirty="0" smtClean="0"/>
              <a:t> once in a </a:t>
            </a:r>
            <a:r>
              <a:rPr lang="fr-FR" dirty="0" err="1" smtClean="0"/>
              <a:t>security</a:t>
            </a:r>
            <a:r>
              <a:rPr lang="fr-FR" dirty="0" smtClean="0"/>
              <a:t> workshop, an expert </a:t>
            </a:r>
            <a:r>
              <a:rPr lang="fr-FR" dirty="0" err="1" smtClean="0"/>
              <a:t>shared</a:t>
            </a:r>
            <a:r>
              <a:rPr lang="fr-FR" dirty="0" smtClean="0"/>
              <a:t> a case in </a:t>
            </a:r>
            <a:r>
              <a:rPr lang="fr-FR" dirty="0" err="1" smtClean="0"/>
              <a:t>which</a:t>
            </a:r>
            <a:r>
              <a:rPr lang="fr-FR" dirty="0" smtClean="0"/>
              <a:t> sensitive </a:t>
            </a:r>
            <a:r>
              <a:rPr lang="fr-FR" dirty="0" err="1" smtClean="0"/>
              <a:t>company</a:t>
            </a:r>
            <a:r>
              <a:rPr lang="fr-FR" dirty="0" smtClean="0"/>
              <a:t> </a:t>
            </a:r>
            <a:r>
              <a:rPr lang="fr-FR" dirty="0" err="1" smtClean="0"/>
              <a:t>asked</a:t>
            </a:r>
            <a:r>
              <a:rPr lang="fr-FR" dirty="0" smtClean="0"/>
              <a:t> the </a:t>
            </a:r>
            <a:r>
              <a:rPr lang="fr-FR" dirty="0" err="1" smtClean="0"/>
              <a:t>proprietory</a:t>
            </a:r>
            <a:r>
              <a:rPr lang="fr-FR" dirty="0" smtClean="0"/>
              <a:t> </a:t>
            </a:r>
            <a:r>
              <a:rPr lang="fr-FR" dirty="0" err="1" smtClean="0"/>
              <a:t>vendors</a:t>
            </a:r>
            <a:r>
              <a:rPr lang="fr-FR" dirty="0" smtClean="0"/>
              <a:t> to </a:t>
            </a:r>
            <a:r>
              <a:rPr lang="fr-FR" dirty="0" err="1" smtClean="0"/>
              <a:t>submitt</a:t>
            </a:r>
            <a:r>
              <a:rPr lang="fr-FR" dirty="0" smtClean="0"/>
              <a:t> an AFFADAVID (</a:t>
            </a:r>
            <a:r>
              <a:rPr lang="fr-FR" dirty="0" err="1" smtClean="0"/>
              <a:t>registered</a:t>
            </a:r>
            <a:r>
              <a:rPr lang="fr-FR" dirty="0" smtClean="0"/>
              <a:t> </a:t>
            </a:r>
            <a:r>
              <a:rPr lang="fr-FR" dirty="0" err="1" smtClean="0"/>
              <a:t>from</a:t>
            </a:r>
            <a:r>
              <a:rPr lang="fr-FR" dirty="0" smtClean="0"/>
              <a:t> court) </a:t>
            </a:r>
            <a:r>
              <a:rPr lang="fr-FR" dirty="0" err="1" smtClean="0"/>
              <a:t>paper</a:t>
            </a:r>
            <a:r>
              <a:rPr lang="fr-FR" dirty="0" smtClean="0"/>
              <a:t> </a:t>
            </a:r>
            <a:r>
              <a:rPr lang="fr-FR" dirty="0" err="1" smtClean="0"/>
              <a:t>saying</a:t>
            </a:r>
            <a:r>
              <a:rPr lang="fr-FR" dirty="0" smtClean="0"/>
              <a:t> </a:t>
            </a:r>
            <a:r>
              <a:rPr lang="fr-FR" dirty="0" err="1" smtClean="0"/>
              <a:t>there</a:t>
            </a:r>
            <a:r>
              <a:rPr lang="fr-FR" dirty="0" smtClean="0"/>
              <a:t> </a:t>
            </a:r>
            <a:r>
              <a:rPr lang="fr-FR" dirty="0" err="1" smtClean="0"/>
              <a:t>is</a:t>
            </a:r>
            <a:r>
              <a:rPr lang="fr-FR" dirty="0" smtClean="0"/>
              <a:t> no </a:t>
            </a:r>
            <a:r>
              <a:rPr lang="fr-FR" dirty="0" err="1" smtClean="0"/>
              <a:t>backdoor</a:t>
            </a:r>
            <a:r>
              <a:rPr lang="fr-FR" dirty="0" smtClean="0"/>
              <a:t> chip in the servers. Not one </a:t>
            </a:r>
            <a:r>
              <a:rPr lang="fr-FR" dirty="0" err="1" smtClean="0"/>
              <a:t>company</a:t>
            </a:r>
            <a:r>
              <a:rPr lang="fr-FR" dirty="0" smtClean="0"/>
              <a:t> </a:t>
            </a:r>
            <a:r>
              <a:rPr lang="fr-FR" dirty="0" err="1" smtClean="0"/>
              <a:t>went</a:t>
            </a:r>
            <a:r>
              <a:rPr lang="fr-FR" dirty="0" smtClean="0"/>
              <a:t> for the </a:t>
            </a:r>
            <a:r>
              <a:rPr lang="fr-FR" dirty="0" err="1" smtClean="0"/>
              <a:t>selling</a:t>
            </a:r>
            <a:r>
              <a:rPr lang="fr-FR" dirty="0" smtClean="0"/>
              <a:t>. The </a:t>
            </a:r>
            <a:r>
              <a:rPr lang="fr-FR" dirty="0" err="1" smtClean="0"/>
              <a:t>company</a:t>
            </a:r>
            <a:r>
              <a:rPr lang="fr-FR" dirty="0" smtClean="0"/>
              <a:t> made </a:t>
            </a:r>
            <a:r>
              <a:rPr lang="fr-FR" dirty="0" err="1" smtClean="0"/>
              <a:t>their</a:t>
            </a:r>
            <a:r>
              <a:rPr lang="fr-FR" dirty="0" smtClean="0"/>
              <a:t> servers </a:t>
            </a:r>
            <a:r>
              <a:rPr lang="fr-FR" dirty="0" err="1" smtClean="0"/>
              <a:t>from</a:t>
            </a:r>
            <a:r>
              <a:rPr lang="fr-FR" dirty="0" smtClean="0"/>
              <a:t> off the </a:t>
            </a:r>
            <a:r>
              <a:rPr lang="fr-FR" dirty="0" err="1" smtClean="0"/>
              <a:t>shelf</a:t>
            </a:r>
            <a:r>
              <a:rPr lang="fr-FR" dirty="0" smtClean="0"/>
              <a:t> </a:t>
            </a:r>
            <a:r>
              <a:rPr lang="fr-FR" dirty="0" err="1" smtClean="0"/>
              <a:t>motherboards</a:t>
            </a:r>
            <a:r>
              <a:rPr lang="fr-FR" dirty="0" smtClean="0"/>
              <a:t> and processors!</a:t>
            </a:r>
          </a:p>
          <a:p>
            <a:pPr eaLnBrk="1" hangingPunct="1">
              <a:spcBef>
                <a:spcPct val="0"/>
              </a:spcBef>
            </a:pPr>
            <a:r>
              <a:rPr lang="en-US" b="1" dirty="0" smtClean="0"/>
              <a:t>The Guardian </a:t>
            </a:r>
            <a:r>
              <a:rPr lang="en-US" dirty="0" smtClean="0"/>
              <a:t>Tuesday 29 May 2012 - </a:t>
            </a:r>
            <a:r>
              <a:rPr lang="en-US" b="1" dirty="0" smtClean="0"/>
              <a:t>Cyber-attack concerns raised over Boeing 787 chip's 'back door‘</a:t>
            </a:r>
          </a:p>
          <a:p>
            <a:pPr eaLnBrk="1" hangingPunct="1">
              <a:spcBef>
                <a:spcPct val="0"/>
              </a:spcBef>
            </a:pPr>
            <a:r>
              <a:rPr lang="en-US" dirty="0" smtClean="0"/>
              <a:t>Sergei </a:t>
            </a:r>
            <a:r>
              <a:rPr lang="en-US" dirty="0" err="1" smtClean="0"/>
              <a:t>Skorobogatov</a:t>
            </a:r>
            <a:r>
              <a:rPr lang="en-US" dirty="0" smtClean="0"/>
              <a:t> , Christopher Woods, (</a:t>
            </a:r>
            <a:r>
              <a:rPr lang="en-US" dirty="0" err="1" smtClean="0"/>
              <a:t>Cambradge</a:t>
            </a:r>
            <a:r>
              <a:rPr lang="en-US" dirty="0" smtClean="0"/>
              <a:t> Univ. UK) </a:t>
            </a:r>
            <a:r>
              <a:rPr lang="en-US" dirty="0" smtClean="0">
                <a:hlinkClick r:id="rId3"/>
              </a:rPr>
              <a:t>Breakthrough silicon scanning discovers backdoor in military chip</a:t>
            </a:r>
            <a:r>
              <a:rPr lang="en-US" dirty="0" smtClean="0"/>
              <a:t>. Cryptographic Hardware and Embedded Systems Workshop (CHES-2012), 9-12 September 2012, LNCS 7428, Springer, ISBN 978-3-642-33026-1, pp.23-40.</a:t>
            </a:r>
            <a:endParaRPr lang="en-US" b="1" dirty="0" smtClean="0"/>
          </a:p>
          <a:p>
            <a:pPr eaLnBrk="1" hangingPunct="1">
              <a:spcBef>
                <a:spcPct val="0"/>
              </a:spcBef>
            </a:pPr>
            <a:r>
              <a:rPr lang="en-US" dirty="0" smtClean="0"/>
              <a:t>Researchers claim chip used in military systems and civilian aircraft has built-in function that could let in hackers</a:t>
            </a:r>
          </a:p>
          <a:p>
            <a:pPr eaLnBrk="1" hangingPunct="1">
              <a:spcBef>
                <a:spcPct val="0"/>
              </a:spcBef>
            </a:pPr>
            <a:endParaRPr lang="fr-FR" dirty="0" smtClean="0"/>
          </a:p>
          <a:p>
            <a:pPr eaLnBrk="1" hangingPunct="1">
              <a:spcBef>
                <a:spcPct val="0"/>
              </a:spcBef>
            </a:pPr>
            <a:r>
              <a:rPr lang="fr-FR" dirty="0" err="1" smtClean="0"/>
              <a:t>Talks</a:t>
            </a:r>
            <a:r>
              <a:rPr lang="fr-FR" dirty="0" smtClean="0"/>
              <a:t> about </a:t>
            </a:r>
            <a:r>
              <a:rPr lang="fr-FR" dirty="0" err="1" smtClean="0"/>
              <a:t>Yottabyte</a:t>
            </a:r>
            <a:r>
              <a:rPr lang="fr-FR" dirty="0" smtClean="0"/>
              <a:t> of data </a:t>
            </a:r>
            <a:r>
              <a:rPr lang="fr-FR" dirty="0" err="1" smtClean="0"/>
              <a:t>is</a:t>
            </a:r>
            <a:r>
              <a:rPr lang="fr-FR" dirty="0" smtClean="0"/>
              <a:t> on the </a:t>
            </a:r>
            <a:r>
              <a:rPr lang="fr-FR" dirty="0" err="1" smtClean="0"/>
              <a:t>boards</a:t>
            </a:r>
            <a:r>
              <a:rPr lang="fr-FR" dirty="0" smtClean="0"/>
              <a:t>…</a:t>
            </a:r>
            <a:endParaRPr lang="en-US" dirty="0" smtClean="0"/>
          </a:p>
          <a:p>
            <a:pPr eaLnBrk="1" hangingPunct="1">
              <a:spcBef>
                <a:spcPct val="0"/>
              </a:spcBef>
            </a:pPr>
            <a:r>
              <a:rPr lang="fr-FR" dirty="0" smtClean="0"/>
              <a:t>In a </a:t>
            </a:r>
            <a:r>
              <a:rPr lang="fr-FR" dirty="0" err="1" smtClean="0"/>
              <a:t>presentation</a:t>
            </a:r>
            <a:r>
              <a:rPr lang="fr-FR" dirty="0" smtClean="0"/>
              <a:t> </a:t>
            </a:r>
            <a:r>
              <a:rPr lang="fr-FR" dirty="0" err="1" smtClean="0"/>
              <a:t>at</a:t>
            </a:r>
            <a:r>
              <a:rPr lang="fr-FR" dirty="0" smtClean="0"/>
              <a:t> IBM, ECAI 2012 – A </a:t>
            </a:r>
            <a:r>
              <a:rPr lang="fr-FR" dirty="0" err="1" smtClean="0"/>
              <a:t>researcher</a:t>
            </a:r>
            <a:r>
              <a:rPr lang="fr-FR" dirty="0" smtClean="0"/>
              <a:t> </a:t>
            </a:r>
            <a:r>
              <a:rPr lang="fr-FR" dirty="0" err="1" smtClean="0"/>
              <a:t>from</a:t>
            </a:r>
            <a:r>
              <a:rPr lang="fr-FR" dirty="0" smtClean="0"/>
              <a:t> IBM, </a:t>
            </a:r>
            <a:r>
              <a:rPr lang="fr-FR" dirty="0" err="1" smtClean="0"/>
              <a:t>Haifa</a:t>
            </a:r>
            <a:r>
              <a:rPr lang="fr-FR" dirty="0" smtClean="0"/>
              <a:t> </a:t>
            </a:r>
            <a:r>
              <a:rPr lang="fr-FR" dirty="0" err="1" smtClean="0"/>
              <a:t>said</a:t>
            </a:r>
            <a:r>
              <a:rPr lang="fr-FR" dirty="0" smtClean="0"/>
              <a:t> for 2020 </a:t>
            </a:r>
            <a:r>
              <a:rPr lang="fr-FR" dirty="0" err="1" smtClean="0"/>
              <a:t>onword</a:t>
            </a:r>
            <a:r>
              <a:rPr lang="fr-FR" dirty="0" smtClean="0"/>
              <a:t> </a:t>
            </a:r>
            <a:r>
              <a:rPr lang="fr-FR" dirty="0" err="1" smtClean="0"/>
              <a:t>we</a:t>
            </a:r>
            <a:r>
              <a:rPr lang="fr-FR" dirty="0" smtClean="0"/>
              <a:t> </a:t>
            </a:r>
            <a:r>
              <a:rPr lang="fr-FR" dirty="0" err="1" smtClean="0"/>
              <a:t>should</a:t>
            </a:r>
            <a:r>
              <a:rPr lang="fr-FR" dirty="0" smtClean="0"/>
              <a:t> </a:t>
            </a:r>
            <a:r>
              <a:rPr lang="fr-FR" dirty="0" err="1" smtClean="0"/>
              <a:t>start</a:t>
            </a:r>
            <a:r>
              <a:rPr lang="fr-FR" dirty="0" smtClean="0"/>
              <a:t> </a:t>
            </a:r>
            <a:r>
              <a:rPr lang="fr-FR" dirty="0" err="1" smtClean="0"/>
              <a:t>thinking</a:t>
            </a:r>
            <a:r>
              <a:rPr lang="fr-FR" dirty="0" smtClean="0"/>
              <a:t> how to </a:t>
            </a:r>
            <a:r>
              <a:rPr lang="fr-FR" dirty="0" err="1" smtClean="0"/>
              <a:t>handle</a:t>
            </a:r>
            <a:r>
              <a:rPr lang="fr-FR" dirty="0" smtClean="0"/>
              <a:t> </a:t>
            </a:r>
            <a:r>
              <a:rPr lang="fr-FR" dirty="0" err="1" smtClean="0"/>
              <a:t>Yottabyte</a:t>
            </a:r>
            <a:r>
              <a:rPr lang="fr-FR" dirty="0" smtClean="0"/>
              <a:t>! </a:t>
            </a:r>
          </a:p>
          <a:p>
            <a:pPr eaLnBrk="1" hangingPunct="1">
              <a:spcBef>
                <a:spcPct val="0"/>
              </a:spcBef>
            </a:pPr>
            <a:r>
              <a:rPr lang="fr-FR" dirty="0" smtClean="0"/>
              <a:t>2^30, 40, 50, 60, 70, 80  in </a:t>
            </a:r>
            <a:r>
              <a:rPr lang="fr-FR" dirty="0" err="1" smtClean="0"/>
              <a:t>binary</a:t>
            </a:r>
            <a:r>
              <a:rPr lang="fr-FR" dirty="0" smtClean="0"/>
              <a:t> </a:t>
            </a:r>
            <a:r>
              <a:rPr lang="fr-FR" dirty="0" err="1" smtClean="0"/>
              <a:t>from</a:t>
            </a:r>
            <a:r>
              <a:rPr lang="fr-FR" dirty="0" smtClean="0"/>
              <a:t> Giga to </a:t>
            </a:r>
            <a:r>
              <a:rPr lang="fr-FR" dirty="0" err="1" smtClean="0"/>
              <a:t>Yotta</a:t>
            </a:r>
            <a:endParaRPr lang="fr-FR" dirty="0" smtClean="0"/>
          </a:p>
          <a:p>
            <a:pPr eaLnBrk="1" hangingPunct="1">
              <a:spcBef>
                <a:spcPct val="0"/>
              </a:spcBef>
            </a:pPr>
            <a:endParaRPr lang="fr-FR" dirty="0" smtClean="0"/>
          </a:p>
          <a:p>
            <a:pPr eaLnBrk="1" hangingPunct="1">
              <a:spcBef>
                <a:spcPct val="0"/>
              </a:spcBef>
            </a:pPr>
            <a:r>
              <a:rPr lang="en-US" dirty="0" smtClean="0"/>
              <a:t>At IBM bit on 12 atoms- Currently it takes about a million atoms to store a bit on a modern hard-disk. Below 12 atoms the researchers found that the bits randomly lost information, owing to quantum effects.  More than a factor of 80000 to current disk size to volume ratio …. Density of data   </a:t>
            </a:r>
          </a:p>
          <a:p>
            <a:pPr eaLnBrk="1" hangingPunct="1">
              <a:spcBef>
                <a:spcPct val="0"/>
              </a:spcBef>
            </a:pPr>
            <a:r>
              <a:rPr lang="en-US" dirty="0" smtClean="0"/>
              <a:t>http://www-03.ibm.com/press/us/en/pressrelease/36473.wss</a:t>
            </a:r>
          </a:p>
          <a:p>
            <a:pPr eaLnBrk="1" hangingPunct="1">
              <a:spcBef>
                <a:spcPct val="0"/>
              </a:spcBef>
            </a:pPr>
            <a:endParaRPr lang="fr-FR" dirty="0" smtClean="0"/>
          </a:p>
          <a:p>
            <a:pPr eaLnBrk="1" hangingPunct="1">
              <a:spcBef>
                <a:spcPct val="0"/>
              </a:spcBef>
            </a:pPr>
            <a:r>
              <a:rPr lang="en-US" dirty="0" smtClean="0"/>
              <a:t>An example of sensor and machine data is found at the Large Hadron Collider at CERN, the European Organization for Nuclear Research. CERN scientists can generate 40 terabytes of data every second during experiments.</a:t>
            </a:r>
          </a:p>
          <a:p>
            <a:pPr eaLnBrk="1" hangingPunct="1">
              <a:spcBef>
                <a:spcPct val="0"/>
              </a:spcBef>
            </a:pPr>
            <a:r>
              <a:rPr lang="en-US" dirty="0" smtClean="0"/>
              <a:t>Similarly, Boeing jet engines can produce 10 terabytes of operational information for every 30 minutes they turn. A four- engine jumbo jet can create 640 terabytes of data on just one e Atlantic crossing; multiply that by the more than 25,000 flights flown each day, and you get an understanding of the impact that sensor and machine-produced data can make on a BI environment</a:t>
            </a:r>
          </a:p>
          <a:p>
            <a:pPr eaLnBrk="1" hangingPunct="1">
              <a:spcBef>
                <a:spcPct val="0"/>
              </a:spcBef>
            </a:pPr>
            <a:endParaRPr lang="en-US" dirty="0" smtClean="0"/>
          </a:p>
        </p:txBody>
      </p:sp>
      <p:sp>
        <p:nvSpPr>
          <p:cNvPr id="235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A752DC-B0C5-4AF7-9F41-4AD91E33BC69}" type="slidenum">
              <a:rPr lang="en-US" smtClean="0"/>
              <a:pPr eaLnBrk="1" hangingPunct="1"/>
              <a:t>10</a:t>
            </a:fld>
            <a:endParaRPr lang="en-US" smtClean="0"/>
          </a:p>
        </p:txBody>
      </p:sp>
    </p:spTree>
    <p:extLst>
      <p:ext uri="{BB962C8B-B14F-4D97-AF65-F5344CB8AC3E}">
        <p14:creationId xmlns:p14="http://schemas.microsoft.com/office/powerpoint/2010/main" val="340616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trivial</a:t>
            </a:r>
            <a:r>
              <a:rPr lang="en-US" sz="1200" b="0" i="0" kern="1200" dirty="0" smtClean="0">
                <a:solidFill>
                  <a:schemeClr val="tx1"/>
                </a:solidFill>
                <a:effectLst/>
                <a:latin typeface="+mn-lt"/>
                <a:ea typeface="+mn-ea"/>
                <a:cs typeface="+mn-cs"/>
              </a:rPr>
              <a:t> is frequently used for </a:t>
            </a:r>
            <a:r>
              <a:rPr lang="en-US" sz="1200" b="0" i="0" u="none" strike="noStrike" kern="1200" dirty="0" smtClean="0">
                <a:solidFill>
                  <a:schemeClr val="tx1"/>
                </a:solidFill>
                <a:effectLst/>
                <a:latin typeface="+mn-lt"/>
                <a:ea typeface="+mn-ea"/>
                <a:cs typeface="+mn-cs"/>
                <a:hlinkClick r:id="rId3" tooltip="Category theory"/>
              </a:rPr>
              <a:t>objects</a:t>
            </a:r>
            <a:r>
              <a:rPr lang="en-US" sz="1200" b="0" i="0" kern="1200" dirty="0" smtClean="0">
                <a:solidFill>
                  <a:schemeClr val="tx1"/>
                </a:solidFill>
                <a:effectLst/>
                <a:latin typeface="+mn-lt"/>
                <a:ea typeface="+mn-ea"/>
                <a:cs typeface="+mn-cs"/>
              </a:rPr>
              <a:t> (for example, </a:t>
            </a:r>
            <a:r>
              <a:rPr lang="en-US" sz="1200" b="0" i="0" u="none" strike="noStrike" kern="1200" dirty="0" smtClean="0">
                <a:solidFill>
                  <a:schemeClr val="tx1"/>
                </a:solidFill>
                <a:effectLst/>
                <a:latin typeface="+mn-lt"/>
                <a:ea typeface="+mn-ea"/>
                <a:cs typeface="+mn-cs"/>
                <a:hlinkClick r:id="rId4" tooltip="Group (mathematics)"/>
              </a:rPr>
              <a:t>groups</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5" tooltip="Topological space"/>
              </a:rPr>
              <a:t>topological spaces</a:t>
            </a:r>
            <a:r>
              <a:rPr lang="en-US" sz="1200" b="0" i="0" kern="1200" dirty="0" smtClean="0">
                <a:solidFill>
                  <a:schemeClr val="tx1"/>
                </a:solidFill>
                <a:effectLst/>
                <a:latin typeface="+mn-lt"/>
                <a:ea typeface="+mn-ea"/>
                <a:cs typeface="+mn-cs"/>
              </a:rPr>
              <a:t>) that have a very simple structure</a:t>
            </a:r>
            <a:endParaRPr lang="en-US"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nontrivial in Technology:</a:t>
            </a:r>
            <a:r>
              <a:rPr lang="en-US" sz="1200" b="0" i="0" kern="1200" baseline="0" dirty="0" smtClean="0">
                <a:solidFill>
                  <a:schemeClr val="tx1"/>
                </a:solidFill>
                <a:effectLst/>
                <a:latin typeface="+mn-lt"/>
                <a:ea typeface="+mn-ea"/>
                <a:cs typeface="+mn-cs"/>
              </a:rPr>
              <a:t> R</a:t>
            </a:r>
            <a:r>
              <a:rPr lang="en-US" sz="1200" b="0" i="0" kern="1200" dirty="0" smtClean="0">
                <a:solidFill>
                  <a:schemeClr val="tx1"/>
                </a:solidFill>
                <a:effectLst/>
                <a:latin typeface="+mn-lt"/>
                <a:ea typeface="+mn-ea"/>
                <a:cs typeface="+mn-cs"/>
              </a:rPr>
              <a:t>equiring real thought or significant computing power. Often used as </a:t>
            </a:r>
            <a:r>
              <a:rPr lang="en-US" sz="1200" b="0" i="0" kern="1200" dirty="0" err="1" smtClean="0">
                <a:solidFill>
                  <a:schemeClr val="tx1"/>
                </a:solidFill>
                <a:effectLst/>
                <a:latin typeface="+mn-lt"/>
                <a:ea typeface="+mn-ea"/>
                <a:cs typeface="+mn-cs"/>
              </a:rPr>
              <a:t>anunderstated</a:t>
            </a:r>
            <a:r>
              <a:rPr lang="en-US" sz="1200" b="0" i="0" kern="1200" dirty="0" smtClean="0">
                <a:solidFill>
                  <a:schemeClr val="tx1"/>
                </a:solidFill>
                <a:effectLst/>
                <a:latin typeface="+mn-lt"/>
                <a:ea typeface="+mn-ea"/>
                <a:cs typeface="+mn-cs"/>
              </a:rPr>
              <a:t> way of saying that a problem is quite difficult or impractical, or even entirely unsolvable</a:t>
            </a:r>
          </a:p>
          <a:p>
            <a:r>
              <a:rPr lang="en-US" sz="1200" b="0" i="0" kern="1200" dirty="0" smtClean="0">
                <a:solidFill>
                  <a:schemeClr val="tx1"/>
                </a:solidFill>
                <a:effectLst/>
                <a:latin typeface="+mn-lt"/>
                <a:ea typeface="+mn-ea"/>
                <a:cs typeface="+mn-cs"/>
              </a:rPr>
              <a:t>Implicit: implied, rather than expressly stated</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567EAA1-B2B1-49AA-B270-5261BA47F177}" type="slidenum">
              <a:rPr lang="en-US" smtClean="0"/>
              <a:t>12</a:t>
            </a:fld>
            <a:endParaRPr lang="en-US"/>
          </a:p>
        </p:txBody>
      </p:sp>
    </p:spTree>
    <p:extLst>
      <p:ext uri="{BB962C8B-B14F-4D97-AF65-F5344CB8AC3E}">
        <p14:creationId xmlns:p14="http://schemas.microsoft.com/office/powerpoint/2010/main" val="267991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Data comes in, possibly from many sources. It is integrated and placed</a:t>
            </a:r>
          </a:p>
          <a:p>
            <a:r>
              <a:rPr lang="en-US" sz="1200" b="0" i="0" u="none" strike="noStrike" kern="1200" baseline="0" dirty="0" smtClean="0">
                <a:solidFill>
                  <a:schemeClr val="tx1"/>
                </a:solidFill>
                <a:latin typeface="+mn-lt"/>
                <a:ea typeface="+mn-ea"/>
                <a:cs typeface="+mn-cs"/>
              </a:rPr>
              <a:t>in some common data store. Part of it is then taken and pre-processed into a</a:t>
            </a:r>
          </a:p>
          <a:p>
            <a:r>
              <a:rPr lang="en-US" sz="1200" b="0" i="0" u="none" strike="noStrike" kern="1200" baseline="0" dirty="0" smtClean="0">
                <a:solidFill>
                  <a:schemeClr val="tx1"/>
                </a:solidFill>
                <a:latin typeface="+mn-lt"/>
                <a:ea typeface="+mn-ea"/>
                <a:cs typeface="+mn-cs"/>
              </a:rPr>
              <a:t>standard format. This ‘prepared data’ is then passed to a data mining algorithm</a:t>
            </a:r>
          </a:p>
          <a:p>
            <a:r>
              <a:rPr lang="en-US" sz="1200" b="0" i="0" u="none" strike="noStrike" kern="1200" baseline="0" dirty="0" smtClean="0">
                <a:solidFill>
                  <a:schemeClr val="tx1"/>
                </a:solidFill>
                <a:latin typeface="+mn-lt"/>
                <a:ea typeface="+mn-ea"/>
                <a:cs typeface="+mn-cs"/>
              </a:rPr>
              <a:t>which produces an output in the form of rules or some other kind of ‘patterns’.</a:t>
            </a:r>
          </a:p>
          <a:p>
            <a:r>
              <a:rPr lang="en-US" sz="1200" b="0" i="0" u="none" strike="noStrike" kern="1200" baseline="0" dirty="0" smtClean="0">
                <a:solidFill>
                  <a:schemeClr val="tx1"/>
                </a:solidFill>
                <a:latin typeface="+mn-lt"/>
                <a:ea typeface="+mn-ea"/>
                <a:cs typeface="+mn-cs"/>
              </a:rPr>
              <a:t>These are then interpreted to give—and this is the knowledge</a:t>
            </a:r>
          </a:p>
          <a:p>
            <a:r>
              <a:rPr lang="en-US" sz="1200" b="0" i="0" u="none" strike="noStrike" kern="1200" baseline="0" dirty="0" smtClean="0">
                <a:solidFill>
                  <a:schemeClr val="tx1"/>
                </a:solidFill>
                <a:latin typeface="+mn-lt"/>
                <a:ea typeface="+mn-ea"/>
                <a:cs typeface="+mn-cs"/>
              </a:rPr>
              <a:t>discovery—new and potentially useful knowledge.</a:t>
            </a:r>
            <a:endParaRPr lang="en-US" dirty="0" smtClean="0"/>
          </a:p>
          <a:p>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13</a:t>
            </a:fld>
            <a:endParaRPr lang="en-US"/>
          </a:p>
        </p:txBody>
      </p:sp>
    </p:spTree>
    <p:extLst>
      <p:ext uri="{BB962C8B-B14F-4D97-AF65-F5344CB8AC3E}">
        <p14:creationId xmlns:p14="http://schemas.microsoft.com/office/powerpoint/2010/main" val="2007737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14</a:t>
            </a:fld>
            <a:endParaRPr lang="en-US"/>
          </a:p>
        </p:txBody>
      </p:sp>
    </p:spTree>
    <p:extLst>
      <p:ext uri="{BB962C8B-B14F-4D97-AF65-F5344CB8AC3E}">
        <p14:creationId xmlns:p14="http://schemas.microsoft.com/office/powerpoint/2010/main" val="2292344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example shows a typical situation (Figure 2). We have a dataset in</a:t>
            </a:r>
          </a:p>
          <a:p>
            <a:r>
              <a:rPr lang="en-US" sz="1200" b="0" i="0" u="none" strike="noStrike" kern="1200" baseline="0" dirty="0" smtClean="0">
                <a:solidFill>
                  <a:schemeClr val="tx1"/>
                </a:solidFill>
                <a:latin typeface="+mn-lt"/>
                <a:ea typeface="+mn-ea"/>
                <a:cs typeface="+mn-cs"/>
              </a:rPr>
              <a:t>the form of a table containing students’ grades on five subjects (the values of</a:t>
            </a:r>
          </a:p>
          <a:p>
            <a:r>
              <a:rPr lang="en-US" sz="1200" b="0" i="0" u="none" strike="noStrike" kern="1200" baseline="0" dirty="0" smtClean="0">
                <a:solidFill>
                  <a:schemeClr val="tx1"/>
                </a:solidFill>
                <a:latin typeface="+mn-lt"/>
                <a:ea typeface="+mn-ea"/>
                <a:cs typeface="+mn-cs"/>
              </a:rPr>
              <a:t>attributes </a:t>
            </a:r>
            <a:r>
              <a:rPr lang="en-US" sz="1200" b="0" i="0" u="none" strike="noStrike" kern="1200" baseline="0" dirty="0" err="1" smtClean="0">
                <a:solidFill>
                  <a:schemeClr val="tx1"/>
                </a:solidFill>
                <a:latin typeface="+mn-lt"/>
                <a:ea typeface="+mn-ea"/>
                <a:cs typeface="+mn-cs"/>
              </a:rPr>
              <a:t>SoftEng</a:t>
            </a:r>
            <a:r>
              <a:rPr lang="en-US" sz="1200" b="0" i="0" u="none" strike="noStrike" kern="1200" baseline="0" dirty="0" smtClean="0">
                <a:solidFill>
                  <a:schemeClr val="tx1"/>
                </a:solidFill>
                <a:latin typeface="+mn-lt"/>
                <a:ea typeface="+mn-ea"/>
                <a:cs typeface="+mn-cs"/>
              </a:rPr>
              <a:t>, DM, HCI, AAA and Project) and their overall degree</a:t>
            </a:r>
          </a:p>
          <a:p>
            <a:r>
              <a:rPr lang="en-US" sz="1200" b="0" i="0" u="none" strike="noStrike" kern="1200" baseline="0" dirty="0" smtClean="0">
                <a:solidFill>
                  <a:schemeClr val="tx1"/>
                </a:solidFill>
                <a:latin typeface="+mn-lt"/>
                <a:ea typeface="+mn-ea"/>
                <a:cs typeface="+mn-cs"/>
              </a:rPr>
              <a:t>classifications. The row of dots indicates that a number of rows have been</a:t>
            </a:r>
          </a:p>
          <a:p>
            <a:r>
              <a:rPr lang="en-US" sz="1200" b="0" i="0" u="none" strike="noStrike" kern="1200" baseline="0" dirty="0" smtClean="0">
                <a:solidFill>
                  <a:schemeClr val="tx1"/>
                </a:solidFill>
                <a:latin typeface="+mn-lt"/>
                <a:ea typeface="+mn-ea"/>
                <a:cs typeface="+mn-cs"/>
              </a:rPr>
              <a:t>omitted in the interests of simplicity. We want to find some way of predicting</a:t>
            </a:r>
          </a:p>
          <a:p>
            <a:r>
              <a:rPr lang="en-US" sz="1200" b="0" i="0" u="none" strike="noStrike" kern="1200" baseline="0" dirty="0" smtClean="0">
                <a:solidFill>
                  <a:schemeClr val="tx1"/>
                </a:solidFill>
                <a:latin typeface="+mn-lt"/>
                <a:ea typeface="+mn-ea"/>
                <a:cs typeface="+mn-cs"/>
              </a:rPr>
              <a:t>the classification for other students given only their grade ‘profiles’.</a:t>
            </a:r>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17</a:t>
            </a:fld>
            <a:endParaRPr lang="en-US"/>
          </a:p>
        </p:txBody>
      </p:sp>
    </p:spTree>
    <p:extLst>
      <p:ext uri="{BB962C8B-B14F-4D97-AF65-F5344CB8AC3E}">
        <p14:creationId xmlns:p14="http://schemas.microsoft.com/office/powerpoint/2010/main" val="197748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neural network is a “connectionist” computational system. The computational systems we write are procedural; a program starts at the first line of code, executes it, and goes on to the next, following instructions in a linear fashion. A true neural network does not follow a linear path. Rather, information is processed collectively, in parallel throughout a network of nodes (the nodes, in this case, being neurons).</a:t>
            </a:r>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22</a:t>
            </a:fld>
            <a:endParaRPr lang="en-US"/>
          </a:p>
        </p:txBody>
      </p:sp>
    </p:spTree>
    <p:extLst>
      <p:ext uri="{BB962C8B-B14F-4D97-AF65-F5344CB8AC3E}">
        <p14:creationId xmlns:p14="http://schemas.microsoft.com/office/powerpoint/2010/main" val="16032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6/12/2016</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6/12/2016</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6/12/2016</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6/12/2016</a:t>
            </a:fld>
            <a:endParaRPr lang="en-US"/>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6/12/2016</a:t>
            </a:fld>
            <a:endParaRPr lang="en-US"/>
          </a:p>
        </p:txBody>
      </p:sp>
      <p:sp>
        <p:nvSpPr>
          <p:cNvPr id="8" name="Footer Placeholder 7"/>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6/12/2016</a:t>
            </a:fld>
            <a:endParaRPr lang="en-US"/>
          </a:p>
        </p:txBody>
      </p:sp>
      <p:sp>
        <p:nvSpPr>
          <p:cNvPr id="4" name="Footer Placeholder 3"/>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6/12/2016</a:t>
            </a:fld>
            <a:endParaRPr lang="en-US"/>
          </a:p>
        </p:txBody>
      </p:sp>
      <p:sp>
        <p:nvSpPr>
          <p:cNvPr id="3" name="Footer Placeholder 2"/>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6/12/2016</a:t>
            </a:fld>
            <a:endParaRPr lang="en-US"/>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B579A19-DE48-4E74-9F7E-7F224D87572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6/12/2016</a:t>
            </a:fld>
            <a:endParaRPr lang="en-US"/>
          </a:p>
        </p:txBody>
      </p:sp>
      <p:sp>
        <p:nvSpPr>
          <p:cNvPr id="9" name="Slide Number Placeholder 8"/>
          <p:cNvSpPr>
            <a:spLocks noGrp="1"/>
          </p:cNvSpPr>
          <p:nvPr>
            <p:ph type="sldNum" sz="quarter" idx="11"/>
          </p:nvPr>
        </p:nvSpPr>
        <p:spPr/>
        <p:txBody>
          <a:bodyPr/>
          <a:lstStyle/>
          <a:p>
            <a:fld id="{5B579A19-DE48-4E74-9F7E-7F224D875725}" type="slidenum">
              <a:rPr lang="en-US" smtClean="0"/>
              <a:t>‹#›</a:t>
            </a:fld>
            <a:endParaRPr lang="en-US"/>
          </a:p>
        </p:txBody>
      </p:sp>
      <p:sp>
        <p:nvSpPr>
          <p:cNvPr id="10" name="Footer Placeholder 9"/>
          <p:cNvSpPr>
            <a:spLocks noGrp="1"/>
          </p:cNvSpPr>
          <p:nvPr>
            <p:ph type="ftr" sz="quarter" idx="12"/>
          </p:nvPr>
        </p:nvSpPr>
        <p:spPr>
          <a:xfrm rot="16200000">
            <a:off x="7586910" y="4048760"/>
            <a:ext cx="2367281" cy="365760"/>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B579A19-DE48-4E74-9F7E-7F224D8757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63975"/>
            <a:ext cx="7772400" cy="1470025"/>
          </a:xfrm>
        </p:spPr>
        <p:txBody>
          <a:bodyPr/>
          <a:lstStyle/>
          <a:p>
            <a:r>
              <a:rPr lang="en-US" dirty="0" smtClean="0"/>
              <a:t>Data Mining</a:t>
            </a:r>
            <a:endParaRPr lang="en-US" dirty="0"/>
          </a:p>
        </p:txBody>
      </p:sp>
      <p:sp>
        <p:nvSpPr>
          <p:cNvPr id="3" name="Subtitle 2"/>
          <p:cNvSpPr>
            <a:spLocks noGrp="1"/>
          </p:cNvSpPr>
          <p:nvPr>
            <p:ph type="subTitle" idx="1"/>
          </p:nvPr>
        </p:nvSpPr>
        <p:spPr>
          <a:xfrm>
            <a:off x="1371600" y="5257800"/>
            <a:ext cx="6400800" cy="1143000"/>
          </a:xfrm>
        </p:spPr>
        <p:txBody>
          <a:bodyPr>
            <a:noAutofit/>
          </a:bodyPr>
          <a:lstStyle/>
          <a:p>
            <a:r>
              <a:rPr lang="en-GB" sz="3200" dirty="0" smtClean="0"/>
              <a:t>CS-772</a:t>
            </a:r>
          </a:p>
          <a:p>
            <a:r>
              <a:rPr lang="en-GB" sz="4000" dirty="0" smtClean="0"/>
              <a:t>Department</a:t>
            </a:r>
            <a:r>
              <a:rPr lang="en-GB" sz="3200" dirty="0" smtClean="0"/>
              <a:t> of Computer Sciences</a:t>
            </a:r>
            <a:endParaRPr lang="fr-FR" sz="3200" dirty="0" smtClean="0"/>
          </a:p>
          <a:p>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4171533"/>
          </a:xfrm>
          <a:prstGeom prst="rect">
            <a:avLst/>
          </a:prstGeom>
        </p:spPr>
      </p:pic>
    </p:spTree>
    <p:extLst>
      <p:ext uri="{BB962C8B-B14F-4D97-AF65-F5344CB8AC3E}">
        <p14:creationId xmlns:p14="http://schemas.microsoft.com/office/powerpoint/2010/main" val="155818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14400" y="274638"/>
            <a:ext cx="7772400" cy="792162"/>
          </a:xfrm>
        </p:spPr>
        <p:txBody>
          <a:bodyPr/>
          <a:lstStyle/>
          <a:p>
            <a:pPr eaLnBrk="1" hangingPunct="1"/>
            <a:r>
              <a:rPr lang="fr-FR" smtClean="0"/>
              <a:t>Magnitude of Data</a:t>
            </a:r>
            <a:endParaRPr lang="en-US" smtClean="0"/>
          </a:p>
        </p:txBody>
      </p:sp>
      <p:sp>
        <p:nvSpPr>
          <p:cNvPr id="5123" name="Content Placeholder 2"/>
          <p:cNvSpPr>
            <a:spLocks noGrp="1"/>
          </p:cNvSpPr>
          <p:nvPr>
            <p:ph idx="1"/>
          </p:nvPr>
        </p:nvSpPr>
        <p:spPr>
          <a:xfrm>
            <a:off x="990600" y="1143000"/>
            <a:ext cx="8153400" cy="5105400"/>
          </a:xfrm>
        </p:spPr>
        <p:txBody>
          <a:bodyPr>
            <a:normAutofit fontScale="92500"/>
          </a:bodyPr>
          <a:lstStyle/>
          <a:p>
            <a:pPr eaLnBrk="1" hangingPunct="1"/>
            <a:r>
              <a:rPr lang="fr-FR" sz="2400" dirty="0" err="1" smtClean="0"/>
              <a:t>Human</a:t>
            </a:r>
            <a:r>
              <a:rPr lang="fr-FR" sz="2400" dirty="0" smtClean="0"/>
              <a:t> </a:t>
            </a:r>
            <a:r>
              <a:rPr lang="fr-FR" sz="2400" dirty="0" err="1" smtClean="0"/>
              <a:t>brain</a:t>
            </a:r>
            <a:r>
              <a:rPr lang="fr-FR" sz="2400" dirty="0" smtClean="0"/>
              <a:t> </a:t>
            </a:r>
            <a:r>
              <a:rPr lang="fr-FR" sz="2400" dirty="0" err="1" smtClean="0"/>
              <a:t>capacity</a:t>
            </a:r>
            <a:r>
              <a:rPr lang="fr-FR" sz="2400" dirty="0" smtClean="0"/>
              <a:t> 2.5 PETABYTES</a:t>
            </a:r>
          </a:p>
          <a:p>
            <a:pPr eaLnBrk="1" hangingPunct="1"/>
            <a:r>
              <a:rPr lang="en-US" sz="2400" dirty="0" smtClean="0"/>
              <a:t>Total digital data created 422 EXABYTES   (2008)</a:t>
            </a:r>
            <a:endParaRPr lang="fr-FR" sz="2400" dirty="0" smtClean="0"/>
          </a:p>
          <a:p>
            <a:pPr eaLnBrk="1" hangingPunct="1"/>
            <a:r>
              <a:rPr lang="fr-FR" sz="2400" dirty="0" smtClean="0"/>
              <a:t>Web size - 98 PETABYTES  (2010)</a:t>
            </a:r>
          </a:p>
          <a:p>
            <a:pPr eaLnBrk="1" hangingPunct="1"/>
            <a:r>
              <a:rPr lang="en-US" sz="2400" dirty="0" smtClean="0"/>
              <a:t>Total genome sequences of all people on Earth 4.75 EXABYTES </a:t>
            </a:r>
          </a:p>
          <a:p>
            <a:pPr eaLnBrk="1" hangingPunct="1"/>
            <a:r>
              <a:rPr lang="fr-FR" sz="2400" dirty="0" smtClean="0"/>
              <a:t>Web </a:t>
            </a:r>
            <a:r>
              <a:rPr lang="fr-FR" sz="2400" dirty="0" err="1" smtClean="0"/>
              <a:t>users</a:t>
            </a:r>
            <a:r>
              <a:rPr lang="fr-FR" sz="2400" dirty="0" smtClean="0"/>
              <a:t>  - 2 Billion +  (2011)</a:t>
            </a:r>
          </a:p>
          <a:p>
            <a:pPr eaLnBrk="1" hangingPunct="1"/>
            <a:r>
              <a:rPr lang="en-US" sz="2400" dirty="0" smtClean="0"/>
              <a:t>World’s digital storage capacity 1 ZETTABYTE   (2011)</a:t>
            </a:r>
            <a:endParaRPr lang="fr-FR" sz="2400" dirty="0" smtClean="0"/>
          </a:p>
          <a:p>
            <a:pPr eaLnBrk="1" hangingPunct="1"/>
            <a:r>
              <a:rPr lang="fr-FR" sz="2400" dirty="0" smtClean="0"/>
              <a:t>Digital data </a:t>
            </a:r>
            <a:r>
              <a:rPr lang="fr-FR" sz="2400" dirty="0" err="1" smtClean="0"/>
              <a:t>created</a:t>
            </a:r>
            <a:r>
              <a:rPr lang="fr-FR" sz="2400" dirty="0" smtClean="0"/>
              <a:t>  1.8 </a:t>
            </a:r>
            <a:r>
              <a:rPr lang="en-US" sz="2400" dirty="0" smtClean="0"/>
              <a:t>ZETTABYTES</a:t>
            </a:r>
            <a:r>
              <a:rPr lang="fr-FR" sz="2400" dirty="0" smtClean="0"/>
              <a:t>   (2011)    2.7 ZB (2012)</a:t>
            </a:r>
          </a:p>
          <a:p>
            <a:pPr eaLnBrk="1" hangingPunct="1"/>
            <a:r>
              <a:rPr lang="fr-FR" sz="2400" dirty="0" smtClean="0"/>
              <a:t>Digital Data to </a:t>
            </a:r>
            <a:r>
              <a:rPr lang="fr-FR" sz="2400" dirty="0" err="1" smtClean="0"/>
              <a:t>be</a:t>
            </a:r>
            <a:r>
              <a:rPr lang="fr-FR" sz="2400" dirty="0" smtClean="0"/>
              <a:t> </a:t>
            </a:r>
            <a:r>
              <a:rPr lang="fr-FR" sz="2400" dirty="0" err="1" smtClean="0"/>
              <a:t>produced</a:t>
            </a:r>
            <a:r>
              <a:rPr lang="fr-FR" sz="2400" dirty="0" smtClean="0"/>
              <a:t> - 35 </a:t>
            </a:r>
            <a:r>
              <a:rPr lang="en-US" sz="2400" dirty="0" smtClean="0"/>
              <a:t>ZETTABYTES </a:t>
            </a:r>
            <a:r>
              <a:rPr lang="fr-FR" sz="2400" dirty="0" smtClean="0"/>
              <a:t> (by 2020 )</a:t>
            </a:r>
          </a:p>
          <a:p>
            <a:pPr eaLnBrk="1" hangingPunct="1"/>
            <a:endParaRPr lang="fr-FR" sz="2400" dirty="0" smtClean="0"/>
          </a:p>
          <a:p>
            <a:pPr eaLnBrk="1" hangingPunct="1"/>
            <a:r>
              <a:rPr lang="fr-FR" sz="2400" dirty="0" err="1" smtClean="0"/>
              <a:t>Drastic</a:t>
            </a:r>
            <a:r>
              <a:rPr lang="fr-FR" sz="2400" dirty="0" smtClean="0"/>
              <a:t> </a:t>
            </a:r>
            <a:r>
              <a:rPr lang="fr-FR" sz="2400" dirty="0" err="1" smtClean="0"/>
              <a:t>price</a:t>
            </a:r>
            <a:r>
              <a:rPr lang="fr-FR" sz="2400" dirty="0" smtClean="0"/>
              <a:t> </a:t>
            </a:r>
            <a:r>
              <a:rPr lang="fr-FR" sz="2400" dirty="0" err="1" smtClean="0"/>
              <a:t>reduction</a:t>
            </a:r>
            <a:r>
              <a:rPr lang="fr-FR" sz="2400" dirty="0" smtClean="0"/>
              <a:t> in per </a:t>
            </a:r>
            <a:r>
              <a:rPr lang="fr-FR" sz="2400" dirty="0" err="1" smtClean="0"/>
              <a:t>Gigabyte</a:t>
            </a:r>
            <a:r>
              <a:rPr lang="fr-FR" sz="2400" dirty="0" smtClean="0"/>
              <a:t> production of </a:t>
            </a:r>
            <a:r>
              <a:rPr lang="fr-FR" sz="2400" dirty="0" err="1" smtClean="0"/>
              <a:t>storage</a:t>
            </a:r>
            <a:endParaRPr lang="fr-FR" sz="2400" dirty="0" smtClean="0"/>
          </a:p>
          <a:p>
            <a:pPr lvl="1" eaLnBrk="1" hangingPunct="1"/>
            <a:r>
              <a:rPr lang="fr-FR" sz="2000" dirty="0" smtClean="0"/>
              <a:t>=&gt; All data </a:t>
            </a:r>
            <a:r>
              <a:rPr lang="fr-FR" sz="2000" dirty="0" err="1" smtClean="0"/>
              <a:t>is</a:t>
            </a:r>
            <a:r>
              <a:rPr lang="fr-FR" sz="2000" dirty="0" smtClean="0"/>
              <a:t> </a:t>
            </a:r>
            <a:r>
              <a:rPr lang="fr-FR" sz="2000" dirty="0" err="1" smtClean="0"/>
              <a:t>being</a:t>
            </a:r>
            <a:r>
              <a:rPr lang="fr-FR" sz="2000" dirty="0" smtClean="0"/>
              <a:t> or </a:t>
            </a:r>
            <a:r>
              <a:rPr lang="fr-FR" sz="2000" dirty="0" err="1" smtClean="0"/>
              <a:t>is</a:t>
            </a:r>
            <a:r>
              <a:rPr lang="fr-FR" sz="2000" dirty="0" smtClean="0"/>
              <a:t> </a:t>
            </a:r>
            <a:r>
              <a:rPr lang="fr-FR" sz="2000" dirty="0" err="1" smtClean="0"/>
              <a:t>going</a:t>
            </a:r>
            <a:r>
              <a:rPr lang="fr-FR" sz="2000" dirty="0" smtClean="0"/>
              <a:t> to </a:t>
            </a:r>
            <a:r>
              <a:rPr lang="fr-FR" sz="2000" dirty="0" err="1" smtClean="0"/>
              <a:t>be</a:t>
            </a:r>
            <a:r>
              <a:rPr lang="fr-FR" sz="2000" dirty="0" smtClean="0"/>
              <a:t> </a:t>
            </a:r>
            <a:r>
              <a:rPr lang="fr-FR" sz="2000" dirty="0" err="1" smtClean="0"/>
              <a:t>conserved</a:t>
            </a:r>
            <a:r>
              <a:rPr lang="fr-FR" sz="2000" dirty="0" smtClean="0"/>
              <a:t>!</a:t>
            </a:r>
          </a:p>
          <a:p>
            <a:pPr lvl="1" eaLnBrk="1" hangingPunct="1"/>
            <a:r>
              <a:rPr lang="fr-FR" sz="2000" dirty="0" smtClean="0"/>
              <a:t>=&gt; </a:t>
            </a:r>
            <a:r>
              <a:rPr lang="fr-FR" sz="2000" dirty="0" err="1" smtClean="0"/>
              <a:t>Huge</a:t>
            </a:r>
            <a:r>
              <a:rPr lang="fr-FR" sz="2000" dirty="0" smtClean="0"/>
              <a:t> data centres</a:t>
            </a:r>
          </a:p>
          <a:p>
            <a:pPr lvl="1" eaLnBrk="1" hangingPunct="1"/>
            <a:r>
              <a:rPr lang="fr-FR" sz="2000" dirty="0" smtClean="0"/>
              <a:t>1 bit on 12 </a:t>
            </a:r>
            <a:r>
              <a:rPr lang="fr-FR" sz="2000" dirty="0" err="1" smtClean="0"/>
              <a:t>atoms</a:t>
            </a:r>
            <a:r>
              <a:rPr lang="fr-FR" sz="2000" dirty="0" smtClean="0"/>
              <a:t>  …. 1 bit on 1000000 </a:t>
            </a:r>
            <a:r>
              <a:rPr lang="fr-FR" sz="2000" dirty="0" err="1" smtClean="0"/>
              <a:t>atoms</a:t>
            </a:r>
            <a:r>
              <a:rPr lang="fr-FR" sz="2000" dirty="0" smtClean="0"/>
              <a:t> </a:t>
            </a:r>
            <a:endParaRPr lang="en-US" sz="2000" dirty="0" smtClean="0"/>
          </a:p>
        </p:txBody>
      </p:sp>
      <p:sp>
        <p:nvSpPr>
          <p:cNvPr id="12294" name="Espace réservé du numéro de diapositive 3"/>
          <p:cNvSpPr>
            <a:spLocks noGrp="1"/>
          </p:cNvSpPr>
          <p:nvPr>
            <p:ph type="sldNum" sz="quarter" idx="12"/>
          </p:nvPr>
        </p:nvSpPr>
        <p:spPr bwMode="auto">
          <a:xfrm>
            <a:off x="6172200" y="6191250"/>
            <a:ext cx="2476500" cy="476250"/>
          </a:xfrm>
          <a:prstGeom prst="rect">
            <a:avLst/>
          </a:prstGeom>
          <a:noFill/>
          <a:ln>
            <a:miter lim="800000"/>
            <a:headEnd/>
            <a:tailEnd/>
          </a:ln>
        </p:spPr>
        <p:txBody>
          <a:bodyPr vert="horz" wrap="square" lIns="91440" tIns="45720" rIns="91440" bIns="45720" numCol="1" anchorCtr="0" compatLnSpc="1">
            <a:prstTxWarp prst="textNoShape">
              <a:avLst/>
            </a:prstTxWarp>
          </a:bodyPr>
          <a:lstStyle/>
          <a:p>
            <a:pPr algn="r">
              <a:defRPr/>
            </a:pPr>
            <a:fld id="{B50D73F2-0D36-4314-A88D-1C7E33EAA107}" type="slidenum">
              <a:rPr lang="en-US" smtClean="0">
                <a:solidFill>
                  <a:schemeClr val="tx2"/>
                </a:solidFill>
                <a:latin typeface="Arial" pitchFamily="34" charset="0"/>
                <a:cs typeface="Arial" pitchFamily="34" charset="0"/>
              </a:rPr>
              <a:pPr algn="r">
                <a:defRPr/>
              </a:pPr>
              <a:t>10</a:t>
            </a:fld>
            <a:endParaRPr lang="en-US" smtClean="0">
              <a:solidFill>
                <a:schemeClr val="tx2"/>
              </a:solidFill>
              <a:latin typeface="Arial" pitchFamily="34" charset="0"/>
              <a:cs typeface="Arial" pitchFamily="34" charset="0"/>
            </a:endParaRPr>
          </a:p>
        </p:txBody>
      </p:sp>
      <p:sp>
        <p:nvSpPr>
          <p:cNvPr id="12292" name="TextBox 3"/>
          <p:cNvSpPr txBox="1">
            <a:spLocks noChangeArrowheads="1"/>
          </p:cNvSpPr>
          <p:nvPr/>
        </p:nvSpPr>
        <p:spPr bwMode="auto">
          <a:xfrm>
            <a:off x="2433638" y="6488113"/>
            <a:ext cx="5872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sz="1600" b="1"/>
              <a:t>IDC Digital Universe 2010/ Popular Science Nov 2011/ IBM</a:t>
            </a:r>
            <a:endParaRPr lang="en-US" sz="1600" b="1"/>
          </a:p>
        </p:txBody>
      </p:sp>
      <p:sp>
        <p:nvSpPr>
          <p:cNvPr id="3" name="ZoneTexte 2"/>
          <p:cNvSpPr txBox="1">
            <a:spLocks noChangeArrowheads="1"/>
          </p:cNvSpPr>
          <p:nvPr/>
        </p:nvSpPr>
        <p:spPr bwMode="auto">
          <a:xfrm>
            <a:off x="0" y="1114425"/>
            <a:ext cx="1219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t>GIGA  </a:t>
            </a:r>
            <a:r>
              <a:rPr lang="fr-FR" sz="1600" b="1"/>
              <a:t>9</a:t>
            </a:r>
            <a:endParaRPr lang="fr-FR" b="1"/>
          </a:p>
          <a:p>
            <a:pPr eaLnBrk="1" hangingPunct="1"/>
            <a:r>
              <a:rPr lang="fr-FR"/>
              <a:t>   . </a:t>
            </a:r>
          </a:p>
          <a:p>
            <a:pPr eaLnBrk="1" hangingPunct="1"/>
            <a:r>
              <a:rPr lang="fr-FR"/>
              <a:t>   .</a:t>
            </a:r>
          </a:p>
          <a:p>
            <a:pPr eaLnBrk="1" hangingPunct="1"/>
            <a:r>
              <a:rPr lang="fr-FR"/>
              <a:t>TERA  </a:t>
            </a:r>
            <a:r>
              <a:rPr lang="fr-FR" sz="1600" b="1"/>
              <a:t>12</a:t>
            </a:r>
          </a:p>
          <a:p>
            <a:pPr eaLnBrk="1" hangingPunct="1"/>
            <a:r>
              <a:rPr lang="fr-FR"/>
              <a:t>   .</a:t>
            </a:r>
          </a:p>
          <a:p>
            <a:pPr eaLnBrk="1" hangingPunct="1"/>
            <a:r>
              <a:rPr lang="fr-FR"/>
              <a:t>   .</a:t>
            </a:r>
          </a:p>
          <a:p>
            <a:pPr eaLnBrk="1" hangingPunct="1"/>
            <a:r>
              <a:rPr lang="fr-FR"/>
              <a:t>PETA   </a:t>
            </a:r>
            <a:r>
              <a:rPr lang="fr-FR" sz="1600" b="1"/>
              <a:t>15</a:t>
            </a:r>
          </a:p>
          <a:p>
            <a:pPr eaLnBrk="1" hangingPunct="1"/>
            <a:r>
              <a:rPr lang="fr-FR"/>
              <a:t>   .</a:t>
            </a:r>
          </a:p>
          <a:p>
            <a:pPr eaLnBrk="1" hangingPunct="1"/>
            <a:r>
              <a:rPr lang="fr-FR"/>
              <a:t>   .</a:t>
            </a:r>
          </a:p>
          <a:p>
            <a:pPr eaLnBrk="1" hangingPunct="1"/>
            <a:r>
              <a:rPr lang="fr-FR"/>
              <a:t>EXA    </a:t>
            </a:r>
            <a:r>
              <a:rPr lang="fr-FR" sz="1600" b="1"/>
              <a:t>18</a:t>
            </a:r>
          </a:p>
          <a:p>
            <a:pPr eaLnBrk="1" hangingPunct="1"/>
            <a:r>
              <a:rPr lang="fr-FR"/>
              <a:t>   .</a:t>
            </a:r>
          </a:p>
          <a:p>
            <a:pPr eaLnBrk="1" hangingPunct="1"/>
            <a:r>
              <a:rPr lang="fr-FR"/>
              <a:t>   .</a:t>
            </a:r>
          </a:p>
          <a:p>
            <a:pPr eaLnBrk="1" hangingPunct="1"/>
            <a:r>
              <a:rPr lang="fr-FR"/>
              <a:t>ZETTA </a:t>
            </a:r>
            <a:r>
              <a:rPr lang="fr-FR" sz="1600" b="1"/>
              <a:t>21</a:t>
            </a:r>
          </a:p>
          <a:p>
            <a:pPr eaLnBrk="1" hangingPunct="1"/>
            <a:r>
              <a:rPr lang="fr-FR"/>
              <a:t>   .</a:t>
            </a:r>
          </a:p>
          <a:p>
            <a:pPr eaLnBrk="1" hangingPunct="1"/>
            <a:r>
              <a:rPr lang="fr-FR"/>
              <a:t>   . </a:t>
            </a:r>
          </a:p>
          <a:p>
            <a:pPr eaLnBrk="1" hangingPunct="1"/>
            <a:r>
              <a:rPr lang="fr-FR"/>
              <a:t>YOTTA </a:t>
            </a:r>
            <a:r>
              <a:rPr lang="fr-FR" sz="1600" b="1"/>
              <a:t>24</a:t>
            </a:r>
            <a:endParaRPr lang="en-US" sz="1600" b="1"/>
          </a:p>
        </p:txBody>
      </p:sp>
    </p:spTree>
    <p:extLst>
      <p:ext uri="{BB962C8B-B14F-4D97-AF65-F5344CB8AC3E}">
        <p14:creationId xmlns:p14="http://schemas.microsoft.com/office/powerpoint/2010/main" val="547946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500"/>
                                        <p:tgtEl>
                                          <p:spTgt spid="5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500"/>
                                        <p:tgtEl>
                                          <p:spTgt spid="5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500"/>
                                        <p:tgtEl>
                                          <p:spTgt spid="51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fade">
                                      <p:cBhvr>
                                        <p:cTn id="37" dur="500"/>
                                        <p:tgtEl>
                                          <p:spTgt spid="51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23">
                                            <p:txEl>
                                              <p:pRg st="7" end="7"/>
                                            </p:txEl>
                                          </p:spTgt>
                                        </p:tgtEl>
                                        <p:attrNameLst>
                                          <p:attrName>style.visibility</p:attrName>
                                        </p:attrNameLst>
                                      </p:cBhvr>
                                      <p:to>
                                        <p:strVal val="visible"/>
                                      </p:to>
                                    </p:set>
                                    <p:animEffect transition="in" filter="fade">
                                      <p:cBhvr>
                                        <p:cTn id="42" dur="500"/>
                                        <p:tgtEl>
                                          <p:spTgt spid="512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123">
                                            <p:txEl>
                                              <p:pRg st="9" end="9"/>
                                            </p:txEl>
                                          </p:spTgt>
                                        </p:tgtEl>
                                        <p:attrNameLst>
                                          <p:attrName>style.visibility</p:attrName>
                                        </p:attrNameLst>
                                      </p:cBhvr>
                                      <p:to>
                                        <p:strVal val="visible"/>
                                      </p:to>
                                    </p:set>
                                    <p:animEffect transition="in" filter="fade">
                                      <p:cBhvr>
                                        <p:cTn id="47" dur="500"/>
                                        <p:tgtEl>
                                          <p:spTgt spid="5123">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23">
                                            <p:txEl>
                                              <p:pRg st="10" end="10"/>
                                            </p:txEl>
                                          </p:spTgt>
                                        </p:tgtEl>
                                        <p:attrNameLst>
                                          <p:attrName>style.visibility</p:attrName>
                                        </p:attrNameLst>
                                      </p:cBhvr>
                                      <p:to>
                                        <p:strVal val="visible"/>
                                      </p:to>
                                    </p:set>
                                    <p:animEffect transition="in" filter="fade">
                                      <p:cBhvr>
                                        <p:cTn id="50" dur="500"/>
                                        <p:tgtEl>
                                          <p:spTgt spid="5123">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123">
                                            <p:txEl>
                                              <p:pRg st="11" end="11"/>
                                            </p:txEl>
                                          </p:spTgt>
                                        </p:tgtEl>
                                        <p:attrNameLst>
                                          <p:attrName>style.visibility</p:attrName>
                                        </p:attrNameLst>
                                      </p:cBhvr>
                                      <p:to>
                                        <p:strVal val="visible"/>
                                      </p:to>
                                    </p:set>
                                    <p:animEffect transition="in" filter="fade">
                                      <p:cBhvr>
                                        <p:cTn id="53" dur="500"/>
                                        <p:tgtEl>
                                          <p:spTgt spid="5123">
                                            <p:txEl>
                                              <p:pRg st="11" end="1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123">
                                            <p:txEl>
                                              <p:pRg st="12" end="12"/>
                                            </p:txEl>
                                          </p:spTgt>
                                        </p:tgtEl>
                                        <p:attrNameLst>
                                          <p:attrName>style.visibility</p:attrName>
                                        </p:attrNameLst>
                                      </p:cBhvr>
                                      <p:to>
                                        <p:strVal val="visible"/>
                                      </p:to>
                                    </p:set>
                                    <p:animEffect transition="in" filter="fade">
                                      <p:cBhvr>
                                        <p:cTn id="56" dur="500"/>
                                        <p:tgtEl>
                                          <p:spTgt spid="5123">
                                            <p:txEl>
                                              <p:pRg st="12" end="1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382000" cy="4800600"/>
          </a:xfrm>
        </p:spPr>
        <p:txBody>
          <a:bodyPr>
            <a:normAutofit/>
          </a:bodyPr>
          <a:lstStyle/>
          <a:p>
            <a:pPr marL="114300" indent="0" algn="ctr">
              <a:buNone/>
            </a:pPr>
            <a:r>
              <a:rPr lang="en-US" sz="4800" dirty="0" smtClean="0"/>
              <a:t>The </a:t>
            </a:r>
            <a:r>
              <a:rPr lang="en-US" sz="4800" dirty="0"/>
              <a:t>world is becoming </a:t>
            </a:r>
            <a:endParaRPr lang="en-US" sz="4800" dirty="0" smtClean="0"/>
          </a:p>
          <a:p>
            <a:pPr marL="114300" indent="0" algn="ctr">
              <a:buNone/>
            </a:pPr>
            <a:r>
              <a:rPr lang="en-US" sz="4800" dirty="0" smtClean="0"/>
              <a:t>‘</a:t>
            </a:r>
            <a:r>
              <a:rPr lang="en-US" sz="4800" dirty="0"/>
              <a:t>data rich but knowledge poor</a:t>
            </a:r>
            <a:r>
              <a:rPr lang="en-US" sz="4800" dirty="0" smtClean="0"/>
              <a:t>’</a:t>
            </a:r>
            <a:endParaRPr lang="en-US" sz="4400" dirty="0"/>
          </a:p>
          <a:p>
            <a:pPr algn="ctr"/>
            <a:endParaRPr lang="en-US" sz="4400" dirty="0"/>
          </a:p>
        </p:txBody>
      </p:sp>
    </p:spTree>
    <p:extLst>
      <p:ext uri="{BB962C8B-B14F-4D97-AF65-F5344CB8AC3E}">
        <p14:creationId xmlns:p14="http://schemas.microsoft.com/office/powerpoint/2010/main" val="1315424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Discovery</a:t>
            </a:r>
          </a:p>
        </p:txBody>
      </p:sp>
      <p:sp>
        <p:nvSpPr>
          <p:cNvPr id="3" name="Content Placeholder 2"/>
          <p:cNvSpPr>
            <a:spLocks noGrp="1"/>
          </p:cNvSpPr>
          <p:nvPr>
            <p:ph idx="1"/>
          </p:nvPr>
        </p:nvSpPr>
        <p:spPr/>
        <p:txBody>
          <a:bodyPr>
            <a:normAutofit/>
          </a:bodyPr>
          <a:lstStyle/>
          <a:p>
            <a:r>
              <a:rPr lang="en-US" sz="2400" dirty="0"/>
              <a:t>Knowledge Discovery has been defined as the ‘non-trivial extraction of </a:t>
            </a:r>
            <a:r>
              <a:rPr lang="en-US" sz="2400" dirty="0" smtClean="0"/>
              <a:t>implicit, previously </a:t>
            </a:r>
            <a:r>
              <a:rPr lang="en-US" sz="2400" dirty="0"/>
              <a:t>unknown and potentially useful information from data’. </a:t>
            </a:r>
            <a:endParaRPr lang="en-US" sz="2400" dirty="0" smtClean="0"/>
          </a:p>
          <a:p>
            <a:r>
              <a:rPr lang="en-US" sz="2400" dirty="0" smtClean="0"/>
              <a:t>It is a </a:t>
            </a:r>
            <a:r>
              <a:rPr lang="en-US" sz="2400" dirty="0"/>
              <a:t>process of which data mining forms just one part, </a:t>
            </a:r>
            <a:r>
              <a:rPr lang="en-US" sz="2400" dirty="0" smtClean="0"/>
              <a:t>although a </a:t>
            </a:r>
            <a:r>
              <a:rPr lang="en-US" sz="2400" dirty="0"/>
              <a:t>central one.</a:t>
            </a:r>
          </a:p>
        </p:txBody>
      </p:sp>
    </p:spTree>
    <p:extLst>
      <p:ext uri="{BB962C8B-B14F-4D97-AF65-F5344CB8AC3E}">
        <p14:creationId xmlns:p14="http://schemas.microsoft.com/office/powerpoint/2010/main" val="98641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Discovery Process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912566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68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Labelled</a:t>
            </a:r>
            <a:r>
              <a:rPr lang="en-US" dirty="0"/>
              <a:t> and </a:t>
            </a:r>
            <a:r>
              <a:rPr lang="en-US" dirty="0" err="1"/>
              <a:t>Unlabelled</a:t>
            </a:r>
            <a:r>
              <a:rPr lang="en-US" dirty="0"/>
              <a:t> </a:t>
            </a:r>
            <a:r>
              <a:rPr lang="en-US" dirty="0" smtClean="0"/>
              <a:t>Data</a:t>
            </a:r>
            <a:endParaRPr lang="en-US" dirty="0"/>
          </a:p>
        </p:txBody>
      </p:sp>
      <p:sp>
        <p:nvSpPr>
          <p:cNvPr id="3" name="Content Placeholder 2"/>
          <p:cNvSpPr>
            <a:spLocks noGrp="1"/>
          </p:cNvSpPr>
          <p:nvPr>
            <p:ph idx="1"/>
          </p:nvPr>
        </p:nvSpPr>
        <p:spPr>
          <a:xfrm>
            <a:off x="228600" y="1295400"/>
            <a:ext cx="8534400" cy="5257800"/>
          </a:xfrm>
        </p:spPr>
        <p:txBody>
          <a:bodyPr>
            <a:noAutofit/>
          </a:bodyPr>
          <a:lstStyle/>
          <a:p>
            <a:r>
              <a:rPr lang="en-US" sz="1800" b="1" i="1" dirty="0" smtClean="0"/>
              <a:t>Instances</a:t>
            </a:r>
            <a:r>
              <a:rPr lang="en-US" sz="1800" dirty="0" smtClean="0"/>
              <a:t>: A </a:t>
            </a:r>
            <a:r>
              <a:rPr lang="en-US" sz="1800" dirty="0"/>
              <a:t>dataset of </a:t>
            </a:r>
            <a:r>
              <a:rPr lang="en-US" sz="1800" dirty="0" smtClean="0"/>
              <a:t>examples</a:t>
            </a:r>
          </a:p>
          <a:p>
            <a:r>
              <a:rPr lang="en-US" sz="1800" b="1" i="1" dirty="0" smtClean="0"/>
              <a:t>Attributes</a:t>
            </a:r>
            <a:r>
              <a:rPr lang="en-US" sz="1800" dirty="0" smtClean="0"/>
              <a:t> : Each example comprises </a:t>
            </a:r>
            <a:r>
              <a:rPr lang="en-US" sz="1800" dirty="0"/>
              <a:t>the values of a number of </a:t>
            </a:r>
            <a:r>
              <a:rPr lang="en-US" sz="1800" b="1" i="1" dirty="0"/>
              <a:t>variables</a:t>
            </a:r>
            <a:r>
              <a:rPr lang="en-US" sz="1800" dirty="0"/>
              <a:t>, which in data mining are </a:t>
            </a:r>
            <a:r>
              <a:rPr lang="en-US" sz="1800" dirty="0" smtClean="0"/>
              <a:t>often called </a:t>
            </a:r>
            <a:r>
              <a:rPr lang="en-US" sz="1800" i="1" dirty="0"/>
              <a:t>attributes</a:t>
            </a:r>
            <a:r>
              <a:rPr lang="en-US" sz="1800" dirty="0"/>
              <a:t>. </a:t>
            </a:r>
            <a:endParaRPr lang="en-US" sz="1800" dirty="0" smtClean="0"/>
          </a:p>
          <a:p>
            <a:pPr marL="114300" indent="0">
              <a:buNone/>
            </a:pPr>
            <a:r>
              <a:rPr lang="en-US" sz="1800" dirty="0" smtClean="0"/>
              <a:t>There </a:t>
            </a:r>
            <a:r>
              <a:rPr lang="en-US" sz="1800" dirty="0"/>
              <a:t>are two types of data, which are treated in </a:t>
            </a:r>
            <a:r>
              <a:rPr lang="en-US" sz="1800" dirty="0" smtClean="0"/>
              <a:t>radically different </a:t>
            </a:r>
            <a:r>
              <a:rPr lang="en-US" sz="1800" dirty="0"/>
              <a:t>ways.</a:t>
            </a:r>
          </a:p>
          <a:p>
            <a:r>
              <a:rPr lang="en-US" sz="1800" dirty="0" smtClean="0"/>
              <a:t>If there </a:t>
            </a:r>
            <a:r>
              <a:rPr lang="en-US" sz="1800" dirty="0"/>
              <a:t>is a specially designated attribute and the aim is </a:t>
            </a:r>
            <a:r>
              <a:rPr lang="en-US" sz="1800" dirty="0" smtClean="0"/>
              <a:t> to use </a:t>
            </a:r>
            <a:r>
              <a:rPr lang="en-US" sz="1800" dirty="0"/>
              <a:t>the data given to predict the value of that attribute for instances that </a:t>
            </a:r>
            <a:r>
              <a:rPr lang="en-US" sz="1800" dirty="0" smtClean="0"/>
              <a:t>have not </a:t>
            </a:r>
            <a:r>
              <a:rPr lang="en-US" sz="1800" dirty="0"/>
              <a:t>yet been seen. </a:t>
            </a:r>
            <a:endParaRPr lang="en-US" sz="1800" dirty="0" smtClean="0"/>
          </a:p>
          <a:p>
            <a:r>
              <a:rPr lang="en-US" sz="1800" dirty="0" smtClean="0"/>
              <a:t>Data </a:t>
            </a:r>
            <a:r>
              <a:rPr lang="en-US" sz="1800" dirty="0"/>
              <a:t>of this kind is called </a:t>
            </a:r>
            <a:r>
              <a:rPr lang="en-US" sz="1800" b="1" i="1" dirty="0" err="1"/>
              <a:t>labelled</a:t>
            </a:r>
            <a:r>
              <a:rPr lang="en-US" sz="1800" dirty="0"/>
              <a:t>. </a:t>
            </a:r>
            <a:endParaRPr lang="en-US" sz="1800" dirty="0" smtClean="0"/>
          </a:p>
          <a:p>
            <a:r>
              <a:rPr lang="en-US" sz="1800" dirty="0" smtClean="0"/>
              <a:t>Data </a:t>
            </a:r>
            <a:r>
              <a:rPr lang="en-US" sz="1800" dirty="0"/>
              <a:t>mining using </a:t>
            </a:r>
            <a:r>
              <a:rPr lang="en-US" sz="1800" dirty="0" err="1" smtClean="0"/>
              <a:t>labelled</a:t>
            </a:r>
            <a:r>
              <a:rPr lang="en-US" sz="1800" dirty="0" smtClean="0"/>
              <a:t> data </a:t>
            </a:r>
            <a:r>
              <a:rPr lang="en-US" sz="1800" dirty="0"/>
              <a:t>is known as </a:t>
            </a:r>
            <a:r>
              <a:rPr lang="en-US" sz="1800" b="1" i="1" dirty="0"/>
              <a:t>supervised learning</a:t>
            </a:r>
            <a:r>
              <a:rPr lang="en-US" sz="1800" dirty="0"/>
              <a:t>. </a:t>
            </a:r>
            <a:endParaRPr lang="en-US" sz="1800" dirty="0" smtClean="0"/>
          </a:p>
          <a:p>
            <a:r>
              <a:rPr lang="en-US" sz="1800" dirty="0" smtClean="0"/>
              <a:t>If </a:t>
            </a:r>
            <a:r>
              <a:rPr lang="en-US" sz="1800" dirty="0"/>
              <a:t>the designated attribute is </a:t>
            </a:r>
            <a:r>
              <a:rPr lang="en-US" sz="1800" i="1" dirty="0"/>
              <a:t>categorical</a:t>
            </a:r>
            <a:r>
              <a:rPr lang="en-US" sz="1800" dirty="0" smtClean="0"/>
              <a:t>, i.e</a:t>
            </a:r>
            <a:r>
              <a:rPr lang="en-US" sz="1800" dirty="0"/>
              <a:t>. it must take one of a number of distinct values such as ‘very good’, ‘good</a:t>
            </a:r>
            <a:r>
              <a:rPr lang="en-US" sz="1800" dirty="0" smtClean="0"/>
              <a:t>’ or </a:t>
            </a:r>
            <a:r>
              <a:rPr lang="en-US" sz="1800" dirty="0"/>
              <a:t>‘poor’, or (in an object recognition application) ‘car’, ‘bicycle’, ‘person</a:t>
            </a:r>
            <a:r>
              <a:rPr lang="en-US" sz="1800" dirty="0" smtClean="0"/>
              <a:t>’, ‘</a:t>
            </a:r>
            <a:r>
              <a:rPr lang="en-US" sz="1800" dirty="0"/>
              <a:t>bus’ or ‘taxi’ the task is called </a:t>
            </a:r>
            <a:r>
              <a:rPr lang="en-US" sz="1800" b="1" i="1" dirty="0"/>
              <a:t>classification</a:t>
            </a:r>
            <a:r>
              <a:rPr lang="en-US" sz="1800" dirty="0"/>
              <a:t>. </a:t>
            </a:r>
            <a:endParaRPr lang="en-US" sz="1800" dirty="0" smtClean="0"/>
          </a:p>
          <a:p>
            <a:r>
              <a:rPr lang="en-US" sz="1800" dirty="0" smtClean="0"/>
              <a:t>If </a:t>
            </a:r>
            <a:r>
              <a:rPr lang="en-US" sz="1800" dirty="0"/>
              <a:t>the designated attribute </a:t>
            </a:r>
            <a:r>
              <a:rPr lang="en-US" sz="1800" dirty="0" smtClean="0"/>
              <a:t>is numerical</a:t>
            </a:r>
            <a:r>
              <a:rPr lang="en-US" sz="1800" dirty="0"/>
              <a:t>, e.g. the expected sale price of a house or the opening price of </a:t>
            </a:r>
            <a:r>
              <a:rPr lang="en-US" sz="1800" dirty="0" smtClean="0"/>
              <a:t>a share </a:t>
            </a:r>
            <a:r>
              <a:rPr lang="en-US" sz="1800" dirty="0"/>
              <a:t>on tomorrow’s stock market, the task is called </a:t>
            </a:r>
            <a:r>
              <a:rPr lang="en-US" sz="1800" b="1" i="1" dirty="0"/>
              <a:t>regression</a:t>
            </a:r>
            <a:r>
              <a:rPr lang="en-US" sz="1800" dirty="0"/>
              <a:t>.</a:t>
            </a:r>
          </a:p>
          <a:p>
            <a:r>
              <a:rPr lang="en-US" sz="1800" dirty="0"/>
              <a:t>Data that does not have any specially designated attribute is called </a:t>
            </a:r>
            <a:r>
              <a:rPr lang="en-US" sz="1800" b="1" i="1" dirty="0" err="1"/>
              <a:t>unlabelled</a:t>
            </a:r>
            <a:r>
              <a:rPr lang="en-US" sz="1800" dirty="0"/>
              <a:t>.</a:t>
            </a:r>
          </a:p>
          <a:p>
            <a:r>
              <a:rPr lang="en-US" sz="1800" dirty="0"/>
              <a:t>Data mining of </a:t>
            </a:r>
            <a:r>
              <a:rPr lang="en-US" sz="1800" dirty="0" err="1"/>
              <a:t>unlabelled</a:t>
            </a:r>
            <a:r>
              <a:rPr lang="en-US" sz="1800" dirty="0"/>
              <a:t> data is known as </a:t>
            </a:r>
            <a:r>
              <a:rPr lang="en-US" sz="1800" b="1" i="1" dirty="0"/>
              <a:t>unsupervised learning</a:t>
            </a:r>
            <a:r>
              <a:rPr lang="en-US" sz="1800" dirty="0"/>
              <a:t>.</a:t>
            </a:r>
          </a:p>
          <a:p>
            <a:r>
              <a:rPr lang="en-US" sz="1800" dirty="0"/>
              <a:t>Here the aim is simply to extract the most information we can from the </a:t>
            </a:r>
            <a:r>
              <a:rPr lang="en-US" sz="1800" dirty="0" smtClean="0"/>
              <a:t>data available</a:t>
            </a:r>
            <a:r>
              <a:rPr lang="en-US" sz="1800" dirty="0"/>
              <a:t>.</a:t>
            </a:r>
          </a:p>
        </p:txBody>
      </p:sp>
    </p:spTree>
    <p:extLst>
      <p:ext uri="{BB962C8B-B14F-4D97-AF65-F5344CB8AC3E}">
        <p14:creationId xmlns:p14="http://schemas.microsoft.com/office/powerpoint/2010/main" val="335177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normAutofit/>
          </a:bodyPr>
          <a:lstStyle/>
          <a:p>
            <a:r>
              <a:rPr lang="en-US" sz="2800" dirty="0" smtClean="0"/>
              <a:t>Classification</a:t>
            </a:r>
          </a:p>
          <a:p>
            <a:r>
              <a:rPr lang="en-US" sz="2800" dirty="0" smtClean="0"/>
              <a:t>Numerical</a:t>
            </a:r>
            <a:r>
              <a:rPr lang="en-US" sz="2800" dirty="0"/>
              <a:t> </a:t>
            </a:r>
            <a:r>
              <a:rPr lang="en-US" sz="2800" dirty="0" smtClean="0"/>
              <a:t>Prediction</a:t>
            </a:r>
            <a:endParaRPr lang="en-US" sz="2800" dirty="0" smtClean="0"/>
          </a:p>
          <a:p>
            <a:r>
              <a:rPr lang="en-US" sz="2800"/>
              <a:t>A</a:t>
            </a:r>
            <a:r>
              <a:rPr lang="en-US" sz="2800" smtClean="0"/>
              <a:t>ssociation </a:t>
            </a:r>
            <a:r>
              <a:rPr lang="en-US" sz="2600" smtClean="0"/>
              <a:t>And </a:t>
            </a:r>
            <a:r>
              <a:rPr lang="en-US" sz="2600" dirty="0" smtClean="0"/>
              <a:t>Clustering</a:t>
            </a:r>
            <a:endParaRPr lang="en-US" sz="2600" dirty="0"/>
          </a:p>
        </p:txBody>
      </p:sp>
    </p:spTree>
    <p:extLst>
      <p:ext uri="{BB962C8B-B14F-4D97-AF65-F5344CB8AC3E}">
        <p14:creationId xmlns:p14="http://schemas.microsoft.com/office/powerpoint/2010/main" val="369071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z="4400" dirty="0" smtClean="0"/>
              <a:t>Supervised Learning: 								Classification</a:t>
            </a:r>
            <a:endParaRPr lang="en-US" sz="4400" dirty="0"/>
          </a:p>
        </p:txBody>
      </p:sp>
      <p:sp>
        <p:nvSpPr>
          <p:cNvPr id="3" name="Content Placeholder 2"/>
          <p:cNvSpPr>
            <a:spLocks noGrp="1"/>
          </p:cNvSpPr>
          <p:nvPr>
            <p:ph idx="1"/>
          </p:nvPr>
        </p:nvSpPr>
        <p:spPr>
          <a:xfrm>
            <a:off x="457200" y="1600200"/>
            <a:ext cx="7162800" cy="4800600"/>
          </a:xfrm>
        </p:spPr>
        <p:txBody>
          <a:bodyPr>
            <a:normAutofit/>
          </a:bodyPr>
          <a:lstStyle/>
          <a:p>
            <a:r>
              <a:rPr lang="en-US" dirty="0"/>
              <a:t>Classification is one of the most common applications for data mining. </a:t>
            </a:r>
            <a:endParaRPr lang="en-US" dirty="0" smtClean="0"/>
          </a:p>
          <a:p>
            <a:r>
              <a:rPr lang="en-US" dirty="0" smtClean="0"/>
              <a:t>It corresponds to </a:t>
            </a:r>
            <a:r>
              <a:rPr lang="en-US" dirty="0"/>
              <a:t>a task that occurs frequently in everyday life</a:t>
            </a:r>
            <a:r>
              <a:rPr lang="en-US" dirty="0" smtClean="0"/>
              <a:t>. e.g.</a:t>
            </a:r>
          </a:p>
          <a:p>
            <a:r>
              <a:rPr lang="en-US" dirty="0"/>
              <a:t>A</a:t>
            </a:r>
            <a:r>
              <a:rPr lang="en-US" dirty="0" smtClean="0"/>
              <a:t> hospital may </a:t>
            </a:r>
            <a:r>
              <a:rPr lang="en-US" dirty="0"/>
              <a:t>want to classify medical patients into those who are at high, medium </a:t>
            </a:r>
            <a:r>
              <a:rPr lang="en-US" dirty="0" smtClean="0"/>
              <a:t>or low </a:t>
            </a:r>
            <a:r>
              <a:rPr lang="en-US" dirty="0"/>
              <a:t>risk of acquiring a certain </a:t>
            </a:r>
            <a:r>
              <a:rPr lang="en-US" dirty="0" smtClean="0"/>
              <a:t>illness</a:t>
            </a:r>
          </a:p>
          <a:p>
            <a:r>
              <a:rPr lang="en-US" dirty="0" smtClean="0"/>
              <a:t>An </a:t>
            </a:r>
            <a:r>
              <a:rPr lang="en-US" dirty="0"/>
              <a:t>opinion polling company may wish </a:t>
            </a:r>
            <a:r>
              <a:rPr lang="en-US" dirty="0" smtClean="0"/>
              <a:t>to classify </a:t>
            </a:r>
            <a:r>
              <a:rPr lang="en-US" dirty="0"/>
              <a:t>people </a:t>
            </a:r>
            <a:r>
              <a:rPr lang="en-US" dirty="0" smtClean="0"/>
              <a:t>interviewed </a:t>
            </a:r>
            <a:r>
              <a:rPr lang="en-US" dirty="0"/>
              <a:t>into those who are likely to vote for each of a </a:t>
            </a:r>
            <a:r>
              <a:rPr lang="en-US" dirty="0" smtClean="0"/>
              <a:t>number of </a:t>
            </a:r>
            <a:r>
              <a:rPr lang="en-US" dirty="0"/>
              <a:t>political parties or are undecided, or </a:t>
            </a:r>
            <a:endParaRPr lang="en-US" dirty="0" smtClean="0"/>
          </a:p>
          <a:p>
            <a:r>
              <a:rPr lang="en-US" dirty="0"/>
              <a:t>W</a:t>
            </a:r>
            <a:r>
              <a:rPr lang="en-US" dirty="0" smtClean="0"/>
              <a:t>e </a:t>
            </a:r>
            <a:r>
              <a:rPr lang="en-US" dirty="0"/>
              <a:t>may wish to classify a </a:t>
            </a:r>
            <a:r>
              <a:rPr lang="en-US" dirty="0" smtClean="0"/>
              <a:t>student project </a:t>
            </a:r>
            <a:r>
              <a:rPr lang="en-US" dirty="0"/>
              <a:t>as distinction, merit, pass or fail.</a:t>
            </a:r>
          </a:p>
        </p:txBody>
      </p:sp>
    </p:spTree>
    <p:extLst>
      <p:ext uri="{BB962C8B-B14F-4D97-AF65-F5344CB8AC3E}">
        <p14:creationId xmlns:p14="http://schemas.microsoft.com/office/powerpoint/2010/main" val="168102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Classification Data</a:t>
            </a:r>
            <a:endParaRPr lang="en-US" dirty="0"/>
          </a:p>
        </p:txBody>
      </p:sp>
      <p:sp>
        <p:nvSpPr>
          <p:cNvPr id="3" name="Content Placeholder 2"/>
          <p:cNvSpPr>
            <a:spLocks noGrp="1"/>
          </p:cNvSpPr>
          <p:nvPr>
            <p:ph idx="1"/>
          </p:nvPr>
        </p:nvSpPr>
        <p:spPr>
          <a:xfrm>
            <a:off x="304800" y="1600200"/>
            <a:ext cx="8382000" cy="3429000"/>
          </a:xfrm>
        </p:spPr>
        <p:txBody>
          <a:bodyPr/>
          <a:lstStyle/>
          <a:p>
            <a:pPr marL="114300" indent="0">
              <a:buNone/>
            </a:pPr>
            <a:r>
              <a:rPr lang="en-US" dirty="0" err="1" smtClean="0"/>
              <a:t>SoftEng</a:t>
            </a:r>
            <a:r>
              <a:rPr lang="en-US" dirty="0"/>
              <a:t>	</a:t>
            </a:r>
            <a:r>
              <a:rPr lang="en-US" dirty="0" smtClean="0"/>
              <a:t>DM	       HCI		AAA	     Project</a:t>
            </a:r>
            <a:r>
              <a:rPr lang="en-US" dirty="0"/>
              <a:t>	</a:t>
            </a:r>
            <a:r>
              <a:rPr lang="en-US" dirty="0" smtClean="0"/>
              <a:t>CLASS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64601"/>
            <a:ext cx="8305800" cy="290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5105400"/>
            <a:ext cx="8153400" cy="830997"/>
          </a:xfrm>
          <a:prstGeom prst="rect">
            <a:avLst/>
          </a:prstGeom>
        </p:spPr>
        <p:txBody>
          <a:bodyPr wrap="square">
            <a:spAutoFit/>
          </a:bodyPr>
          <a:lstStyle/>
          <a:p>
            <a:r>
              <a:rPr lang="en-US" sz="2400" dirty="0"/>
              <a:t>Classification is one form of prediction, where the value to be predicted is </a:t>
            </a:r>
            <a:r>
              <a:rPr lang="en-US" sz="2400" dirty="0" smtClean="0"/>
              <a:t>a label</a:t>
            </a:r>
            <a:endParaRPr lang="en-US" sz="2400" dirty="0"/>
          </a:p>
        </p:txBody>
      </p:sp>
    </p:spTree>
    <p:extLst>
      <p:ext uri="{BB962C8B-B14F-4D97-AF65-F5344CB8AC3E}">
        <p14:creationId xmlns:p14="http://schemas.microsoft.com/office/powerpoint/2010/main" val="613068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Nearest </a:t>
            </a:r>
            <a:r>
              <a:rPr lang="en-US" dirty="0" smtClean="0"/>
              <a:t>Neighbor </a:t>
            </a:r>
            <a:r>
              <a:rPr lang="en-US" dirty="0"/>
              <a:t>Matching.</a:t>
            </a:r>
          </a:p>
        </p:txBody>
      </p:sp>
      <p:sp>
        <p:nvSpPr>
          <p:cNvPr id="3" name="Content Placeholder 2"/>
          <p:cNvSpPr>
            <a:spLocks noGrp="1"/>
          </p:cNvSpPr>
          <p:nvPr>
            <p:ph idx="1"/>
          </p:nvPr>
        </p:nvSpPr>
        <p:spPr>
          <a:xfrm>
            <a:off x="457200" y="1600200"/>
            <a:ext cx="7620000" cy="2743200"/>
          </a:xfrm>
        </p:spPr>
        <p:txBody>
          <a:bodyPr/>
          <a:lstStyle/>
          <a:p>
            <a:r>
              <a:rPr lang="en-US" dirty="0" smtClean="0"/>
              <a:t>This </a:t>
            </a:r>
            <a:r>
              <a:rPr lang="en-US" dirty="0"/>
              <a:t>method relies on identifying (say) the </a:t>
            </a:r>
            <a:r>
              <a:rPr lang="en-US" dirty="0" smtClean="0"/>
              <a:t>five examples </a:t>
            </a:r>
            <a:r>
              <a:rPr lang="en-US" dirty="0"/>
              <a:t>that are ‘closest’ in some sense to an unclassified one. </a:t>
            </a:r>
            <a:endParaRPr lang="en-US" dirty="0" smtClean="0"/>
          </a:p>
          <a:p>
            <a:r>
              <a:rPr lang="en-US" dirty="0" smtClean="0"/>
              <a:t>If </a:t>
            </a:r>
            <a:r>
              <a:rPr lang="en-US" dirty="0"/>
              <a:t>the </a:t>
            </a:r>
            <a:r>
              <a:rPr lang="en-US" dirty="0" smtClean="0"/>
              <a:t>five ‘</a:t>
            </a:r>
            <a:r>
              <a:rPr lang="en-US" dirty="0"/>
              <a:t>nearest </a:t>
            </a:r>
            <a:r>
              <a:rPr lang="en-US" dirty="0" smtClean="0"/>
              <a:t>neighbors' </a:t>
            </a:r>
            <a:r>
              <a:rPr lang="en-US" dirty="0"/>
              <a:t>have grades Second, First, Second, Second and Second</a:t>
            </a:r>
          </a:p>
          <a:p>
            <a:r>
              <a:rPr lang="en-US" dirty="0"/>
              <a:t>W</a:t>
            </a:r>
            <a:r>
              <a:rPr lang="en-US" dirty="0" smtClean="0"/>
              <a:t>e </a:t>
            </a:r>
            <a:r>
              <a:rPr lang="en-US" dirty="0"/>
              <a:t>might reasonably conclude that the new instance should be classified </a:t>
            </a:r>
            <a:r>
              <a:rPr lang="en-US" dirty="0" smtClean="0"/>
              <a:t>as ‘</a:t>
            </a:r>
            <a:r>
              <a:rPr lang="en-US" dirty="0"/>
              <a:t>Second’.</a:t>
            </a:r>
          </a:p>
        </p:txBody>
      </p:sp>
    </p:spTree>
    <p:extLst>
      <p:ext uri="{BB962C8B-B14F-4D97-AF65-F5344CB8AC3E}">
        <p14:creationId xmlns:p14="http://schemas.microsoft.com/office/powerpoint/2010/main" val="23181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Rules</a:t>
            </a:r>
          </a:p>
        </p:txBody>
      </p:sp>
      <p:sp>
        <p:nvSpPr>
          <p:cNvPr id="3" name="Content Placeholder 2"/>
          <p:cNvSpPr>
            <a:spLocks noGrp="1"/>
          </p:cNvSpPr>
          <p:nvPr>
            <p:ph idx="1"/>
          </p:nvPr>
        </p:nvSpPr>
        <p:spPr>
          <a:xfrm>
            <a:off x="457200" y="1600200"/>
            <a:ext cx="8305800" cy="2667000"/>
          </a:xfrm>
        </p:spPr>
        <p:txBody>
          <a:bodyPr/>
          <a:lstStyle/>
          <a:p>
            <a:r>
              <a:rPr lang="en-US" dirty="0" smtClean="0"/>
              <a:t>We </a:t>
            </a:r>
            <a:r>
              <a:rPr lang="en-US" dirty="0"/>
              <a:t>look for rules that we can use to predict the </a:t>
            </a:r>
            <a:r>
              <a:rPr lang="en-US" dirty="0" smtClean="0"/>
              <a:t>classification of </a:t>
            </a:r>
            <a:r>
              <a:rPr lang="en-US" dirty="0"/>
              <a:t>an unseen instance, for example:</a:t>
            </a:r>
          </a:p>
          <a:p>
            <a:r>
              <a:rPr lang="en-US" dirty="0"/>
              <a:t>IF </a:t>
            </a:r>
            <a:r>
              <a:rPr lang="en-US" dirty="0" err="1"/>
              <a:t>SoftEng</a:t>
            </a:r>
            <a:r>
              <a:rPr lang="en-US" dirty="0"/>
              <a:t> = A AND Project = A THEN Class = </a:t>
            </a:r>
            <a:r>
              <a:rPr lang="en-US" dirty="0" smtClean="0"/>
              <a:t>First</a:t>
            </a:r>
          </a:p>
          <a:p>
            <a:r>
              <a:rPr lang="en-US" dirty="0"/>
              <a:t>IF </a:t>
            </a:r>
            <a:r>
              <a:rPr lang="en-US" dirty="0" err="1"/>
              <a:t>SoftEng</a:t>
            </a:r>
            <a:r>
              <a:rPr lang="en-US" dirty="0"/>
              <a:t> = A AND Project = B AND </a:t>
            </a:r>
            <a:r>
              <a:rPr lang="en-US" dirty="0" smtClean="0"/>
              <a:t>DM </a:t>
            </a:r>
            <a:r>
              <a:rPr lang="en-US" dirty="0"/>
              <a:t>= B THEN Class = Second</a:t>
            </a:r>
          </a:p>
          <a:p>
            <a:r>
              <a:rPr lang="en-US" dirty="0"/>
              <a:t>IF </a:t>
            </a:r>
            <a:r>
              <a:rPr lang="en-US" dirty="0" err="1"/>
              <a:t>SoftEng</a:t>
            </a:r>
            <a:r>
              <a:rPr lang="en-US" dirty="0"/>
              <a:t> = B THEN Class = Second</a:t>
            </a:r>
          </a:p>
        </p:txBody>
      </p:sp>
    </p:spTree>
    <p:extLst>
      <p:ext uri="{BB962C8B-B14F-4D97-AF65-F5344CB8AC3E}">
        <p14:creationId xmlns:p14="http://schemas.microsoft.com/office/powerpoint/2010/main" val="334000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438400"/>
          </a:xfrm>
        </p:spPr>
        <p:txBody>
          <a:bodyPr/>
          <a:lstStyle/>
          <a:p>
            <a:pPr algn="l"/>
            <a:r>
              <a:rPr lang="en-US" dirty="0" smtClean="0"/>
              <a:t>Knowledge </a:t>
            </a:r>
            <a:br>
              <a:rPr lang="en-US" dirty="0" smtClean="0"/>
            </a:br>
            <a:r>
              <a:rPr lang="en-US" dirty="0" smtClean="0"/>
              <a:t>			Information </a:t>
            </a:r>
            <a:br>
              <a:rPr lang="en-US" dirty="0" smtClean="0"/>
            </a:br>
            <a:r>
              <a:rPr lang="en-US" dirty="0" smtClean="0"/>
              <a:t>							Data  </a:t>
            </a:r>
            <a:endParaRPr lang="en-US" dirty="0"/>
          </a:p>
        </p:txBody>
      </p:sp>
      <p:sp>
        <p:nvSpPr>
          <p:cNvPr id="11" name="Content Placeholder 10"/>
          <p:cNvSpPr>
            <a:spLocks noGrp="1"/>
          </p:cNvSpPr>
          <p:nvPr>
            <p:ph idx="1"/>
          </p:nvPr>
        </p:nvSpPr>
        <p:spPr>
          <a:xfrm>
            <a:off x="457200" y="2438400"/>
            <a:ext cx="8229600" cy="3687763"/>
          </a:xfrm>
        </p:spPr>
        <p:txBody>
          <a:bodyPr>
            <a:normAutofit/>
          </a:bodyPr>
          <a:lstStyle/>
          <a:p>
            <a:r>
              <a:rPr lang="en-US" sz="2800" b="1" dirty="0"/>
              <a:t>Data : </a:t>
            </a:r>
            <a:r>
              <a:rPr lang="en-US" dirty="0"/>
              <a:t>Simple things; easily captured, structured, transferred, compressible and quantifiable</a:t>
            </a:r>
          </a:p>
          <a:p>
            <a:r>
              <a:rPr lang="en-US" sz="2800" b="1" dirty="0"/>
              <a:t>Information : </a:t>
            </a:r>
            <a:r>
              <a:rPr lang="en-US" dirty="0"/>
              <a:t>Relevant and related data having some purpose; needs consensus on meaning and human mediation necessary</a:t>
            </a:r>
          </a:p>
          <a:p>
            <a:r>
              <a:rPr lang="en-US" sz="2800" b="1" dirty="0"/>
              <a:t>Knowledge : </a:t>
            </a:r>
            <a:r>
              <a:rPr lang="en-US" dirty="0"/>
              <a:t>Valuable information from human mind; contextual; hard to capture electronically and structure; mostly tacit</a:t>
            </a:r>
          </a:p>
        </p:txBody>
      </p:sp>
      <p:cxnSp>
        <p:nvCxnSpPr>
          <p:cNvPr id="7" name="Straight Arrow Connector 6"/>
          <p:cNvCxnSpPr/>
          <p:nvPr/>
        </p:nvCxnSpPr>
        <p:spPr>
          <a:xfrm flipV="1">
            <a:off x="8686800" y="365760"/>
            <a:ext cx="0" cy="192024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5800" y="6248400"/>
            <a:ext cx="7772400" cy="400110"/>
          </a:xfrm>
          <a:prstGeom prst="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wrap="square">
            <a:spAutoFit/>
          </a:bodyPr>
          <a:lstStyle/>
          <a:p>
            <a:r>
              <a:rPr lang="en-US" sz="2000" b="1" dirty="0"/>
              <a:t>Source : </a:t>
            </a:r>
            <a:r>
              <a:rPr lang="en-US" sz="2000" dirty="0"/>
              <a:t>Adapted from Thomas H. Davenport, </a:t>
            </a:r>
            <a:r>
              <a:rPr lang="en-US" sz="2000" i="1" dirty="0"/>
              <a:t>Information Ecology</a:t>
            </a:r>
          </a:p>
        </p:txBody>
      </p:sp>
    </p:spTree>
    <p:extLst>
      <p:ext uri="{BB962C8B-B14F-4D97-AF65-F5344CB8AC3E}">
        <p14:creationId xmlns:p14="http://schemas.microsoft.com/office/powerpoint/2010/main" val="405169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Tree</a:t>
            </a:r>
            <a:endParaRPr lang="en-US" dirty="0"/>
          </a:p>
        </p:txBody>
      </p:sp>
      <p:sp>
        <p:nvSpPr>
          <p:cNvPr id="3" name="Content Placeholder 2"/>
          <p:cNvSpPr>
            <a:spLocks noGrp="1"/>
          </p:cNvSpPr>
          <p:nvPr>
            <p:ph idx="1"/>
          </p:nvPr>
        </p:nvSpPr>
        <p:spPr>
          <a:xfrm>
            <a:off x="457200" y="1600200"/>
            <a:ext cx="8077200" cy="838200"/>
          </a:xfrm>
        </p:spPr>
        <p:txBody>
          <a:bodyPr/>
          <a:lstStyle/>
          <a:p>
            <a:r>
              <a:rPr lang="en-US" dirty="0" smtClean="0"/>
              <a:t>One </a:t>
            </a:r>
            <a:r>
              <a:rPr lang="en-US" dirty="0"/>
              <a:t>way of generating classification rules is via an </a:t>
            </a:r>
            <a:r>
              <a:rPr lang="en-US" dirty="0" smtClean="0"/>
              <a:t>intermediate tree-like </a:t>
            </a:r>
            <a:r>
              <a:rPr lang="en-US" dirty="0"/>
              <a:t>structure called a </a:t>
            </a:r>
            <a:r>
              <a:rPr lang="en-US" i="1" dirty="0"/>
              <a:t>classification tree </a:t>
            </a:r>
            <a:r>
              <a:rPr lang="en-US" dirty="0"/>
              <a:t>or a </a:t>
            </a:r>
            <a:r>
              <a:rPr lang="en-US" i="1" dirty="0"/>
              <a:t>decision tree</a:t>
            </a:r>
            <a:r>
              <a:rPr lang="en-US" dirty="0"/>
              <a:t>.</a:t>
            </a:r>
          </a:p>
        </p:txBody>
      </p:sp>
      <p:grpSp>
        <p:nvGrpSpPr>
          <p:cNvPr id="5" name="Group 4"/>
          <p:cNvGrpSpPr/>
          <p:nvPr/>
        </p:nvGrpSpPr>
        <p:grpSpPr>
          <a:xfrm>
            <a:off x="2057400" y="2471185"/>
            <a:ext cx="3863880" cy="3973029"/>
            <a:chOff x="2260198" y="2471185"/>
            <a:chExt cx="3863880" cy="3973029"/>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198" y="2471185"/>
              <a:ext cx="3863880" cy="3973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25422" y="5105400"/>
              <a:ext cx="990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solidFill>
                    <a:schemeClr val="tx1"/>
                  </a:solidFill>
                </a:rPr>
                <a:t>AAA</a:t>
              </a:r>
              <a:endParaRPr lang="en-US" dirty="0">
                <a:solidFill>
                  <a:schemeClr val="tx1"/>
                </a:solidFill>
              </a:endParaRPr>
            </a:p>
          </p:txBody>
        </p:sp>
        <p:sp>
          <p:nvSpPr>
            <p:cNvPr id="6" name="Rectangle 5"/>
            <p:cNvSpPr/>
            <p:nvPr/>
          </p:nvSpPr>
          <p:spPr>
            <a:xfrm>
              <a:off x="3962400" y="4302457"/>
              <a:ext cx="990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solidFill>
                    <a:schemeClr val="tx1"/>
                  </a:solidFill>
                </a:rPr>
                <a:t>DM</a:t>
              </a:r>
              <a:endParaRPr lang="en-US" dirty="0">
                <a:solidFill>
                  <a:schemeClr val="tx1"/>
                </a:solidFill>
              </a:endParaRPr>
            </a:p>
          </p:txBody>
        </p:sp>
      </p:grpSp>
    </p:spTree>
    <p:extLst>
      <p:ext uri="{BB962C8B-B14F-4D97-AF65-F5344CB8AC3E}">
        <p14:creationId xmlns:p14="http://schemas.microsoft.com/office/powerpoint/2010/main" val="249120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lstStyle/>
          <a:p>
            <a:r>
              <a:rPr lang="en-US" dirty="0"/>
              <a:t>Supervised Learning: </a:t>
            </a:r>
            <a:r>
              <a:rPr lang="en-US" dirty="0" smtClean="0"/>
              <a:t>						Numerical </a:t>
            </a:r>
            <a:r>
              <a:rPr lang="en-US" dirty="0"/>
              <a:t>Prediction</a:t>
            </a:r>
          </a:p>
        </p:txBody>
      </p:sp>
      <p:sp>
        <p:nvSpPr>
          <p:cNvPr id="3" name="Content Placeholder 2"/>
          <p:cNvSpPr>
            <a:spLocks noGrp="1"/>
          </p:cNvSpPr>
          <p:nvPr>
            <p:ph idx="1"/>
          </p:nvPr>
        </p:nvSpPr>
        <p:spPr/>
        <p:txBody>
          <a:bodyPr/>
          <a:lstStyle/>
          <a:p>
            <a:r>
              <a:rPr lang="en-US" dirty="0"/>
              <a:t>Numerical prediction (often called </a:t>
            </a:r>
            <a:r>
              <a:rPr lang="en-US" i="1" dirty="0"/>
              <a:t>regression</a:t>
            </a:r>
            <a:r>
              <a:rPr lang="en-US" dirty="0"/>
              <a:t>) is </a:t>
            </a:r>
            <a:r>
              <a:rPr lang="en-US" dirty="0" smtClean="0"/>
              <a:t>another type of Supervised Learning. </a:t>
            </a:r>
          </a:p>
          <a:p>
            <a:r>
              <a:rPr lang="en-US" dirty="0" smtClean="0"/>
              <a:t>In </a:t>
            </a:r>
            <a:r>
              <a:rPr lang="en-US" dirty="0"/>
              <a:t>this case </a:t>
            </a:r>
            <a:r>
              <a:rPr lang="en-US" dirty="0" smtClean="0"/>
              <a:t>we wish </a:t>
            </a:r>
            <a:r>
              <a:rPr lang="en-US" dirty="0"/>
              <a:t>to predict a numerical value, such as a </a:t>
            </a:r>
            <a:r>
              <a:rPr lang="en-US" dirty="0" smtClean="0"/>
              <a:t>company’s </a:t>
            </a:r>
            <a:r>
              <a:rPr lang="en-US" dirty="0"/>
              <a:t>profits or a share price</a:t>
            </a:r>
            <a:r>
              <a:rPr lang="en-US" dirty="0" smtClean="0"/>
              <a:t>.</a:t>
            </a:r>
          </a:p>
          <a:p>
            <a:r>
              <a:rPr lang="en-US" dirty="0"/>
              <a:t>A very popular way of doing this is to use a </a:t>
            </a:r>
            <a:r>
              <a:rPr lang="en-US" i="1" dirty="0"/>
              <a:t>Neural </a:t>
            </a:r>
            <a:r>
              <a:rPr lang="en-US" i="1" dirty="0" smtClean="0"/>
              <a:t>Network</a:t>
            </a:r>
            <a:r>
              <a:rPr lang="en-US" dirty="0" smtClean="0"/>
              <a:t>, often </a:t>
            </a:r>
            <a:r>
              <a:rPr lang="en-US" dirty="0"/>
              <a:t>called by the simplified name </a:t>
            </a:r>
            <a:r>
              <a:rPr lang="en-US" i="1" dirty="0"/>
              <a:t>Neural Net</a:t>
            </a:r>
            <a:r>
              <a:rPr lang="en-US" dirty="0"/>
              <a:t>).</a:t>
            </a:r>
          </a:p>
          <a:p>
            <a:r>
              <a:rPr lang="en-US" dirty="0"/>
              <a:t>This is a complex </a:t>
            </a:r>
            <a:r>
              <a:rPr lang="en-US" dirty="0" smtClean="0"/>
              <a:t>modeling </a:t>
            </a:r>
            <a:r>
              <a:rPr lang="en-US" dirty="0"/>
              <a:t>technique based on a model of a human neuron.</a:t>
            </a:r>
          </a:p>
          <a:p>
            <a:r>
              <a:rPr lang="en-US" dirty="0"/>
              <a:t>A neural net is given a set of inputs and is used to predict one or more outputs.</a:t>
            </a:r>
          </a:p>
        </p:txBody>
      </p:sp>
    </p:spTree>
    <p:extLst>
      <p:ext uri="{BB962C8B-B14F-4D97-AF65-F5344CB8AC3E}">
        <p14:creationId xmlns:p14="http://schemas.microsoft.com/office/powerpoint/2010/main" val="111190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6808716"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317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Association </a:t>
            </a:r>
            <a:r>
              <a:rPr lang="en-US" dirty="0" smtClean="0"/>
              <a:t>Rules</a:t>
            </a:r>
            <a:endParaRPr lang="en-US" dirty="0"/>
          </a:p>
        </p:txBody>
      </p:sp>
      <p:sp>
        <p:nvSpPr>
          <p:cNvPr id="3" name="Content Placeholder 2"/>
          <p:cNvSpPr>
            <a:spLocks noGrp="1"/>
          </p:cNvSpPr>
          <p:nvPr>
            <p:ph idx="1"/>
          </p:nvPr>
        </p:nvSpPr>
        <p:spPr/>
        <p:txBody>
          <a:bodyPr/>
          <a:lstStyle/>
          <a:p>
            <a:r>
              <a:rPr lang="en-US" dirty="0" smtClean="0"/>
              <a:t>Sometimes </a:t>
            </a:r>
            <a:r>
              <a:rPr lang="en-US" dirty="0"/>
              <a:t>we wish to use a training set to find any relationship that </a:t>
            </a:r>
            <a:r>
              <a:rPr lang="en-US" dirty="0" smtClean="0"/>
              <a:t>exists amongst </a:t>
            </a:r>
            <a:r>
              <a:rPr lang="en-US" dirty="0"/>
              <a:t>the values of variables, generally in the form of rules known as </a:t>
            </a:r>
            <a:r>
              <a:rPr lang="en-US" i="1" dirty="0" smtClean="0"/>
              <a:t>association rules</a:t>
            </a:r>
            <a:r>
              <a:rPr lang="en-US" dirty="0" smtClean="0"/>
              <a:t>.</a:t>
            </a:r>
          </a:p>
          <a:p>
            <a:r>
              <a:rPr lang="en-US" dirty="0" smtClean="0"/>
              <a:t>There </a:t>
            </a:r>
            <a:r>
              <a:rPr lang="en-US" dirty="0"/>
              <a:t>are many possible association rules derivable from any </a:t>
            </a:r>
            <a:r>
              <a:rPr lang="en-US" dirty="0" smtClean="0"/>
              <a:t>given dataset</a:t>
            </a:r>
            <a:r>
              <a:rPr lang="en-US" dirty="0"/>
              <a:t>, most of them of little or no value, so it is usual for association </a:t>
            </a:r>
            <a:r>
              <a:rPr lang="en-US" dirty="0" smtClean="0"/>
              <a:t>rules to </a:t>
            </a:r>
            <a:r>
              <a:rPr lang="en-US" dirty="0"/>
              <a:t>be stated with some additional information indicating how reliable they are,</a:t>
            </a:r>
          </a:p>
        </p:txBody>
      </p:sp>
    </p:spTree>
    <p:extLst>
      <p:ext uri="{BB962C8B-B14F-4D97-AF65-F5344CB8AC3E}">
        <p14:creationId xmlns:p14="http://schemas.microsoft.com/office/powerpoint/2010/main" val="317341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Rules : Example </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dirty="0"/>
              <a:t>common form of this type of application is called ‘market basket analysis’.</a:t>
            </a:r>
          </a:p>
          <a:p>
            <a:r>
              <a:rPr lang="en-US" dirty="0"/>
              <a:t>If we know the purchases made by all the customers at a store for say a week</a:t>
            </a:r>
            <a:r>
              <a:rPr lang="en-US" dirty="0" smtClean="0"/>
              <a:t>, we </a:t>
            </a:r>
            <a:r>
              <a:rPr lang="en-US" dirty="0"/>
              <a:t>may be able to find relationships that will help the store market its </a:t>
            </a:r>
            <a:r>
              <a:rPr lang="en-US" dirty="0" smtClean="0"/>
              <a:t>products more </a:t>
            </a:r>
            <a:r>
              <a:rPr lang="en-US" dirty="0"/>
              <a:t>effectively in the future. </a:t>
            </a:r>
            <a:endParaRPr lang="en-US" dirty="0" smtClean="0"/>
          </a:p>
          <a:p>
            <a:r>
              <a:rPr lang="en-US" dirty="0" smtClean="0"/>
              <a:t>For </a:t>
            </a:r>
            <a:r>
              <a:rPr lang="en-US" dirty="0"/>
              <a:t>example, the rule</a:t>
            </a:r>
          </a:p>
          <a:p>
            <a:pPr marL="114300" indent="0">
              <a:buNone/>
            </a:pPr>
            <a:r>
              <a:rPr lang="en-US" dirty="0"/>
              <a:t>IF cheese AND milk THEN bread (probability = 0.7)</a:t>
            </a:r>
          </a:p>
          <a:p>
            <a:r>
              <a:rPr lang="en-US" dirty="0"/>
              <a:t>indicates that 70% of the customers who buy cheese and milk also buy bread, </a:t>
            </a:r>
            <a:endParaRPr lang="en-US" dirty="0" smtClean="0"/>
          </a:p>
          <a:p>
            <a:r>
              <a:rPr lang="en-US" dirty="0" smtClean="0"/>
              <a:t>So it </a:t>
            </a:r>
            <a:r>
              <a:rPr lang="en-US" dirty="0"/>
              <a:t>would be sensible to move the bread closer to the cheese and milk counter</a:t>
            </a:r>
            <a:r>
              <a:rPr lang="en-US" dirty="0" smtClean="0"/>
              <a:t>, if customer </a:t>
            </a:r>
            <a:r>
              <a:rPr lang="en-US" dirty="0"/>
              <a:t>convenience were the prime concern, or </a:t>
            </a:r>
            <a:endParaRPr lang="en-US" dirty="0" smtClean="0"/>
          </a:p>
          <a:p>
            <a:r>
              <a:rPr lang="en-US" dirty="0" smtClean="0"/>
              <a:t>to </a:t>
            </a:r>
            <a:r>
              <a:rPr lang="en-US" dirty="0"/>
              <a:t>separate them to </a:t>
            </a:r>
            <a:r>
              <a:rPr lang="en-US" dirty="0" smtClean="0"/>
              <a:t>encourage impulse </a:t>
            </a:r>
            <a:r>
              <a:rPr lang="en-US" dirty="0"/>
              <a:t>buying of other products if profit were more important.</a:t>
            </a:r>
          </a:p>
        </p:txBody>
      </p:sp>
    </p:spTree>
    <p:extLst>
      <p:ext uri="{BB962C8B-B14F-4D97-AF65-F5344CB8AC3E}">
        <p14:creationId xmlns:p14="http://schemas.microsoft.com/office/powerpoint/2010/main" val="89014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lstStyle/>
          <a:p>
            <a:r>
              <a:rPr lang="en-US" dirty="0"/>
              <a:t>Unsupervised Learning: </a:t>
            </a:r>
            <a:r>
              <a:rPr lang="en-US" dirty="0" smtClean="0"/>
              <a:t>								Clustering</a:t>
            </a:r>
            <a:endParaRPr lang="en-US" dirty="0"/>
          </a:p>
        </p:txBody>
      </p:sp>
      <p:sp>
        <p:nvSpPr>
          <p:cNvPr id="3" name="Content Placeholder 2"/>
          <p:cNvSpPr>
            <a:spLocks noGrp="1"/>
          </p:cNvSpPr>
          <p:nvPr>
            <p:ph idx="1"/>
          </p:nvPr>
        </p:nvSpPr>
        <p:spPr>
          <a:xfrm>
            <a:off x="152400" y="1828800"/>
            <a:ext cx="4572000" cy="4800600"/>
          </a:xfrm>
        </p:spPr>
        <p:txBody>
          <a:bodyPr/>
          <a:lstStyle/>
          <a:p>
            <a:r>
              <a:rPr lang="en-US" dirty="0"/>
              <a:t>Clustering algorithms examine data to find groups of items that are similar. </a:t>
            </a:r>
            <a:r>
              <a:rPr lang="en-US" dirty="0" smtClean="0"/>
              <a:t>For example</a:t>
            </a:r>
            <a:r>
              <a:rPr lang="en-US" dirty="0"/>
              <a:t>, </a:t>
            </a:r>
            <a:endParaRPr lang="en-US" dirty="0" smtClean="0"/>
          </a:p>
          <a:p>
            <a:r>
              <a:rPr lang="en-US" dirty="0" smtClean="0"/>
              <a:t>an </a:t>
            </a:r>
            <a:r>
              <a:rPr lang="en-US" dirty="0"/>
              <a:t>insurance company might group customers according to income</a:t>
            </a:r>
            <a:r>
              <a:rPr lang="en-US" dirty="0" smtClean="0"/>
              <a:t>,  age</a:t>
            </a:r>
            <a:r>
              <a:rPr lang="en-US" dirty="0"/>
              <a:t>, types of policy purchased or prior claims experience. </a:t>
            </a:r>
            <a:endParaRPr lang="en-US" dirty="0" smtClean="0"/>
          </a:p>
          <a:p>
            <a:r>
              <a:rPr lang="en-US" dirty="0" smtClean="0"/>
              <a:t>In </a:t>
            </a:r>
            <a:r>
              <a:rPr lang="en-US" dirty="0"/>
              <a:t>a fault </a:t>
            </a:r>
            <a:r>
              <a:rPr lang="en-US" dirty="0" smtClean="0"/>
              <a:t>diagnosis application</a:t>
            </a:r>
            <a:r>
              <a:rPr lang="en-US" dirty="0"/>
              <a:t>, electrical faults might be grouped according to the values of </a:t>
            </a:r>
            <a:r>
              <a:rPr lang="en-US" dirty="0" smtClean="0"/>
              <a:t>certain key </a:t>
            </a:r>
            <a:r>
              <a:rPr lang="en-US" dirty="0"/>
              <a:t>variables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33600"/>
            <a:ext cx="4448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02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fade">
                                      <p:cBhvr>
                                        <p:cTn id="2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 Critical!</a:t>
            </a:r>
            <a:endParaRPr lang="en-US" dirty="0"/>
          </a:p>
        </p:txBody>
      </p:sp>
      <p:sp>
        <p:nvSpPr>
          <p:cNvPr id="3" name="Content Placeholder 2"/>
          <p:cNvSpPr>
            <a:spLocks noGrp="1"/>
          </p:cNvSpPr>
          <p:nvPr>
            <p:ph idx="1"/>
          </p:nvPr>
        </p:nvSpPr>
        <p:spPr/>
        <p:txBody>
          <a:bodyPr/>
          <a:lstStyle/>
          <a:p>
            <a:pPr>
              <a:lnSpc>
                <a:spcPct val="90000"/>
              </a:lnSpc>
            </a:pPr>
            <a:r>
              <a:rPr lang="fr-FR" sz="2400" dirty="0"/>
              <a:t>The data </a:t>
            </a:r>
            <a:r>
              <a:rPr lang="fr-FR" sz="2400" dirty="0" err="1"/>
              <a:t>itself</a:t>
            </a:r>
            <a:r>
              <a:rPr lang="fr-FR" sz="2400" dirty="0"/>
              <a:t> </a:t>
            </a:r>
            <a:r>
              <a:rPr lang="fr-FR" sz="2400" dirty="0" err="1"/>
              <a:t>is</a:t>
            </a:r>
            <a:r>
              <a:rPr lang="fr-FR" sz="2400" dirty="0"/>
              <a:t> </a:t>
            </a:r>
            <a:r>
              <a:rPr lang="fr-FR" sz="2400" dirty="0" err="1" smtClean="0"/>
              <a:t>critical</a:t>
            </a:r>
            <a:endParaRPr lang="fr-FR" sz="2400" dirty="0" smtClean="0"/>
          </a:p>
          <a:p>
            <a:pPr>
              <a:lnSpc>
                <a:spcPct val="90000"/>
              </a:lnSpc>
            </a:pPr>
            <a:endParaRPr lang="fr-FR" sz="2400" dirty="0"/>
          </a:p>
          <a:p>
            <a:pPr>
              <a:lnSpc>
                <a:spcPct val="90000"/>
              </a:lnSpc>
            </a:pPr>
            <a:r>
              <a:rPr lang="fr-FR" sz="2400" dirty="0" err="1"/>
              <a:t>Accuracy</a:t>
            </a:r>
            <a:r>
              <a:rPr lang="fr-FR" sz="2400" dirty="0"/>
              <a:t> not </a:t>
            </a:r>
            <a:r>
              <a:rPr lang="fr-FR" sz="2400" dirty="0" err="1"/>
              <a:t>always</a:t>
            </a:r>
            <a:r>
              <a:rPr lang="fr-FR" sz="2400" dirty="0"/>
              <a:t> the </a:t>
            </a:r>
            <a:r>
              <a:rPr lang="fr-FR" sz="2400" dirty="0" err="1"/>
              <a:t>most</a:t>
            </a:r>
            <a:r>
              <a:rPr lang="fr-FR" sz="2400" dirty="0"/>
              <a:t> important </a:t>
            </a:r>
            <a:r>
              <a:rPr lang="fr-FR" sz="2400" dirty="0" err="1"/>
              <a:t>measure</a:t>
            </a:r>
            <a:r>
              <a:rPr lang="fr-FR" sz="2400" dirty="0"/>
              <a:t> of data </a:t>
            </a:r>
            <a:r>
              <a:rPr lang="fr-FR" sz="2400" dirty="0" err="1" smtClean="0"/>
              <a:t>mining</a:t>
            </a:r>
            <a:endParaRPr lang="fr-FR" sz="2400" dirty="0" smtClean="0"/>
          </a:p>
          <a:p>
            <a:pPr>
              <a:lnSpc>
                <a:spcPct val="90000"/>
              </a:lnSpc>
            </a:pPr>
            <a:endParaRPr lang="fr-FR" sz="2400" dirty="0"/>
          </a:p>
          <a:p>
            <a:pPr>
              <a:lnSpc>
                <a:spcPct val="90000"/>
              </a:lnSpc>
            </a:pPr>
            <a:r>
              <a:rPr lang="fr-FR" sz="2400" dirty="0" err="1"/>
              <a:t>Algorithms</a:t>
            </a:r>
            <a:r>
              <a:rPr lang="fr-FR" sz="2400" dirty="0"/>
              <a:t> </a:t>
            </a:r>
            <a:r>
              <a:rPr lang="fr-FR" sz="2400" dirty="0" err="1"/>
              <a:t>aren’t</a:t>
            </a:r>
            <a:r>
              <a:rPr lang="fr-FR" sz="2400" dirty="0"/>
              <a:t> as important as </a:t>
            </a:r>
            <a:r>
              <a:rPr lang="fr-FR" sz="2400" dirty="0" err="1"/>
              <a:t>some</a:t>
            </a:r>
            <a:r>
              <a:rPr lang="fr-FR" sz="2400" dirty="0"/>
              <a:t> people </a:t>
            </a:r>
            <a:r>
              <a:rPr lang="fr-FR" sz="2400" dirty="0" err="1" smtClean="0"/>
              <a:t>think</a:t>
            </a:r>
            <a:endParaRPr lang="fr-FR" sz="2400" dirty="0" smtClean="0"/>
          </a:p>
          <a:p>
            <a:pPr>
              <a:lnSpc>
                <a:spcPct val="90000"/>
              </a:lnSpc>
            </a:pPr>
            <a:endParaRPr lang="fr-FR" sz="2400" dirty="0"/>
          </a:p>
          <a:p>
            <a:pPr>
              <a:lnSpc>
                <a:spcPct val="90000"/>
              </a:lnSpc>
            </a:pPr>
            <a:r>
              <a:rPr lang="fr-FR" sz="2400" dirty="0"/>
              <a:t>If </a:t>
            </a:r>
            <a:r>
              <a:rPr lang="fr-FR" sz="2400" dirty="0" err="1"/>
              <a:t>you</a:t>
            </a:r>
            <a:r>
              <a:rPr lang="fr-FR" sz="2400" dirty="0"/>
              <a:t> </a:t>
            </a:r>
            <a:r>
              <a:rPr lang="fr-FR" sz="2400" dirty="0" err="1"/>
              <a:t>can’t</a:t>
            </a:r>
            <a:r>
              <a:rPr lang="fr-FR" sz="2400" dirty="0"/>
              <a:t> </a:t>
            </a:r>
            <a:r>
              <a:rPr lang="fr-FR" sz="2400" dirty="0" err="1"/>
              <a:t>understand</a:t>
            </a:r>
            <a:r>
              <a:rPr lang="fr-FR" sz="2400" dirty="0"/>
              <a:t> the patterns </a:t>
            </a:r>
            <a:r>
              <a:rPr lang="fr-FR" sz="2400" dirty="0" err="1"/>
              <a:t>discovered</a:t>
            </a:r>
            <a:r>
              <a:rPr lang="fr-FR" sz="2400" dirty="0"/>
              <a:t> </a:t>
            </a:r>
            <a:r>
              <a:rPr lang="fr-FR" sz="2400" dirty="0" err="1"/>
              <a:t>with</a:t>
            </a:r>
            <a:r>
              <a:rPr lang="fr-FR" sz="2400" dirty="0"/>
              <a:t> data </a:t>
            </a:r>
            <a:r>
              <a:rPr lang="fr-FR" sz="2400" dirty="0" err="1"/>
              <a:t>mining</a:t>
            </a:r>
            <a:r>
              <a:rPr lang="fr-FR" sz="2400" dirty="0"/>
              <a:t>, </a:t>
            </a:r>
            <a:r>
              <a:rPr lang="fr-FR" sz="2400" dirty="0" err="1"/>
              <a:t>you</a:t>
            </a:r>
            <a:r>
              <a:rPr lang="fr-FR" sz="2400" dirty="0"/>
              <a:t> are </a:t>
            </a:r>
            <a:r>
              <a:rPr lang="fr-FR" sz="2400" dirty="0" err="1"/>
              <a:t>unlikely</a:t>
            </a:r>
            <a:r>
              <a:rPr lang="fr-FR" sz="2400" dirty="0"/>
              <a:t> to </a:t>
            </a:r>
            <a:r>
              <a:rPr lang="fr-FR" sz="2400" dirty="0" err="1"/>
              <a:t>act</a:t>
            </a:r>
            <a:r>
              <a:rPr lang="fr-FR" sz="2400" dirty="0"/>
              <a:t> on </a:t>
            </a:r>
            <a:r>
              <a:rPr lang="fr-FR" sz="2400" dirty="0" err="1"/>
              <a:t>them</a:t>
            </a:r>
            <a:r>
              <a:rPr lang="fr-FR" sz="2400" dirty="0"/>
              <a:t> (or </a:t>
            </a:r>
            <a:r>
              <a:rPr lang="fr-FR" sz="2400" dirty="0" err="1"/>
              <a:t>convince</a:t>
            </a:r>
            <a:r>
              <a:rPr lang="fr-FR" sz="2400" dirty="0"/>
              <a:t> </a:t>
            </a:r>
            <a:r>
              <a:rPr lang="fr-FR" sz="2400" dirty="0" err="1"/>
              <a:t>others</a:t>
            </a:r>
            <a:r>
              <a:rPr lang="fr-FR" sz="2400" dirty="0"/>
              <a:t> to </a:t>
            </a:r>
            <a:r>
              <a:rPr lang="fr-FR" sz="2400" dirty="0" err="1"/>
              <a:t>act</a:t>
            </a:r>
            <a:r>
              <a:rPr lang="fr-FR" sz="2400" dirty="0"/>
              <a:t>)</a:t>
            </a:r>
          </a:p>
          <a:p>
            <a:endParaRPr lang="en-US" dirty="0"/>
          </a:p>
        </p:txBody>
      </p:sp>
    </p:spTree>
    <p:extLst>
      <p:ext uri="{BB962C8B-B14F-4D97-AF65-F5344CB8AC3E}">
        <p14:creationId xmlns:p14="http://schemas.microsoft.com/office/powerpoint/2010/main" val="1443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Grp="1" noChangeArrowheads="1"/>
          </p:cNvSpPr>
          <p:nvPr>
            <p:ph type="title"/>
          </p:nvPr>
        </p:nvSpPr>
        <p:spPr/>
        <p:txBody>
          <a:bodyPr/>
          <a:lstStyle/>
          <a:p>
            <a:r>
              <a:rPr lang="en-GB" sz="4000" dirty="0"/>
              <a:t>Convergence of Three Technologies</a:t>
            </a:r>
            <a:endParaRPr lang="fr-FR" sz="4000" dirty="0"/>
          </a:p>
        </p:txBody>
      </p:sp>
      <p:grpSp>
        <p:nvGrpSpPr>
          <p:cNvPr id="2" name="Group 1"/>
          <p:cNvGrpSpPr/>
          <p:nvPr/>
        </p:nvGrpSpPr>
        <p:grpSpPr>
          <a:xfrm>
            <a:off x="2133600" y="1676400"/>
            <a:ext cx="4419600" cy="4038600"/>
            <a:chOff x="2133600" y="1676400"/>
            <a:chExt cx="4419600" cy="4038600"/>
          </a:xfrm>
        </p:grpSpPr>
        <p:sp>
          <p:nvSpPr>
            <p:cNvPr id="13322" name="Oval 10"/>
            <p:cNvSpPr>
              <a:spLocks noChangeArrowheads="1"/>
            </p:cNvSpPr>
            <p:nvPr/>
          </p:nvSpPr>
          <p:spPr bwMode="auto">
            <a:xfrm>
              <a:off x="2895600" y="1676400"/>
              <a:ext cx="2819400" cy="2514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b="1" dirty="0"/>
                <a:t>Increased</a:t>
              </a:r>
            </a:p>
            <a:p>
              <a:pPr algn="ctr"/>
              <a:r>
                <a:rPr lang="en-GB" sz="1800" b="1" dirty="0"/>
                <a:t> Computing</a:t>
              </a:r>
            </a:p>
            <a:p>
              <a:pPr algn="ctr"/>
              <a:r>
                <a:rPr lang="en-GB" sz="1800" b="1" dirty="0"/>
                <a:t> Power</a:t>
              </a:r>
            </a:p>
            <a:p>
              <a:pPr algn="ctr"/>
              <a:endParaRPr lang="en-GB" sz="1800" dirty="0"/>
            </a:p>
            <a:p>
              <a:pPr algn="ctr"/>
              <a:endParaRPr lang="fr-FR" sz="1800" dirty="0"/>
            </a:p>
          </p:txBody>
        </p:sp>
        <p:sp>
          <p:nvSpPr>
            <p:cNvPr id="13323" name="Oval 11"/>
            <p:cNvSpPr>
              <a:spLocks noChangeArrowheads="1"/>
            </p:cNvSpPr>
            <p:nvPr/>
          </p:nvSpPr>
          <p:spPr bwMode="auto">
            <a:xfrm>
              <a:off x="2133600" y="3200400"/>
              <a:ext cx="2667000" cy="2514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800" dirty="0"/>
            </a:p>
            <a:p>
              <a:pPr algn="ctr"/>
              <a:endParaRPr lang="en-GB" sz="1800" dirty="0"/>
            </a:p>
            <a:p>
              <a:pPr algn="ctr"/>
              <a:r>
                <a:rPr lang="en-GB" sz="1800" b="1" dirty="0"/>
                <a:t>Statistical &amp;              </a:t>
              </a:r>
            </a:p>
            <a:p>
              <a:pPr algn="ctr"/>
              <a:r>
                <a:rPr lang="en-GB" sz="1800" b="1" dirty="0"/>
                <a:t>Learning           </a:t>
              </a:r>
            </a:p>
            <a:p>
              <a:pPr algn="ctr"/>
              <a:r>
                <a:rPr lang="en-GB" sz="1800" b="1" dirty="0"/>
                <a:t>Algorithms</a:t>
              </a:r>
              <a:r>
                <a:rPr lang="en-GB" sz="1800" dirty="0"/>
                <a:t>         </a:t>
              </a:r>
              <a:endParaRPr lang="fr-FR" sz="1800" dirty="0"/>
            </a:p>
          </p:txBody>
        </p:sp>
        <p:sp>
          <p:nvSpPr>
            <p:cNvPr id="13324" name="Oval 12"/>
            <p:cNvSpPr>
              <a:spLocks noChangeArrowheads="1"/>
            </p:cNvSpPr>
            <p:nvPr/>
          </p:nvSpPr>
          <p:spPr bwMode="auto">
            <a:xfrm>
              <a:off x="3886200" y="3200400"/>
              <a:ext cx="2667000" cy="2514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800" dirty="0"/>
            </a:p>
            <a:p>
              <a:pPr algn="ctr"/>
              <a:endParaRPr lang="en-GB" sz="1800" dirty="0"/>
            </a:p>
            <a:p>
              <a:pPr algn="ctr"/>
              <a:r>
                <a:rPr lang="en-GB" sz="1800" dirty="0"/>
                <a:t>                </a:t>
              </a:r>
              <a:r>
                <a:rPr lang="en-GB" sz="1800" b="1" dirty="0"/>
                <a:t>Improved Data</a:t>
              </a:r>
            </a:p>
            <a:p>
              <a:pPr algn="ctr"/>
              <a:r>
                <a:rPr lang="en-GB" sz="1800" b="1" dirty="0"/>
                <a:t>                 Collection &amp; </a:t>
              </a:r>
            </a:p>
            <a:p>
              <a:pPr algn="ctr"/>
              <a:r>
                <a:rPr lang="en-GB" sz="1800" b="1" dirty="0"/>
                <a:t>             Management</a:t>
              </a:r>
              <a:endParaRPr lang="fr-FR" sz="1800" b="1" dirty="0"/>
            </a:p>
          </p:txBody>
        </p:sp>
        <p:sp>
          <p:nvSpPr>
            <p:cNvPr id="13326" name="Text Box 14"/>
            <p:cNvSpPr txBox="1">
              <a:spLocks noChangeArrowheads="1"/>
            </p:cNvSpPr>
            <p:nvPr/>
          </p:nvSpPr>
          <p:spPr bwMode="auto">
            <a:xfrm>
              <a:off x="4038600" y="3733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rgbClr val="CC0000"/>
                  </a:solidFill>
                </a:rPr>
                <a:t>DM</a:t>
              </a:r>
              <a:endParaRPr lang="fr-FR" sz="2000" b="1">
                <a:solidFill>
                  <a:srgbClr val="CC0000"/>
                </a:solidFill>
              </a:endParaRPr>
            </a:p>
          </p:txBody>
        </p:sp>
      </p:grpSp>
    </p:spTree>
    <p:extLst>
      <p:ext uri="{BB962C8B-B14F-4D97-AF65-F5344CB8AC3E}">
        <p14:creationId xmlns:p14="http://schemas.microsoft.com/office/powerpoint/2010/main" val="8417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fr-FR"/>
              <a:t>Data Mining: Issues</a:t>
            </a:r>
          </a:p>
        </p:txBody>
      </p:sp>
      <p:sp>
        <p:nvSpPr>
          <p:cNvPr id="16387" name="Rectangle 3"/>
          <p:cNvSpPr>
            <a:spLocks noGrp="1" noChangeArrowheads="1"/>
          </p:cNvSpPr>
          <p:nvPr>
            <p:ph type="body" idx="1"/>
          </p:nvPr>
        </p:nvSpPr>
        <p:spPr/>
        <p:txBody>
          <a:bodyPr/>
          <a:lstStyle/>
          <a:p>
            <a:r>
              <a:rPr lang="en-GB" sz="2800" dirty="0"/>
              <a:t>Social</a:t>
            </a:r>
          </a:p>
          <a:p>
            <a:r>
              <a:rPr lang="en-GB" sz="2800" dirty="0"/>
              <a:t>Data Integrity</a:t>
            </a:r>
          </a:p>
          <a:p>
            <a:r>
              <a:rPr lang="en-GB" sz="2800" dirty="0"/>
              <a:t>Relational </a:t>
            </a:r>
            <a:r>
              <a:rPr lang="en-GB" sz="2800" dirty="0" err="1"/>
              <a:t>vs</a:t>
            </a:r>
            <a:r>
              <a:rPr lang="en-GB" sz="2800" dirty="0"/>
              <a:t> Multi-dimensional Data</a:t>
            </a:r>
          </a:p>
          <a:p>
            <a:r>
              <a:rPr lang="en-GB" sz="2800" dirty="0"/>
              <a:t>Cost</a:t>
            </a:r>
          </a:p>
          <a:p>
            <a:endParaRPr lang="fr-FR" sz="2800" dirty="0"/>
          </a:p>
        </p:txBody>
      </p:sp>
      <p:sp>
        <p:nvSpPr>
          <p:cNvPr id="16388" name="Text Box 4"/>
          <p:cNvSpPr txBox="1">
            <a:spLocks noChangeArrowheads="1"/>
          </p:cNvSpPr>
          <p:nvPr/>
        </p:nvSpPr>
        <p:spPr bwMode="auto">
          <a:xfrm>
            <a:off x="304800" y="63246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800"/>
              <a:t>2</a:t>
            </a:r>
            <a:endParaRPr lang="fr-FR" sz="1800"/>
          </a:p>
        </p:txBody>
      </p:sp>
    </p:spTree>
    <p:extLst>
      <p:ext uri="{BB962C8B-B14F-4D97-AF65-F5344CB8AC3E}">
        <p14:creationId xmlns:p14="http://schemas.microsoft.com/office/powerpoint/2010/main" val="403116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fade">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fade">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FR"/>
              <a:t>Social Issue</a:t>
            </a:r>
          </a:p>
        </p:txBody>
      </p:sp>
      <p:sp>
        <p:nvSpPr>
          <p:cNvPr id="15363" name="Rectangle 3"/>
          <p:cNvSpPr>
            <a:spLocks noGrp="1" noChangeArrowheads="1"/>
          </p:cNvSpPr>
          <p:nvPr>
            <p:ph type="body" idx="1"/>
          </p:nvPr>
        </p:nvSpPr>
        <p:spPr>
          <a:xfrm>
            <a:off x="685800" y="1524000"/>
            <a:ext cx="7543800" cy="3840163"/>
          </a:xfrm>
        </p:spPr>
        <p:txBody>
          <a:bodyPr/>
          <a:lstStyle/>
          <a:p>
            <a:r>
              <a:rPr lang="fr-FR" sz="2400"/>
              <a:t>One of the key issues raised by data mining technology is not a business or technological one, but a social one. It is the issue of individual privacy. Data mining makes it possible to analyze routine business transactions and glean a significant amount of information about individuals buying habits and preferences. </a:t>
            </a:r>
          </a:p>
        </p:txBody>
      </p:sp>
    </p:spTree>
    <p:extLst>
      <p:ext uri="{BB962C8B-B14F-4D97-AF65-F5344CB8AC3E}">
        <p14:creationId xmlns:p14="http://schemas.microsoft.com/office/powerpoint/2010/main" val="97153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6" name="Rectangle 5"/>
          <p:cNvSpPr/>
          <p:nvPr/>
        </p:nvSpPr>
        <p:spPr>
          <a:xfrm>
            <a:off x="2362200" y="5715000"/>
            <a:ext cx="4419600"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sz="3600" b="1" spc="150" dirty="0" smtClean="0">
                <a:ln w="11430"/>
                <a:solidFill>
                  <a:srgbClr val="F8F8F8"/>
                </a:solidFill>
                <a:effectLst>
                  <a:outerShdw blurRad="25400" algn="tl" rotWithShape="0">
                    <a:srgbClr val="000000">
                      <a:alpha val="43000"/>
                    </a:srgbClr>
                  </a:outerShdw>
                </a:effectLst>
              </a:rPr>
              <a:t>D</a:t>
            </a:r>
            <a:r>
              <a:rPr lang="en-US" sz="2800" b="1" spc="150" dirty="0" smtClean="0">
                <a:ln w="11430"/>
                <a:solidFill>
                  <a:srgbClr val="F8F8F8"/>
                </a:solidFill>
                <a:effectLst>
                  <a:outerShdw blurRad="25400" algn="tl" rotWithShape="0">
                    <a:srgbClr val="000000">
                      <a:alpha val="43000"/>
                    </a:srgbClr>
                  </a:outerShdw>
                </a:effectLst>
              </a:rPr>
              <a:t>ATA</a:t>
            </a:r>
            <a:endParaRPr lang="en-US" sz="2800" b="1" spc="150" dirty="0">
              <a:ln w="11430"/>
              <a:solidFill>
                <a:srgbClr val="F8F8F8"/>
              </a:solidFill>
              <a:effectLst>
                <a:outerShdw blurRad="25400" algn="tl" rotWithShape="0">
                  <a:srgbClr val="000000">
                    <a:alpha val="43000"/>
                  </a:srgbClr>
                </a:outerShdw>
              </a:effectLst>
            </a:endParaRPr>
          </a:p>
        </p:txBody>
      </p:sp>
      <p:sp>
        <p:nvSpPr>
          <p:cNvPr id="9" name="5-Point Star 8"/>
          <p:cNvSpPr/>
          <p:nvPr/>
        </p:nvSpPr>
        <p:spPr>
          <a:xfrm>
            <a:off x="2667000" y="152400"/>
            <a:ext cx="3733800" cy="1447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W</a:t>
            </a:r>
            <a:r>
              <a:rPr lang="en-US"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ISDOM</a:t>
            </a:r>
            <a:endParaRPr lang="en-US"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grpSp>
        <p:nvGrpSpPr>
          <p:cNvPr id="22" name="Group 21"/>
          <p:cNvGrpSpPr/>
          <p:nvPr/>
        </p:nvGrpSpPr>
        <p:grpSpPr>
          <a:xfrm>
            <a:off x="2667000" y="4495800"/>
            <a:ext cx="3810000" cy="1203960"/>
            <a:chOff x="2667000" y="4495800"/>
            <a:chExt cx="3810000" cy="1203960"/>
          </a:xfrm>
        </p:grpSpPr>
        <p:sp>
          <p:nvSpPr>
            <p:cNvPr id="10" name="Rounded Rectangle 9"/>
            <p:cNvSpPr/>
            <p:nvPr/>
          </p:nvSpPr>
          <p:spPr>
            <a:xfrm>
              <a:off x="2667000" y="4495800"/>
              <a:ext cx="3810000" cy="838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I</a:t>
              </a:r>
              <a:r>
                <a:rPr lang="en-US" sz="32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nformation</a:t>
              </a:r>
              <a:endParaRPr lang="en-US"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cxnSp>
          <p:nvCxnSpPr>
            <p:cNvPr id="15" name="Straight Arrow Connector 14"/>
            <p:cNvCxnSpPr/>
            <p:nvPr/>
          </p:nvCxnSpPr>
          <p:spPr>
            <a:xfrm flipH="1" flipV="1">
              <a:off x="4572000" y="53340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3" name="Group 22"/>
          <p:cNvGrpSpPr/>
          <p:nvPr/>
        </p:nvGrpSpPr>
        <p:grpSpPr>
          <a:xfrm>
            <a:off x="3065318" y="2438400"/>
            <a:ext cx="2933700" cy="2057400"/>
            <a:chOff x="3065318" y="2438400"/>
            <a:chExt cx="2933700" cy="2057400"/>
          </a:xfrm>
        </p:grpSpPr>
        <p:sp>
          <p:nvSpPr>
            <p:cNvPr id="11" name="Oval 10"/>
            <p:cNvSpPr/>
            <p:nvPr/>
          </p:nvSpPr>
          <p:spPr>
            <a:xfrm>
              <a:off x="3065318" y="2438400"/>
              <a:ext cx="2933700" cy="1676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a:t>
              </a:r>
              <a:r>
                <a:rPr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nowledge</a:t>
              </a:r>
              <a:endPar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6" name="Straight Arrow Connector 15"/>
            <p:cNvCxnSpPr/>
            <p:nvPr/>
          </p:nvCxnSpPr>
          <p:spPr>
            <a:xfrm flipH="1" flipV="1">
              <a:off x="4495800" y="413004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7" name="Cloud Callout 16"/>
          <p:cNvSpPr/>
          <p:nvPr/>
        </p:nvSpPr>
        <p:spPr>
          <a:xfrm>
            <a:off x="6629400" y="4724400"/>
            <a:ext cx="2514600" cy="1143000"/>
          </a:xfrm>
          <a:prstGeom prst="cloudCallout">
            <a:avLst>
              <a:gd name="adj1" fmla="val -42130"/>
              <a:gd name="adj2" fmla="val 697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Transaction Systems</a:t>
            </a:r>
            <a:endParaRPr lang="en-US" sz="2400" dirty="0"/>
          </a:p>
        </p:txBody>
      </p:sp>
      <p:sp>
        <p:nvSpPr>
          <p:cNvPr id="18" name="Cloud Callout 17"/>
          <p:cNvSpPr/>
          <p:nvPr/>
        </p:nvSpPr>
        <p:spPr>
          <a:xfrm>
            <a:off x="0" y="3657600"/>
            <a:ext cx="3065318" cy="1143000"/>
          </a:xfrm>
          <a:prstGeom prst="cloudCallout">
            <a:avLst>
              <a:gd name="adj1" fmla="val 35536"/>
              <a:gd name="adj2" fmla="val 64924"/>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dirty="0" smtClean="0"/>
              <a:t>Information Systems</a:t>
            </a:r>
            <a:endParaRPr lang="en-US" sz="2800" dirty="0"/>
          </a:p>
        </p:txBody>
      </p:sp>
      <p:sp>
        <p:nvSpPr>
          <p:cNvPr id="19" name="Cloud Callout 18"/>
          <p:cNvSpPr/>
          <p:nvPr/>
        </p:nvSpPr>
        <p:spPr>
          <a:xfrm>
            <a:off x="5999018" y="2133600"/>
            <a:ext cx="2763982" cy="990600"/>
          </a:xfrm>
          <a:prstGeom prst="cloudCallout">
            <a:avLst>
              <a:gd name="adj1" fmla="val -49404"/>
              <a:gd name="adj2" fmla="val 77885"/>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Data Mining</a:t>
            </a:r>
            <a:endParaRPr lang="en-US" sz="2400" dirty="0"/>
          </a:p>
        </p:txBody>
      </p:sp>
      <p:sp>
        <p:nvSpPr>
          <p:cNvPr id="20" name="Cloud Callout 19"/>
          <p:cNvSpPr/>
          <p:nvPr/>
        </p:nvSpPr>
        <p:spPr>
          <a:xfrm>
            <a:off x="150668" y="2286000"/>
            <a:ext cx="2763982" cy="990600"/>
          </a:xfrm>
          <a:prstGeom prst="cloudCallout">
            <a:avLst>
              <a:gd name="adj1" fmla="val 54857"/>
              <a:gd name="adj2" fmla="val 44318"/>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OLAP</a:t>
            </a:r>
            <a:endParaRPr lang="en-US" sz="2400" dirty="0"/>
          </a:p>
        </p:txBody>
      </p:sp>
      <p:sp>
        <p:nvSpPr>
          <p:cNvPr id="21" name="Cloud Callout 20"/>
          <p:cNvSpPr/>
          <p:nvPr/>
        </p:nvSpPr>
        <p:spPr>
          <a:xfrm>
            <a:off x="1828800" y="1600200"/>
            <a:ext cx="5334000" cy="685800"/>
          </a:xfrm>
          <a:prstGeom prst="cloudCallout">
            <a:avLst>
              <a:gd name="adj1" fmla="val -986"/>
              <a:gd name="adj2" fmla="val 4762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Decision Support Systems</a:t>
            </a:r>
            <a:endParaRPr lang="en-US" sz="2400" dirty="0"/>
          </a:p>
        </p:txBody>
      </p:sp>
    </p:spTree>
    <p:extLst>
      <p:ext uri="{BB962C8B-B14F-4D97-AF65-F5344CB8AC3E}">
        <p14:creationId xmlns:p14="http://schemas.microsoft.com/office/powerpoint/2010/main" val="254668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fltVal val="0"/>
                                          </p:val>
                                        </p:tav>
                                        <p:tav tm="100000">
                                          <p:val>
                                            <p:strVal val="#ppt_w"/>
                                          </p:val>
                                        </p:tav>
                                      </p:tavLst>
                                    </p:anim>
                                    <p:anim calcmode="lin" valueType="num">
                                      <p:cBhvr>
                                        <p:cTn id="48" dur="1000" fill="hold"/>
                                        <p:tgtEl>
                                          <p:spTgt spid="9"/>
                                        </p:tgtEl>
                                        <p:attrNameLst>
                                          <p:attrName>ppt_h</p:attrName>
                                        </p:attrNameLst>
                                      </p:cBhvr>
                                      <p:tavLst>
                                        <p:tav tm="0">
                                          <p:val>
                                            <p:fltVal val="0"/>
                                          </p:val>
                                        </p:tav>
                                        <p:tav tm="100000">
                                          <p:val>
                                            <p:strVal val="#ppt_h"/>
                                          </p:val>
                                        </p:tav>
                                      </p:tavLst>
                                    </p:anim>
                                    <p:anim calcmode="lin" valueType="num">
                                      <p:cBhvr>
                                        <p:cTn id="49" dur="1000" fill="hold"/>
                                        <p:tgtEl>
                                          <p:spTgt spid="9"/>
                                        </p:tgtEl>
                                        <p:attrNameLst>
                                          <p:attrName>style.rotation</p:attrName>
                                        </p:attrNameLst>
                                      </p:cBhvr>
                                      <p:tavLst>
                                        <p:tav tm="0">
                                          <p:val>
                                            <p:fltVal val="90"/>
                                          </p:val>
                                        </p:tav>
                                        <p:tav tm="100000">
                                          <p:val>
                                            <p:fltVal val="0"/>
                                          </p:val>
                                        </p:tav>
                                      </p:tavLst>
                                    </p:anim>
                                    <p:animEffect transition="in" filter="fade">
                                      <p:cBhvr>
                                        <p:cTn id="5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7" grpId="0" animBg="1"/>
      <p:bldP spid="18" grpId="0" animBg="1"/>
      <p:bldP spid="19" grpId="0" animBg="1"/>
      <p:bldP spid="20"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Data Integrity Issue</a:t>
            </a:r>
            <a:endParaRPr lang="fr-FR"/>
          </a:p>
        </p:txBody>
      </p:sp>
      <p:sp>
        <p:nvSpPr>
          <p:cNvPr id="17411" name="Rectangle 3"/>
          <p:cNvSpPr>
            <a:spLocks noGrp="1" noChangeArrowheads="1"/>
          </p:cNvSpPr>
          <p:nvPr>
            <p:ph type="body" idx="1"/>
          </p:nvPr>
        </p:nvSpPr>
        <p:spPr>
          <a:xfrm>
            <a:off x="457200" y="1600200"/>
            <a:ext cx="8001000" cy="4038600"/>
          </a:xfrm>
        </p:spPr>
        <p:txBody>
          <a:bodyPr/>
          <a:lstStyle/>
          <a:p>
            <a:pPr>
              <a:lnSpc>
                <a:spcPct val="80000"/>
              </a:lnSpc>
            </a:pPr>
            <a:r>
              <a:rPr lang="fr-FR" sz="2400" dirty="0"/>
              <a:t>Another issue </a:t>
            </a:r>
            <a:r>
              <a:rPr lang="fr-FR" sz="2400" dirty="0" err="1"/>
              <a:t>is</a:t>
            </a:r>
            <a:r>
              <a:rPr lang="fr-FR" sz="2400" dirty="0"/>
              <a:t> </a:t>
            </a:r>
            <a:r>
              <a:rPr lang="fr-FR" sz="2400" dirty="0" err="1"/>
              <a:t>that</a:t>
            </a:r>
            <a:r>
              <a:rPr lang="fr-FR" sz="2400" dirty="0"/>
              <a:t> of data </a:t>
            </a:r>
            <a:r>
              <a:rPr lang="fr-FR" sz="2400" dirty="0" err="1"/>
              <a:t>integrity</a:t>
            </a:r>
            <a:r>
              <a:rPr lang="fr-FR" sz="2400" dirty="0"/>
              <a:t>. </a:t>
            </a:r>
            <a:r>
              <a:rPr lang="fr-FR" sz="2400" dirty="0" err="1"/>
              <a:t>Clearly</a:t>
            </a:r>
            <a:r>
              <a:rPr lang="fr-FR" sz="2400" dirty="0"/>
              <a:t>, data </a:t>
            </a:r>
            <a:r>
              <a:rPr lang="fr-FR" sz="2400" dirty="0" err="1"/>
              <a:t>analysis</a:t>
            </a:r>
            <a:r>
              <a:rPr lang="fr-FR" sz="2400" dirty="0"/>
              <a:t> </a:t>
            </a:r>
            <a:r>
              <a:rPr lang="fr-FR" sz="2400" dirty="0" err="1"/>
              <a:t>can</a:t>
            </a:r>
            <a:r>
              <a:rPr lang="fr-FR" sz="2400" dirty="0"/>
              <a:t> </a:t>
            </a:r>
            <a:r>
              <a:rPr lang="fr-FR" sz="2400" dirty="0" err="1"/>
              <a:t>only</a:t>
            </a:r>
            <a:r>
              <a:rPr lang="fr-FR" sz="2400" dirty="0"/>
              <a:t> </a:t>
            </a:r>
            <a:r>
              <a:rPr lang="fr-FR" sz="2400" dirty="0" err="1"/>
              <a:t>be</a:t>
            </a:r>
            <a:r>
              <a:rPr lang="fr-FR" sz="2400" dirty="0"/>
              <a:t> as good as the data </a:t>
            </a:r>
            <a:r>
              <a:rPr lang="fr-FR" sz="2400" dirty="0" err="1"/>
              <a:t>that</a:t>
            </a:r>
            <a:r>
              <a:rPr lang="fr-FR" sz="2400" dirty="0"/>
              <a:t> </a:t>
            </a:r>
            <a:r>
              <a:rPr lang="fr-FR" sz="2400" dirty="0" err="1"/>
              <a:t>is</a:t>
            </a:r>
            <a:r>
              <a:rPr lang="fr-FR" sz="2400" dirty="0"/>
              <a:t> </a:t>
            </a:r>
            <a:r>
              <a:rPr lang="fr-FR" sz="2400" dirty="0" err="1"/>
              <a:t>being</a:t>
            </a:r>
            <a:r>
              <a:rPr lang="fr-FR" sz="2400" dirty="0"/>
              <a:t> </a:t>
            </a:r>
            <a:r>
              <a:rPr lang="fr-FR" sz="2400" dirty="0" err="1"/>
              <a:t>analyzed</a:t>
            </a:r>
            <a:r>
              <a:rPr lang="fr-FR" sz="2400" dirty="0"/>
              <a:t>. A key </a:t>
            </a:r>
            <a:r>
              <a:rPr lang="fr-FR" sz="2400" dirty="0" err="1"/>
              <a:t>implementation</a:t>
            </a:r>
            <a:r>
              <a:rPr lang="fr-FR" sz="2400" dirty="0"/>
              <a:t> challenge </a:t>
            </a:r>
            <a:r>
              <a:rPr lang="fr-FR" sz="2400" dirty="0" err="1"/>
              <a:t>is</a:t>
            </a:r>
            <a:r>
              <a:rPr lang="fr-FR" sz="2400" dirty="0"/>
              <a:t> </a:t>
            </a:r>
            <a:r>
              <a:rPr lang="fr-FR" sz="2400" dirty="0" err="1"/>
              <a:t>integrating</a:t>
            </a:r>
            <a:r>
              <a:rPr lang="fr-FR" sz="2400" dirty="0"/>
              <a:t> </a:t>
            </a:r>
            <a:r>
              <a:rPr lang="fr-FR" sz="2400" dirty="0" err="1"/>
              <a:t>conflicting</a:t>
            </a:r>
            <a:r>
              <a:rPr lang="fr-FR" sz="2400" dirty="0"/>
              <a:t> or </a:t>
            </a:r>
            <a:r>
              <a:rPr lang="fr-FR" sz="2400" dirty="0" err="1"/>
              <a:t>redundant</a:t>
            </a:r>
            <a:r>
              <a:rPr lang="fr-FR" sz="2400" dirty="0"/>
              <a:t> data </a:t>
            </a:r>
            <a:r>
              <a:rPr lang="fr-FR" sz="2400" dirty="0" err="1"/>
              <a:t>from</a:t>
            </a:r>
            <a:r>
              <a:rPr lang="fr-FR" sz="2400" dirty="0"/>
              <a:t> </a:t>
            </a:r>
            <a:r>
              <a:rPr lang="fr-FR" sz="2400" dirty="0" smtClean="0"/>
              <a:t>diffèrent </a:t>
            </a:r>
            <a:r>
              <a:rPr lang="fr-FR" sz="2400" dirty="0"/>
              <a:t>sources. 								</a:t>
            </a:r>
          </a:p>
          <a:p>
            <a:pPr>
              <a:lnSpc>
                <a:spcPct val="80000"/>
              </a:lnSpc>
            </a:pPr>
            <a:r>
              <a:rPr lang="fr-FR" sz="2400" dirty="0"/>
              <a:t>For </a:t>
            </a:r>
            <a:r>
              <a:rPr lang="fr-FR" sz="2400" dirty="0" err="1"/>
              <a:t>example</a:t>
            </a:r>
            <a:r>
              <a:rPr lang="fr-FR" sz="2400" dirty="0"/>
              <a:t>, a </a:t>
            </a:r>
            <a:r>
              <a:rPr lang="fr-FR" sz="2400" dirty="0" err="1"/>
              <a:t>bank</a:t>
            </a:r>
            <a:r>
              <a:rPr lang="fr-FR" sz="2400" dirty="0"/>
              <a:t> </a:t>
            </a:r>
            <a:r>
              <a:rPr lang="fr-FR" sz="2400" dirty="0" err="1"/>
              <a:t>may</a:t>
            </a:r>
            <a:r>
              <a:rPr lang="fr-FR" sz="2400" dirty="0"/>
              <a:t> </a:t>
            </a:r>
            <a:r>
              <a:rPr lang="fr-FR" sz="2400" dirty="0" err="1"/>
              <a:t>maintain</a:t>
            </a:r>
            <a:r>
              <a:rPr lang="fr-FR" sz="2400" dirty="0"/>
              <a:t> </a:t>
            </a:r>
            <a:r>
              <a:rPr lang="fr-FR" sz="2400" dirty="0" err="1"/>
              <a:t>credit</a:t>
            </a:r>
            <a:r>
              <a:rPr lang="fr-FR" sz="2400" dirty="0"/>
              <a:t> </a:t>
            </a:r>
            <a:r>
              <a:rPr lang="fr-FR" sz="2400" dirty="0" err="1"/>
              <a:t>cards</a:t>
            </a:r>
            <a:r>
              <a:rPr lang="fr-FR" sz="2400" dirty="0"/>
              <a:t> </a:t>
            </a:r>
            <a:r>
              <a:rPr lang="fr-FR" sz="2400" dirty="0" err="1"/>
              <a:t>accounts</a:t>
            </a:r>
            <a:r>
              <a:rPr lang="fr-FR" sz="2400" dirty="0"/>
              <a:t> on </a:t>
            </a:r>
            <a:r>
              <a:rPr lang="fr-FR" sz="2400" dirty="0" err="1"/>
              <a:t>several</a:t>
            </a:r>
            <a:r>
              <a:rPr lang="fr-FR" sz="2400" dirty="0"/>
              <a:t> </a:t>
            </a:r>
            <a:r>
              <a:rPr lang="fr-FR" sz="2400" dirty="0" err="1"/>
              <a:t>different</a:t>
            </a:r>
            <a:r>
              <a:rPr lang="fr-FR" sz="2400" dirty="0"/>
              <a:t> </a:t>
            </a:r>
            <a:r>
              <a:rPr lang="fr-FR" sz="2400" dirty="0" err="1"/>
              <a:t>databases</a:t>
            </a:r>
            <a:r>
              <a:rPr lang="fr-FR" sz="2400" dirty="0"/>
              <a:t>. The </a:t>
            </a:r>
            <a:r>
              <a:rPr lang="fr-FR" sz="2400" dirty="0" err="1"/>
              <a:t>addresses</a:t>
            </a:r>
            <a:r>
              <a:rPr lang="fr-FR" sz="2400" dirty="0"/>
              <a:t> (or </a:t>
            </a:r>
            <a:r>
              <a:rPr lang="fr-FR" sz="2400" dirty="0" err="1"/>
              <a:t>even</a:t>
            </a:r>
            <a:r>
              <a:rPr lang="fr-FR" sz="2400" dirty="0"/>
              <a:t> the </a:t>
            </a:r>
            <a:r>
              <a:rPr lang="fr-FR" sz="2400" dirty="0" err="1"/>
              <a:t>names</a:t>
            </a:r>
            <a:r>
              <a:rPr lang="fr-FR" sz="2400" dirty="0"/>
              <a:t>) of a single </a:t>
            </a:r>
            <a:r>
              <a:rPr lang="fr-FR" sz="2400" dirty="0" err="1"/>
              <a:t>cardholder</a:t>
            </a:r>
            <a:r>
              <a:rPr lang="fr-FR" sz="2400" dirty="0"/>
              <a:t> </a:t>
            </a:r>
            <a:r>
              <a:rPr lang="fr-FR" sz="2400" dirty="0" err="1"/>
              <a:t>may</a:t>
            </a:r>
            <a:r>
              <a:rPr lang="fr-FR" sz="2400" dirty="0"/>
              <a:t> </a:t>
            </a:r>
            <a:r>
              <a:rPr lang="fr-FR" sz="2400" dirty="0" err="1"/>
              <a:t>be</a:t>
            </a:r>
            <a:r>
              <a:rPr lang="fr-FR" sz="2400" dirty="0"/>
              <a:t> </a:t>
            </a:r>
            <a:r>
              <a:rPr lang="fr-FR" sz="2400" dirty="0" err="1"/>
              <a:t>different</a:t>
            </a:r>
            <a:r>
              <a:rPr lang="fr-FR" sz="2400" dirty="0"/>
              <a:t> in </a:t>
            </a:r>
            <a:r>
              <a:rPr lang="fr-FR" sz="2400" dirty="0" err="1"/>
              <a:t>each</a:t>
            </a:r>
            <a:r>
              <a:rPr lang="fr-FR" sz="2400" dirty="0"/>
              <a:t>. Software must translate data </a:t>
            </a:r>
            <a:r>
              <a:rPr lang="fr-FR" sz="2400" dirty="0" err="1"/>
              <a:t>from</a:t>
            </a:r>
            <a:r>
              <a:rPr lang="fr-FR" sz="2400" dirty="0"/>
              <a:t> one system to </a:t>
            </a:r>
            <a:r>
              <a:rPr lang="fr-FR" sz="2400" dirty="0" err="1"/>
              <a:t>another</a:t>
            </a:r>
            <a:r>
              <a:rPr lang="fr-FR" sz="2400" dirty="0"/>
              <a:t> and select the </a:t>
            </a:r>
            <a:r>
              <a:rPr lang="fr-FR" sz="2400" dirty="0" err="1"/>
              <a:t>address</a:t>
            </a:r>
            <a:r>
              <a:rPr lang="fr-FR" sz="2400" dirty="0"/>
              <a:t> </a:t>
            </a:r>
            <a:r>
              <a:rPr lang="fr-FR" sz="2400" dirty="0" err="1"/>
              <a:t>most</a:t>
            </a:r>
            <a:r>
              <a:rPr lang="fr-FR" sz="2400" dirty="0"/>
              <a:t> </a:t>
            </a:r>
            <a:r>
              <a:rPr lang="fr-FR" sz="2400" dirty="0" err="1"/>
              <a:t>recently</a:t>
            </a:r>
            <a:r>
              <a:rPr lang="fr-FR" sz="2400" dirty="0"/>
              <a:t> </a:t>
            </a:r>
            <a:r>
              <a:rPr lang="fr-FR" sz="2400" dirty="0" err="1"/>
              <a:t>entered</a:t>
            </a:r>
            <a:r>
              <a:rPr lang="fr-FR" sz="2400" dirty="0"/>
              <a:t>. </a:t>
            </a:r>
          </a:p>
        </p:txBody>
      </p:sp>
    </p:spTree>
    <p:extLst>
      <p:ext uri="{BB962C8B-B14F-4D97-AF65-F5344CB8AC3E}">
        <p14:creationId xmlns:p14="http://schemas.microsoft.com/office/powerpoint/2010/main" val="350991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fade">
                                      <p:cBhvr>
                                        <p:cTn id="12" dur="500"/>
                                        <p:tgtEl>
                                          <p:spTgt spid="17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z="3600"/>
              <a:t>Relational vs Multi-dimensional Issue</a:t>
            </a:r>
            <a:endParaRPr lang="fr-FR" sz="3600"/>
          </a:p>
        </p:txBody>
      </p:sp>
      <p:sp>
        <p:nvSpPr>
          <p:cNvPr id="18435" name="Rectangle 3"/>
          <p:cNvSpPr>
            <a:spLocks noGrp="1" noChangeArrowheads="1"/>
          </p:cNvSpPr>
          <p:nvPr>
            <p:ph type="body" idx="1"/>
          </p:nvPr>
        </p:nvSpPr>
        <p:spPr>
          <a:xfrm>
            <a:off x="304800" y="1447800"/>
            <a:ext cx="8458200" cy="5181600"/>
          </a:xfrm>
        </p:spPr>
        <p:txBody>
          <a:bodyPr>
            <a:normAutofit/>
          </a:bodyPr>
          <a:lstStyle/>
          <a:p>
            <a:pPr>
              <a:lnSpc>
                <a:spcPct val="80000"/>
              </a:lnSpc>
            </a:pPr>
            <a:r>
              <a:rPr lang="fr-FR" sz="2400" dirty="0"/>
              <a:t>Setting up a </a:t>
            </a:r>
            <a:r>
              <a:rPr lang="fr-FR" sz="2400" dirty="0" err="1"/>
              <a:t>relational</a:t>
            </a:r>
            <a:r>
              <a:rPr lang="fr-FR" sz="2400" dirty="0"/>
              <a:t> </a:t>
            </a:r>
            <a:r>
              <a:rPr lang="fr-FR" sz="2400" dirty="0" err="1"/>
              <a:t>database</a:t>
            </a:r>
            <a:r>
              <a:rPr lang="fr-FR" sz="2400" dirty="0"/>
              <a:t> structure or a </a:t>
            </a:r>
            <a:r>
              <a:rPr lang="fr-FR" sz="2400" dirty="0" err="1"/>
              <a:t>multidimensional</a:t>
            </a:r>
            <a:r>
              <a:rPr lang="fr-FR" sz="2400" dirty="0"/>
              <a:t> one. 	</a:t>
            </a:r>
            <a:r>
              <a:rPr lang="fr-FR" sz="2400" dirty="0" smtClean="0"/>
              <a:t>			</a:t>
            </a:r>
            <a:r>
              <a:rPr lang="fr-FR" sz="2400" dirty="0"/>
              <a:t>							</a:t>
            </a:r>
          </a:p>
          <a:p>
            <a:pPr>
              <a:lnSpc>
                <a:spcPct val="80000"/>
              </a:lnSpc>
            </a:pPr>
            <a:r>
              <a:rPr lang="fr-FR" sz="2400" dirty="0"/>
              <a:t>In a </a:t>
            </a:r>
            <a:r>
              <a:rPr lang="fr-FR" sz="2400" dirty="0" err="1"/>
              <a:t>relational</a:t>
            </a:r>
            <a:r>
              <a:rPr lang="fr-FR" sz="2400" dirty="0"/>
              <a:t> structure, data </a:t>
            </a:r>
            <a:r>
              <a:rPr lang="fr-FR" sz="2400" dirty="0" err="1"/>
              <a:t>is</a:t>
            </a:r>
            <a:r>
              <a:rPr lang="fr-FR" sz="2400" dirty="0"/>
              <a:t> </a:t>
            </a:r>
            <a:r>
              <a:rPr lang="fr-FR" sz="2400" dirty="0" err="1"/>
              <a:t>stored</a:t>
            </a:r>
            <a:r>
              <a:rPr lang="fr-FR" sz="2400" dirty="0"/>
              <a:t> in tables, </a:t>
            </a:r>
            <a:r>
              <a:rPr lang="fr-FR" sz="2400" dirty="0" err="1"/>
              <a:t>permitting</a:t>
            </a:r>
            <a:r>
              <a:rPr lang="fr-FR" sz="2400" dirty="0"/>
              <a:t> ad hoc </a:t>
            </a:r>
            <a:r>
              <a:rPr lang="fr-FR" sz="2400" dirty="0" err="1"/>
              <a:t>queries</a:t>
            </a:r>
            <a:r>
              <a:rPr lang="fr-FR" sz="2400" dirty="0"/>
              <a:t>. 								</a:t>
            </a:r>
          </a:p>
          <a:p>
            <a:pPr>
              <a:lnSpc>
                <a:spcPct val="80000"/>
              </a:lnSpc>
            </a:pPr>
            <a:r>
              <a:rPr lang="fr-FR" sz="2400" dirty="0"/>
              <a:t>In a </a:t>
            </a:r>
            <a:r>
              <a:rPr lang="fr-FR" sz="2400" dirty="0" err="1"/>
              <a:t>multidimensional</a:t>
            </a:r>
            <a:r>
              <a:rPr lang="fr-FR" sz="2400" dirty="0"/>
              <a:t> structure, on the </a:t>
            </a:r>
            <a:r>
              <a:rPr lang="fr-FR" sz="2400" dirty="0" err="1"/>
              <a:t>other</a:t>
            </a:r>
            <a:r>
              <a:rPr lang="fr-FR" sz="2400" dirty="0"/>
              <a:t> hand, sets of cubes are </a:t>
            </a:r>
            <a:r>
              <a:rPr lang="fr-FR" sz="2400" dirty="0" err="1"/>
              <a:t>arranged</a:t>
            </a:r>
            <a:r>
              <a:rPr lang="fr-FR" sz="2400" dirty="0"/>
              <a:t> in </a:t>
            </a:r>
            <a:r>
              <a:rPr lang="fr-FR" sz="2400" dirty="0" err="1"/>
              <a:t>arrays</a:t>
            </a:r>
            <a:r>
              <a:rPr lang="fr-FR" sz="2400" dirty="0"/>
              <a:t>, </a:t>
            </a:r>
            <a:r>
              <a:rPr lang="fr-FR" sz="2400" dirty="0" err="1"/>
              <a:t>with</a:t>
            </a:r>
            <a:r>
              <a:rPr lang="fr-FR" sz="2400" dirty="0"/>
              <a:t> </a:t>
            </a:r>
            <a:r>
              <a:rPr lang="fr-FR" sz="2400" dirty="0" err="1"/>
              <a:t>subsets</a:t>
            </a:r>
            <a:r>
              <a:rPr lang="fr-FR" sz="2400" dirty="0"/>
              <a:t> </a:t>
            </a:r>
            <a:r>
              <a:rPr lang="fr-FR" sz="2400" dirty="0" err="1"/>
              <a:t>created</a:t>
            </a:r>
            <a:r>
              <a:rPr lang="fr-FR" sz="2400" dirty="0"/>
              <a:t> </a:t>
            </a:r>
            <a:r>
              <a:rPr lang="fr-FR" sz="2400" dirty="0" err="1"/>
              <a:t>according</a:t>
            </a:r>
            <a:r>
              <a:rPr lang="fr-FR" sz="2400" dirty="0"/>
              <a:t> to </a:t>
            </a:r>
            <a:r>
              <a:rPr lang="fr-FR" sz="2400" dirty="0" err="1"/>
              <a:t>category</a:t>
            </a:r>
            <a:r>
              <a:rPr lang="fr-FR" sz="2400" dirty="0"/>
              <a:t>. 	</a:t>
            </a:r>
            <a:r>
              <a:rPr lang="fr-FR" sz="2400" dirty="0" smtClean="0"/>
              <a:t>							</a:t>
            </a:r>
            <a:r>
              <a:rPr lang="fr-FR" sz="2400" dirty="0"/>
              <a:t>				</a:t>
            </a:r>
          </a:p>
          <a:p>
            <a:pPr>
              <a:lnSpc>
                <a:spcPct val="80000"/>
              </a:lnSpc>
            </a:pPr>
            <a:r>
              <a:rPr lang="fr-FR" sz="2400" dirty="0" err="1"/>
              <a:t>While</a:t>
            </a:r>
            <a:r>
              <a:rPr lang="fr-FR" sz="2400" dirty="0"/>
              <a:t> </a:t>
            </a:r>
            <a:r>
              <a:rPr lang="fr-FR" sz="2400" dirty="0" err="1"/>
              <a:t>multidimensional</a:t>
            </a:r>
            <a:r>
              <a:rPr lang="fr-FR" sz="2400" dirty="0"/>
              <a:t> structures </a:t>
            </a:r>
            <a:r>
              <a:rPr lang="fr-FR" sz="2400" dirty="0" err="1"/>
              <a:t>facilitate</a:t>
            </a:r>
            <a:r>
              <a:rPr lang="fr-FR" sz="2400" dirty="0"/>
              <a:t> </a:t>
            </a:r>
            <a:r>
              <a:rPr lang="fr-FR" sz="2400" dirty="0" err="1"/>
              <a:t>multidimensional</a:t>
            </a:r>
            <a:r>
              <a:rPr lang="fr-FR" sz="2400" dirty="0"/>
              <a:t> data </a:t>
            </a:r>
            <a:r>
              <a:rPr lang="fr-FR" sz="2400" dirty="0" err="1"/>
              <a:t>mining</a:t>
            </a:r>
            <a:r>
              <a:rPr lang="fr-FR" sz="2400" dirty="0"/>
              <a:t>, </a:t>
            </a:r>
            <a:r>
              <a:rPr lang="fr-FR" sz="2400" dirty="0" err="1"/>
              <a:t>relational</a:t>
            </a:r>
            <a:r>
              <a:rPr lang="fr-FR" sz="2400" dirty="0"/>
              <a:t> structures </a:t>
            </a:r>
            <a:r>
              <a:rPr lang="fr-FR" sz="2400" dirty="0" err="1"/>
              <a:t>thus</a:t>
            </a:r>
            <a:r>
              <a:rPr lang="fr-FR" sz="2400" dirty="0"/>
              <a:t> far have </a:t>
            </a:r>
            <a:r>
              <a:rPr lang="fr-FR" sz="2400" dirty="0" err="1"/>
              <a:t>performed</a:t>
            </a:r>
            <a:r>
              <a:rPr lang="fr-FR" sz="2400" dirty="0"/>
              <a:t> </a:t>
            </a:r>
            <a:r>
              <a:rPr lang="fr-FR" sz="2400" dirty="0" err="1"/>
              <a:t>better</a:t>
            </a:r>
            <a:r>
              <a:rPr lang="fr-FR" sz="2400" dirty="0"/>
              <a:t> in client/server </a:t>
            </a:r>
            <a:r>
              <a:rPr lang="fr-FR" sz="2400" dirty="0" err="1"/>
              <a:t>environments</a:t>
            </a:r>
            <a:r>
              <a:rPr lang="fr-FR" sz="2400" dirty="0"/>
              <a:t>.		</a:t>
            </a:r>
            <a:r>
              <a:rPr lang="fr-FR" sz="2400" dirty="0" smtClean="0"/>
              <a:t>			</a:t>
            </a:r>
            <a:endParaRPr lang="fr-FR" sz="2400" dirty="0"/>
          </a:p>
          <a:p>
            <a:pPr>
              <a:lnSpc>
                <a:spcPct val="80000"/>
              </a:lnSpc>
            </a:pPr>
            <a:r>
              <a:rPr lang="fr-FR" sz="2400" dirty="0"/>
              <a:t>And, </a:t>
            </a:r>
            <a:r>
              <a:rPr lang="fr-FR" sz="2400" dirty="0" err="1"/>
              <a:t>with</a:t>
            </a:r>
            <a:r>
              <a:rPr lang="fr-FR" sz="2400" dirty="0"/>
              <a:t> the explosion of the Internet, the world has </a:t>
            </a:r>
            <a:r>
              <a:rPr lang="fr-FR" sz="2400" dirty="0" err="1"/>
              <a:t>become</a:t>
            </a:r>
            <a:r>
              <a:rPr lang="fr-FR" sz="2400" dirty="0"/>
              <a:t> one </a:t>
            </a:r>
            <a:r>
              <a:rPr lang="fr-FR" sz="2400" dirty="0" err="1"/>
              <a:t>big</a:t>
            </a:r>
            <a:r>
              <a:rPr lang="fr-FR" sz="2400" dirty="0"/>
              <a:t> client/server </a:t>
            </a:r>
            <a:r>
              <a:rPr lang="fr-FR" sz="2400" dirty="0" err="1"/>
              <a:t>environment</a:t>
            </a:r>
            <a:r>
              <a:rPr lang="fr-FR" sz="2400" dirty="0"/>
              <a:t>. </a:t>
            </a:r>
          </a:p>
        </p:txBody>
      </p:sp>
    </p:spTree>
    <p:extLst>
      <p:ext uri="{BB962C8B-B14F-4D97-AF65-F5344CB8AC3E}">
        <p14:creationId xmlns:p14="http://schemas.microsoft.com/office/powerpoint/2010/main" val="231281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fade">
                                      <p:cBhvr>
                                        <p:cTn id="27"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t>Cost Issue</a:t>
            </a:r>
            <a:endParaRPr lang="fr-FR"/>
          </a:p>
        </p:txBody>
      </p:sp>
      <p:sp>
        <p:nvSpPr>
          <p:cNvPr id="19459" name="Rectangle 3"/>
          <p:cNvSpPr>
            <a:spLocks noGrp="1" noChangeArrowheads="1"/>
          </p:cNvSpPr>
          <p:nvPr>
            <p:ph type="body" idx="1"/>
          </p:nvPr>
        </p:nvSpPr>
        <p:spPr>
          <a:xfrm>
            <a:off x="457200" y="1371600"/>
            <a:ext cx="8229600" cy="5029200"/>
          </a:xfrm>
        </p:spPr>
        <p:txBody>
          <a:bodyPr/>
          <a:lstStyle/>
          <a:p>
            <a:pPr>
              <a:lnSpc>
                <a:spcPct val="80000"/>
              </a:lnSpc>
            </a:pPr>
            <a:r>
              <a:rPr lang="fr-FR" sz="2400" dirty="0"/>
              <a:t>System hardware </a:t>
            </a:r>
            <a:r>
              <a:rPr lang="fr-FR" sz="2400" dirty="0" err="1"/>
              <a:t>costs</a:t>
            </a:r>
            <a:r>
              <a:rPr lang="fr-FR" sz="2400" dirty="0"/>
              <a:t> have </a:t>
            </a:r>
            <a:r>
              <a:rPr lang="fr-FR" sz="2400" dirty="0" err="1"/>
              <a:t>dropped</a:t>
            </a:r>
            <a:r>
              <a:rPr lang="fr-FR" sz="2400" dirty="0"/>
              <a:t> </a:t>
            </a:r>
            <a:r>
              <a:rPr lang="fr-FR" sz="2400" dirty="0" err="1"/>
              <a:t>dramatically</a:t>
            </a:r>
            <a:r>
              <a:rPr lang="fr-FR" sz="2400" dirty="0"/>
              <a:t> </a:t>
            </a:r>
            <a:r>
              <a:rPr lang="fr-FR" sz="2400" dirty="0" err="1"/>
              <a:t>during</a:t>
            </a:r>
            <a:r>
              <a:rPr lang="fr-FR" sz="2400" dirty="0"/>
              <a:t> </a:t>
            </a:r>
            <a:r>
              <a:rPr lang="fr-FR" sz="2400" dirty="0" err="1"/>
              <a:t>past</a:t>
            </a:r>
            <a:r>
              <a:rPr lang="fr-FR" sz="2400" dirty="0"/>
              <a:t> </a:t>
            </a:r>
            <a:r>
              <a:rPr lang="fr-FR" sz="2400" dirty="0" err="1" smtClean="0"/>
              <a:t>years</a:t>
            </a:r>
            <a:r>
              <a:rPr lang="fr-FR" sz="2400" dirty="0"/>
              <a:t>	</a:t>
            </a:r>
            <a:r>
              <a:rPr lang="fr-FR" sz="2400" dirty="0" smtClean="0"/>
              <a:t>			</a:t>
            </a:r>
            <a:r>
              <a:rPr lang="fr-FR" sz="2400" dirty="0"/>
              <a:t>					</a:t>
            </a:r>
          </a:p>
          <a:p>
            <a:pPr>
              <a:lnSpc>
                <a:spcPct val="80000"/>
              </a:lnSpc>
            </a:pPr>
            <a:r>
              <a:rPr lang="fr-FR" sz="2400" dirty="0"/>
              <a:t>Data </a:t>
            </a:r>
            <a:r>
              <a:rPr lang="fr-FR" sz="2400" dirty="0" err="1"/>
              <a:t>mining</a:t>
            </a:r>
            <a:r>
              <a:rPr lang="fr-FR" sz="2400" dirty="0"/>
              <a:t> and data </a:t>
            </a:r>
            <a:r>
              <a:rPr lang="fr-FR" sz="2400" dirty="0" err="1"/>
              <a:t>warehousing</a:t>
            </a:r>
            <a:r>
              <a:rPr lang="fr-FR" sz="2400" dirty="0"/>
              <a:t> tend to </a:t>
            </a:r>
            <a:r>
              <a:rPr lang="fr-FR" sz="2400" dirty="0" err="1"/>
              <a:t>be</a:t>
            </a:r>
            <a:r>
              <a:rPr lang="fr-FR" sz="2400" dirty="0"/>
              <a:t> self-</a:t>
            </a:r>
            <a:r>
              <a:rPr lang="fr-FR" sz="2400" dirty="0" err="1"/>
              <a:t>reinforcing</a:t>
            </a:r>
            <a:r>
              <a:rPr lang="fr-FR" sz="2400" dirty="0"/>
              <a:t>. 							</a:t>
            </a:r>
          </a:p>
          <a:p>
            <a:pPr>
              <a:lnSpc>
                <a:spcPct val="80000"/>
              </a:lnSpc>
            </a:pPr>
            <a:r>
              <a:rPr lang="fr-FR" sz="2400" dirty="0"/>
              <a:t>The more </a:t>
            </a:r>
            <a:r>
              <a:rPr lang="fr-FR" sz="2400" dirty="0" err="1"/>
              <a:t>powerful</a:t>
            </a:r>
            <a:r>
              <a:rPr lang="fr-FR" sz="2400" dirty="0"/>
              <a:t> the data </a:t>
            </a:r>
            <a:r>
              <a:rPr lang="fr-FR" sz="2400" dirty="0" err="1"/>
              <a:t>mining</a:t>
            </a:r>
            <a:r>
              <a:rPr lang="fr-FR" sz="2400" dirty="0"/>
              <a:t> </a:t>
            </a:r>
            <a:r>
              <a:rPr lang="fr-FR" sz="2400" dirty="0" err="1"/>
              <a:t>queries</a:t>
            </a:r>
            <a:r>
              <a:rPr lang="fr-FR" sz="2400" dirty="0"/>
              <a:t>, the </a:t>
            </a:r>
            <a:r>
              <a:rPr lang="fr-FR" sz="2400" dirty="0" err="1"/>
              <a:t>greater</a:t>
            </a:r>
            <a:r>
              <a:rPr lang="fr-FR" sz="2400" dirty="0"/>
              <a:t> the utility of the information </a:t>
            </a:r>
            <a:r>
              <a:rPr lang="fr-FR" sz="2400" dirty="0" err="1"/>
              <a:t>being</a:t>
            </a:r>
            <a:r>
              <a:rPr lang="fr-FR" sz="2400" dirty="0"/>
              <a:t> </a:t>
            </a:r>
            <a:r>
              <a:rPr lang="fr-FR" sz="2400" dirty="0" err="1"/>
              <a:t>gleaned</a:t>
            </a:r>
            <a:r>
              <a:rPr lang="fr-FR" sz="2400" dirty="0"/>
              <a:t> </a:t>
            </a:r>
            <a:r>
              <a:rPr lang="fr-FR" sz="2400" dirty="0" err="1"/>
              <a:t>from</a:t>
            </a:r>
            <a:r>
              <a:rPr lang="fr-FR" sz="2400" dirty="0"/>
              <a:t> the data, and the </a:t>
            </a:r>
            <a:r>
              <a:rPr lang="fr-FR" sz="2400" dirty="0" err="1"/>
              <a:t>greater</a:t>
            </a:r>
            <a:r>
              <a:rPr lang="fr-FR" sz="2400" dirty="0"/>
              <a:t> the pressure to </a:t>
            </a:r>
            <a:r>
              <a:rPr lang="fr-FR" sz="2400" dirty="0" err="1"/>
              <a:t>increase</a:t>
            </a:r>
            <a:r>
              <a:rPr lang="fr-FR" sz="2400" dirty="0"/>
              <a:t> the </a:t>
            </a:r>
            <a:r>
              <a:rPr lang="fr-FR" sz="2400" dirty="0" err="1"/>
              <a:t>amount</a:t>
            </a:r>
            <a:r>
              <a:rPr lang="fr-FR" sz="2400" dirty="0"/>
              <a:t> of data </a:t>
            </a:r>
            <a:r>
              <a:rPr lang="fr-FR" sz="2400" dirty="0" err="1"/>
              <a:t>being</a:t>
            </a:r>
            <a:r>
              <a:rPr lang="fr-FR" sz="2400" dirty="0"/>
              <a:t> </a:t>
            </a:r>
            <a:r>
              <a:rPr lang="fr-FR" sz="2400" dirty="0" err="1"/>
              <a:t>collected</a:t>
            </a:r>
            <a:r>
              <a:rPr lang="fr-FR" sz="2400" dirty="0"/>
              <a:t> and </a:t>
            </a:r>
            <a:r>
              <a:rPr lang="fr-FR" sz="2400" dirty="0" err="1"/>
              <a:t>maintained</a:t>
            </a:r>
            <a:r>
              <a:rPr lang="fr-FR" sz="2400" dirty="0"/>
              <a:t>, </a:t>
            </a:r>
            <a:r>
              <a:rPr lang="fr-FR" sz="2400" dirty="0" err="1"/>
              <a:t>which</a:t>
            </a:r>
            <a:r>
              <a:rPr lang="fr-FR" sz="2400" dirty="0"/>
              <a:t> </a:t>
            </a:r>
            <a:r>
              <a:rPr lang="fr-FR" sz="2400" dirty="0" err="1"/>
              <a:t>increases</a:t>
            </a:r>
            <a:r>
              <a:rPr lang="fr-FR" sz="2400" dirty="0"/>
              <a:t> the pressure for </a:t>
            </a:r>
            <a:r>
              <a:rPr lang="fr-FR" sz="2400" dirty="0" err="1"/>
              <a:t>faster</a:t>
            </a:r>
            <a:r>
              <a:rPr lang="fr-FR" sz="2400" dirty="0"/>
              <a:t>, more </a:t>
            </a:r>
            <a:r>
              <a:rPr lang="fr-FR" sz="2400" dirty="0" err="1"/>
              <a:t>powerful</a:t>
            </a:r>
            <a:r>
              <a:rPr lang="fr-FR" sz="2400" dirty="0"/>
              <a:t> data </a:t>
            </a:r>
            <a:r>
              <a:rPr lang="fr-FR" sz="2400" dirty="0" err="1"/>
              <a:t>mining</a:t>
            </a:r>
            <a:r>
              <a:rPr lang="fr-FR" sz="2400" dirty="0"/>
              <a:t> </a:t>
            </a:r>
            <a:r>
              <a:rPr lang="fr-FR" sz="2400" dirty="0" err="1"/>
              <a:t>queries</a:t>
            </a:r>
            <a:r>
              <a:rPr lang="fr-FR" sz="2400" dirty="0"/>
              <a:t>. 								</a:t>
            </a:r>
          </a:p>
          <a:p>
            <a:pPr>
              <a:lnSpc>
                <a:spcPct val="80000"/>
              </a:lnSpc>
            </a:pPr>
            <a:r>
              <a:rPr lang="fr-FR" sz="2400" dirty="0"/>
              <a:t>This </a:t>
            </a:r>
            <a:r>
              <a:rPr lang="fr-FR" sz="2400" dirty="0" err="1"/>
              <a:t>increases</a:t>
            </a:r>
            <a:r>
              <a:rPr lang="fr-FR" sz="2400" dirty="0"/>
              <a:t> pressure for </a:t>
            </a:r>
            <a:r>
              <a:rPr lang="fr-FR" sz="2400" dirty="0" err="1"/>
              <a:t>larger</a:t>
            </a:r>
            <a:r>
              <a:rPr lang="fr-FR" sz="2400" dirty="0"/>
              <a:t>, </a:t>
            </a:r>
            <a:r>
              <a:rPr lang="fr-FR" sz="2400" dirty="0" err="1"/>
              <a:t>faster</a:t>
            </a:r>
            <a:r>
              <a:rPr lang="fr-FR" sz="2400" dirty="0"/>
              <a:t> </a:t>
            </a:r>
            <a:r>
              <a:rPr lang="fr-FR" sz="2400" dirty="0" err="1"/>
              <a:t>systems</a:t>
            </a:r>
            <a:r>
              <a:rPr lang="fr-FR" sz="2400" dirty="0"/>
              <a:t>, </a:t>
            </a:r>
            <a:r>
              <a:rPr lang="fr-FR" sz="2400" dirty="0" err="1"/>
              <a:t>which</a:t>
            </a:r>
            <a:r>
              <a:rPr lang="fr-FR" sz="2400" dirty="0"/>
              <a:t> are more </a:t>
            </a:r>
            <a:r>
              <a:rPr lang="fr-FR" sz="2400" dirty="0" err="1"/>
              <a:t>expensive</a:t>
            </a:r>
            <a:r>
              <a:rPr lang="fr-FR" sz="2400" dirty="0"/>
              <a:t>. </a:t>
            </a:r>
          </a:p>
        </p:txBody>
      </p:sp>
    </p:spTree>
    <p:extLst>
      <p:ext uri="{BB962C8B-B14F-4D97-AF65-F5344CB8AC3E}">
        <p14:creationId xmlns:p14="http://schemas.microsoft.com/office/powerpoint/2010/main" val="322992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fade">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fade">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fade">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6" name="Text Box 14"/>
          <p:cNvSpPr txBox="1">
            <a:spLocks noChangeArrowheads="1"/>
          </p:cNvSpPr>
          <p:nvPr/>
        </p:nvSpPr>
        <p:spPr bwMode="auto">
          <a:xfrm>
            <a:off x="1066800" y="1143000"/>
            <a:ext cx="6553200" cy="523220"/>
          </a:xfrm>
          <a:prstGeom prst="rect">
            <a:avLst/>
          </a:prstGeom>
          <a:noFill/>
          <a:ln w="12700">
            <a:noFill/>
            <a:miter lim="800000"/>
            <a:headEnd/>
            <a:tailEnd/>
          </a:ln>
          <a:effectLst/>
        </p:spPr>
        <p:txBody>
          <a:bodyPr wrap="square">
            <a:spAutoFit/>
          </a:bodyPr>
          <a:lstStyle/>
          <a:p>
            <a:pPr algn="ctr">
              <a:spcBef>
                <a:spcPct val="50000"/>
              </a:spcBef>
            </a:pPr>
            <a:r>
              <a:rPr lang="en-US" sz="2800" b="1" baseline="0" dirty="0">
                <a:solidFill>
                  <a:srgbClr val="008000"/>
                </a:solidFill>
              </a:rPr>
              <a:t>Types of Information Systems</a:t>
            </a:r>
          </a:p>
        </p:txBody>
      </p:sp>
      <p:pic>
        <p:nvPicPr>
          <p:cNvPr id="79889" name="Picture 17" descr="D:\Ken ppt -Ritu\ch2\images\laudonf02-01.gif"/>
          <p:cNvPicPr>
            <a:picLocks noChangeAspect="1" noChangeArrowheads="1"/>
          </p:cNvPicPr>
          <p:nvPr/>
        </p:nvPicPr>
        <p:blipFill>
          <a:blip r:embed="rId3"/>
          <a:srcRect/>
          <a:stretch>
            <a:fillRect/>
          </a:stretch>
        </p:blipFill>
        <p:spPr bwMode="auto">
          <a:xfrm>
            <a:off x="1174754" y="1600201"/>
            <a:ext cx="6902446" cy="5105400"/>
          </a:xfrm>
          <a:prstGeom prst="rect">
            <a:avLst/>
          </a:prstGeom>
          <a:solidFill>
            <a:srgbClr val="E6E6E6"/>
          </a:solidFill>
        </p:spPr>
      </p:pic>
      <p:sp>
        <p:nvSpPr>
          <p:cNvPr id="79892" name="Text Box 20"/>
          <p:cNvSpPr txBox="1">
            <a:spLocks noChangeArrowheads="1"/>
          </p:cNvSpPr>
          <p:nvPr/>
        </p:nvSpPr>
        <p:spPr bwMode="auto">
          <a:xfrm>
            <a:off x="533400" y="152400"/>
            <a:ext cx="8001000" cy="1200329"/>
          </a:xfrm>
          <a:prstGeom prst="rect">
            <a:avLst/>
          </a:prstGeom>
          <a:noFill/>
          <a:ln w="12700">
            <a:noFill/>
            <a:miter lim="800000"/>
            <a:headEnd/>
            <a:tailEnd/>
          </a:ln>
          <a:effectLst/>
        </p:spPr>
        <p:txBody>
          <a:bodyPr wrap="square">
            <a:spAutoFit/>
          </a:bodyPr>
          <a:lstStyle/>
          <a:p>
            <a:pPr algn="ctr">
              <a:spcBef>
                <a:spcPct val="50000"/>
              </a:spcBef>
            </a:pPr>
            <a:r>
              <a:rPr lang="en-US" sz="3600" baseline="0" dirty="0">
                <a:solidFill>
                  <a:schemeClr val="accent1"/>
                </a:solidFill>
              </a:rPr>
              <a:t>KEY SYSTEM APPLICATIONS IN THE ORGANIZATION</a:t>
            </a:r>
          </a:p>
        </p:txBody>
      </p:sp>
    </p:spTree>
    <p:extLst>
      <p:ext uri="{BB962C8B-B14F-4D97-AF65-F5344CB8AC3E}">
        <p14:creationId xmlns:p14="http://schemas.microsoft.com/office/powerpoint/2010/main" val="26458349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889"/>
                                        </p:tgtEl>
                                        <p:attrNameLst>
                                          <p:attrName>style.visibility</p:attrName>
                                        </p:attrNameLst>
                                      </p:cBhvr>
                                      <p:to>
                                        <p:strVal val="visible"/>
                                      </p:to>
                                    </p:set>
                                    <p:animEffect transition="in" filter="fade">
                                      <p:cBhvr>
                                        <p:cTn id="7" dur="500"/>
                                        <p:tgtEl>
                                          <p:spTgt spid="79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6" name="Picture 6" descr="D:\Ken ppt -Ritu\ch2\images\laudonf02-02.gif"/>
          <p:cNvPicPr>
            <a:picLocks noChangeAspect="1" noChangeArrowheads="1"/>
          </p:cNvPicPr>
          <p:nvPr/>
        </p:nvPicPr>
        <p:blipFill>
          <a:blip r:embed="rId3"/>
          <a:srcRect/>
          <a:stretch>
            <a:fillRect/>
          </a:stretch>
        </p:blipFill>
        <p:spPr bwMode="auto">
          <a:xfrm>
            <a:off x="1336538" y="1212850"/>
            <a:ext cx="6286637" cy="5492750"/>
          </a:xfrm>
          <a:prstGeom prst="rect">
            <a:avLst/>
          </a:prstGeom>
          <a:solidFill>
            <a:srgbClr val="E6E6E6"/>
          </a:solidFill>
        </p:spPr>
      </p:pic>
      <p:sp>
        <p:nvSpPr>
          <p:cNvPr id="7" name="Text Box 202"/>
          <p:cNvSpPr txBox="1">
            <a:spLocks noChangeArrowheads="1"/>
          </p:cNvSpPr>
          <p:nvPr/>
        </p:nvSpPr>
        <p:spPr bwMode="auto">
          <a:xfrm>
            <a:off x="914400" y="228600"/>
            <a:ext cx="7696200" cy="1077218"/>
          </a:xfrm>
          <a:prstGeom prst="rect">
            <a:avLst/>
          </a:prstGeom>
          <a:noFill/>
          <a:ln w="12700">
            <a:noFill/>
            <a:miter lim="800000"/>
            <a:headEnd/>
            <a:tailEnd/>
          </a:ln>
          <a:effectLst/>
        </p:spPr>
        <p:txBody>
          <a:bodyPr wrap="square">
            <a:spAutoFit/>
          </a:bodyPr>
          <a:lstStyle/>
          <a:p>
            <a:pPr algn="ctr">
              <a:spcBef>
                <a:spcPct val="50000"/>
              </a:spcBef>
            </a:pPr>
            <a:r>
              <a:rPr lang="en-US" sz="3200" b="1" baseline="0" dirty="0">
                <a:solidFill>
                  <a:schemeClr val="accent1"/>
                </a:solidFill>
              </a:rPr>
              <a:t>MAJOR TYPES OF SYSTEMS IN ORGANIZATIONS</a:t>
            </a:r>
          </a:p>
        </p:txBody>
      </p:sp>
    </p:spTree>
    <p:extLst>
      <p:ext uri="{BB962C8B-B14F-4D97-AF65-F5344CB8AC3E}">
        <p14:creationId xmlns:p14="http://schemas.microsoft.com/office/powerpoint/2010/main" val="16734193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26"/>
                                        </p:tgtEl>
                                        <p:attrNameLst>
                                          <p:attrName>style.visibility</p:attrName>
                                        </p:attrNameLst>
                                      </p:cBhvr>
                                      <p:to>
                                        <p:strVal val="visible"/>
                                      </p:to>
                                    </p:set>
                                    <p:animEffect transition="in" filter="fade">
                                      <p:cBhvr>
                                        <p:cTn id="7" dur="500"/>
                                        <p:tgtEl>
                                          <p:spTgt spid="184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Data Mining Application Domains</a:t>
            </a:r>
            <a:endParaRPr lang="en-US" sz="400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21212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Data Mining</a:t>
            </a:r>
            <a:endParaRPr lang="en-US" dirty="0"/>
          </a:p>
        </p:txBody>
      </p:sp>
      <p:sp>
        <p:nvSpPr>
          <p:cNvPr id="3" name="Content Placeholder 2"/>
          <p:cNvSpPr>
            <a:spLocks noGrp="1"/>
          </p:cNvSpPr>
          <p:nvPr>
            <p:ph idx="1"/>
          </p:nvPr>
        </p:nvSpPr>
        <p:spPr>
          <a:xfrm>
            <a:off x="304800" y="1600200"/>
            <a:ext cx="8382000" cy="5029200"/>
          </a:xfrm>
        </p:spPr>
        <p:txBody>
          <a:bodyPr numCol="2">
            <a:normAutofit/>
          </a:bodyPr>
          <a:lstStyle/>
          <a:p>
            <a:r>
              <a:rPr lang="en-US" sz="2800" dirty="0" smtClean="0"/>
              <a:t>analysis </a:t>
            </a:r>
            <a:r>
              <a:rPr lang="en-US" sz="2800" dirty="0"/>
              <a:t>of organic compounds</a:t>
            </a:r>
          </a:p>
          <a:p>
            <a:r>
              <a:rPr lang="en-US" sz="2800" dirty="0" smtClean="0"/>
              <a:t>automatic </a:t>
            </a:r>
            <a:r>
              <a:rPr lang="en-US" sz="2800" dirty="0"/>
              <a:t>abstracting</a:t>
            </a:r>
          </a:p>
          <a:p>
            <a:r>
              <a:rPr lang="en-US" sz="2800" dirty="0" smtClean="0"/>
              <a:t>credit </a:t>
            </a:r>
            <a:r>
              <a:rPr lang="en-US" sz="2800" dirty="0"/>
              <a:t>card fraud detection</a:t>
            </a:r>
          </a:p>
          <a:p>
            <a:r>
              <a:rPr lang="en-US" sz="2800" dirty="0" smtClean="0"/>
              <a:t>electric </a:t>
            </a:r>
            <a:r>
              <a:rPr lang="en-US" sz="2800" dirty="0"/>
              <a:t>load prediction</a:t>
            </a:r>
          </a:p>
          <a:p>
            <a:r>
              <a:rPr lang="en-US" sz="2800" dirty="0" smtClean="0"/>
              <a:t>financial </a:t>
            </a:r>
            <a:r>
              <a:rPr lang="en-US" sz="2800" dirty="0"/>
              <a:t>forecasting</a:t>
            </a:r>
          </a:p>
          <a:p>
            <a:r>
              <a:rPr lang="en-US" sz="2800" dirty="0" smtClean="0"/>
              <a:t>medical </a:t>
            </a:r>
            <a:r>
              <a:rPr lang="en-US" sz="2800" dirty="0"/>
              <a:t>diagnosis</a:t>
            </a:r>
          </a:p>
          <a:p>
            <a:r>
              <a:rPr lang="en-US" sz="2800" dirty="0" smtClean="0"/>
              <a:t>predicting </a:t>
            </a:r>
            <a:r>
              <a:rPr lang="en-US" sz="2800" dirty="0"/>
              <a:t>share of television audiences</a:t>
            </a:r>
          </a:p>
          <a:p>
            <a:r>
              <a:rPr lang="en-US" sz="2800" dirty="0" smtClean="0"/>
              <a:t>product </a:t>
            </a:r>
            <a:r>
              <a:rPr lang="en-US" sz="2800" dirty="0"/>
              <a:t>design</a:t>
            </a:r>
          </a:p>
          <a:p>
            <a:r>
              <a:rPr lang="en-US" sz="2800" dirty="0" smtClean="0"/>
              <a:t>real </a:t>
            </a:r>
            <a:r>
              <a:rPr lang="en-US" sz="2800" dirty="0"/>
              <a:t>estate valuation</a:t>
            </a:r>
          </a:p>
          <a:p>
            <a:r>
              <a:rPr lang="en-US" sz="2800" dirty="0" smtClean="0"/>
              <a:t>targeted </a:t>
            </a:r>
            <a:r>
              <a:rPr lang="en-US" sz="2800" dirty="0"/>
              <a:t>marketing</a:t>
            </a:r>
          </a:p>
          <a:p>
            <a:r>
              <a:rPr lang="en-US" sz="2800" dirty="0" smtClean="0"/>
              <a:t>thermal </a:t>
            </a:r>
            <a:r>
              <a:rPr lang="en-US" sz="2800" dirty="0"/>
              <a:t>power plant </a:t>
            </a:r>
            <a:r>
              <a:rPr lang="en-US" sz="2800" dirty="0" err="1"/>
              <a:t>optimisation</a:t>
            </a:r>
            <a:endParaRPr lang="en-US" sz="2800" dirty="0"/>
          </a:p>
          <a:p>
            <a:r>
              <a:rPr lang="en-US" sz="2800" dirty="0" smtClean="0"/>
              <a:t>toxic </a:t>
            </a:r>
            <a:r>
              <a:rPr lang="en-US" sz="2800" dirty="0"/>
              <a:t>hazard analysis</a:t>
            </a:r>
          </a:p>
          <a:p>
            <a:r>
              <a:rPr lang="en-US" sz="2800" dirty="0" smtClean="0"/>
              <a:t>weather </a:t>
            </a:r>
            <a:r>
              <a:rPr lang="en-US" sz="2800" dirty="0"/>
              <a:t>forecasting</a:t>
            </a:r>
          </a:p>
        </p:txBody>
      </p:sp>
    </p:spTree>
    <p:extLst>
      <p:ext uri="{BB962C8B-B14F-4D97-AF65-F5344CB8AC3E}">
        <p14:creationId xmlns:p14="http://schemas.microsoft.com/office/powerpoint/2010/main" val="9742028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You have analyzed/developed some transaction system in your last four years of computer science education</a:t>
            </a:r>
          </a:p>
          <a:p>
            <a:r>
              <a:rPr lang="en-US" dirty="0" smtClean="0"/>
              <a:t>Select one such transaction system and think about a data mining problem which can be formulated from the data of the transaction system.</a:t>
            </a:r>
          </a:p>
          <a:p>
            <a:r>
              <a:rPr lang="en-US" dirty="0" smtClean="0"/>
              <a:t>Write approximately 1000 words, describing the transaction system and the system related possible data mining problem.</a:t>
            </a:r>
          </a:p>
          <a:p>
            <a:r>
              <a:rPr lang="en-US" dirty="0" smtClean="0"/>
              <a:t>Testing :</a:t>
            </a:r>
          </a:p>
          <a:p>
            <a:pPr lvl="1"/>
            <a:r>
              <a:rPr lang="en-US" dirty="0" smtClean="0"/>
              <a:t>English</a:t>
            </a:r>
          </a:p>
          <a:p>
            <a:pPr lvl="1"/>
            <a:r>
              <a:rPr lang="en-US" dirty="0" smtClean="0"/>
              <a:t>Novelty of Idea</a:t>
            </a:r>
          </a:p>
          <a:p>
            <a:pPr lvl="1"/>
            <a:r>
              <a:rPr lang="en-US" dirty="0" smtClean="0"/>
              <a:t>Reference</a:t>
            </a:r>
          </a:p>
          <a:p>
            <a:endParaRPr lang="en-US" dirty="0"/>
          </a:p>
          <a:p>
            <a:r>
              <a:rPr lang="en-US" smtClean="0"/>
              <a:t>Deadline Thursday  </a:t>
            </a:r>
            <a:r>
              <a:rPr lang="en-US" dirty="0" smtClean="0"/>
              <a:t>18-09-2014  </a:t>
            </a:r>
          </a:p>
          <a:p>
            <a:r>
              <a:rPr lang="en-US" dirty="0" smtClean="0"/>
              <a:t>Assignment will be passed through </a:t>
            </a:r>
            <a:r>
              <a:rPr lang="en-US" dirty="0" err="1" smtClean="0"/>
              <a:t>Turnitin</a:t>
            </a:r>
            <a:r>
              <a:rPr lang="en-US" dirty="0" smtClean="0"/>
              <a:t> software (used for checking plagiarism …)  - Zero marks for plagiarized assignment.</a:t>
            </a:r>
          </a:p>
          <a:p>
            <a:endParaRPr lang="en-US" dirty="0"/>
          </a:p>
          <a:p>
            <a:r>
              <a:rPr lang="en-US" dirty="0" smtClean="0"/>
              <a:t>Marks 5</a:t>
            </a:r>
            <a:endParaRPr lang="en-US" dirty="0"/>
          </a:p>
        </p:txBody>
      </p:sp>
    </p:spTree>
    <p:extLst>
      <p:ext uri="{BB962C8B-B14F-4D97-AF65-F5344CB8AC3E}">
        <p14:creationId xmlns:p14="http://schemas.microsoft.com/office/powerpoint/2010/main" val="405099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9924"/>
            <a:ext cx="9179767" cy="4668076"/>
          </a:xfrm>
        </p:spPr>
      </p:pic>
    </p:spTree>
    <p:extLst>
      <p:ext uri="{BB962C8B-B14F-4D97-AF65-F5344CB8AC3E}">
        <p14:creationId xmlns:p14="http://schemas.microsoft.com/office/powerpoint/2010/main" val="420996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   DM and KDD</a:t>
            </a:r>
            <a:endParaRPr lang="en-US" dirty="0"/>
          </a:p>
        </p:txBody>
      </p:sp>
      <p:sp>
        <p:nvSpPr>
          <p:cNvPr id="3" name="Content Placeholder 2"/>
          <p:cNvSpPr>
            <a:spLocks noGrp="1"/>
          </p:cNvSpPr>
          <p:nvPr>
            <p:ph idx="1"/>
          </p:nvPr>
        </p:nvSpPr>
        <p:spPr/>
        <p:txBody>
          <a:bodyPr>
            <a:normAutofit/>
          </a:bodyPr>
          <a:lstStyle/>
          <a:p>
            <a:r>
              <a:rPr lang="fr-FR" b="1" dirty="0" smtClean="0"/>
              <a:t>Data </a:t>
            </a:r>
            <a:r>
              <a:rPr lang="fr-FR" b="1" dirty="0" err="1" smtClean="0"/>
              <a:t>mining</a:t>
            </a:r>
            <a:r>
              <a:rPr lang="fr-FR" b="1" dirty="0" smtClean="0"/>
              <a:t>(DM)</a:t>
            </a:r>
            <a:r>
              <a:rPr lang="fr-FR" dirty="0" smtClean="0"/>
              <a:t> </a:t>
            </a:r>
            <a:r>
              <a:rPr lang="fr-FR" dirty="0" err="1" smtClean="0"/>
              <a:t>is</a:t>
            </a:r>
            <a:r>
              <a:rPr lang="fr-FR" dirty="0" smtClean="0"/>
              <a:t> a </a:t>
            </a:r>
            <a:r>
              <a:rPr lang="fr-FR" dirty="0" err="1" smtClean="0"/>
              <a:t>step</a:t>
            </a:r>
            <a:r>
              <a:rPr lang="fr-FR" dirty="0" smtClean="0"/>
              <a:t> in the </a:t>
            </a:r>
            <a:r>
              <a:rPr lang="fr-FR" dirty="0" err="1" smtClean="0"/>
              <a:t>knowledge</a:t>
            </a:r>
            <a:r>
              <a:rPr lang="fr-FR" dirty="0" smtClean="0"/>
              <a:t> </a:t>
            </a:r>
            <a:r>
              <a:rPr lang="fr-FR" dirty="0" err="1" smtClean="0"/>
              <a:t>discovery</a:t>
            </a:r>
            <a:r>
              <a:rPr lang="fr-FR" dirty="0" smtClean="0"/>
              <a:t> </a:t>
            </a:r>
            <a:r>
              <a:rPr lang="fr-FR" dirty="0" err="1" smtClean="0"/>
              <a:t>process</a:t>
            </a:r>
            <a:r>
              <a:rPr lang="fr-FR" dirty="0" smtClean="0"/>
              <a:t> </a:t>
            </a:r>
            <a:r>
              <a:rPr lang="fr-FR" dirty="0" err="1" smtClean="0"/>
              <a:t>consisting</a:t>
            </a:r>
            <a:r>
              <a:rPr lang="fr-FR" dirty="0" smtClean="0"/>
              <a:t> of </a:t>
            </a:r>
            <a:r>
              <a:rPr lang="fr-FR" dirty="0" err="1" smtClean="0"/>
              <a:t>particular</a:t>
            </a:r>
            <a:r>
              <a:rPr lang="fr-FR" dirty="0" smtClean="0"/>
              <a:t> data </a:t>
            </a:r>
            <a:r>
              <a:rPr lang="fr-FR" dirty="0" err="1" smtClean="0"/>
              <a:t>mining</a:t>
            </a:r>
            <a:r>
              <a:rPr lang="fr-FR" dirty="0" smtClean="0"/>
              <a:t> </a:t>
            </a:r>
            <a:r>
              <a:rPr lang="fr-FR" dirty="0" err="1" smtClean="0"/>
              <a:t>algorithms</a:t>
            </a:r>
            <a:r>
              <a:rPr lang="fr-FR" dirty="0" smtClean="0"/>
              <a:t> </a:t>
            </a:r>
            <a:r>
              <a:rPr lang="fr-FR" dirty="0" err="1" smtClean="0"/>
              <a:t>that</a:t>
            </a:r>
            <a:r>
              <a:rPr lang="fr-FR" dirty="0" smtClean="0"/>
              <a:t>, </a:t>
            </a:r>
            <a:r>
              <a:rPr lang="fr-FR" dirty="0" err="1" smtClean="0"/>
              <a:t>under</a:t>
            </a:r>
            <a:r>
              <a:rPr lang="fr-FR" dirty="0" smtClean="0"/>
              <a:t> </a:t>
            </a:r>
            <a:r>
              <a:rPr lang="fr-FR" dirty="0" err="1" smtClean="0"/>
              <a:t>some</a:t>
            </a:r>
            <a:r>
              <a:rPr lang="fr-FR" dirty="0" smtClean="0"/>
              <a:t> acceptable </a:t>
            </a:r>
            <a:r>
              <a:rPr lang="fr-FR" dirty="0" err="1" smtClean="0"/>
              <a:t>computational</a:t>
            </a:r>
            <a:r>
              <a:rPr lang="fr-FR" dirty="0" smtClean="0"/>
              <a:t> </a:t>
            </a:r>
            <a:r>
              <a:rPr lang="fr-FR" dirty="0" err="1" smtClean="0"/>
              <a:t>efficiency</a:t>
            </a:r>
            <a:r>
              <a:rPr lang="fr-FR" dirty="0" smtClean="0"/>
              <a:t> limitations, </a:t>
            </a:r>
            <a:r>
              <a:rPr lang="fr-FR" dirty="0" err="1" smtClean="0"/>
              <a:t>find</a:t>
            </a:r>
            <a:r>
              <a:rPr lang="fr-FR" dirty="0" smtClean="0"/>
              <a:t> patterns or </a:t>
            </a:r>
            <a:r>
              <a:rPr lang="fr-FR" dirty="0" err="1" smtClean="0"/>
              <a:t>models</a:t>
            </a:r>
            <a:r>
              <a:rPr lang="fr-FR" dirty="0" smtClean="0"/>
              <a:t> in data </a:t>
            </a:r>
          </a:p>
          <a:p>
            <a:endParaRPr lang="fr-FR" dirty="0"/>
          </a:p>
          <a:p>
            <a:endParaRPr lang="fr-FR" dirty="0" smtClean="0"/>
          </a:p>
          <a:p>
            <a:r>
              <a:rPr lang="fr-FR" b="1" dirty="0" err="1" smtClean="0"/>
              <a:t>Knowledge</a:t>
            </a:r>
            <a:r>
              <a:rPr lang="fr-FR" b="1" dirty="0" smtClean="0"/>
              <a:t> </a:t>
            </a:r>
            <a:r>
              <a:rPr lang="fr-FR" b="1" dirty="0" err="1" smtClean="0"/>
              <a:t>discovery</a:t>
            </a:r>
            <a:r>
              <a:rPr lang="fr-FR" b="1" dirty="0" smtClean="0"/>
              <a:t> in </a:t>
            </a:r>
            <a:r>
              <a:rPr lang="fr-FR" b="1" dirty="0" err="1" smtClean="0"/>
              <a:t>databases</a:t>
            </a:r>
            <a:r>
              <a:rPr lang="fr-FR" dirty="0" smtClean="0"/>
              <a:t> </a:t>
            </a:r>
            <a:r>
              <a:rPr lang="fr-FR" b="1" dirty="0" smtClean="0"/>
              <a:t>(KDD)</a:t>
            </a:r>
            <a:r>
              <a:rPr lang="fr-FR" dirty="0" smtClean="0"/>
              <a:t> (</a:t>
            </a:r>
            <a:r>
              <a:rPr lang="fr-FR" dirty="0" err="1" smtClean="0"/>
              <a:t>Fayyad</a:t>
            </a:r>
            <a:r>
              <a:rPr lang="fr-FR" dirty="0" smtClean="0"/>
              <a:t> et al, 1996), </a:t>
            </a:r>
            <a:r>
              <a:rPr lang="fr-FR" dirty="0" err="1" smtClean="0"/>
              <a:t>is</a:t>
            </a:r>
            <a:r>
              <a:rPr lang="fr-FR" dirty="0" smtClean="0"/>
              <a:t> the </a:t>
            </a:r>
            <a:r>
              <a:rPr lang="fr-FR" dirty="0" err="1" smtClean="0"/>
              <a:t>process</a:t>
            </a:r>
            <a:r>
              <a:rPr lang="fr-FR" dirty="0" smtClean="0"/>
              <a:t> of </a:t>
            </a:r>
            <a:r>
              <a:rPr lang="fr-FR" dirty="0" err="1" smtClean="0"/>
              <a:t>identifying</a:t>
            </a:r>
            <a:r>
              <a:rPr lang="fr-FR" dirty="0" smtClean="0"/>
              <a:t> </a:t>
            </a:r>
            <a:r>
              <a:rPr lang="fr-FR" dirty="0" err="1" smtClean="0"/>
              <a:t>valid</a:t>
            </a:r>
            <a:r>
              <a:rPr lang="fr-FR" dirty="0" smtClean="0"/>
              <a:t>, </a:t>
            </a:r>
            <a:r>
              <a:rPr lang="fr-FR" dirty="0" err="1" smtClean="0"/>
              <a:t>novel</a:t>
            </a:r>
            <a:r>
              <a:rPr lang="fr-FR" dirty="0" smtClean="0"/>
              <a:t>, </a:t>
            </a:r>
            <a:r>
              <a:rPr lang="fr-FR" dirty="0" err="1" smtClean="0"/>
              <a:t>potentially</a:t>
            </a:r>
            <a:r>
              <a:rPr lang="fr-FR" dirty="0" smtClean="0"/>
              <a:t> </a:t>
            </a:r>
            <a:r>
              <a:rPr lang="fr-FR" dirty="0" err="1" smtClean="0"/>
              <a:t>useful</a:t>
            </a:r>
            <a:r>
              <a:rPr lang="fr-FR" dirty="0" smtClean="0"/>
              <a:t>, and </a:t>
            </a:r>
            <a:r>
              <a:rPr lang="fr-FR" dirty="0" err="1" smtClean="0"/>
              <a:t>ultimately</a:t>
            </a:r>
            <a:r>
              <a:rPr lang="fr-FR" dirty="0" smtClean="0"/>
              <a:t> </a:t>
            </a:r>
            <a:r>
              <a:rPr lang="fr-FR" dirty="0" err="1" smtClean="0"/>
              <a:t>understandable</a:t>
            </a:r>
            <a:r>
              <a:rPr lang="fr-FR" dirty="0" smtClean="0"/>
              <a:t> patterns or </a:t>
            </a:r>
            <a:r>
              <a:rPr lang="fr-FR" dirty="0" err="1" smtClean="0"/>
              <a:t>models</a:t>
            </a:r>
            <a:r>
              <a:rPr lang="fr-FR" dirty="0" smtClean="0"/>
              <a:t> in data. </a:t>
            </a:r>
          </a:p>
          <a:p>
            <a:endParaRPr lang="en-US" dirty="0"/>
          </a:p>
        </p:txBody>
      </p:sp>
    </p:spTree>
    <p:extLst>
      <p:ext uri="{BB962C8B-B14F-4D97-AF65-F5344CB8AC3E}">
        <p14:creationId xmlns:p14="http://schemas.microsoft.com/office/powerpoint/2010/main" val="23337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a:t>
            </a:r>
            <a:endParaRPr lang="en-US" dirty="0"/>
          </a:p>
        </p:txBody>
      </p:sp>
      <p:sp>
        <p:nvSpPr>
          <p:cNvPr id="3" name="Content Placeholder 2"/>
          <p:cNvSpPr>
            <a:spLocks noGrp="1"/>
          </p:cNvSpPr>
          <p:nvPr>
            <p:ph idx="1"/>
          </p:nvPr>
        </p:nvSpPr>
        <p:spPr/>
        <p:txBody>
          <a:bodyPr/>
          <a:lstStyle/>
          <a:p>
            <a:r>
              <a:rPr lang="en-US" sz="2800" dirty="0"/>
              <a:t>The automated extraction of hidden predictive information from (large) databases </a:t>
            </a:r>
          </a:p>
          <a:p>
            <a:r>
              <a:rPr lang="en-US" sz="2800" dirty="0"/>
              <a:t>Three key words: </a:t>
            </a:r>
          </a:p>
          <a:p>
            <a:pPr lvl="1"/>
            <a:r>
              <a:rPr lang="en-US" sz="2400" dirty="0"/>
              <a:t>Automated </a:t>
            </a:r>
          </a:p>
          <a:p>
            <a:pPr lvl="1"/>
            <a:r>
              <a:rPr lang="en-US" sz="2400" dirty="0"/>
              <a:t>Hidden </a:t>
            </a:r>
          </a:p>
          <a:p>
            <a:pPr lvl="1"/>
            <a:r>
              <a:rPr lang="en-US" sz="2400" dirty="0"/>
              <a:t>Predictive </a:t>
            </a:r>
          </a:p>
          <a:p>
            <a:endParaRPr lang="en-US" dirty="0"/>
          </a:p>
        </p:txBody>
      </p:sp>
    </p:spTree>
    <p:extLst>
      <p:ext uri="{BB962C8B-B14F-4D97-AF65-F5344CB8AC3E}">
        <p14:creationId xmlns:p14="http://schemas.microsoft.com/office/powerpoint/2010/main" val="252359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r>
              <a:rPr lang="fr-FR" dirty="0"/>
              <a:t>Data description and </a:t>
            </a:r>
            <a:r>
              <a:rPr lang="fr-FR" dirty="0" err="1"/>
              <a:t>summarization</a:t>
            </a:r>
            <a:r>
              <a:rPr lang="fr-FR" dirty="0"/>
              <a:t> </a:t>
            </a:r>
          </a:p>
          <a:p>
            <a:r>
              <a:rPr lang="fr-FR" dirty="0"/>
              <a:t>Classification </a:t>
            </a:r>
          </a:p>
          <a:p>
            <a:r>
              <a:rPr lang="fr-FR" dirty="0" err="1"/>
              <a:t>Prediction</a:t>
            </a:r>
            <a:r>
              <a:rPr lang="fr-FR" dirty="0"/>
              <a:t> </a:t>
            </a:r>
          </a:p>
          <a:p>
            <a:r>
              <a:rPr lang="fr-FR" dirty="0"/>
              <a:t>Association </a:t>
            </a:r>
            <a:r>
              <a:rPr lang="fr-FR" dirty="0" err="1"/>
              <a:t>discovery</a:t>
            </a:r>
            <a:r>
              <a:rPr lang="fr-FR" dirty="0"/>
              <a:t> </a:t>
            </a:r>
          </a:p>
          <a:p>
            <a:r>
              <a:rPr lang="fr-FR" dirty="0" err="1"/>
              <a:t>Dependency</a:t>
            </a:r>
            <a:r>
              <a:rPr lang="fr-FR" dirty="0"/>
              <a:t> </a:t>
            </a:r>
            <a:r>
              <a:rPr lang="fr-FR" dirty="0" err="1"/>
              <a:t>analysis</a:t>
            </a:r>
            <a:r>
              <a:rPr lang="fr-FR" dirty="0"/>
              <a:t> </a:t>
            </a:r>
          </a:p>
          <a:p>
            <a:r>
              <a:rPr lang="fr-FR" dirty="0" smtClean="0"/>
              <a:t>Segmentation</a:t>
            </a:r>
          </a:p>
          <a:p>
            <a:pPr lvl="1"/>
            <a:r>
              <a:rPr lang="fr-FR" dirty="0" smtClean="0"/>
              <a:t>Google Segmentation </a:t>
            </a:r>
            <a:endParaRPr lang="fr-FR" dirty="0"/>
          </a:p>
          <a:p>
            <a:r>
              <a:rPr lang="en-GB" dirty="0"/>
              <a:t>…..</a:t>
            </a:r>
            <a:endParaRPr lang="fr-FR"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33600"/>
            <a:ext cx="4652824"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8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26"/>
                                        </p:tgtEl>
                                        <p:attrNameLst>
                                          <p:attrName>style.visibility</p:attrName>
                                        </p:attrNameLst>
                                      </p:cBhvr>
                                      <p:to>
                                        <p:strVal val="visible"/>
                                      </p:to>
                                    </p:set>
                                    <p:animEffect transition="in" filter="fade">
                                      <p:cBhvr>
                                        <p:cTn id="4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Algorithms</a:t>
            </a:r>
            <a:endParaRPr lang="en-US" dirty="0"/>
          </a:p>
        </p:txBody>
      </p:sp>
      <p:sp>
        <p:nvSpPr>
          <p:cNvPr id="3" name="Content Placeholder 2"/>
          <p:cNvSpPr>
            <a:spLocks noGrp="1"/>
          </p:cNvSpPr>
          <p:nvPr>
            <p:ph idx="1"/>
          </p:nvPr>
        </p:nvSpPr>
        <p:spPr/>
        <p:txBody>
          <a:bodyPr/>
          <a:lstStyle/>
          <a:p>
            <a:r>
              <a:rPr lang="en-US" dirty="0"/>
              <a:t>Associated Patterns</a:t>
            </a:r>
          </a:p>
          <a:p>
            <a:r>
              <a:rPr lang="en-US" dirty="0"/>
              <a:t>Decision Trees </a:t>
            </a:r>
          </a:p>
          <a:p>
            <a:r>
              <a:rPr lang="en-US" dirty="0"/>
              <a:t>Nearest Neighbor Classification </a:t>
            </a:r>
          </a:p>
          <a:p>
            <a:r>
              <a:rPr lang="en-US" dirty="0"/>
              <a:t>Neural Networks </a:t>
            </a:r>
          </a:p>
          <a:p>
            <a:r>
              <a:rPr lang="en-US" dirty="0"/>
              <a:t>Rule Induction </a:t>
            </a:r>
          </a:p>
          <a:p>
            <a:r>
              <a:rPr lang="en-US" dirty="0"/>
              <a:t>K-means </a:t>
            </a:r>
            <a:r>
              <a:rPr lang="en-US" dirty="0" smtClean="0"/>
              <a:t>Clustering</a:t>
            </a:r>
          </a:p>
          <a:p>
            <a:r>
              <a:rPr lang="en-US" dirty="0"/>
              <a:t> </a:t>
            </a:r>
            <a:r>
              <a:rPr lang="en-US" dirty="0" smtClean="0"/>
              <a:t> …..</a:t>
            </a:r>
            <a:endParaRPr lang="en-US" dirty="0"/>
          </a:p>
          <a:p>
            <a:endParaRPr lang="en-US" dirty="0"/>
          </a:p>
        </p:txBody>
      </p:sp>
    </p:spTree>
    <p:extLst>
      <p:ext uri="{BB962C8B-B14F-4D97-AF65-F5344CB8AC3E}">
        <p14:creationId xmlns:p14="http://schemas.microsoft.com/office/powerpoint/2010/main" val="115087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is NOT!</a:t>
            </a:r>
            <a:endParaRPr lang="en-US" dirty="0"/>
          </a:p>
        </p:txBody>
      </p:sp>
      <p:sp>
        <p:nvSpPr>
          <p:cNvPr id="3" name="Content Placeholder 2"/>
          <p:cNvSpPr>
            <a:spLocks noGrp="1"/>
          </p:cNvSpPr>
          <p:nvPr>
            <p:ph idx="1"/>
          </p:nvPr>
        </p:nvSpPr>
        <p:spPr/>
        <p:txBody>
          <a:bodyPr/>
          <a:lstStyle/>
          <a:p>
            <a:r>
              <a:rPr lang="en-US" dirty="0"/>
              <a:t>Data warehousing </a:t>
            </a:r>
          </a:p>
          <a:p>
            <a:r>
              <a:rPr lang="en-US" dirty="0"/>
              <a:t>SQL / Ad Hoc Queries / Reporting </a:t>
            </a:r>
          </a:p>
          <a:p>
            <a:r>
              <a:rPr lang="en-US" dirty="0"/>
              <a:t>Software Agents </a:t>
            </a:r>
          </a:p>
          <a:p>
            <a:r>
              <a:rPr lang="en-US" dirty="0"/>
              <a:t>Online Analytical Processing (OLAP) </a:t>
            </a:r>
          </a:p>
          <a:p>
            <a:r>
              <a:rPr lang="en-US" dirty="0"/>
              <a:t>Data Visualization</a:t>
            </a:r>
          </a:p>
          <a:p>
            <a:r>
              <a:rPr lang="en-US" dirty="0"/>
              <a:t>…..</a:t>
            </a:r>
          </a:p>
          <a:p>
            <a:endParaRPr lang="en-US" dirty="0"/>
          </a:p>
        </p:txBody>
      </p:sp>
    </p:spTree>
    <p:extLst>
      <p:ext uri="{BB962C8B-B14F-4D97-AF65-F5344CB8AC3E}">
        <p14:creationId xmlns:p14="http://schemas.microsoft.com/office/powerpoint/2010/main" val="300387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Explosion</a:t>
            </a:r>
          </a:p>
        </p:txBody>
      </p:sp>
      <p:sp>
        <p:nvSpPr>
          <p:cNvPr id="3" name="Content Placeholder 2"/>
          <p:cNvSpPr>
            <a:spLocks noGrp="1"/>
          </p:cNvSpPr>
          <p:nvPr>
            <p:ph idx="1"/>
          </p:nvPr>
        </p:nvSpPr>
        <p:spPr>
          <a:xfrm>
            <a:off x="228600" y="1295400"/>
            <a:ext cx="8534400" cy="5334000"/>
          </a:xfrm>
        </p:spPr>
        <p:txBody>
          <a:bodyPr>
            <a:normAutofit lnSpcReduction="10000"/>
          </a:bodyPr>
          <a:lstStyle/>
          <a:p>
            <a:r>
              <a:rPr lang="en-US" dirty="0"/>
              <a:t>Modern computer systems are accumulating data at an almost </a:t>
            </a:r>
            <a:r>
              <a:rPr lang="en-US" dirty="0" smtClean="0"/>
              <a:t>unimaginable rate </a:t>
            </a:r>
            <a:r>
              <a:rPr lang="en-US" dirty="0"/>
              <a:t>and from a very wide variety of sources: </a:t>
            </a:r>
            <a:endParaRPr lang="en-US" dirty="0" smtClean="0"/>
          </a:p>
          <a:p>
            <a:r>
              <a:rPr lang="en-US" dirty="0" smtClean="0"/>
              <a:t>from </a:t>
            </a:r>
            <a:r>
              <a:rPr lang="en-US" dirty="0"/>
              <a:t>point-of-sale machines in </a:t>
            </a:r>
            <a:r>
              <a:rPr lang="en-US" dirty="0" smtClean="0"/>
              <a:t>the high </a:t>
            </a:r>
            <a:r>
              <a:rPr lang="en-US" dirty="0"/>
              <a:t>street to machines logging every </a:t>
            </a:r>
            <a:r>
              <a:rPr lang="en-US" dirty="0" err="1"/>
              <a:t>cheque</a:t>
            </a:r>
            <a:r>
              <a:rPr lang="en-US" dirty="0"/>
              <a:t> clearance, bank cash </a:t>
            </a:r>
            <a:r>
              <a:rPr lang="en-US" dirty="0" smtClean="0"/>
              <a:t>withdrawal and </a:t>
            </a:r>
            <a:r>
              <a:rPr lang="en-US" dirty="0"/>
              <a:t>credit card transaction, to Earth observation satellites in space</a:t>
            </a:r>
            <a:r>
              <a:rPr lang="en-US" dirty="0" smtClean="0"/>
              <a:t>.</a:t>
            </a:r>
            <a:br>
              <a:rPr lang="en-US" dirty="0" smtClean="0"/>
            </a:br>
            <a:endParaRPr lang="en-US" dirty="0" smtClean="0"/>
          </a:p>
          <a:p>
            <a:r>
              <a:rPr lang="en-US" dirty="0"/>
              <a:t>NASA Earth observation satellites generate a </a:t>
            </a:r>
            <a:r>
              <a:rPr lang="en-US" dirty="0" smtClean="0"/>
              <a:t>terabyte </a:t>
            </a:r>
            <a:r>
              <a:rPr lang="en-US" dirty="0"/>
              <a:t>of data </a:t>
            </a:r>
            <a:r>
              <a:rPr lang="en-US" i="1" dirty="0"/>
              <a:t>every day</a:t>
            </a:r>
            <a:r>
              <a:rPr lang="en-US" dirty="0"/>
              <a:t>. This is more than the total amount of data </a:t>
            </a:r>
            <a:r>
              <a:rPr lang="en-US" dirty="0" smtClean="0"/>
              <a:t>ever transmitted </a:t>
            </a:r>
            <a:r>
              <a:rPr lang="en-US" dirty="0"/>
              <a:t>by all previous observation </a:t>
            </a:r>
            <a:r>
              <a:rPr lang="en-US" dirty="0" smtClean="0"/>
              <a:t>satellites</a:t>
            </a:r>
          </a:p>
          <a:p>
            <a:r>
              <a:rPr lang="en-US" dirty="0"/>
              <a:t>The Human Genome project is storing thousands of bytes for each of </a:t>
            </a:r>
            <a:r>
              <a:rPr lang="en-US" dirty="0" smtClean="0"/>
              <a:t>several </a:t>
            </a:r>
            <a:r>
              <a:rPr lang="en-US" i="1" dirty="0" smtClean="0"/>
              <a:t>billion </a:t>
            </a:r>
            <a:r>
              <a:rPr lang="en-US" dirty="0"/>
              <a:t>genetic bases.</a:t>
            </a:r>
          </a:p>
          <a:p>
            <a:r>
              <a:rPr lang="en-US" dirty="0" smtClean="0"/>
              <a:t>As </a:t>
            </a:r>
            <a:r>
              <a:rPr lang="en-US" dirty="0"/>
              <a:t>long ago as 1990, the US Census collected over a million </a:t>
            </a:r>
            <a:r>
              <a:rPr lang="en-US" dirty="0" err="1"/>
              <a:t>million</a:t>
            </a:r>
            <a:r>
              <a:rPr lang="en-US" dirty="0"/>
              <a:t> bytes </a:t>
            </a:r>
            <a:r>
              <a:rPr lang="en-US" dirty="0" smtClean="0"/>
              <a:t>of data</a:t>
            </a:r>
            <a:r>
              <a:rPr lang="en-US" dirty="0"/>
              <a:t>.</a:t>
            </a:r>
          </a:p>
          <a:p>
            <a:r>
              <a:rPr lang="en-US" dirty="0" smtClean="0"/>
              <a:t>Many </a:t>
            </a:r>
            <a:r>
              <a:rPr lang="en-US" dirty="0"/>
              <a:t>companies maintain large Data Warehouses of customer transactions</a:t>
            </a:r>
            <a:r>
              <a:rPr lang="en-US" dirty="0" smtClean="0"/>
              <a:t>. A </a:t>
            </a:r>
            <a:r>
              <a:rPr lang="en-US" dirty="0"/>
              <a:t>fairly </a:t>
            </a:r>
            <a:r>
              <a:rPr lang="en-US" dirty="0" smtClean="0"/>
              <a:t>small </a:t>
            </a:r>
            <a:r>
              <a:rPr lang="en-US" dirty="0"/>
              <a:t>data warehouse might contain more than a hundred </a:t>
            </a:r>
            <a:r>
              <a:rPr lang="en-US" dirty="0" smtClean="0"/>
              <a:t>million transactions</a:t>
            </a:r>
            <a:r>
              <a:rPr lang="en-US" dirty="0"/>
              <a:t>.</a:t>
            </a:r>
            <a:endParaRPr lang="en-US" dirty="0" smtClean="0"/>
          </a:p>
          <a:p>
            <a:endParaRPr lang="en-US" dirty="0"/>
          </a:p>
        </p:txBody>
      </p:sp>
    </p:spTree>
    <p:extLst>
      <p:ext uri="{BB962C8B-B14F-4D97-AF65-F5344CB8AC3E}">
        <p14:creationId xmlns:p14="http://schemas.microsoft.com/office/powerpoint/2010/main" val="601722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1033</TotalTime>
  <Words>2985</Words>
  <Application>Microsoft Office PowerPoint</Application>
  <PresentationFormat>On-screen Show (4:3)</PresentationFormat>
  <Paragraphs>323</Paragraphs>
  <Slides>38</Slides>
  <Notes>16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Adjacency</vt:lpstr>
      <vt:lpstr>Data Mining</vt:lpstr>
      <vt:lpstr>Knowledge     Information         Data  </vt:lpstr>
      <vt:lpstr> </vt:lpstr>
      <vt:lpstr>Definition  -   DM and KDD</vt:lpstr>
      <vt:lpstr>Data Mining</vt:lpstr>
      <vt:lpstr>Data Mining Goals</vt:lpstr>
      <vt:lpstr>Data Mining Algorithms</vt:lpstr>
      <vt:lpstr>Data Mining is NOT!</vt:lpstr>
      <vt:lpstr>The Data Explosion</vt:lpstr>
      <vt:lpstr>Magnitude of Data</vt:lpstr>
      <vt:lpstr>PowerPoint Presentation</vt:lpstr>
      <vt:lpstr>Knowledge Discovery</vt:lpstr>
      <vt:lpstr>Knowledge Discovery Process</vt:lpstr>
      <vt:lpstr>Labelled and Unlabelled Data</vt:lpstr>
      <vt:lpstr>Application Types</vt:lpstr>
      <vt:lpstr>Supervised Learning:         Classification</vt:lpstr>
      <vt:lpstr>Degree Classification Data</vt:lpstr>
      <vt:lpstr>Nearest Neighbor Matching.</vt:lpstr>
      <vt:lpstr>Classification Rules</vt:lpstr>
      <vt:lpstr>Classification Tree</vt:lpstr>
      <vt:lpstr>Supervised Learning:       Numerical Prediction</vt:lpstr>
      <vt:lpstr>Neural Net</vt:lpstr>
      <vt:lpstr>Unsupervised Learning: Association Rules</vt:lpstr>
      <vt:lpstr>Association Rules : Example </vt:lpstr>
      <vt:lpstr>Unsupervised Learning:         Clustering</vt:lpstr>
      <vt:lpstr>Data is Critical!</vt:lpstr>
      <vt:lpstr>Convergence of Three Technologies</vt:lpstr>
      <vt:lpstr>Data Mining: Issues</vt:lpstr>
      <vt:lpstr>Social Issue</vt:lpstr>
      <vt:lpstr>Data Integrity Issue</vt:lpstr>
      <vt:lpstr>Relational vs Multi-dimensional Issue</vt:lpstr>
      <vt:lpstr>Cost Issue</vt:lpstr>
      <vt:lpstr>PowerPoint Presentation</vt:lpstr>
      <vt:lpstr>PowerPoint Presentation</vt:lpstr>
      <vt:lpstr>Data Mining Application Domains</vt:lpstr>
      <vt:lpstr>Applications of Data Mining</vt:lpstr>
      <vt:lpstr>Assignment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tcl</dc:creator>
  <cp:lastModifiedBy>Jay Kumarr</cp:lastModifiedBy>
  <cp:revision>62</cp:revision>
  <dcterms:created xsi:type="dcterms:W3CDTF">2014-09-07T09:53:50Z</dcterms:created>
  <dcterms:modified xsi:type="dcterms:W3CDTF">2016-06-12T08:35:15Z</dcterms:modified>
</cp:coreProperties>
</file>