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91" r:id="rId3"/>
    <p:sldId id="292" r:id="rId4"/>
    <p:sldId id="293"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769E17-688D-454C-84E3-1BEF38BCE74D}" type="datetimeFigureOut">
              <a:rPr lang="en-US" smtClean="0"/>
              <a:t>12/9/2014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E90338-FC89-4C3D-9D2B-8E17DB273BD5}" type="slidenum">
              <a:rPr lang="en-US" smtClean="0"/>
              <a:t>‹#›</a:t>
            </a:fld>
            <a:endParaRPr lang="en-US"/>
          </a:p>
        </p:txBody>
      </p:sp>
    </p:spTree>
    <p:extLst>
      <p:ext uri="{BB962C8B-B14F-4D97-AF65-F5344CB8AC3E}">
        <p14:creationId xmlns:p14="http://schemas.microsoft.com/office/powerpoint/2010/main" val="512004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79CA1A-73C3-47A7-9AF7-90AA3B4D4325}" type="slidenum">
              <a:rPr lang="en-US"/>
              <a:pPr/>
              <a:t>2</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a:xfrm>
            <a:off x="914400" y="5222875"/>
            <a:ext cx="5029200" cy="2363788"/>
          </a:xfrm>
        </p:spPr>
        <p:txBody>
          <a:bodyPr/>
          <a:lstStyle/>
          <a:p>
            <a:r>
              <a:rPr lang="en-US"/>
              <a:t>The justification for the interest in text mining is the same as for the interest in knowledge retrieval (search and categorization). </a:t>
            </a:r>
          </a:p>
          <a:p>
            <a:r>
              <a:rPr lang="en-US"/>
              <a:t>The shear amount of unstructured data (mostly textual) out there calls for more than just document retrieval. Tools and techniques exist to mine this data and realize value in the same way that data mining taps structured data for business intelligence and knowledge </a:t>
            </a:r>
            <a:r>
              <a:rPr lang="en-US" b="1"/>
              <a:t>discovery</a:t>
            </a:r>
            <a:r>
              <a:rPr lang="en-US"/>
              <a:t>.</a:t>
            </a:r>
          </a:p>
          <a:p>
            <a:endParaRPr lang="en-US"/>
          </a:p>
          <a:p>
            <a:endParaRPr lang="en-US"/>
          </a:p>
        </p:txBody>
      </p:sp>
    </p:spTree>
    <p:extLst>
      <p:ext uri="{BB962C8B-B14F-4D97-AF65-F5344CB8AC3E}">
        <p14:creationId xmlns:p14="http://schemas.microsoft.com/office/powerpoint/2010/main" val="1420826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58E9D4-F48C-4807-9165-C0E3BE697A78}" type="slidenum">
              <a:rPr lang="en-US"/>
              <a:pPr/>
              <a:t>3</a:t>
            </a:fld>
            <a:endParaRPr lang="en-US"/>
          </a:p>
        </p:txBody>
      </p:sp>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a:xfrm>
            <a:off x="914400" y="4638675"/>
            <a:ext cx="5029200" cy="3532188"/>
          </a:xfrm>
        </p:spPr>
        <p:txBody>
          <a:bodyPr/>
          <a:lstStyle/>
          <a:p>
            <a:r>
              <a:rPr lang="en-US"/>
              <a:t>Why aren’t there more products that do text mining?</a:t>
            </a:r>
          </a:p>
          <a:p>
            <a:r>
              <a:rPr lang="en-US"/>
              <a:t>Because it’s hard!!!</a:t>
            </a:r>
          </a:p>
          <a:p>
            <a:r>
              <a:rPr lang="en-US"/>
              <a:t>First, there are many possible dimensions of text. Consider just the classes of nouns that might be represented in a text collection. Then, add to that noun phrases (nouns plus adjectives or multi-word concepts).</a:t>
            </a:r>
          </a:p>
          <a:p>
            <a:r>
              <a:rPr lang="en-US"/>
              <a:t>Second, different documents can look quite different. Never mind issues like formatting differences.</a:t>
            </a:r>
          </a:p>
          <a:p>
            <a:r>
              <a:rPr lang="en-US"/>
              <a:t>Third, the relationships between words and concepts in text is subtle. Figuring out that a relationship exists is easy, providing the information about the nature of the relationship is tricky.</a:t>
            </a:r>
          </a:p>
          <a:p>
            <a:r>
              <a:rPr lang="en-US"/>
              <a:t>Finally, the same word can have many meanings (e.g. “interest”), or many words can have the same meaning.</a:t>
            </a:r>
          </a:p>
        </p:txBody>
      </p:sp>
    </p:spTree>
    <p:extLst>
      <p:ext uri="{BB962C8B-B14F-4D97-AF65-F5344CB8AC3E}">
        <p14:creationId xmlns:p14="http://schemas.microsoft.com/office/powerpoint/2010/main" val="298859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F7FEF-F7AB-41DF-991A-A76D9137408A}" type="slidenum">
              <a:rPr lang="en-US"/>
              <a:pPr/>
              <a:t>4</a:t>
            </a:fld>
            <a:endParaRPr lang="en-US"/>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a:xfrm>
            <a:off x="914400" y="4638675"/>
            <a:ext cx="5029200" cy="3532188"/>
          </a:xfrm>
        </p:spPr>
        <p:txBody>
          <a:bodyPr/>
          <a:lstStyle/>
          <a:p>
            <a:r>
              <a:rPr lang="en-US"/>
              <a:t>Why aren’t there more products that do text mining?</a:t>
            </a:r>
          </a:p>
          <a:p>
            <a:r>
              <a:rPr lang="en-US"/>
              <a:t>Because it’s hard!!!</a:t>
            </a:r>
          </a:p>
          <a:p>
            <a:r>
              <a:rPr lang="en-US"/>
              <a:t>First, there are many possible dimensions of text. Consider just the classes of nouns that might be represented in a text collection. Then, add to that noun phrases (nouns plus adjectives or multi-word concepts).</a:t>
            </a:r>
          </a:p>
          <a:p>
            <a:r>
              <a:rPr lang="en-US"/>
              <a:t>Second, different documents can look quite different. Never mind issues like formatting differences.</a:t>
            </a:r>
          </a:p>
          <a:p>
            <a:r>
              <a:rPr lang="en-US"/>
              <a:t>Third, the relationships between words and concepts in text is subtle. Figuring out that a relationship exists is easy, providing the information about the nature of the relationship is tricky.</a:t>
            </a:r>
          </a:p>
          <a:p>
            <a:r>
              <a:rPr lang="en-US"/>
              <a:t>Finally, the same word can have many meanings (e.g. “interest”), or many words can have the same meaning.</a:t>
            </a:r>
          </a:p>
        </p:txBody>
      </p:sp>
    </p:spTree>
    <p:extLst>
      <p:ext uri="{BB962C8B-B14F-4D97-AF65-F5344CB8AC3E}">
        <p14:creationId xmlns:p14="http://schemas.microsoft.com/office/powerpoint/2010/main" val="4069990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72CCBA-C01A-492C-A9AA-159F7F753FEA}" type="slidenum">
              <a:rPr lang="en-US"/>
              <a:pPr/>
              <a:t>15</a:t>
            </a:fld>
            <a:endParaRPr lang="en-US"/>
          </a:p>
        </p:txBody>
      </p:sp>
      <p:sp>
        <p:nvSpPr>
          <p:cNvPr id="23554" name="Rectangle 2"/>
          <p:cNvSpPr>
            <a:spLocks noGrp="1" noRot="1" noChangeAspect="1" noChangeArrowheads="1"/>
          </p:cNvSpPr>
          <p:nvPr>
            <p:ph type="sldImg"/>
          </p:nvPr>
        </p:nvSpPr>
        <p:spPr bwMode="auto">
          <a:xfrm>
            <a:off x="1160463" y="668338"/>
            <a:ext cx="4552950" cy="3414712"/>
          </a:xfrm>
          <a:prstGeom prst="rect">
            <a:avLst/>
          </a:prstGeo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06463" y="4379913"/>
            <a:ext cx="5060950" cy="4083050"/>
          </a:xfrm>
          <a:prstGeom prst="rect">
            <a:avLst/>
          </a:prstGeom>
          <a:solidFill>
            <a:srgbClr val="FFFFFF"/>
          </a:solidFill>
          <a:ln>
            <a:solidFill>
              <a:srgbClr val="000000"/>
            </a:solidFill>
            <a:miter lim="800000"/>
            <a:headEnd/>
            <a:tailEnd/>
          </a:ln>
        </p:spPr>
        <p:txBody>
          <a:bodyPr lIns="89739" tIns="44870" rIns="89739" bIns="44870"/>
          <a:lstStyle/>
          <a:p>
            <a:endParaRPr lang="en-US"/>
          </a:p>
        </p:txBody>
      </p:sp>
    </p:spTree>
    <p:extLst>
      <p:ext uri="{BB962C8B-B14F-4D97-AF65-F5344CB8AC3E}">
        <p14:creationId xmlns:p14="http://schemas.microsoft.com/office/powerpoint/2010/main" val="1097628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mailto:email@ncsa.uiuc.edu" TargetMode="Externa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72ABC67-9D02-419F-9C55-C6374EC1498A}"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407240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ABC67-9D02-419F-9C55-C6374EC1498A}"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1806740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ABC67-9D02-419F-9C55-C6374EC1498A}"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932441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0" y="762000"/>
            <a:ext cx="9144000" cy="5638800"/>
          </a:xfrm>
          <a:prstGeom prst="rect">
            <a:avLst/>
          </a:prstGeom>
          <a:solidFill>
            <a:srgbClr val="1F2C4A">
              <a:alpha val="17000"/>
            </a:srgbClr>
          </a:solidFill>
          <a:ln>
            <a:noFill/>
          </a:ln>
          <a:effectLst/>
          <a:extLst>
            <a:ext uri="{91240B29-F687-4F45-9708-019B960494DF}">
              <a14:hiddenLine xmlns:a14="http://schemas.microsoft.com/office/drawing/2010/main" w="9525">
                <a:solidFill>
                  <a:srgbClr val="C5C4A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6739" name="Rectangle 3"/>
          <p:cNvSpPr>
            <a:spLocks noChangeArrowheads="1"/>
          </p:cNvSpPr>
          <p:nvPr/>
        </p:nvSpPr>
        <p:spPr bwMode="auto">
          <a:xfrm>
            <a:off x="0" y="762000"/>
            <a:ext cx="8218488" cy="2133600"/>
          </a:xfrm>
          <a:prstGeom prst="rect">
            <a:avLst/>
          </a:prstGeom>
          <a:gradFill rotWithShape="0">
            <a:gsLst>
              <a:gs pos="0">
                <a:srgbClr val="E1E3A1"/>
              </a:gs>
              <a:gs pos="100000">
                <a:srgbClr val="708273"/>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16740" name="Picture 4"/>
          <p:cNvPicPr>
            <a:picLocks noChangeAspect="1" noChangeArrowheads="1"/>
          </p:cNvPicPr>
          <p:nvPr/>
        </p:nvPicPr>
        <p:blipFill>
          <a:blip r:embed="rId2">
            <a:clrChange>
              <a:clrFrom>
                <a:srgbClr val="41555E"/>
              </a:clrFrom>
              <a:clrTo>
                <a:srgbClr val="41555E">
                  <a:alpha val="0"/>
                </a:srgbClr>
              </a:clrTo>
            </a:clrChange>
            <a:lum bright="12000"/>
            <a:extLst>
              <a:ext uri="{28A0092B-C50C-407E-A947-70E740481C1C}">
                <a14:useLocalDpi xmlns:a14="http://schemas.microsoft.com/office/drawing/2010/main" val="0"/>
              </a:ext>
            </a:extLst>
          </a:blip>
          <a:srcRect/>
          <a:stretch>
            <a:fillRect/>
          </a:stretch>
        </p:blipFill>
        <p:spPr bwMode="auto">
          <a:xfrm>
            <a:off x="8229600" y="6477000"/>
            <a:ext cx="749300" cy="203200"/>
          </a:xfrm>
          <a:prstGeom prst="rect">
            <a:avLst/>
          </a:prstGeom>
          <a:noFill/>
          <a:extLst>
            <a:ext uri="{909E8E84-426E-40DD-AFC4-6F175D3DCCD1}">
              <a14:hiddenFill xmlns:a14="http://schemas.microsoft.com/office/drawing/2010/main">
                <a:solidFill>
                  <a:srgbClr val="FFFFFF"/>
                </a:solidFill>
              </a14:hiddenFill>
            </a:ext>
          </a:extLst>
        </p:spPr>
      </p:pic>
      <p:sp>
        <p:nvSpPr>
          <p:cNvPr id="116741" name="Rectangle 5"/>
          <p:cNvSpPr>
            <a:spLocks noChangeArrowheads="1"/>
          </p:cNvSpPr>
          <p:nvPr/>
        </p:nvSpPr>
        <p:spPr bwMode="auto">
          <a:xfrm>
            <a:off x="0" y="762000"/>
            <a:ext cx="8218488" cy="1524000"/>
          </a:xfrm>
          <a:prstGeom prst="rect">
            <a:avLst/>
          </a:prstGeom>
          <a:gradFill rotWithShape="0">
            <a:gsLst>
              <a:gs pos="0">
                <a:srgbClr val="F0F3AC"/>
              </a:gs>
              <a:gs pos="100000">
                <a:srgbClr val="869DA6"/>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6742" name="Rectangle 6"/>
          <p:cNvSpPr>
            <a:spLocks noGrp="1" noChangeArrowheads="1"/>
          </p:cNvSpPr>
          <p:nvPr>
            <p:ph type="ctrTitle"/>
          </p:nvPr>
        </p:nvSpPr>
        <p:spPr>
          <a:xfrm>
            <a:off x="284163" y="990600"/>
            <a:ext cx="7772400" cy="1295400"/>
          </a:xfrm>
        </p:spPr>
        <p:txBody>
          <a:bodyPr anchor="t"/>
          <a:lstStyle>
            <a:lvl1pPr>
              <a:defRPr sz="2800" i="1">
                <a:solidFill>
                  <a:srgbClr val="1F2C4A"/>
                </a:solidFill>
              </a:defRPr>
            </a:lvl1pPr>
          </a:lstStyle>
          <a:p>
            <a:pPr lvl="0"/>
            <a:r>
              <a:rPr lang="en-US" noProof="0" smtClean="0"/>
              <a:t>Click to edit Master title style</a:t>
            </a:r>
          </a:p>
        </p:txBody>
      </p:sp>
      <p:sp>
        <p:nvSpPr>
          <p:cNvPr id="116743" name="Text Box 7"/>
          <p:cNvSpPr txBox="1">
            <a:spLocks noChangeArrowheads="1"/>
          </p:cNvSpPr>
          <p:nvPr/>
        </p:nvSpPr>
        <p:spPr bwMode="auto">
          <a:xfrm>
            <a:off x="277813" y="4343400"/>
            <a:ext cx="81534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Tx/>
            </a:pPr>
            <a:r>
              <a:rPr lang="en-US" sz="1600" b="1">
                <a:solidFill>
                  <a:schemeClr val="hlink"/>
                </a:solidFill>
                <a:latin typeface="Trebuchet MS" pitchFamily="34" charset="0"/>
              </a:rPr>
              <a:t>Yair Even-Zohar</a:t>
            </a:r>
            <a:endParaRPr lang="en-US" sz="1800">
              <a:solidFill>
                <a:schemeClr val="hlink"/>
              </a:solidFill>
              <a:latin typeface="Trebuchet MS" pitchFamily="34" charset="0"/>
            </a:endParaRPr>
          </a:p>
          <a:p>
            <a:pPr algn="l" eaLnBrk="0" hangingPunct="0">
              <a:spcBef>
                <a:spcPct val="35000"/>
              </a:spcBef>
              <a:buSzTx/>
            </a:pPr>
            <a:r>
              <a:rPr lang="en-US" sz="1400">
                <a:solidFill>
                  <a:schemeClr val="hlink"/>
                </a:solidFill>
                <a:latin typeface="Trebuchet MS" pitchFamily="34" charset="0"/>
              </a:rPr>
              <a:t>Automated Learning Group</a:t>
            </a:r>
          </a:p>
          <a:p>
            <a:pPr algn="l" eaLnBrk="0" hangingPunct="0">
              <a:buSzTx/>
            </a:pPr>
            <a:r>
              <a:rPr lang="en-US" sz="1400">
                <a:solidFill>
                  <a:schemeClr val="hlink"/>
                </a:solidFill>
                <a:latin typeface="Trebuchet MS" pitchFamily="34" charset="0"/>
              </a:rPr>
              <a:t>National Center for Supercomputing Applications</a:t>
            </a:r>
          </a:p>
          <a:p>
            <a:pPr algn="l" eaLnBrk="0" hangingPunct="0">
              <a:buSzTx/>
            </a:pPr>
            <a:r>
              <a:rPr lang="en-US" sz="1400">
                <a:solidFill>
                  <a:schemeClr val="hlink"/>
                </a:solidFill>
                <a:latin typeface="Trebuchet MS" pitchFamily="34" charset="0"/>
              </a:rPr>
              <a:t>University of Illinois</a:t>
            </a:r>
          </a:p>
          <a:p>
            <a:pPr algn="l" eaLnBrk="0" hangingPunct="0">
              <a:spcBef>
                <a:spcPct val="35000"/>
              </a:spcBef>
              <a:buSzTx/>
            </a:pPr>
            <a:r>
              <a:rPr lang="en-US" sz="1400">
                <a:solidFill>
                  <a:srgbClr val="1F2C4A"/>
                </a:solidFill>
                <a:latin typeface="Trebuchet MS" pitchFamily="34" charset="0"/>
                <a:hlinkClick r:id="rId3"/>
              </a:rPr>
              <a:t>evenzoha@ncsa.uiuc.edu</a:t>
            </a:r>
            <a:endParaRPr lang="en-US" sz="1400">
              <a:solidFill>
                <a:srgbClr val="1F2C4A"/>
              </a:solidFill>
              <a:latin typeface="Trebuchet MS" pitchFamily="34" charset="0"/>
            </a:endParaRPr>
          </a:p>
          <a:p>
            <a:pPr algn="l" eaLnBrk="0" hangingPunct="0">
              <a:buSzTx/>
            </a:pPr>
            <a:endParaRPr lang="en-US" sz="1400">
              <a:solidFill>
                <a:srgbClr val="1F2C4A"/>
              </a:solidFill>
              <a:latin typeface="Trebuchet MS" pitchFamily="34" charset="0"/>
            </a:endParaRPr>
          </a:p>
        </p:txBody>
      </p:sp>
      <p:sp>
        <p:nvSpPr>
          <p:cNvPr id="116744" name="Text Box 8"/>
          <p:cNvSpPr txBox="1">
            <a:spLocks noChangeArrowheads="1"/>
          </p:cNvSpPr>
          <p:nvPr/>
        </p:nvSpPr>
        <p:spPr bwMode="auto">
          <a:xfrm>
            <a:off x="685800" y="3833813"/>
            <a:ext cx="6121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Tx/>
            </a:pPr>
            <a:endParaRPr lang="en-US" sz="1800">
              <a:solidFill>
                <a:schemeClr val="folHlink"/>
              </a:solidFill>
              <a:latin typeface="Trebuchet MS" pitchFamily="34" charset="0"/>
            </a:endParaRPr>
          </a:p>
        </p:txBody>
      </p:sp>
      <p:sp>
        <p:nvSpPr>
          <p:cNvPr id="116745" name="Text Box 9"/>
          <p:cNvSpPr txBox="1">
            <a:spLocks noChangeArrowheads="1"/>
          </p:cNvSpPr>
          <p:nvPr/>
        </p:nvSpPr>
        <p:spPr bwMode="auto">
          <a:xfrm>
            <a:off x="304800" y="2463800"/>
            <a:ext cx="716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Tx/>
            </a:pPr>
            <a:r>
              <a:rPr lang="en-US">
                <a:solidFill>
                  <a:srgbClr val="1F2C4A"/>
                </a:solidFill>
                <a:latin typeface="Trebuchet MS" pitchFamily="34" charset="0"/>
              </a:rPr>
              <a:t>Supercomputing 2002</a:t>
            </a:r>
            <a:endParaRPr lang="en-US">
              <a:solidFill>
                <a:schemeClr val="folHlink"/>
              </a:solidFill>
              <a:latin typeface="Trebuchet MS" pitchFamily="34" charset="0"/>
            </a:endParaRPr>
          </a:p>
        </p:txBody>
      </p:sp>
    </p:spTree>
    <p:extLst>
      <p:ext uri="{BB962C8B-B14F-4D97-AF65-F5344CB8AC3E}">
        <p14:creationId xmlns:p14="http://schemas.microsoft.com/office/powerpoint/2010/main" val="2234624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72ABC67-9D02-419F-9C55-C6374EC1498A}"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163435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2ABC67-9D02-419F-9C55-C6374EC1498A}" type="datetimeFigureOut">
              <a:rPr lang="en-US" smtClean="0"/>
              <a:t>12/9/2014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3725200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72ABC67-9D02-419F-9C55-C6374EC1498A}"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37509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2ABC67-9D02-419F-9C55-C6374EC1498A}" type="datetimeFigureOut">
              <a:rPr lang="en-US" smtClean="0"/>
              <a:t>12/9/2014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415388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2ABC67-9D02-419F-9C55-C6374EC1498A}" type="datetimeFigureOut">
              <a:rPr lang="en-US" smtClean="0"/>
              <a:t>12/9/2014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485832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ABC67-9D02-419F-9C55-C6374EC1498A}" type="datetimeFigureOut">
              <a:rPr lang="en-US" smtClean="0"/>
              <a:t>12/9/2014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242593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ABC67-9D02-419F-9C55-C6374EC1498A}"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33752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2ABC67-9D02-419F-9C55-C6374EC1498A}" type="datetimeFigureOut">
              <a:rPr lang="en-US" smtClean="0"/>
              <a:t>12/9/2014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FFA236-3F75-45DF-9C78-A222C8F2366B}" type="slidenum">
              <a:rPr lang="en-US" smtClean="0"/>
              <a:t>‹#›</a:t>
            </a:fld>
            <a:endParaRPr lang="en-US"/>
          </a:p>
        </p:txBody>
      </p:sp>
    </p:spTree>
    <p:extLst>
      <p:ext uri="{BB962C8B-B14F-4D97-AF65-F5344CB8AC3E}">
        <p14:creationId xmlns:p14="http://schemas.microsoft.com/office/powerpoint/2010/main" val="77860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2ABC67-9D02-419F-9C55-C6374EC1498A}" type="datetimeFigureOut">
              <a:rPr lang="en-US" smtClean="0"/>
              <a:t>12/9/2014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FFA236-3F75-45DF-9C78-A222C8F2366B}" type="slidenum">
              <a:rPr lang="en-US" smtClean="0"/>
              <a:t>‹#›</a:t>
            </a:fld>
            <a:endParaRPr lang="en-US"/>
          </a:p>
        </p:txBody>
      </p:sp>
    </p:spTree>
    <p:extLst>
      <p:ext uri="{BB962C8B-B14F-4D97-AF65-F5344CB8AC3E}">
        <p14:creationId xmlns:p14="http://schemas.microsoft.com/office/powerpoint/2010/main" val="24694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ctrTitle"/>
          </p:nvPr>
        </p:nvSpPr>
        <p:spPr>
          <a:xfrm>
            <a:off x="304800" y="990600"/>
            <a:ext cx="7772400" cy="1143000"/>
          </a:xfrm>
        </p:spPr>
        <p:txBody>
          <a:bodyPr/>
          <a:lstStyle/>
          <a:p>
            <a:r>
              <a:rPr lang="en-US"/>
              <a:t>Introduction to Text Mining</a:t>
            </a:r>
          </a:p>
        </p:txBody>
      </p:sp>
    </p:spTree>
    <p:extLst>
      <p:ext uri="{BB962C8B-B14F-4D97-AF65-F5344CB8AC3E}">
        <p14:creationId xmlns:p14="http://schemas.microsoft.com/office/powerpoint/2010/main" val="51985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4"/>
          <p:cNvSpPr>
            <a:spLocks noChangeArrowheads="1"/>
          </p:cNvSpPr>
          <p:nvPr/>
        </p:nvSpPr>
        <p:spPr bwMode="auto">
          <a:xfrm>
            <a:off x="400050" y="1616075"/>
            <a:ext cx="7829550" cy="38100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1746" name="Rectangle 2"/>
          <p:cNvSpPr>
            <a:spLocks noGrp="1" noChangeArrowheads="1"/>
          </p:cNvSpPr>
          <p:nvPr>
            <p:ph type="title"/>
          </p:nvPr>
        </p:nvSpPr>
        <p:spPr/>
        <p:txBody>
          <a:bodyPr/>
          <a:lstStyle/>
          <a:p>
            <a:r>
              <a:rPr lang="en-US"/>
              <a:t>Outline</a:t>
            </a:r>
            <a:endParaRPr lang="en-US">
              <a:solidFill>
                <a:srgbClr val="9900CC"/>
              </a:solidFill>
            </a:endParaRPr>
          </a:p>
        </p:txBody>
      </p:sp>
      <p:sp>
        <p:nvSpPr>
          <p:cNvPr id="31747" name="Rectangle 3"/>
          <p:cNvSpPr>
            <a:spLocks noGrp="1" noChangeArrowheads="1"/>
          </p:cNvSpPr>
          <p:nvPr>
            <p:ph type="body" idx="1"/>
          </p:nvPr>
        </p:nvSpPr>
        <p:spPr/>
        <p:txBody>
          <a:bodyPr/>
          <a:lstStyle/>
          <a:p>
            <a:r>
              <a:rPr lang="en-US"/>
              <a:t>Text mining applications </a:t>
            </a:r>
          </a:p>
          <a:p>
            <a:r>
              <a:rPr lang="en-US"/>
              <a:t>Text characteristics</a:t>
            </a:r>
          </a:p>
          <a:p>
            <a:r>
              <a:rPr lang="en-US"/>
              <a:t>Text mining process</a:t>
            </a:r>
          </a:p>
          <a:p>
            <a:r>
              <a:rPr lang="en-US"/>
              <a:t>Learning methods</a:t>
            </a:r>
          </a:p>
        </p:txBody>
      </p:sp>
    </p:spTree>
    <p:extLst>
      <p:ext uri="{BB962C8B-B14F-4D97-AF65-F5344CB8AC3E}">
        <p14:creationId xmlns:p14="http://schemas.microsoft.com/office/powerpoint/2010/main" val="933634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t>Text Mining Applications</a:t>
            </a:r>
            <a:endParaRPr lang="en-US">
              <a:solidFill>
                <a:srgbClr val="9900CC"/>
              </a:solidFill>
            </a:endParaRPr>
          </a:p>
        </p:txBody>
      </p:sp>
      <p:sp>
        <p:nvSpPr>
          <p:cNvPr id="48131" name="Rectangle 3"/>
          <p:cNvSpPr>
            <a:spLocks noGrp="1" noChangeArrowheads="1"/>
          </p:cNvSpPr>
          <p:nvPr>
            <p:ph type="body" idx="1"/>
          </p:nvPr>
        </p:nvSpPr>
        <p:spPr>
          <a:xfrm>
            <a:off x="280988" y="1447800"/>
            <a:ext cx="4648200" cy="4953000"/>
          </a:xfrm>
        </p:spPr>
        <p:txBody>
          <a:bodyPr/>
          <a:lstStyle/>
          <a:p>
            <a:r>
              <a:rPr lang="en-US" sz="1800" b="1">
                <a:solidFill>
                  <a:srgbClr val="556358"/>
                </a:solidFill>
              </a:rPr>
              <a:t>Marketing:</a:t>
            </a:r>
            <a:r>
              <a:rPr lang="en-US" sz="1800">
                <a:solidFill>
                  <a:srgbClr val="556358"/>
                </a:solidFill>
              </a:rPr>
              <a:t> Discover distinct groups of potential buyers according to a user text based profile</a:t>
            </a:r>
            <a:endParaRPr lang="en-US" sz="1800"/>
          </a:p>
          <a:p>
            <a:pPr lvl="1"/>
            <a:r>
              <a:rPr lang="en-US" sz="1500">
                <a:solidFill>
                  <a:srgbClr val="A56F3C"/>
                </a:solidFill>
              </a:rPr>
              <a:t>e.g. amazon</a:t>
            </a:r>
          </a:p>
          <a:p>
            <a:pPr>
              <a:lnSpc>
                <a:spcPct val="110000"/>
              </a:lnSpc>
            </a:pPr>
            <a:r>
              <a:rPr lang="en-US" sz="1800" b="1">
                <a:solidFill>
                  <a:srgbClr val="556358"/>
                </a:solidFill>
              </a:rPr>
              <a:t>Industry:</a:t>
            </a:r>
            <a:r>
              <a:rPr lang="en-US" sz="1800">
                <a:solidFill>
                  <a:srgbClr val="556358"/>
                </a:solidFill>
              </a:rPr>
              <a:t> Identifying groups of competitors web pages</a:t>
            </a:r>
          </a:p>
          <a:p>
            <a:pPr lvl="1">
              <a:lnSpc>
                <a:spcPct val="110000"/>
              </a:lnSpc>
            </a:pPr>
            <a:r>
              <a:rPr lang="en-US" sz="1500">
                <a:solidFill>
                  <a:srgbClr val="A56F3C"/>
                </a:solidFill>
              </a:rPr>
              <a:t>e.g., competing products and their prices</a:t>
            </a:r>
          </a:p>
          <a:p>
            <a:r>
              <a:rPr lang="en-US" sz="1800" b="1">
                <a:solidFill>
                  <a:srgbClr val="556358"/>
                </a:solidFill>
              </a:rPr>
              <a:t>Job seeking:</a:t>
            </a:r>
            <a:r>
              <a:rPr lang="en-US" sz="1800">
                <a:solidFill>
                  <a:srgbClr val="556358"/>
                </a:solidFill>
              </a:rPr>
              <a:t> Identify parameters in searching for jobs</a:t>
            </a:r>
          </a:p>
          <a:p>
            <a:pPr lvl="1"/>
            <a:r>
              <a:rPr lang="en-US" sz="1500">
                <a:solidFill>
                  <a:srgbClr val="A56F3C"/>
                </a:solidFill>
              </a:rPr>
              <a:t>e.g., www.flipdog.com </a:t>
            </a:r>
          </a:p>
          <a:p>
            <a:endParaRPr lang="en-US" sz="1600"/>
          </a:p>
        </p:txBody>
      </p:sp>
      <p:pic>
        <p:nvPicPr>
          <p:cNvPr id="48132" name="Picture 4" descr="tw-interf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524000"/>
            <a:ext cx="4114800" cy="419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997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normAutofit lnSpcReduction="10000"/>
          </a:bodyPr>
          <a:lstStyle/>
          <a:p>
            <a:r>
              <a:rPr lang="en-US"/>
              <a:t>Information Retrieval</a:t>
            </a:r>
          </a:p>
          <a:p>
            <a:pPr lvl="1"/>
            <a:r>
              <a:rPr lang="en-US"/>
              <a:t>Indexing and retrieval of textual documents</a:t>
            </a:r>
          </a:p>
          <a:p>
            <a:r>
              <a:rPr lang="en-US"/>
              <a:t>Information Extraction</a:t>
            </a:r>
          </a:p>
          <a:p>
            <a:pPr lvl="1"/>
            <a:r>
              <a:rPr lang="en-US"/>
              <a:t>Extraction of </a:t>
            </a:r>
            <a:r>
              <a:rPr lang="en-US">
                <a:solidFill>
                  <a:srgbClr val="4A87B9"/>
                </a:solidFill>
                <a:effectLst>
                  <a:outerShdw blurRad="38100" dist="38100" dir="2700000" algn="tl">
                    <a:srgbClr val="000000"/>
                  </a:outerShdw>
                </a:effectLst>
              </a:rPr>
              <a:t>partial knowledge</a:t>
            </a:r>
            <a:r>
              <a:rPr lang="en-US"/>
              <a:t> in the text</a:t>
            </a:r>
          </a:p>
          <a:p>
            <a:r>
              <a:rPr lang="en-US"/>
              <a:t>Web Mining</a:t>
            </a:r>
          </a:p>
          <a:p>
            <a:pPr lvl="1"/>
            <a:r>
              <a:rPr lang="en-US"/>
              <a:t>Indexing and retrieval of textual documents and extraction of partial knowledge using the web</a:t>
            </a:r>
          </a:p>
          <a:p>
            <a:r>
              <a:rPr lang="en-US"/>
              <a:t>Clustering</a:t>
            </a:r>
          </a:p>
          <a:p>
            <a:pPr lvl="1"/>
            <a:r>
              <a:rPr lang="en-US"/>
              <a:t>Generating collections of similar text documents</a:t>
            </a:r>
          </a:p>
        </p:txBody>
      </p:sp>
      <p:sp>
        <p:nvSpPr>
          <p:cNvPr id="12290" name="Rectangle 2"/>
          <p:cNvSpPr>
            <a:spLocks noGrp="1" noChangeArrowheads="1"/>
          </p:cNvSpPr>
          <p:nvPr>
            <p:ph type="title"/>
          </p:nvPr>
        </p:nvSpPr>
        <p:spPr/>
        <p:txBody>
          <a:bodyPr/>
          <a:lstStyle/>
          <a:p>
            <a:r>
              <a:rPr lang="en-US"/>
              <a:t>Text Mining Methods</a:t>
            </a:r>
            <a:endParaRPr lang="en-US">
              <a:solidFill>
                <a:srgbClr val="9900CC"/>
              </a:solidFill>
            </a:endParaRPr>
          </a:p>
        </p:txBody>
      </p:sp>
    </p:spTree>
    <p:extLst>
      <p:ext uri="{BB962C8B-B14F-4D97-AF65-F5344CB8AC3E}">
        <p14:creationId xmlns:p14="http://schemas.microsoft.com/office/powerpoint/2010/main" val="807785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Information Retrieval</a:t>
            </a:r>
            <a:endParaRPr lang="en-US">
              <a:solidFill>
                <a:srgbClr val="9900CC"/>
              </a:solidFill>
            </a:endParaRPr>
          </a:p>
        </p:txBody>
      </p:sp>
      <p:sp>
        <p:nvSpPr>
          <p:cNvPr id="13315" name="Rectangle 3"/>
          <p:cNvSpPr>
            <a:spLocks noGrp="1" noChangeArrowheads="1"/>
          </p:cNvSpPr>
          <p:nvPr>
            <p:ph type="body" idx="1"/>
          </p:nvPr>
        </p:nvSpPr>
        <p:spPr>
          <a:xfrm>
            <a:off x="277813" y="1600200"/>
            <a:ext cx="4464050" cy="2405063"/>
          </a:xfrm>
        </p:spPr>
        <p:txBody>
          <a:bodyPr>
            <a:normAutofit lnSpcReduction="10000"/>
          </a:bodyPr>
          <a:lstStyle/>
          <a:p>
            <a:pPr>
              <a:buSzPct val="100000"/>
            </a:pPr>
            <a:r>
              <a:rPr lang="en-US" b="1">
                <a:solidFill>
                  <a:srgbClr val="556358"/>
                </a:solidFill>
              </a:rPr>
              <a:t>Given:</a:t>
            </a:r>
            <a:endParaRPr lang="en-US">
              <a:solidFill>
                <a:srgbClr val="0000FF"/>
              </a:solidFill>
            </a:endParaRPr>
          </a:p>
          <a:p>
            <a:pPr lvl="1"/>
            <a:r>
              <a:rPr lang="en-US"/>
              <a:t>A source of textual documents</a:t>
            </a:r>
          </a:p>
          <a:p>
            <a:pPr lvl="1"/>
            <a:r>
              <a:rPr lang="en-US"/>
              <a:t>A user query (text based)</a:t>
            </a:r>
          </a:p>
        </p:txBody>
      </p:sp>
      <p:sp>
        <p:nvSpPr>
          <p:cNvPr id="13317" name="Rectangle 5"/>
          <p:cNvSpPr>
            <a:spLocks noChangeArrowheads="1"/>
          </p:cNvSpPr>
          <p:nvPr/>
        </p:nvSpPr>
        <p:spPr bwMode="auto">
          <a:xfrm>
            <a:off x="6121400" y="2978150"/>
            <a:ext cx="965200" cy="1019175"/>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buSzTx/>
            </a:pPr>
            <a:r>
              <a:rPr lang="en-US" sz="1800"/>
              <a:t>IR</a:t>
            </a:r>
          </a:p>
          <a:p>
            <a:pPr algn="ctr">
              <a:buSzTx/>
            </a:pPr>
            <a:r>
              <a:rPr lang="en-US" sz="1800"/>
              <a:t>System</a:t>
            </a:r>
          </a:p>
        </p:txBody>
      </p:sp>
      <p:sp>
        <p:nvSpPr>
          <p:cNvPr id="13319" name="AutoShape 7"/>
          <p:cNvSpPr>
            <a:spLocks noChangeArrowheads="1"/>
          </p:cNvSpPr>
          <p:nvPr/>
        </p:nvSpPr>
        <p:spPr bwMode="auto">
          <a:xfrm>
            <a:off x="3733800" y="3049588"/>
            <a:ext cx="1958975" cy="947737"/>
          </a:xfrm>
          <a:prstGeom prst="wedgeRoundRectCallout">
            <a:avLst>
              <a:gd name="adj1" fmla="val 4051"/>
              <a:gd name="adj2" fmla="val 112648"/>
              <a:gd name="adj3" fmla="val 16667"/>
            </a:avLst>
          </a:prstGeom>
          <a:solidFill>
            <a:srgbClr val="11DB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t>Query</a:t>
            </a:r>
          </a:p>
          <a:p>
            <a:pPr algn="l">
              <a:buSzTx/>
            </a:pPr>
            <a:r>
              <a:rPr lang="en-US" sz="1800"/>
              <a:t>E.g. </a:t>
            </a:r>
            <a:r>
              <a:rPr lang="en-US" sz="1800">
                <a:solidFill>
                  <a:srgbClr val="E9544F"/>
                </a:solidFill>
              </a:rPr>
              <a:t>Spam / Text</a:t>
            </a:r>
          </a:p>
        </p:txBody>
      </p:sp>
      <p:sp>
        <p:nvSpPr>
          <p:cNvPr id="13321" name="Line 9"/>
          <p:cNvSpPr>
            <a:spLocks noChangeShapeType="1"/>
          </p:cNvSpPr>
          <p:nvPr/>
        </p:nvSpPr>
        <p:spPr bwMode="auto">
          <a:xfrm>
            <a:off x="5692775" y="3414713"/>
            <a:ext cx="4445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3" name="Oval 11"/>
          <p:cNvSpPr>
            <a:spLocks noChangeArrowheads="1"/>
          </p:cNvSpPr>
          <p:nvPr/>
        </p:nvSpPr>
        <p:spPr bwMode="auto">
          <a:xfrm>
            <a:off x="5621338" y="1447800"/>
            <a:ext cx="1873250" cy="946150"/>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r>
              <a:rPr lang="en-US" sz="1800"/>
              <a:t>Documents</a:t>
            </a:r>
          </a:p>
          <a:p>
            <a:pPr algn="ctr">
              <a:buSzTx/>
            </a:pPr>
            <a:r>
              <a:rPr lang="en-US" sz="1800"/>
              <a:t>source</a:t>
            </a:r>
          </a:p>
        </p:txBody>
      </p:sp>
      <p:sp>
        <p:nvSpPr>
          <p:cNvPr id="13324" name="Line 12"/>
          <p:cNvSpPr>
            <a:spLocks noChangeShapeType="1"/>
          </p:cNvSpPr>
          <p:nvPr/>
        </p:nvSpPr>
        <p:spPr bwMode="auto">
          <a:xfrm flipH="1">
            <a:off x="6551613" y="2393950"/>
            <a:ext cx="0" cy="511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3325" name="Picture 13"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1738" y="1593850"/>
            <a:ext cx="985837" cy="646113"/>
          </a:xfrm>
          <a:prstGeom prst="rect">
            <a:avLst/>
          </a:prstGeom>
          <a:noFill/>
          <a:extLst>
            <a:ext uri="{909E8E84-426E-40DD-AFC4-6F175D3DCCD1}">
              <a14:hiddenFill xmlns:a14="http://schemas.microsoft.com/office/drawing/2010/main">
                <a:solidFill>
                  <a:srgbClr val="FFFFFF"/>
                </a:solidFill>
              </a14:hiddenFill>
            </a:ext>
          </a:extLst>
        </p:spPr>
      </p:pic>
      <p:grpSp>
        <p:nvGrpSpPr>
          <p:cNvPr id="13397" name="Group 85"/>
          <p:cNvGrpSpPr>
            <a:grpSpLocks/>
          </p:cNvGrpSpPr>
          <p:nvPr/>
        </p:nvGrpSpPr>
        <p:grpSpPr bwMode="auto">
          <a:xfrm>
            <a:off x="276225" y="3997325"/>
            <a:ext cx="8562975" cy="2403475"/>
            <a:chOff x="174" y="2518"/>
            <a:chExt cx="5394" cy="1514"/>
          </a:xfrm>
        </p:grpSpPr>
        <p:sp>
          <p:nvSpPr>
            <p:cNvPr id="13343" name="Rectangle 31"/>
            <p:cNvSpPr>
              <a:spLocks noChangeArrowheads="1"/>
            </p:cNvSpPr>
            <p:nvPr/>
          </p:nvSpPr>
          <p:spPr bwMode="auto">
            <a:xfrm>
              <a:off x="174" y="2592"/>
              <a:ext cx="2784" cy="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50000"/>
                </a:spcBef>
                <a:buSzTx/>
                <a:buFontTx/>
                <a:buChar char="•"/>
              </a:pPr>
              <a:r>
                <a:rPr lang="en-US" b="1">
                  <a:solidFill>
                    <a:srgbClr val="556358"/>
                  </a:solidFill>
                  <a:latin typeface="Trebuchet MS" pitchFamily="34" charset="0"/>
                </a:rPr>
                <a:t>Find:</a:t>
              </a:r>
              <a:endParaRPr lang="en-US">
                <a:solidFill>
                  <a:srgbClr val="0000FF"/>
                </a:solidFill>
              </a:endParaRPr>
            </a:p>
            <a:p>
              <a:pPr marL="742950" lvl="1" indent="-285750" algn="l">
                <a:spcBef>
                  <a:spcPct val="50000"/>
                </a:spcBef>
                <a:buClr>
                  <a:schemeClr val="bg2"/>
                </a:buClr>
                <a:buFont typeface="Times" pitchFamily="18" charset="0"/>
                <a:buChar char="•"/>
              </a:pPr>
              <a:r>
                <a:rPr lang="en-US" sz="1800">
                  <a:solidFill>
                    <a:srgbClr val="556358"/>
                  </a:solidFill>
                  <a:latin typeface="Trebuchet MS" pitchFamily="34" charset="0"/>
                </a:rPr>
                <a:t>A set (ranked) of documents that are relevant to the query</a:t>
              </a:r>
            </a:p>
          </p:txBody>
        </p:sp>
        <p:sp>
          <p:nvSpPr>
            <p:cNvPr id="13327" name="Oval 15"/>
            <p:cNvSpPr>
              <a:spLocks noChangeArrowheads="1"/>
            </p:cNvSpPr>
            <p:nvPr/>
          </p:nvSpPr>
          <p:spPr bwMode="auto">
            <a:xfrm>
              <a:off x="3676" y="3068"/>
              <a:ext cx="964" cy="643"/>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r>
                <a:rPr lang="en-US" sz="1800"/>
                <a:t>Ranked</a:t>
              </a:r>
            </a:p>
            <a:p>
              <a:pPr algn="ctr">
                <a:buSzTx/>
              </a:pPr>
              <a:r>
                <a:rPr lang="en-US" sz="1800"/>
                <a:t>Documents</a:t>
              </a:r>
            </a:p>
          </p:txBody>
        </p:sp>
        <p:sp>
          <p:nvSpPr>
            <p:cNvPr id="13328" name="Line 16"/>
            <p:cNvSpPr>
              <a:spLocks noChangeShapeType="1"/>
            </p:cNvSpPr>
            <p:nvPr/>
          </p:nvSpPr>
          <p:spPr bwMode="auto">
            <a:xfrm>
              <a:off x="4172" y="2518"/>
              <a:ext cx="0" cy="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329" name="Rectangle 17"/>
            <p:cNvSpPr>
              <a:spLocks noChangeArrowheads="1"/>
            </p:cNvSpPr>
            <p:nvPr/>
          </p:nvSpPr>
          <p:spPr bwMode="auto">
            <a:xfrm>
              <a:off x="4622" y="2839"/>
              <a:ext cx="621" cy="8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13330" name="Text Box 18"/>
            <p:cNvSpPr txBox="1">
              <a:spLocks noChangeArrowheads="1"/>
            </p:cNvSpPr>
            <p:nvPr/>
          </p:nvSpPr>
          <p:spPr bwMode="auto">
            <a:xfrm>
              <a:off x="4622" y="2839"/>
              <a:ext cx="6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400" b="1"/>
                <a:t>Document</a:t>
              </a:r>
            </a:p>
          </p:txBody>
        </p:sp>
        <p:sp>
          <p:nvSpPr>
            <p:cNvPr id="13334" name="Rectangle 22"/>
            <p:cNvSpPr>
              <a:spLocks noChangeArrowheads="1"/>
            </p:cNvSpPr>
            <p:nvPr/>
          </p:nvSpPr>
          <p:spPr bwMode="auto">
            <a:xfrm>
              <a:off x="4757" y="3023"/>
              <a:ext cx="621" cy="87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13335" name="Text Box 23"/>
            <p:cNvSpPr txBox="1">
              <a:spLocks noChangeArrowheads="1"/>
            </p:cNvSpPr>
            <p:nvPr/>
          </p:nvSpPr>
          <p:spPr bwMode="auto">
            <a:xfrm>
              <a:off x="4757" y="3023"/>
              <a:ext cx="6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400" b="1"/>
                <a:t>Document</a:t>
              </a:r>
            </a:p>
          </p:txBody>
        </p:sp>
        <p:sp>
          <p:nvSpPr>
            <p:cNvPr id="13337" name="Rectangle 25"/>
            <p:cNvSpPr>
              <a:spLocks noChangeArrowheads="1"/>
            </p:cNvSpPr>
            <p:nvPr/>
          </p:nvSpPr>
          <p:spPr bwMode="auto">
            <a:xfrm>
              <a:off x="4892" y="3160"/>
              <a:ext cx="622" cy="87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13338" name="Text Box 26"/>
            <p:cNvSpPr txBox="1">
              <a:spLocks noChangeArrowheads="1"/>
            </p:cNvSpPr>
            <p:nvPr/>
          </p:nvSpPr>
          <p:spPr bwMode="auto">
            <a:xfrm>
              <a:off x="4892" y="3160"/>
              <a:ext cx="6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400" b="1"/>
                <a:t>Document</a:t>
              </a:r>
            </a:p>
          </p:txBody>
        </p:sp>
      </p:grpSp>
      <p:sp>
        <p:nvSpPr>
          <p:cNvPr id="13394" name="Rectangle 82"/>
          <p:cNvSpPr>
            <a:spLocks noChangeArrowheads="1"/>
          </p:cNvSpPr>
          <p:nvPr/>
        </p:nvSpPr>
        <p:spPr bwMode="auto">
          <a:xfrm>
            <a:off x="5764213" y="2103438"/>
            <a:ext cx="858837" cy="8747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Tree>
    <p:extLst>
      <p:ext uri="{BB962C8B-B14F-4D97-AF65-F5344CB8AC3E}">
        <p14:creationId xmlns:p14="http://schemas.microsoft.com/office/powerpoint/2010/main" val="27993054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3397"/>
                                        </p:tgtEl>
                                        <p:attrNameLst>
                                          <p:attrName>style.visibility</p:attrName>
                                        </p:attrNameLst>
                                      </p:cBhvr>
                                      <p:to>
                                        <p:strVal val="visible"/>
                                      </p:to>
                                    </p:set>
                                    <p:anim calcmode="lin" valueType="num">
                                      <p:cBhvr additive="base">
                                        <p:cTn id="7" dur="500" fill="hold"/>
                                        <p:tgtEl>
                                          <p:spTgt spid="13397"/>
                                        </p:tgtEl>
                                        <p:attrNameLst>
                                          <p:attrName>ppt_x</p:attrName>
                                        </p:attrNameLst>
                                      </p:cBhvr>
                                      <p:tavLst>
                                        <p:tav tm="0">
                                          <p:val>
                                            <p:strVal val="0-#ppt_w/2"/>
                                          </p:val>
                                        </p:tav>
                                        <p:tav tm="100000">
                                          <p:val>
                                            <p:strVal val="#ppt_x"/>
                                          </p:val>
                                        </p:tav>
                                      </p:tavLst>
                                    </p:anim>
                                    <p:anim calcmode="lin" valueType="num">
                                      <p:cBhvr additive="base">
                                        <p:cTn id="8" dur="500" fill="hold"/>
                                        <p:tgtEl>
                                          <p:spTgt spid="133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Intelligent Information Retrieval</a:t>
            </a:r>
            <a:endParaRPr lang="en-US">
              <a:solidFill>
                <a:srgbClr val="9900CC"/>
              </a:solidFill>
            </a:endParaRPr>
          </a:p>
        </p:txBody>
      </p:sp>
      <p:sp>
        <p:nvSpPr>
          <p:cNvPr id="15363" name="Rectangle 3"/>
          <p:cNvSpPr>
            <a:spLocks noGrp="1" noChangeArrowheads="1"/>
          </p:cNvSpPr>
          <p:nvPr>
            <p:ph type="body" idx="1"/>
          </p:nvPr>
        </p:nvSpPr>
        <p:spPr/>
        <p:txBody>
          <a:bodyPr/>
          <a:lstStyle/>
          <a:p>
            <a:r>
              <a:rPr lang="en-US" sz="1800" b="1" i="1" u="sng">
                <a:solidFill>
                  <a:srgbClr val="556358"/>
                </a:solidFill>
              </a:rPr>
              <a:t>meaning</a:t>
            </a:r>
            <a:r>
              <a:rPr lang="en-US" sz="1800"/>
              <a:t> of words </a:t>
            </a:r>
          </a:p>
          <a:p>
            <a:pPr lvl="1"/>
            <a:r>
              <a:rPr lang="en-US" sz="1500"/>
              <a:t>Synonyms   </a:t>
            </a:r>
            <a:r>
              <a:rPr lang="en-US" sz="1500">
                <a:solidFill>
                  <a:srgbClr val="A56F3C"/>
                </a:solidFill>
              </a:rPr>
              <a:t>“buy” / “purchase”</a:t>
            </a:r>
          </a:p>
          <a:p>
            <a:pPr lvl="1"/>
            <a:r>
              <a:rPr lang="en-US" sz="1500"/>
              <a:t>Ambiguity   </a:t>
            </a:r>
            <a:r>
              <a:rPr lang="en-US" sz="1500">
                <a:solidFill>
                  <a:srgbClr val="A56F3C"/>
                </a:solidFill>
              </a:rPr>
              <a:t>“bat” (baseball vs. mammal)</a:t>
            </a:r>
          </a:p>
          <a:p>
            <a:r>
              <a:rPr lang="en-US" sz="1800" b="1" i="1" u="sng">
                <a:solidFill>
                  <a:srgbClr val="556358"/>
                </a:solidFill>
              </a:rPr>
              <a:t>order</a:t>
            </a:r>
            <a:r>
              <a:rPr lang="en-US" sz="1800"/>
              <a:t> of words in the query</a:t>
            </a:r>
          </a:p>
          <a:p>
            <a:pPr lvl="1"/>
            <a:r>
              <a:rPr lang="en-US" sz="1500">
                <a:solidFill>
                  <a:srgbClr val="A56F3C"/>
                </a:solidFill>
              </a:rPr>
              <a:t>stand in the amusement park </a:t>
            </a:r>
          </a:p>
          <a:p>
            <a:pPr lvl="1"/>
            <a:r>
              <a:rPr lang="en-US" sz="1500">
                <a:solidFill>
                  <a:srgbClr val="A56F3C"/>
                </a:solidFill>
              </a:rPr>
              <a:t>amusement stand in the dog park</a:t>
            </a:r>
            <a:endParaRPr lang="en-US" sz="1500">
              <a:solidFill>
                <a:srgbClr val="556358"/>
              </a:solidFill>
            </a:endParaRPr>
          </a:p>
          <a:p>
            <a:r>
              <a:rPr lang="en-US" sz="1800" b="1" i="1" u="sng">
                <a:solidFill>
                  <a:srgbClr val="556358"/>
                </a:solidFill>
              </a:rPr>
              <a:t>user dependency</a:t>
            </a:r>
            <a:r>
              <a:rPr lang="en-US" sz="1800"/>
              <a:t>  for the data </a:t>
            </a:r>
          </a:p>
          <a:p>
            <a:pPr lvl="1"/>
            <a:r>
              <a:rPr lang="en-US" sz="1500"/>
              <a:t>direct feedback</a:t>
            </a:r>
          </a:p>
          <a:p>
            <a:pPr lvl="1"/>
            <a:r>
              <a:rPr lang="en-US" sz="1500"/>
              <a:t>indirect feedback</a:t>
            </a:r>
          </a:p>
          <a:p>
            <a:r>
              <a:rPr lang="en-US" sz="1800" b="1" i="1" u="sng">
                <a:solidFill>
                  <a:srgbClr val="556358"/>
                </a:solidFill>
              </a:rPr>
              <a:t>authority</a:t>
            </a:r>
            <a:r>
              <a:rPr lang="en-US" sz="1800" b="1">
                <a:solidFill>
                  <a:srgbClr val="556358"/>
                </a:solidFill>
              </a:rPr>
              <a:t> </a:t>
            </a:r>
            <a:r>
              <a:rPr lang="en-US" sz="1800"/>
              <a:t>of the source</a:t>
            </a:r>
          </a:p>
          <a:p>
            <a:pPr lvl="1"/>
            <a:r>
              <a:rPr lang="en-US" sz="1500"/>
              <a:t>IBM is more likely to be an authorized source then my second far cousin</a:t>
            </a:r>
          </a:p>
          <a:p>
            <a:pPr>
              <a:buFontTx/>
              <a:buNone/>
            </a:pPr>
            <a:endParaRPr lang="en-US" sz="1800"/>
          </a:p>
        </p:txBody>
      </p:sp>
    </p:spTree>
    <p:extLst>
      <p:ext uri="{BB962C8B-B14F-4D97-AF65-F5344CB8AC3E}">
        <p14:creationId xmlns:p14="http://schemas.microsoft.com/office/powerpoint/2010/main" val="2570998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04800" y="1600200"/>
            <a:ext cx="7772400" cy="3048000"/>
          </a:xfrm>
        </p:spPr>
        <p:txBody>
          <a:bodyPr>
            <a:normAutofit fontScale="70000" lnSpcReduction="20000"/>
          </a:bodyPr>
          <a:lstStyle/>
          <a:p>
            <a:r>
              <a:rPr lang="en-US" b="1"/>
              <a:t>Given:</a:t>
            </a:r>
            <a:endParaRPr lang="en-US"/>
          </a:p>
          <a:p>
            <a:pPr lvl="1"/>
            <a:r>
              <a:rPr lang="en-US"/>
              <a:t>A source of textual documents</a:t>
            </a:r>
          </a:p>
          <a:p>
            <a:pPr lvl="1"/>
            <a:r>
              <a:rPr lang="en-US"/>
              <a:t>A well defined limited query (text based)</a:t>
            </a:r>
          </a:p>
          <a:p>
            <a:r>
              <a:rPr lang="en-US" b="1"/>
              <a:t>Find:</a:t>
            </a:r>
          </a:p>
          <a:p>
            <a:pPr lvl="1"/>
            <a:r>
              <a:rPr lang="en-US"/>
              <a:t>Sentences with </a:t>
            </a:r>
            <a:r>
              <a:rPr lang="en-US">
                <a:solidFill>
                  <a:srgbClr val="4A87B9"/>
                </a:solidFill>
                <a:effectLst>
                  <a:outerShdw blurRad="38100" dist="38100" dir="2700000" algn="tl">
                    <a:srgbClr val="000000"/>
                  </a:outerShdw>
                </a:effectLst>
              </a:rPr>
              <a:t>relevant</a:t>
            </a:r>
            <a:r>
              <a:rPr lang="en-US"/>
              <a:t> information</a:t>
            </a:r>
          </a:p>
          <a:p>
            <a:pPr lvl="1"/>
            <a:r>
              <a:rPr lang="en-US"/>
              <a:t>Extract the relevant information and </a:t>
            </a:r>
          </a:p>
          <a:p>
            <a:pPr lvl="1">
              <a:buFont typeface="Times" pitchFamily="18" charset="0"/>
              <a:buNone/>
            </a:pPr>
            <a:r>
              <a:rPr lang="en-US"/>
              <a:t>    ignore non-relevant information (important!) </a:t>
            </a:r>
          </a:p>
          <a:p>
            <a:pPr lvl="1"/>
            <a:r>
              <a:rPr lang="en-US"/>
              <a:t>Link related information and output in a predetermined format</a:t>
            </a:r>
          </a:p>
        </p:txBody>
      </p:sp>
      <p:sp>
        <p:nvSpPr>
          <p:cNvPr id="21506" name="Rectangle 2"/>
          <p:cNvSpPr>
            <a:spLocks noGrp="1" noChangeArrowheads="1"/>
          </p:cNvSpPr>
          <p:nvPr>
            <p:ph type="title"/>
          </p:nvPr>
        </p:nvSpPr>
        <p:spPr/>
        <p:txBody>
          <a:bodyPr/>
          <a:lstStyle/>
          <a:p>
            <a:r>
              <a:rPr lang="en-US"/>
              <a:t>What is Information Extraction?</a:t>
            </a:r>
            <a:endParaRPr lang="en-US">
              <a:solidFill>
                <a:srgbClr val="9900CC"/>
              </a:solidFill>
            </a:endParaRPr>
          </a:p>
        </p:txBody>
      </p:sp>
    </p:spTree>
    <p:extLst>
      <p:ext uri="{BB962C8B-B14F-4D97-AF65-F5344CB8AC3E}">
        <p14:creationId xmlns:p14="http://schemas.microsoft.com/office/powerpoint/2010/main" val="2302403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6"/>
          <p:cNvSpPr>
            <a:spLocks noGrp="1" noChangeArrowheads="1"/>
          </p:cNvSpPr>
          <p:nvPr>
            <p:ph type="title"/>
          </p:nvPr>
        </p:nvSpPr>
        <p:spPr/>
        <p:txBody>
          <a:bodyPr/>
          <a:lstStyle/>
          <a:p>
            <a:r>
              <a:rPr lang="en-US"/>
              <a:t>Information Extraction: Example</a:t>
            </a:r>
            <a:endParaRPr lang="en-US">
              <a:solidFill>
                <a:srgbClr val="9900CC"/>
              </a:solidFill>
            </a:endParaRPr>
          </a:p>
        </p:txBody>
      </p:sp>
      <p:sp>
        <p:nvSpPr>
          <p:cNvPr id="106499" name="Rectangle 1027"/>
          <p:cNvSpPr>
            <a:spLocks noGrp="1" noChangeArrowheads="1"/>
          </p:cNvSpPr>
          <p:nvPr>
            <p:ph type="body" idx="1"/>
          </p:nvPr>
        </p:nvSpPr>
        <p:spPr>
          <a:xfrm>
            <a:off x="277813" y="1447800"/>
            <a:ext cx="7772400" cy="4953000"/>
          </a:xfrm>
        </p:spPr>
        <p:txBody>
          <a:bodyPr/>
          <a:lstStyle/>
          <a:p>
            <a:pPr>
              <a:lnSpc>
                <a:spcPct val="90000"/>
              </a:lnSpc>
            </a:pPr>
            <a:r>
              <a:rPr lang="en-US" sz="1600" b="1"/>
              <a:t>Salvadoran President-elect Alfredo Cristiania condemned the terrorist killing of Attorney General Roberto Garcia Alvarado and accused the Farabundo Marti Natinal Liberation Front (FMLN) of the crime. … Garcia Alvarado, 56, was killed when a bomb placed by urban guerillas on his vehicle exploded as it came to a halt at an intersection in downtown San Salvador. … According to the police and Garcia Alvarado’s driver, who escaped unscathed, the attorney general was traveling with two bodyguards. One of them was injured. </a:t>
            </a:r>
            <a:endParaRPr lang="en-US" sz="1600"/>
          </a:p>
          <a:p>
            <a:pPr>
              <a:lnSpc>
                <a:spcPct val="90000"/>
              </a:lnSpc>
            </a:pPr>
            <a:endParaRPr lang="en-US" sz="1800" b="1"/>
          </a:p>
          <a:p>
            <a:pPr>
              <a:lnSpc>
                <a:spcPct val="90000"/>
              </a:lnSpc>
            </a:pPr>
            <a:r>
              <a:rPr lang="en-US" sz="1800" b="1">
                <a:solidFill>
                  <a:srgbClr val="556358"/>
                </a:solidFill>
              </a:rPr>
              <a:t>Incident Date:</a:t>
            </a:r>
            <a:r>
              <a:rPr lang="en-US" sz="1800" b="1"/>
              <a:t> </a:t>
            </a:r>
            <a:r>
              <a:rPr lang="en-US" sz="1800">
                <a:solidFill>
                  <a:srgbClr val="A56F3C"/>
                </a:solidFill>
              </a:rPr>
              <a:t>19 Apr 89 </a:t>
            </a:r>
          </a:p>
          <a:p>
            <a:pPr>
              <a:lnSpc>
                <a:spcPct val="90000"/>
              </a:lnSpc>
            </a:pPr>
            <a:r>
              <a:rPr lang="en-US" sz="1800" b="1">
                <a:solidFill>
                  <a:srgbClr val="556358"/>
                </a:solidFill>
              </a:rPr>
              <a:t>Incident Type:</a:t>
            </a:r>
            <a:r>
              <a:rPr lang="en-US" sz="1800" b="1"/>
              <a:t> </a:t>
            </a:r>
            <a:r>
              <a:rPr lang="en-US" sz="1800">
                <a:solidFill>
                  <a:srgbClr val="A56F3C"/>
                </a:solidFill>
              </a:rPr>
              <a:t>Bombing </a:t>
            </a:r>
          </a:p>
          <a:p>
            <a:pPr>
              <a:lnSpc>
                <a:spcPct val="90000"/>
              </a:lnSpc>
            </a:pPr>
            <a:r>
              <a:rPr lang="en-US" sz="1800" b="1">
                <a:solidFill>
                  <a:srgbClr val="556358"/>
                </a:solidFill>
              </a:rPr>
              <a:t>Perpetrator Individual ID:</a:t>
            </a:r>
            <a:r>
              <a:rPr lang="en-US" sz="1800" b="1"/>
              <a:t> </a:t>
            </a:r>
            <a:r>
              <a:rPr lang="en-US" sz="1800">
                <a:solidFill>
                  <a:srgbClr val="A56F3C"/>
                </a:solidFill>
              </a:rPr>
              <a:t>“urban guerillas”</a:t>
            </a:r>
            <a:r>
              <a:rPr lang="en-US" sz="1800" b="1"/>
              <a:t> </a:t>
            </a:r>
          </a:p>
          <a:p>
            <a:pPr>
              <a:lnSpc>
                <a:spcPct val="90000"/>
              </a:lnSpc>
            </a:pPr>
            <a:r>
              <a:rPr lang="en-US" sz="1800" b="1">
                <a:solidFill>
                  <a:srgbClr val="556358"/>
                </a:solidFill>
              </a:rPr>
              <a:t>Human Target Name:</a:t>
            </a:r>
            <a:r>
              <a:rPr lang="en-US" sz="1800" b="1"/>
              <a:t> </a:t>
            </a:r>
            <a:r>
              <a:rPr lang="en-US" sz="1800">
                <a:solidFill>
                  <a:srgbClr val="A56F3C"/>
                </a:solidFill>
              </a:rPr>
              <a:t>“Roberto Garcia Alvarado</a:t>
            </a:r>
            <a:r>
              <a:rPr lang="en-US">
                <a:solidFill>
                  <a:srgbClr val="A56F3C"/>
                </a:solidFill>
              </a:rPr>
              <a:t>” </a:t>
            </a:r>
          </a:p>
          <a:p>
            <a:pPr>
              <a:lnSpc>
                <a:spcPct val="90000"/>
              </a:lnSpc>
            </a:pPr>
            <a:r>
              <a:rPr lang="en-US" b="1">
                <a:solidFill>
                  <a:srgbClr val="556358"/>
                </a:solidFill>
              </a:rPr>
              <a:t>...</a:t>
            </a:r>
          </a:p>
          <a:p>
            <a:pPr>
              <a:lnSpc>
                <a:spcPct val="90000"/>
              </a:lnSpc>
            </a:pPr>
            <a:endParaRPr lang="en-US">
              <a:solidFill>
                <a:srgbClr val="0000FF"/>
              </a:solidFill>
            </a:endParaRPr>
          </a:p>
        </p:txBody>
      </p:sp>
    </p:spTree>
    <p:extLst>
      <p:ext uri="{BB962C8B-B14F-4D97-AF65-F5344CB8AC3E}">
        <p14:creationId xmlns:p14="http://schemas.microsoft.com/office/powerpoint/2010/main" val="41535452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What is Information Extraction?</a:t>
            </a:r>
            <a:endParaRPr lang="en-US">
              <a:solidFill>
                <a:srgbClr val="9900CC"/>
              </a:solidFill>
            </a:endParaRPr>
          </a:p>
        </p:txBody>
      </p:sp>
      <p:sp>
        <p:nvSpPr>
          <p:cNvPr id="24579" name="Rectangle 3"/>
          <p:cNvSpPr>
            <a:spLocks noChangeArrowheads="1"/>
          </p:cNvSpPr>
          <p:nvPr/>
        </p:nvSpPr>
        <p:spPr bwMode="auto">
          <a:xfrm>
            <a:off x="4724400" y="2698750"/>
            <a:ext cx="1216025" cy="730250"/>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buSzTx/>
            </a:pPr>
            <a:r>
              <a:rPr lang="en-US"/>
              <a:t>Extraction</a:t>
            </a:r>
          </a:p>
          <a:p>
            <a:pPr algn="ctr">
              <a:buSzTx/>
            </a:pPr>
            <a:r>
              <a:rPr lang="en-US"/>
              <a:t>System</a:t>
            </a:r>
          </a:p>
        </p:txBody>
      </p:sp>
      <p:sp>
        <p:nvSpPr>
          <p:cNvPr id="24581" name="Line 5"/>
          <p:cNvSpPr>
            <a:spLocks noChangeShapeType="1"/>
          </p:cNvSpPr>
          <p:nvPr/>
        </p:nvSpPr>
        <p:spPr bwMode="auto">
          <a:xfrm flipV="1">
            <a:off x="3810000" y="2971800"/>
            <a:ext cx="95726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582" name="Oval 6"/>
          <p:cNvSpPr>
            <a:spLocks noChangeArrowheads="1"/>
          </p:cNvSpPr>
          <p:nvPr/>
        </p:nvSpPr>
        <p:spPr bwMode="auto">
          <a:xfrm>
            <a:off x="4191000" y="1419225"/>
            <a:ext cx="1592263" cy="790575"/>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r>
              <a:rPr lang="en-US"/>
              <a:t>Documents</a:t>
            </a:r>
          </a:p>
          <a:p>
            <a:pPr algn="ctr">
              <a:buSzTx/>
            </a:pPr>
            <a:r>
              <a:rPr lang="en-US"/>
              <a:t>source</a:t>
            </a:r>
          </a:p>
        </p:txBody>
      </p:sp>
      <p:sp>
        <p:nvSpPr>
          <p:cNvPr id="24583" name="Line 7"/>
          <p:cNvSpPr>
            <a:spLocks noChangeShapeType="1"/>
          </p:cNvSpPr>
          <p:nvPr/>
        </p:nvSpPr>
        <p:spPr bwMode="auto">
          <a:xfrm flipH="1">
            <a:off x="5181600" y="2209800"/>
            <a:ext cx="1588"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24584" name="Picture 8"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1508125"/>
            <a:ext cx="838200" cy="539750"/>
          </a:xfrm>
          <a:prstGeom prst="rect">
            <a:avLst/>
          </a:prstGeom>
          <a:noFill/>
          <a:extLst>
            <a:ext uri="{909E8E84-426E-40DD-AFC4-6F175D3DCCD1}">
              <a14:hiddenFill xmlns:a14="http://schemas.microsoft.com/office/drawing/2010/main">
                <a:solidFill>
                  <a:srgbClr val="FFFFFF"/>
                </a:solidFill>
              </a14:hiddenFill>
            </a:ext>
          </a:extLst>
        </p:spPr>
      </p:pic>
      <p:sp>
        <p:nvSpPr>
          <p:cNvPr id="24585" name="Oval 9"/>
          <p:cNvSpPr>
            <a:spLocks noChangeArrowheads="1"/>
          </p:cNvSpPr>
          <p:nvPr/>
        </p:nvSpPr>
        <p:spPr bwMode="auto">
          <a:xfrm>
            <a:off x="4572000" y="5257800"/>
            <a:ext cx="1630363" cy="1066800"/>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r>
              <a:rPr lang="en-US"/>
              <a:t>Ranked</a:t>
            </a:r>
          </a:p>
          <a:p>
            <a:pPr algn="ctr">
              <a:buSzTx/>
            </a:pPr>
            <a:r>
              <a:rPr lang="en-US"/>
              <a:t>Documents</a:t>
            </a:r>
          </a:p>
        </p:txBody>
      </p:sp>
      <p:sp>
        <p:nvSpPr>
          <p:cNvPr id="24586" name="Line 10"/>
          <p:cNvSpPr>
            <a:spLocks noChangeShapeType="1"/>
          </p:cNvSpPr>
          <p:nvPr/>
        </p:nvSpPr>
        <p:spPr bwMode="auto">
          <a:xfrm>
            <a:off x="5410200" y="4800600"/>
            <a:ext cx="1588"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592" name="Text Box 16"/>
          <p:cNvSpPr txBox="1">
            <a:spLocks noChangeArrowheads="1"/>
          </p:cNvSpPr>
          <p:nvPr/>
        </p:nvSpPr>
        <p:spPr bwMode="auto">
          <a:xfrm>
            <a:off x="6248400" y="5243513"/>
            <a:ext cx="1216025" cy="27463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Relevant Info 1</a:t>
            </a:r>
            <a:endParaRPr lang="en-US" sz="1400" b="1"/>
          </a:p>
        </p:txBody>
      </p:sp>
      <p:sp>
        <p:nvSpPr>
          <p:cNvPr id="24593" name="Text Box 17"/>
          <p:cNvSpPr txBox="1">
            <a:spLocks noChangeArrowheads="1"/>
          </p:cNvSpPr>
          <p:nvPr/>
        </p:nvSpPr>
        <p:spPr bwMode="auto">
          <a:xfrm>
            <a:off x="6553200" y="5624513"/>
            <a:ext cx="1336675" cy="27463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Relevant Info 2</a:t>
            </a:r>
            <a:endParaRPr lang="en-US" sz="1400" b="1"/>
          </a:p>
        </p:txBody>
      </p:sp>
      <p:sp>
        <p:nvSpPr>
          <p:cNvPr id="24594" name="Text Box 18"/>
          <p:cNvSpPr txBox="1">
            <a:spLocks noChangeArrowheads="1"/>
          </p:cNvSpPr>
          <p:nvPr/>
        </p:nvSpPr>
        <p:spPr bwMode="auto">
          <a:xfrm>
            <a:off x="6858000" y="6005513"/>
            <a:ext cx="1398588" cy="274637"/>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Relevant Info 3</a:t>
            </a:r>
            <a:endParaRPr lang="en-US" sz="1400" b="1"/>
          </a:p>
        </p:txBody>
      </p:sp>
      <p:sp>
        <p:nvSpPr>
          <p:cNvPr id="24597" name="AutoShape 21"/>
          <p:cNvSpPr>
            <a:spLocks noChangeArrowheads="1"/>
          </p:cNvSpPr>
          <p:nvPr/>
        </p:nvSpPr>
        <p:spPr bwMode="auto">
          <a:xfrm>
            <a:off x="1819275" y="2457450"/>
            <a:ext cx="2066925" cy="1276350"/>
          </a:xfrm>
          <a:prstGeom prst="wedgeRoundRectCallout">
            <a:avLst>
              <a:gd name="adj1" fmla="val 5454"/>
              <a:gd name="adj2" fmla="val 96394"/>
              <a:gd name="adj3" fmla="val 16667"/>
            </a:avLst>
          </a:prstGeom>
          <a:solidFill>
            <a:srgbClr val="11DB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a:t>Query 1</a:t>
            </a:r>
          </a:p>
          <a:p>
            <a:pPr algn="l">
              <a:buSzTx/>
            </a:pPr>
            <a:r>
              <a:rPr lang="en-US" sz="1800"/>
              <a:t>    (E.g. job title)</a:t>
            </a:r>
          </a:p>
          <a:p>
            <a:pPr algn="l">
              <a:buSzTx/>
            </a:pPr>
            <a:r>
              <a:rPr lang="en-US"/>
              <a:t>Query 2</a:t>
            </a:r>
          </a:p>
          <a:p>
            <a:pPr algn="l">
              <a:buSzTx/>
            </a:pPr>
            <a:r>
              <a:rPr lang="en-US" sz="1800"/>
              <a:t>    (E.g. salary)</a:t>
            </a:r>
          </a:p>
          <a:p>
            <a:pPr algn="l">
              <a:buSzTx/>
            </a:pPr>
            <a:endParaRPr lang="en-US" sz="1800"/>
          </a:p>
        </p:txBody>
      </p:sp>
      <p:sp>
        <p:nvSpPr>
          <p:cNvPr id="24598" name="Rectangle 22"/>
          <p:cNvSpPr>
            <a:spLocks noChangeArrowheads="1"/>
          </p:cNvSpPr>
          <p:nvPr/>
        </p:nvSpPr>
        <p:spPr bwMode="auto">
          <a:xfrm>
            <a:off x="4648200" y="4071938"/>
            <a:ext cx="1579563" cy="728662"/>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buSzTx/>
            </a:pPr>
            <a:r>
              <a:rPr lang="en-US"/>
              <a:t>Combine</a:t>
            </a:r>
          </a:p>
          <a:p>
            <a:pPr algn="ctr">
              <a:buSzTx/>
            </a:pPr>
            <a:r>
              <a:rPr lang="en-US"/>
              <a:t>Query Results </a:t>
            </a:r>
          </a:p>
        </p:txBody>
      </p:sp>
      <p:sp>
        <p:nvSpPr>
          <p:cNvPr id="24599" name="Line 23"/>
          <p:cNvSpPr>
            <a:spLocks noChangeShapeType="1"/>
          </p:cNvSpPr>
          <p:nvPr/>
        </p:nvSpPr>
        <p:spPr bwMode="auto">
          <a:xfrm flipH="1">
            <a:off x="5334000" y="3429000"/>
            <a:ext cx="1588"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11234614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Why Mine the Web?</a:t>
            </a:r>
            <a:endParaRPr lang="en-US">
              <a:solidFill>
                <a:srgbClr val="9900CC"/>
              </a:solidFill>
            </a:endParaRPr>
          </a:p>
        </p:txBody>
      </p:sp>
      <p:sp>
        <p:nvSpPr>
          <p:cNvPr id="11267" name="Rectangle 3"/>
          <p:cNvSpPr>
            <a:spLocks noGrp="1" noChangeArrowheads="1"/>
          </p:cNvSpPr>
          <p:nvPr>
            <p:ph type="body" idx="1"/>
          </p:nvPr>
        </p:nvSpPr>
        <p:spPr>
          <a:xfrm>
            <a:off x="292100" y="1447800"/>
            <a:ext cx="8305800" cy="4953000"/>
          </a:xfrm>
        </p:spPr>
        <p:txBody>
          <a:bodyPr>
            <a:normAutofit fontScale="85000" lnSpcReduction="20000"/>
          </a:bodyPr>
          <a:lstStyle/>
          <a:p>
            <a:r>
              <a:rPr lang="en-US" altLang="ko-KR" b="1" smtClean="0">
                <a:solidFill>
                  <a:srgbClr val="556358"/>
                </a:solidFill>
                <a:ea typeface="굴림" pitchFamily="50" charset="-127"/>
              </a:rPr>
              <a:t>Enormous  </a:t>
            </a:r>
            <a:r>
              <a:rPr lang="en-US" altLang="ko-KR" b="1">
                <a:solidFill>
                  <a:srgbClr val="556358"/>
                </a:solidFill>
                <a:ea typeface="굴림" pitchFamily="50" charset="-127"/>
              </a:rPr>
              <a:t>wealth of textual information on the Web.</a:t>
            </a:r>
            <a:endParaRPr lang="en-US" altLang="ko-KR">
              <a:solidFill>
                <a:srgbClr val="0000FF"/>
              </a:solidFill>
              <a:ea typeface="굴림" pitchFamily="50" charset="-127"/>
            </a:endParaRPr>
          </a:p>
          <a:p>
            <a:pPr lvl="1"/>
            <a:r>
              <a:rPr lang="en-US" altLang="ko-KR" dirty="0">
                <a:ea typeface="굴림" pitchFamily="50" charset="-127"/>
              </a:rPr>
              <a:t>Book/CD/Video stores (</a:t>
            </a:r>
            <a:r>
              <a:rPr lang="en-US" altLang="ko-KR" dirty="0">
                <a:solidFill>
                  <a:srgbClr val="A56F3C"/>
                </a:solidFill>
                <a:ea typeface="굴림" pitchFamily="50" charset="-127"/>
              </a:rPr>
              <a:t>e.g., Amazon</a:t>
            </a:r>
            <a:r>
              <a:rPr lang="en-US" altLang="ko-KR" dirty="0">
                <a:ea typeface="굴림" pitchFamily="50" charset="-127"/>
              </a:rPr>
              <a:t>)</a:t>
            </a:r>
          </a:p>
          <a:p>
            <a:pPr lvl="1"/>
            <a:r>
              <a:rPr lang="en-US" altLang="ko-KR" dirty="0">
                <a:ea typeface="굴림" pitchFamily="50" charset="-127"/>
              </a:rPr>
              <a:t>Restaurant information (</a:t>
            </a:r>
            <a:r>
              <a:rPr lang="en-US" altLang="ko-KR" dirty="0">
                <a:solidFill>
                  <a:srgbClr val="A56F3C"/>
                </a:solidFill>
                <a:ea typeface="굴림" pitchFamily="50" charset="-127"/>
              </a:rPr>
              <a:t>e.g., </a:t>
            </a:r>
            <a:r>
              <a:rPr lang="en-US" altLang="ko-KR" dirty="0" err="1">
                <a:solidFill>
                  <a:srgbClr val="A56F3C"/>
                </a:solidFill>
                <a:ea typeface="굴림" pitchFamily="50" charset="-127"/>
              </a:rPr>
              <a:t>Zagats</a:t>
            </a:r>
            <a:r>
              <a:rPr lang="en-US" altLang="ko-KR" dirty="0">
                <a:ea typeface="굴림" pitchFamily="50" charset="-127"/>
              </a:rPr>
              <a:t>)</a:t>
            </a:r>
          </a:p>
          <a:p>
            <a:pPr lvl="1"/>
            <a:r>
              <a:rPr lang="en-US" altLang="ko-KR" dirty="0">
                <a:ea typeface="굴림" pitchFamily="50" charset="-127"/>
              </a:rPr>
              <a:t>Car prices (</a:t>
            </a:r>
            <a:r>
              <a:rPr lang="en-US" altLang="ko-KR" dirty="0">
                <a:solidFill>
                  <a:srgbClr val="A56F3C"/>
                </a:solidFill>
                <a:ea typeface="굴림" pitchFamily="50" charset="-127"/>
              </a:rPr>
              <a:t>e.g., </a:t>
            </a:r>
            <a:r>
              <a:rPr lang="en-US" altLang="ko-KR" dirty="0" err="1">
                <a:solidFill>
                  <a:srgbClr val="A56F3C"/>
                </a:solidFill>
                <a:ea typeface="굴림" pitchFamily="50" charset="-127"/>
              </a:rPr>
              <a:t>Carpoint</a:t>
            </a:r>
            <a:r>
              <a:rPr lang="en-US" altLang="ko-KR" dirty="0">
                <a:ea typeface="굴림" pitchFamily="50" charset="-127"/>
              </a:rPr>
              <a:t>)</a:t>
            </a:r>
            <a:br>
              <a:rPr lang="en-US" altLang="ko-KR" dirty="0">
                <a:ea typeface="굴림" pitchFamily="50" charset="-127"/>
              </a:rPr>
            </a:br>
            <a:endParaRPr lang="en-US" altLang="ko-KR" dirty="0">
              <a:ea typeface="굴림" pitchFamily="50" charset="-127"/>
            </a:endParaRPr>
          </a:p>
          <a:p>
            <a:r>
              <a:rPr lang="en-US" altLang="ko-KR" b="1" dirty="0">
                <a:solidFill>
                  <a:srgbClr val="556358"/>
                </a:solidFill>
                <a:ea typeface="굴림" pitchFamily="50" charset="-127"/>
              </a:rPr>
              <a:t>Lots of data on user access patterns </a:t>
            </a:r>
          </a:p>
          <a:p>
            <a:pPr lvl="1"/>
            <a:r>
              <a:rPr lang="en-US" altLang="ko-KR" dirty="0">
                <a:ea typeface="굴림" pitchFamily="50" charset="-127"/>
              </a:rPr>
              <a:t>Web logs contain sequence of URLs accessed by users</a:t>
            </a:r>
            <a:br>
              <a:rPr lang="en-US" altLang="ko-KR" dirty="0">
                <a:ea typeface="굴림" pitchFamily="50" charset="-127"/>
              </a:rPr>
            </a:br>
            <a:endParaRPr lang="en-US" altLang="ko-KR" dirty="0">
              <a:ea typeface="굴림" pitchFamily="50" charset="-127"/>
            </a:endParaRPr>
          </a:p>
          <a:p>
            <a:r>
              <a:rPr lang="en-US" altLang="ko-KR" b="1" dirty="0">
                <a:solidFill>
                  <a:srgbClr val="556358"/>
                </a:solidFill>
                <a:ea typeface="굴림" pitchFamily="50" charset="-127"/>
              </a:rPr>
              <a:t>Possible to retrieve </a:t>
            </a:r>
            <a:r>
              <a:rPr lang="en-US" altLang="ko-KR" b="1" dirty="0">
                <a:solidFill>
                  <a:srgbClr val="556358"/>
                </a:solidFill>
                <a:latin typeface="Arial"/>
                <a:ea typeface="굴림" pitchFamily="50" charset="-127"/>
              </a:rPr>
              <a:t>“</a:t>
            </a:r>
            <a:r>
              <a:rPr lang="en-US" altLang="ko-KR" b="1" dirty="0">
                <a:solidFill>
                  <a:srgbClr val="556358"/>
                </a:solidFill>
                <a:ea typeface="굴림" pitchFamily="50" charset="-127"/>
              </a:rPr>
              <a:t>previously unknown</a:t>
            </a:r>
            <a:r>
              <a:rPr lang="en-US" altLang="ko-KR" b="1" dirty="0">
                <a:solidFill>
                  <a:srgbClr val="556358"/>
                </a:solidFill>
                <a:latin typeface="Arial"/>
                <a:ea typeface="굴림" pitchFamily="50" charset="-127"/>
              </a:rPr>
              <a:t>”</a:t>
            </a:r>
            <a:r>
              <a:rPr lang="en-US" altLang="ko-KR" b="1" dirty="0">
                <a:solidFill>
                  <a:srgbClr val="556358"/>
                </a:solidFill>
                <a:ea typeface="굴림" pitchFamily="50" charset="-127"/>
              </a:rPr>
              <a:t> information</a:t>
            </a:r>
          </a:p>
          <a:p>
            <a:pPr lvl="1"/>
            <a:r>
              <a:rPr lang="en-US" altLang="ko-KR" dirty="0">
                <a:ea typeface="굴림" pitchFamily="50" charset="-127"/>
              </a:rPr>
              <a:t>People who ski also frequently break their leg.</a:t>
            </a:r>
          </a:p>
          <a:p>
            <a:pPr lvl="1"/>
            <a:r>
              <a:rPr lang="en-US" altLang="ko-KR" dirty="0">
                <a:ea typeface="굴림" pitchFamily="50" charset="-127"/>
              </a:rPr>
              <a:t>Restaurants that serve sea food in California are likely to be outside San-Francisco</a:t>
            </a:r>
            <a:endParaRPr lang="en-US" sz="1500" dirty="0"/>
          </a:p>
        </p:txBody>
      </p:sp>
    </p:spTree>
    <p:extLst>
      <p:ext uri="{BB962C8B-B14F-4D97-AF65-F5344CB8AC3E}">
        <p14:creationId xmlns:p14="http://schemas.microsoft.com/office/powerpoint/2010/main" val="151570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Mining the Web</a:t>
            </a:r>
            <a:endParaRPr lang="en-US">
              <a:solidFill>
                <a:srgbClr val="9900CC"/>
              </a:solidFill>
            </a:endParaRPr>
          </a:p>
        </p:txBody>
      </p:sp>
      <p:sp>
        <p:nvSpPr>
          <p:cNvPr id="18436" name="Rectangle 4"/>
          <p:cNvSpPr>
            <a:spLocks noChangeArrowheads="1"/>
          </p:cNvSpPr>
          <p:nvPr/>
        </p:nvSpPr>
        <p:spPr bwMode="auto">
          <a:xfrm>
            <a:off x="6111875" y="3241675"/>
            <a:ext cx="987425" cy="1025525"/>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buSzTx/>
            </a:pPr>
            <a:r>
              <a:rPr lang="en-US"/>
              <a:t>IR / IE</a:t>
            </a:r>
          </a:p>
          <a:p>
            <a:pPr algn="ctr">
              <a:buSzTx/>
            </a:pPr>
            <a:r>
              <a:rPr lang="en-US"/>
              <a:t>System</a:t>
            </a:r>
          </a:p>
        </p:txBody>
      </p:sp>
      <p:sp>
        <p:nvSpPr>
          <p:cNvPr id="18437" name="AutoShape 5"/>
          <p:cNvSpPr>
            <a:spLocks noChangeArrowheads="1"/>
          </p:cNvSpPr>
          <p:nvPr/>
        </p:nvSpPr>
        <p:spPr bwMode="auto">
          <a:xfrm>
            <a:off x="4648200" y="3352800"/>
            <a:ext cx="1006475" cy="584200"/>
          </a:xfrm>
          <a:prstGeom prst="wedgeRoundRectCallout">
            <a:avLst>
              <a:gd name="adj1" fmla="val -39273"/>
              <a:gd name="adj2" fmla="val 138315"/>
              <a:gd name="adj3" fmla="val 16667"/>
            </a:avLst>
          </a:prstGeom>
          <a:solidFill>
            <a:srgbClr val="11DB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buSzTx/>
            </a:pPr>
            <a:r>
              <a:rPr lang="en-US"/>
              <a:t>Query</a:t>
            </a:r>
          </a:p>
        </p:txBody>
      </p:sp>
      <p:sp>
        <p:nvSpPr>
          <p:cNvPr id="18438" name="Line 6"/>
          <p:cNvSpPr>
            <a:spLocks noChangeShapeType="1"/>
          </p:cNvSpPr>
          <p:nvPr/>
        </p:nvSpPr>
        <p:spPr bwMode="auto">
          <a:xfrm>
            <a:off x="5638800" y="3656013"/>
            <a:ext cx="428625" cy="3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39" name="Oval 7"/>
          <p:cNvSpPr>
            <a:spLocks noChangeArrowheads="1"/>
          </p:cNvSpPr>
          <p:nvPr/>
        </p:nvSpPr>
        <p:spPr bwMode="auto">
          <a:xfrm>
            <a:off x="5578475" y="1641475"/>
            <a:ext cx="1912938" cy="949325"/>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r>
              <a:rPr lang="en-US"/>
              <a:t>Documents</a:t>
            </a:r>
          </a:p>
          <a:p>
            <a:pPr algn="ctr">
              <a:buSzTx/>
            </a:pPr>
            <a:r>
              <a:rPr lang="en-US"/>
              <a:t>source</a:t>
            </a:r>
          </a:p>
        </p:txBody>
      </p:sp>
      <p:sp>
        <p:nvSpPr>
          <p:cNvPr id="18440" name="Line 8"/>
          <p:cNvSpPr>
            <a:spLocks noChangeShapeType="1"/>
          </p:cNvSpPr>
          <p:nvPr/>
        </p:nvSpPr>
        <p:spPr bwMode="auto">
          <a:xfrm flipH="1">
            <a:off x="6569075" y="2590800"/>
            <a:ext cx="1588"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18441" name="Picture 9"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35875" y="1743075"/>
            <a:ext cx="1066800" cy="685800"/>
          </a:xfrm>
          <a:prstGeom prst="rect">
            <a:avLst/>
          </a:prstGeom>
          <a:noFill/>
          <a:extLst>
            <a:ext uri="{909E8E84-426E-40DD-AFC4-6F175D3DCCD1}">
              <a14:hiddenFill xmlns:a14="http://schemas.microsoft.com/office/drawing/2010/main">
                <a:solidFill>
                  <a:srgbClr val="FFFFFF"/>
                </a:solidFill>
              </a14:hiddenFill>
            </a:ext>
          </a:extLst>
        </p:spPr>
      </p:pic>
      <p:sp>
        <p:nvSpPr>
          <p:cNvPr id="18442" name="Oval 10"/>
          <p:cNvSpPr>
            <a:spLocks noChangeArrowheads="1"/>
          </p:cNvSpPr>
          <p:nvPr/>
        </p:nvSpPr>
        <p:spPr bwMode="auto">
          <a:xfrm>
            <a:off x="5807075" y="5226050"/>
            <a:ext cx="1562100" cy="1022350"/>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r>
              <a:rPr lang="en-US"/>
              <a:t>Ranked</a:t>
            </a:r>
          </a:p>
          <a:p>
            <a:pPr algn="ctr">
              <a:buSzTx/>
            </a:pPr>
            <a:r>
              <a:rPr lang="en-US"/>
              <a:t>Documents</a:t>
            </a:r>
          </a:p>
        </p:txBody>
      </p:sp>
      <p:sp>
        <p:nvSpPr>
          <p:cNvPr id="18443" name="Line 11"/>
          <p:cNvSpPr>
            <a:spLocks noChangeShapeType="1"/>
          </p:cNvSpPr>
          <p:nvPr/>
        </p:nvSpPr>
        <p:spPr bwMode="auto">
          <a:xfrm>
            <a:off x="6629400" y="4267200"/>
            <a:ext cx="1905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18444" name="Group 12"/>
          <p:cNvGrpSpPr>
            <a:grpSpLocks/>
          </p:cNvGrpSpPr>
          <p:nvPr/>
        </p:nvGrpSpPr>
        <p:grpSpPr bwMode="auto">
          <a:xfrm>
            <a:off x="7620000" y="5105400"/>
            <a:ext cx="838200" cy="1471613"/>
            <a:chOff x="5002" y="2544"/>
            <a:chExt cx="638" cy="1121"/>
          </a:xfrm>
        </p:grpSpPr>
        <p:sp>
          <p:nvSpPr>
            <p:cNvPr id="18445" name="Rectangle 13"/>
            <p:cNvSpPr>
              <a:spLocks noChangeArrowheads="1"/>
            </p:cNvSpPr>
            <p:nvPr/>
          </p:nvSpPr>
          <p:spPr bwMode="auto">
            <a:xfrm>
              <a:off x="5002" y="2544"/>
              <a:ext cx="614" cy="9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a:p>
          </p:txBody>
        </p:sp>
        <p:sp>
          <p:nvSpPr>
            <p:cNvPr id="18446" name="Text Box 14"/>
            <p:cNvSpPr txBox="1">
              <a:spLocks noChangeArrowheads="1"/>
            </p:cNvSpPr>
            <p:nvPr/>
          </p:nvSpPr>
          <p:spPr bwMode="auto">
            <a:xfrm>
              <a:off x="5071" y="2598"/>
              <a:ext cx="569" cy="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400"/>
                <a:t>1. Doc1</a:t>
              </a:r>
            </a:p>
            <a:p>
              <a:pPr>
                <a:buSzTx/>
              </a:pPr>
              <a:r>
                <a:rPr lang="en-US" sz="1400"/>
                <a:t>2. </a:t>
              </a:r>
              <a:r>
                <a:rPr lang="en-US" sz="1200"/>
                <a:t>Doc2</a:t>
              </a:r>
              <a:endParaRPr lang="en-US" sz="1400"/>
            </a:p>
            <a:p>
              <a:pPr>
                <a:buSzTx/>
              </a:pPr>
              <a:r>
                <a:rPr lang="en-US" sz="1400"/>
                <a:t>3. Doc3</a:t>
              </a:r>
            </a:p>
            <a:p>
              <a:pPr>
                <a:buSzTx/>
              </a:pPr>
              <a:r>
                <a:rPr lang="en-US" sz="1400"/>
                <a:t>    .</a:t>
              </a:r>
            </a:p>
            <a:p>
              <a:pPr>
                <a:buSzTx/>
              </a:pPr>
              <a:r>
                <a:rPr lang="en-US" sz="1400"/>
                <a:t>    .</a:t>
              </a:r>
            </a:p>
            <a:p>
              <a:pPr>
                <a:buSzTx/>
              </a:pPr>
              <a:endParaRPr lang="en-US" sz="1600"/>
            </a:p>
          </p:txBody>
        </p:sp>
      </p:grpSp>
      <p:grpSp>
        <p:nvGrpSpPr>
          <p:cNvPr id="18448" name="Group 16"/>
          <p:cNvGrpSpPr>
            <a:grpSpLocks/>
          </p:cNvGrpSpPr>
          <p:nvPr/>
        </p:nvGrpSpPr>
        <p:grpSpPr bwMode="auto">
          <a:xfrm>
            <a:off x="396875" y="1385888"/>
            <a:ext cx="2630488" cy="2119312"/>
            <a:chOff x="528" y="960"/>
            <a:chExt cx="1728" cy="1392"/>
          </a:xfrm>
        </p:grpSpPr>
        <p:sp>
          <p:nvSpPr>
            <p:cNvPr id="18449" name="Cloud"/>
            <p:cNvSpPr>
              <a:spLocks noChangeAspect="1" noEditPoints="1" noChangeArrowheads="1"/>
            </p:cNvSpPr>
            <p:nvPr/>
          </p:nvSpPr>
          <p:spPr bwMode="auto">
            <a:xfrm>
              <a:off x="528" y="960"/>
              <a:ext cx="1728" cy="139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lstStyle/>
            <a:p>
              <a:pPr algn="ctr">
                <a:buSzTx/>
              </a:pPr>
              <a:endParaRPr lang="en-US" sz="2400"/>
            </a:p>
          </p:txBody>
        </p:sp>
        <p:sp>
          <p:nvSpPr>
            <p:cNvPr id="18450" name="Text Box 18"/>
            <p:cNvSpPr txBox="1">
              <a:spLocks noChangeArrowheads="1"/>
            </p:cNvSpPr>
            <p:nvPr/>
          </p:nvSpPr>
          <p:spPr bwMode="auto">
            <a:xfrm>
              <a:off x="1152" y="1104"/>
              <a:ext cx="498"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SzTx/>
              </a:pPr>
              <a:r>
                <a:rPr lang="en-US" sz="2400"/>
                <a:t>Web</a:t>
              </a:r>
            </a:p>
          </p:txBody>
        </p:sp>
        <p:grpSp>
          <p:nvGrpSpPr>
            <p:cNvPr id="18451" name="Group 19"/>
            <p:cNvGrpSpPr>
              <a:grpSpLocks/>
            </p:cNvGrpSpPr>
            <p:nvPr/>
          </p:nvGrpSpPr>
          <p:grpSpPr bwMode="auto">
            <a:xfrm>
              <a:off x="1008" y="1392"/>
              <a:ext cx="864" cy="768"/>
              <a:chOff x="1872" y="1152"/>
              <a:chExt cx="2784" cy="2496"/>
            </a:xfrm>
          </p:grpSpPr>
          <p:grpSp>
            <p:nvGrpSpPr>
              <p:cNvPr id="18452" name="Group 20"/>
              <p:cNvGrpSpPr>
                <a:grpSpLocks/>
              </p:cNvGrpSpPr>
              <p:nvPr/>
            </p:nvGrpSpPr>
            <p:grpSpPr bwMode="auto">
              <a:xfrm>
                <a:off x="1872" y="1872"/>
                <a:ext cx="528" cy="624"/>
                <a:chOff x="1488" y="1392"/>
                <a:chExt cx="528" cy="624"/>
              </a:xfrm>
            </p:grpSpPr>
            <p:sp>
              <p:nvSpPr>
                <p:cNvPr id="18453" name="Rectangle 21"/>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4" name="Line 22"/>
                <p:cNvSpPr>
                  <a:spLocks noChangeShapeType="1"/>
                </p:cNvSpPr>
                <p:nvPr/>
              </p:nvSpPr>
              <p:spPr bwMode="auto">
                <a:xfrm>
                  <a:off x="1632" y="14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5" name="Line 23"/>
                <p:cNvSpPr>
                  <a:spLocks noChangeShapeType="1"/>
                </p:cNvSpPr>
                <p:nvPr/>
              </p:nvSpPr>
              <p:spPr bwMode="auto">
                <a:xfrm>
                  <a:off x="1536" y="15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6" name="Line 24"/>
                <p:cNvSpPr>
                  <a:spLocks noChangeShapeType="1"/>
                </p:cNvSpPr>
                <p:nvPr/>
              </p:nvSpPr>
              <p:spPr bwMode="auto">
                <a:xfrm>
                  <a:off x="1536" y="15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7" name="Line 25"/>
                <p:cNvSpPr>
                  <a:spLocks noChangeShapeType="1"/>
                </p:cNvSpPr>
                <p:nvPr/>
              </p:nvSpPr>
              <p:spPr bwMode="auto">
                <a:xfrm>
                  <a:off x="1536" y="16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8" name="Line 26"/>
                <p:cNvSpPr>
                  <a:spLocks noChangeShapeType="1"/>
                </p:cNvSpPr>
                <p:nvPr/>
              </p:nvSpPr>
              <p:spPr bwMode="auto">
                <a:xfrm>
                  <a:off x="1536" y="170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59" name="Line 27"/>
                <p:cNvSpPr>
                  <a:spLocks noChangeShapeType="1"/>
                </p:cNvSpPr>
                <p:nvPr/>
              </p:nvSpPr>
              <p:spPr bwMode="auto">
                <a:xfrm>
                  <a:off x="1632" y="17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0" name="Line 28"/>
                <p:cNvSpPr>
                  <a:spLocks noChangeShapeType="1"/>
                </p:cNvSpPr>
                <p:nvPr/>
              </p:nvSpPr>
              <p:spPr bwMode="auto">
                <a:xfrm>
                  <a:off x="1536" y="18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1" name="Line 29"/>
                <p:cNvSpPr>
                  <a:spLocks noChangeShapeType="1"/>
                </p:cNvSpPr>
                <p:nvPr/>
              </p:nvSpPr>
              <p:spPr bwMode="auto">
                <a:xfrm>
                  <a:off x="1536" y="18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2" name="Line 30"/>
                <p:cNvSpPr>
                  <a:spLocks noChangeShapeType="1"/>
                </p:cNvSpPr>
                <p:nvPr/>
              </p:nvSpPr>
              <p:spPr bwMode="auto">
                <a:xfrm>
                  <a:off x="1536" y="19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463" name="Group 31"/>
              <p:cNvGrpSpPr>
                <a:grpSpLocks/>
              </p:cNvGrpSpPr>
              <p:nvPr/>
            </p:nvGrpSpPr>
            <p:grpSpPr bwMode="auto">
              <a:xfrm>
                <a:off x="3072" y="2160"/>
                <a:ext cx="528" cy="624"/>
                <a:chOff x="1488" y="1392"/>
                <a:chExt cx="528" cy="624"/>
              </a:xfrm>
            </p:grpSpPr>
            <p:sp>
              <p:nvSpPr>
                <p:cNvPr id="18464" name="Rectangle 32"/>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5" name="Line 33"/>
                <p:cNvSpPr>
                  <a:spLocks noChangeShapeType="1"/>
                </p:cNvSpPr>
                <p:nvPr/>
              </p:nvSpPr>
              <p:spPr bwMode="auto">
                <a:xfrm>
                  <a:off x="1632" y="14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6" name="Line 34"/>
                <p:cNvSpPr>
                  <a:spLocks noChangeShapeType="1"/>
                </p:cNvSpPr>
                <p:nvPr/>
              </p:nvSpPr>
              <p:spPr bwMode="auto">
                <a:xfrm>
                  <a:off x="1536" y="15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7" name="Line 35"/>
                <p:cNvSpPr>
                  <a:spLocks noChangeShapeType="1"/>
                </p:cNvSpPr>
                <p:nvPr/>
              </p:nvSpPr>
              <p:spPr bwMode="auto">
                <a:xfrm>
                  <a:off x="1536" y="15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8" name="Line 36"/>
                <p:cNvSpPr>
                  <a:spLocks noChangeShapeType="1"/>
                </p:cNvSpPr>
                <p:nvPr/>
              </p:nvSpPr>
              <p:spPr bwMode="auto">
                <a:xfrm>
                  <a:off x="1536" y="16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69" name="Line 37"/>
                <p:cNvSpPr>
                  <a:spLocks noChangeShapeType="1"/>
                </p:cNvSpPr>
                <p:nvPr/>
              </p:nvSpPr>
              <p:spPr bwMode="auto">
                <a:xfrm>
                  <a:off x="1536" y="170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70" name="Line 38"/>
                <p:cNvSpPr>
                  <a:spLocks noChangeShapeType="1"/>
                </p:cNvSpPr>
                <p:nvPr/>
              </p:nvSpPr>
              <p:spPr bwMode="auto">
                <a:xfrm>
                  <a:off x="1632" y="17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71" name="Line 39"/>
                <p:cNvSpPr>
                  <a:spLocks noChangeShapeType="1"/>
                </p:cNvSpPr>
                <p:nvPr/>
              </p:nvSpPr>
              <p:spPr bwMode="auto">
                <a:xfrm>
                  <a:off x="1536" y="18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72" name="Line 40"/>
                <p:cNvSpPr>
                  <a:spLocks noChangeShapeType="1"/>
                </p:cNvSpPr>
                <p:nvPr/>
              </p:nvSpPr>
              <p:spPr bwMode="auto">
                <a:xfrm>
                  <a:off x="1536" y="18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73" name="Line 41"/>
                <p:cNvSpPr>
                  <a:spLocks noChangeShapeType="1"/>
                </p:cNvSpPr>
                <p:nvPr/>
              </p:nvSpPr>
              <p:spPr bwMode="auto">
                <a:xfrm>
                  <a:off x="1536" y="19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474" name="Group 42"/>
              <p:cNvGrpSpPr>
                <a:grpSpLocks/>
              </p:cNvGrpSpPr>
              <p:nvPr/>
            </p:nvGrpSpPr>
            <p:grpSpPr bwMode="auto">
              <a:xfrm>
                <a:off x="2448" y="3024"/>
                <a:ext cx="528" cy="624"/>
                <a:chOff x="1488" y="1392"/>
                <a:chExt cx="528" cy="624"/>
              </a:xfrm>
            </p:grpSpPr>
            <p:sp>
              <p:nvSpPr>
                <p:cNvPr id="18475" name="Rectangle 43"/>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76" name="Line 44"/>
                <p:cNvSpPr>
                  <a:spLocks noChangeShapeType="1"/>
                </p:cNvSpPr>
                <p:nvPr/>
              </p:nvSpPr>
              <p:spPr bwMode="auto">
                <a:xfrm>
                  <a:off x="1632" y="14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77" name="Line 45"/>
                <p:cNvSpPr>
                  <a:spLocks noChangeShapeType="1"/>
                </p:cNvSpPr>
                <p:nvPr/>
              </p:nvSpPr>
              <p:spPr bwMode="auto">
                <a:xfrm>
                  <a:off x="1536" y="15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78" name="Line 46"/>
                <p:cNvSpPr>
                  <a:spLocks noChangeShapeType="1"/>
                </p:cNvSpPr>
                <p:nvPr/>
              </p:nvSpPr>
              <p:spPr bwMode="auto">
                <a:xfrm>
                  <a:off x="1536" y="15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79" name="Line 47"/>
                <p:cNvSpPr>
                  <a:spLocks noChangeShapeType="1"/>
                </p:cNvSpPr>
                <p:nvPr/>
              </p:nvSpPr>
              <p:spPr bwMode="auto">
                <a:xfrm>
                  <a:off x="1536" y="16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80" name="Line 48"/>
                <p:cNvSpPr>
                  <a:spLocks noChangeShapeType="1"/>
                </p:cNvSpPr>
                <p:nvPr/>
              </p:nvSpPr>
              <p:spPr bwMode="auto">
                <a:xfrm>
                  <a:off x="1536" y="170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81" name="Line 49"/>
                <p:cNvSpPr>
                  <a:spLocks noChangeShapeType="1"/>
                </p:cNvSpPr>
                <p:nvPr/>
              </p:nvSpPr>
              <p:spPr bwMode="auto">
                <a:xfrm>
                  <a:off x="1632" y="17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82" name="Line 50"/>
                <p:cNvSpPr>
                  <a:spLocks noChangeShapeType="1"/>
                </p:cNvSpPr>
                <p:nvPr/>
              </p:nvSpPr>
              <p:spPr bwMode="auto">
                <a:xfrm>
                  <a:off x="1536" y="18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83" name="Line 51"/>
                <p:cNvSpPr>
                  <a:spLocks noChangeShapeType="1"/>
                </p:cNvSpPr>
                <p:nvPr/>
              </p:nvSpPr>
              <p:spPr bwMode="auto">
                <a:xfrm>
                  <a:off x="1536" y="18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84" name="Line 52"/>
                <p:cNvSpPr>
                  <a:spLocks noChangeShapeType="1"/>
                </p:cNvSpPr>
                <p:nvPr/>
              </p:nvSpPr>
              <p:spPr bwMode="auto">
                <a:xfrm>
                  <a:off x="1536" y="19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485" name="Group 53"/>
              <p:cNvGrpSpPr>
                <a:grpSpLocks/>
              </p:cNvGrpSpPr>
              <p:nvPr/>
            </p:nvGrpSpPr>
            <p:grpSpPr bwMode="auto">
              <a:xfrm>
                <a:off x="4128" y="2592"/>
                <a:ext cx="528" cy="624"/>
                <a:chOff x="1488" y="1392"/>
                <a:chExt cx="528" cy="624"/>
              </a:xfrm>
            </p:grpSpPr>
            <p:sp>
              <p:nvSpPr>
                <p:cNvPr id="18486" name="Rectangle 54"/>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87" name="Line 55"/>
                <p:cNvSpPr>
                  <a:spLocks noChangeShapeType="1"/>
                </p:cNvSpPr>
                <p:nvPr/>
              </p:nvSpPr>
              <p:spPr bwMode="auto">
                <a:xfrm>
                  <a:off x="1632" y="14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88" name="Line 56"/>
                <p:cNvSpPr>
                  <a:spLocks noChangeShapeType="1"/>
                </p:cNvSpPr>
                <p:nvPr/>
              </p:nvSpPr>
              <p:spPr bwMode="auto">
                <a:xfrm>
                  <a:off x="1536" y="15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89" name="Line 57"/>
                <p:cNvSpPr>
                  <a:spLocks noChangeShapeType="1"/>
                </p:cNvSpPr>
                <p:nvPr/>
              </p:nvSpPr>
              <p:spPr bwMode="auto">
                <a:xfrm>
                  <a:off x="1536" y="15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90" name="Line 58"/>
                <p:cNvSpPr>
                  <a:spLocks noChangeShapeType="1"/>
                </p:cNvSpPr>
                <p:nvPr/>
              </p:nvSpPr>
              <p:spPr bwMode="auto">
                <a:xfrm>
                  <a:off x="1536" y="16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91" name="Line 59"/>
                <p:cNvSpPr>
                  <a:spLocks noChangeShapeType="1"/>
                </p:cNvSpPr>
                <p:nvPr/>
              </p:nvSpPr>
              <p:spPr bwMode="auto">
                <a:xfrm>
                  <a:off x="1536" y="170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92" name="Line 60"/>
                <p:cNvSpPr>
                  <a:spLocks noChangeShapeType="1"/>
                </p:cNvSpPr>
                <p:nvPr/>
              </p:nvSpPr>
              <p:spPr bwMode="auto">
                <a:xfrm>
                  <a:off x="1632" y="17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93" name="Line 61"/>
                <p:cNvSpPr>
                  <a:spLocks noChangeShapeType="1"/>
                </p:cNvSpPr>
                <p:nvPr/>
              </p:nvSpPr>
              <p:spPr bwMode="auto">
                <a:xfrm>
                  <a:off x="1536" y="18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94" name="Line 62"/>
                <p:cNvSpPr>
                  <a:spLocks noChangeShapeType="1"/>
                </p:cNvSpPr>
                <p:nvPr/>
              </p:nvSpPr>
              <p:spPr bwMode="auto">
                <a:xfrm>
                  <a:off x="1536" y="18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95" name="Line 63"/>
                <p:cNvSpPr>
                  <a:spLocks noChangeShapeType="1"/>
                </p:cNvSpPr>
                <p:nvPr/>
              </p:nvSpPr>
              <p:spPr bwMode="auto">
                <a:xfrm>
                  <a:off x="1536" y="19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496" name="Group 64"/>
              <p:cNvGrpSpPr>
                <a:grpSpLocks/>
              </p:cNvGrpSpPr>
              <p:nvPr/>
            </p:nvGrpSpPr>
            <p:grpSpPr bwMode="auto">
              <a:xfrm>
                <a:off x="2784" y="1152"/>
                <a:ext cx="528" cy="624"/>
                <a:chOff x="1488" y="1392"/>
                <a:chExt cx="528" cy="624"/>
              </a:xfrm>
            </p:grpSpPr>
            <p:sp>
              <p:nvSpPr>
                <p:cNvPr id="18497" name="Rectangle 65"/>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98" name="Line 66"/>
                <p:cNvSpPr>
                  <a:spLocks noChangeShapeType="1"/>
                </p:cNvSpPr>
                <p:nvPr/>
              </p:nvSpPr>
              <p:spPr bwMode="auto">
                <a:xfrm>
                  <a:off x="1632" y="14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499" name="Line 67"/>
                <p:cNvSpPr>
                  <a:spLocks noChangeShapeType="1"/>
                </p:cNvSpPr>
                <p:nvPr/>
              </p:nvSpPr>
              <p:spPr bwMode="auto">
                <a:xfrm>
                  <a:off x="1536" y="15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00" name="Line 68"/>
                <p:cNvSpPr>
                  <a:spLocks noChangeShapeType="1"/>
                </p:cNvSpPr>
                <p:nvPr/>
              </p:nvSpPr>
              <p:spPr bwMode="auto">
                <a:xfrm>
                  <a:off x="1536" y="15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01" name="Line 69"/>
                <p:cNvSpPr>
                  <a:spLocks noChangeShapeType="1"/>
                </p:cNvSpPr>
                <p:nvPr/>
              </p:nvSpPr>
              <p:spPr bwMode="auto">
                <a:xfrm>
                  <a:off x="1536" y="16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02" name="Line 70"/>
                <p:cNvSpPr>
                  <a:spLocks noChangeShapeType="1"/>
                </p:cNvSpPr>
                <p:nvPr/>
              </p:nvSpPr>
              <p:spPr bwMode="auto">
                <a:xfrm>
                  <a:off x="1536" y="170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03" name="Line 71"/>
                <p:cNvSpPr>
                  <a:spLocks noChangeShapeType="1"/>
                </p:cNvSpPr>
                <p:nvPr/>
              </p:nvSpPr>
              <p:spPr bwMode="auto">
                <a:xfrm>
                  <a:off x="1632" y="17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04" name="Line 72"/>
                <p:cNvSpPr>
                  <a:spLocks noChangeShapeType="1"/>
                </p:cNvSpPr>
                <p:nvPr/>
              </p:nvSpPr>
              <p:spPr bwMode="auto">
                <a:xfrm>
                  <a:off x="1536" y="18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05" name="Line 73"/>
                <p:cNvSpPr>
                  <a:spLocks noChangeShapeType="1"/>
                </p:cNvSpPr>
                <p:nvPr/>
              </p:nvSpPr>
              <p:spPr bwMode="auto">
                <a:xfrm>
                  <a:off x="1536" y="18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06" name="Line 74"/>
                <p:cNvSpPr>
                  <a:spLocks noChangeShapeType="1"/>
                </p:cNvSpPr>
                <p:nvPr/>
              </p:nvSpPr>
              <p:spPr bwMode="auto">
                <a:xfrm>
                  <a:off x="1536" y="19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8507" name="Group 75"/>
              <p:cNvGrpSpPr>
                <a:grpSpLocks/>
              </p:cNvGrpSpPr>
              <p:nvPr/>
            </p:nvGrpSpPr>
            <p:grpSpPr bwMode="auto">
              <a:xfrm>
                <a:off x="4080" y="1632"/>
                <a:ext cx="528" cy="624"/>
                <a:chOff x="1488" y="1392"/>
                <a:chExt cx="528" cy="624"/>
              </a:xfrm>
            </p:grpSpPr>
            <p:sp>
              <p:nvSpPr>
                <p:cNvPr id="18508" name="Rectangle 76"/>
                <p:cNvSpPr>
                  <a:spLocks noChangeArrowheads="1"/>
                </p:cNvSpPr>
                <p:nvPr/>
              </p:nvSpPr>
              <p:spPr bwMode="auto">
                <a:xfrm>
                  <a:off x="1488" y="1392"/>
                  <a:ext cx="528" cy="624"/>
                </a:xfrm>
                <a:prstGeom prst="rect">
                  <a:avLst/>
                </a:prstGeom>
                <a:solidFill>
                  <a:schemeClr val="bg1"/>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09" name="Line 77"/>
                <p:cNvSpPr>
                  <a:spLocks noChangeShapeType="1"/>
                </p:cNvSpPr>
                <p:nvPr/>
              </p:nvSpPr>
              <p:spPr bwMode="auto">
                <a:xfrm>
                  <a:off x="1632" y="14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10" name="Line 78"/>
                <p:cNvSpPr>
                  <a:spLocks noChangeShapeType="1"/>
                </p:cNvSpPr>
                <p:nvPr/>
              </p:nvSpPr>
              <p:spPr bwMode="auto">
                <a:xfrm>
                  <a:off x="1536" y="15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11" name="Line 79"/>
                <p:cNvSpPr>
                  <a:spLocks noChangeShapeType="1"/>
                </p:cNvSpPr>
                <p:nvPr/>
              </p:nvSpPr>
              <p:spPr bwMode="auto">
                <a:xfrm>
                  <a:off x="1536" y="15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12" name="Line 80"/>
                <p:cNvSpPr>
                  <a:spLocks noChangeShapeType="1"/>
                </p:cNvSpPr>
                <p:nvPr/>
              </p:nvSpPr>
              <p:spPr bwMode="auto">
                <a:xfrm>
                  <a:off x="1536" y="16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13" name="Line 81"/>
                <p:cNvSpPr>
                  <a:spLocks noChangeShapeType="1"/>
                </p:cNvSpPr>
                <p:nvPr/>
              </p:nvSpPr>
              <p:spPr bwMode="auto">
                <a:xfrm>
                  <a:off x="1536" y="170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14" name="Line 82"/>
                <p:cNvSpPr>
                  <a:spLocks noChangeShapeType="1"/>
                </p:cNvSpPr>
                <p:nvPr/>
              </p:nvSpPr>
              <p:spPr bwMode="auto">
                <a:xfrm>
                  <a:off x="1632" y="1764"/>
                  <a:ext cx="336"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15" name="Line 83"/>
                <p:cNvSpPr>
                  <a:spLocks noChangeShapeType="1"/>
                </p:cNvSpPr>
                <p:nvPr/>
              </p:nvSpPr>
              <p:spPr bwMode="auto">
                <a:xfrm>
                  <a:off x="1536" y="182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16" name="Line 84"/>
                <p:cNvSpPr>
                  <a:spLocks noChangeShapeType="1"/>
                </p:cNvSpPr>
                <p:nvPr/>
              </p:nvSpPr>
              <p:spPr bwMode="auto">
                <a:xfrm>
                  <a:off x="1536" y="188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17" name="Line 85"/>
                <p:cNvSpPr>
                  <a:spLocks noChangeShapeType="1"/>
                </p:cNvSpPr>
                <p:nvPr/>
              </p:nvSpPr>
              <p:spPr bwMode="auto">
                <a:xfrm>
                  <a:off x="1536" y="1944"/>
                  <a:ext cx="432"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8518" name="Rectangle 86"/>
              <p:cNvSpPr>
                <a:spLocks noChangeArrowheads="1"/>
              </p:cNvSpPr>
              <p:nvPr/>
            </p:nvSpPr>
            <p:spPr bwMode="auto">
              <a:xfrm>
                <a:off x="3360" y="2352"/>
                <a:ext cx="192" cy="96"/>
              </a:xfrm>
              <a:prstGeom prst="rect">
                <a:avLst/>
              </a:prstGeom>
              <a:solidFill>
                <a:srgbClr val="11DBDB"/>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19" name="Rectangle 87"/>
              <p:cNvSpPr>
                <a:spLocks noChangeArrowheads="1"/>
              </p:cNvSpPr>
              <p:nvPr/>
            </p:nvSpPr>
            <p:spPr bwMode="auto">
              <a:xfrm>
                <a:off x="4176" y="1632"/>
                <a:ext cx="384" cy="96"/>
              </a:xfrm>
              <a:prstGeom prst="rect">
                <a:avLst/>
              </a:prstGeom>
              <a:solidFill>
                <a:srgbClr val="98ED87"/>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20" name="Rectangle 88"/>
              <p:cNvSpPr>
                <a:spLocks noChangeArrowheads="1"/>
              </p:cNvSpPr>
              <p:nvPr/>
            </p:nvSpPr>
            <p:spPr bwMode="auto">
              <a:xfrm>
                <a:off x="2592" y="3168"/>
                <a:ext cx="240" cy="144"/>
              </a:xfrm>
              <a:prstGeom prst="rect">
                <a:avLst/>
              </a:prstGeom>
              <a:solidFill>
                <a:srgbClr val="F4F432"/>
              </a:soli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21" name="Line 89"/>
              <p:cNvSpPr>
                <a:spLocks noChangeShapeType="1"/>
              </p:cNvSpPr>
              <p:nvPr/>
            </p:nvSpPr>
            <p:spPr bwMode="auto">
              <a:xfrm flipV="1">
                <a:off x="2112" y="1440"/>
                <a:ext cx="672" cy="624"/>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22" name="Line 90"/>
              <p:cNvSpPr>
                <a:spLocks noChangeShapeType="1"/>
              </p:cNvSpPr>
              <p:nvPr/>
            </p:nvSpPr>
            <p:spPr bwMode="auto">
              <a:xfrm>
                <a:off x="2160" y="2256"/>
                <a:ext cx="912" cy="336"/>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23" name="Line 91"/>
              <p:cNvSpPr>
                <a:spLocks noChangeShapeType="1"/>
              </p:cNvSpPr>
              <p:nvPr/>
            </p:nvSpPr>
            <p:spPr bwMode="auto">
              <a:xfrm flipH="1" flipV="1">
                <a:off x="3312" y="1440"/>
                <a:ext cx="960" cy="528"/>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24" name="Line 92"/>
              <p:cNvSpPr>
                <a:spLocks noChangeShapeType="1"/>
              </p:cNvSpPr>
              <p:nvPr/>
            </p:nvSpPr>
            <p:spPr bwMode="auto">
              <a:xfrm flipV="1">
                <a:off x="4368" y="2256"/>
                <a:ext cx="0" cy="576"/>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25" name="Line 93"/>
              <p:cNvSpPr>
                <a:spLocks noChangeShapeType="1"/>
              </p:cNvSpPr>
              <p:nvPr/>
            </p:nvSpPr>
            <p:spPr bwMode="auto">
              <a:xfrm flipV="1">
                <a:off x="2784" y="2928"/>
                <a:ext cx="1344" cy="528"/>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26" name="Line 94"/>
              <p:cNvSpPr>
                <a:spLocks noChangeShapeType="1"/>
              </p:cNvSpPr>
              <p:nvPr/>
            </p:nvSpPr>
            <p:spPr bwMode="auto">
              <a:xfrm flipH="1" flipV="1">
                <a:off x="2160" y="2496"/>
                <a:ext cx="576" cy="768"/>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27" name="Line 95"/>
              <p:cNvSpPr>
                <a:spLocks noChangeShapeType="1"/>
              </p:cNvSpPr>
              <p:nvPr/>
            </p:nvSpPr>
            <p:spPr bwMode="auto">
              <a:xfrm>
                <a:off x="3024" y="1440"/>
                <a:ext cx="192" cy="720"/>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28" name="Line 96"/>
              <p:cNvSpPr>
                <a:spLocks noChangeShapeType="1"/>
              </p:cNvSpPr>
              <p:nvPr/>
            </p:nvSpPr>
            <p:spPr bwMode="auto">
              <a:xfrm flipV="1">
                <a:off x="3408" y="2016"/>
                <a:ext cx="672" cy="288"/>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29" name="Line 97"/>
              <p:cNvSpPr>
                <a:spLocks noChangeShapeType="1"/>
              </p:cNvSpPr>
              <p:nvPr/>
            </p:nvSpPr>
            <p:spPr bwMode="auto">
              <a:xfrm>
                <a:off x="3408" y="2592"/>
                <a:ext cx="720" cy="192"/>
              </a:xfrm>
              <a:prstGeom prst="line">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sp>
        <p:nvSpPr>
          <p:cNvPr id="18531" name="Line 99"/>
          <p:cNvSpPr>
            <a:spLocks noChangeShapeType="1"/>
          </p:cNvSpPr>
          <p:nvPr/>
        </p:nvSpPr>
        <p:spPr bwMode="auto">
          <a:xfrm>
            <a:off x="2971800" y="2133600"/>
            <a:ext cx="620713"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533" name="Rectangle 101"/>
          <p:cNvSpPr>
            <a:spLocks noChangeArrowheads="1"/>
          </p:cNvSpPr>
          <p:nvPr/>
        </p:nvSpPr>
        <p:spPr bwMode="auto">
          <a:xfrm>
            <a:off x="3673475" y="1660525"/>
            <a:ext cx="1177925" cy="1082675"/>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buSzTx/>
            </a:pPr>
            <a:endParaRPr lang="en-US" sz="2400"/>
          </a:p>
        </p:txBody>
      </p:sp>
      <p:pic>
        <p:nvPicPr>
          <p:cNvPr id="18534" name="Picture 102" descr="AN0008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3513" y="2124075"/>
            <a:ext cx="523875" cy="609600"/>
          </a:xfrm>
          <a:prstGeom prst="rect">
            <a:avLst/>
          </a:prstGeom>
          <a:noFill/>
          <a:extLst>
            <a:ext uri="{909E8E84-426E-40DD-AFC4-6F175D3DCCD1}">
              <a14:hiddenFill xmlns:a14="http://schemas.microsoft.com/office/drawing/2010/main">
                <a:solidFill>
                  <a:srgbClr val="FFFFFF"/>
                </a:solidFill>
              </a14:hiddenFill>
            </a:ext>
          </a:extLst>
        </p:spPr>
      </p:pic>
      <p:sp>
        <p:nvSpPr>
          <p:cNvPr id="18535" name="Rectangle 103"/>
          <p:cNvSpPr>
            <a:spLocks noChangeArrowheads="1"/>
          </p:cNvSpPr>
          <p:nvPr/>
        </p:nvSpPr>
        <p:spPr bwMode="auto">
          <a:xfrm>
            <a:off x="3886200" y="1676400"/>
            <a:ext cx="846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SzTx/>
            </a:pPr>
            <a:r>
              <a:rPr lang="en-US"/>
              <a:t>Spider</a:t>
            </a:r>
          </a:p>
        </p:txBody>
      </p:sp>
      <p:sp>
        <p:nvSpPr>
          <p:cNvPr id="18536" name="Line 104"/>
          <p:cNvSpPr>
            <a:spLocks noChangeShapeType="1"/>
          </p:cNvSpPr>
          <p:nvPr/>
        </p:nvSpPr>
        <p:spPr bwMode="auto">
          <a:xfrm>
            <a:off x="4968875" y="2132013"/>
            <a:ext cx="533400" cy="3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extLst>
      <p:ext uri="{BB962C8B-B14F-4D97-AF65-F5344CB8AC3E}">
        <p14:creationId xmlns:p14="http://schemas.microsoft.com/office/powerpoint/2010/main" val="2620436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13"/>
          <p:cNvSpPr>
            <a:spLocks noGrp="1"/>
          </p:cNvSpPr>
          <p:nvPr>
            <p:ph type="ftr" sz="quarter" idx="11"/>
          </p:nvPr>
        </p:nvSpPr>
        <p:spPr/>
        <p:txBody>
          <a:bodyPr/>
          <a:lstStyle/>
          <a:p>
            <a:r>
              <a:rPr lang="en-US"/>
              <a:t>© 2002, AvaQuest Inc.</a:t>
            </a:r>
            <a:endParaRPr lang="en-US" sz="1400">
              <a:latin typeface="Arial" charset="0"/>
            </a:endParaRPr>
          </a:p>
        </p:txBody>
      </p:sp>
      <p:sp>
        <p:nvSpPr>
          <p:cNvPr id="227330" name="Rectangle 2"/>
          <p:cNvSpPr>
            <a:spLocks noGrp="1" noChangeArrowheads="1"/>
          </p:cNvSpPr>
          <p:nvPr>
            <p:ph type="title"/>
          </p:nvPr>
        </p:nvSpPr>
        <p:spPr>
          <a:xfrm>
            <a:off x="1905000" y="304800"/>
            <a:ext cx="7772400" cy="762000"/>
          </a:xfrm>
        </p:spPr>
        <p:txBody>
          <a:bodyPr/>
          <a:lstStyle/>
          <a:p>
            <a:r>
              <a:rPr lang="en-US"/>
              <a:t>Motivation for Text Mining</a:t>
            </a:r>
          </a:p>
        </p:txBody>
      </p:sp>
      <p:sp>
        <p:nvSpPr>
          <p:cNvPr id="227331" name="Rectangle 3"/>
          <p:cNvSpPr>
            <a:spLocks noGrp="1" noChangeArrowheads="1"/>
          </p:cNvSpPr>
          <p:nvPr>
            <p:ph type="body" idx="1"/>
          </p:nvPr>
        </p:nvSpPr>
        <p:spPr>
          <a:xfrm>
            <a:off x="990600" y="1905000"/>
            <a:ext cx="7699375" cy="1206500"/>
          </a:xfrm>
          <a:noFill/>
          <a:ln/>
        </p:spPr>
        <p:txBody>
          <a:bodyPr lIns="87312" tIns="49212" rIns="87312" bIns="49212">
            <a:normAutofit fontScale="85000" lnSpcReduction="20000"/>
          </a:bodyPr>
          <a:lstStyle/>
          <a:p>
            <a:pPr>
              <a:lnSpc>
                <a:spcPct val="90000"/>
              </a:lnSpc>
              <a:buSzPct val="60000"/>
            </a:pPr>
            <a:r>
              <a:rPr lang="en-US" sz="2400"/>
              <a:t>Approximately </a:t>
            </a:r>
            <a:r>
              <a:rPr lang="en-US" sz="3200" b="1"/>
              <a:t>90%</a:t>
            </a:r>
            <a:r>
              <a:rPr lang="en-US" sz="2400"/>
              <a:t> of the world’s data is held in unstructured formats (source: Oracle Corporation)</a:t>
            </a:r>
          </a:p>
          <a:p>
            <a:pPr>
              <a:lnSpc>
                <a:spcPct val="90000"/>
              </a:lnSpc>
              <a:buSzPct val="60000"/>
            </a:pPr>
            <a:r>
              <a:rPr lang="en-US" sz="2400"/>
              <a:t>Information intensive business processes demand that we transcend from simple document retrieval to “knowledge” discovery.</a:t>
            </a:r>
          </a:p>
        </p:txBody>
      </p:sp>
      <p:sp>
        <p:nvSpPr>
          <p:cNvPr id="227332" name="Oval 4"/>
          <p:cNvSpPr>
            <a:spLocks noChangeArrowheads="1"/>
          </p:cNvSpPr>
          <p:nvPr/>
        </p:nvSpPr>
        <p:spPr bwMode="auto">
          <a:xfrm>
            <a:off x="1524000" y="4038600"/>
            <a:ext cx="2197100" cy="2273300"/>
          </a:xfrm>
          <a:prstGeom prst="ellipse">
            <a:avLst/>
          </a:prstGeom>
          <a:solidFill>
            <a:srgbClr val="339966"/>
          </a:solidFill>
          <a:ln w="3175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3600">
              <a:solidFill>
                <a:schemeClr val="bg1"/>
              </a:solidFill>
            </a:endParaRPr>
          </a:p>
        </p:txBody>
      </p:sp>
      <p:sp>
        <p:nvSpPr>
          <p:cNvPr id="227333" name="Line 5"/>
          <p:cNvSpPr>
            <a:spLocks noChangeShapeType="1"/>
          </p:cNvSpPr>
          <p:nvPr/>
        </p:nvSpPr>
        <p:spPr bwMode="auto">
          <a:xfrm flipH="1">
            <a:off x="2514600" y="4876800"/>
            <a:ext cx="1143000" cy="304800"/>
          </a:xfrm>
          <a:prstGeom prst="line">
            <a:avLst/>
          </a:prstGeom>
          <a:noFill/>
          <a:ln w="3175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4" name="Line 6"/>
          <p:cNvSpPr>
            <a:spLocks noChangeShapeType="1"/>
          </p:cNvSpPr>
          <p:nvPr/>
        </p:nvSpPr>
        <p:spPr bwMode="auto">
          <a:xfrm flipV="1">
            <a:off x="2514600" y="4267200"/>
            <a:ext cx="762000" cy="914400"/>
          </a:xfrm>
          <a:prstGeom prst="line">
            <a:avLst/>
          </a:prstGeom>
          <a:noFill/>
          <a:ln w="3175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7335" name="Rectangle 7"/>
          <p:cNvSpPr>
            <a:spLocks noChangeArrowheads="1"/>
          </p:cNvSpPr>
          <p:nvPr/>
        </p:nvSpPr>
        <p:spPr bwMode="auto">
          <a:xfrm>
            <a:off x="2286000" y="5562600"/>
            <a:ext cx="1427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r>
              <a:rPr lang="en-US" sz="1800">
                <a:solidFill>
                  <a:schemeClr val="bg1"/>
                </a:solidFill>
                <a:latin typeface="Arial" charset="0"/>
              </a:rPr>
              <a:t>90%</a:t>
            </a:r>
          </a:p>
        </p:txBody>
      </p:sp>
      <p:sp>
        <p:nvSpPr>
          <p:cNvPr id="227336" name="Rectangle 8"/>
          <p:cNvSpPr>
            <a:spLocks noChangeArrowheads="1"/>
          </p:cNvSpPr>
          <p:nvPr/>
        </p:nvSpPr>
        <p:spPr bwMode="auto">
          <a:xfrm>
            <a:off x="4419600" y="4114800"/>
            <a:ext cx="3575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Arial" charset="0"/>
              </a:rPr>
              <a:t>Structured Numerical or Coded</a:t>
            </a:r>
          </a:p>
          <a:p>
            <a:pPr eaLnBrk="0" hangingPunct="0"/>
            <a:r>
              <a:rPr lang="en-US" sz="1800" b="1">
                <a:latin typeface="Arial" charset="0"/>
              </a:rPr>
              <a:t>Information</a:t>
            </a:r>
          </a:p>
        </p:txBody>
      </p:sp>
      <p:sp>
        <p:nvSpPr>
          <p:cNvPr id="227337" name="Rectangle 9"/>
          <p:cNvSpPr>
            <a:spLocks noChangeArrowheads="1"/>
          </p:cNvSpPr>
          <p:nvPr/>
        </p:nvSpPr>
        <p:spPr bwMode="auto">
          <a:xfrm>
            <a:off x="2971800" y="457200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a:solidFill>
                  <a:schemeClr val="bg1"/>
                </a:solidFill>
                <a:latin typeface="Arial" charset="0"/>
              </a:rPr>
              <a:t>10%</a:t>
            </a:r>
          </a:p>
        </p:txBody>
      </p:sp>
      <p:sp>
        <p:nvSpPr>
          <p:cNvPr id="227338" name="Line 10"/>
          <p:cNvSpPr>
            <a:spLocks noChangeShapeType="1"/>
          </p:cNvSpPr>
          <p:nvPr/>
        </p:nvSpPr>
        <p:spPr bwMode="auto">
          <a:xfrm flipH="1">
            <a:off x="3581400" y="4343400"/>
            <a:ext cx="838200" cy="152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US"/>
          </a:p>
        </p:txBody>
      </p:sp>
      <p:sp>
        <p:nvSpPr>
          <p:cNvPr id="227339" name="Rectangle 11"/>
          <p:cNvSpPr>
            <a:spLocks noChangeArrowheads="1"/>
          </p:cNvSpPr>
          <p:nvPr/>
        </p:nvSpPr>
        <p:spPr bwMode="auto">
          <a:xfrm>
            <a:off x="4267200" y="5334000"/>
            <a:ext cx="3727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sz="1800" b="1">
                <a:latin typeface="Arial" charset="0"/>
              </a:rPr>
              <a:t>Unstructured or Semi-structured</a:t>
            </a:r>
          </a:p>
          <a:p>
            <a:pPr eaLnBrk="0" hangingPunct="0"/>
            <a:r>
              <a:rPr lang="en-US" sz="1800" b="1">
                <a:latin typeface="Arial" charset="0"/>
              </a:rPr>
              <a:t>Information</a:t>
            </a:r>
          </a:p>
        </p:txBody>
      </p:sp>
      <p:sp>
        <p:nvSpPr>
          <p:cNvPr id="227340" name="Line 12"/>
          <p:cNvSpPr>
            <a:spLocks noChangeShapeType="1"/>
          </p:cNvSpPr>
          <p:nvPr/>
        </p:nvSpPr>
        <p:spPr bwMode="auto">
          <a:xfrm flipH="1">
            <a:off x="3657600" y="5638800"/>
            <a:ext cx="609600" cy="762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68686"/>
                  </a:outerShdw>
                </a:effectLst>
              </a14:hiddenEffects>
            </a:ext>
          </a:extLst>
        </p:spPr>
        <p:txBody>
          <a:bodyPr wrap="none" anchor="ctr"/>
          <a:lstStyle/>
          <a:p>
            <a:endParaRPr lang="en-US"/>
          </a:p>
        </p:txBody>
      </p:sp>
    </p:spTree>
    <p:extLst>
      <p:ext uri="{BB962C8B-B14F-4D97-AF65-F5344CB8AC3E}">
        <p14:creationId xmlns:p14="http://schemas.microsoft.com/office/powerpoint/2010/main" val="3236749305"/>
      </p:ext>
    </p:extLst>
  </p:cSld>
  <p:clrMapOvr>
    <a:masterClrMapping/>
  </p:clrMapOvr>
  <p:transition>
    <p:strips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a:xfrm>
            <a:off x="300038" y="1600200"/>
            <a:ext cx="8077200" cy="3886200"/>
          </a:xfrm>
        </p:spPr>
        <p:txBody>
          <a:bodyPr/>
          <a:lstStyle/>
          <a:p>
            <a:r>
              <a:rPr lang="en-US" altLang="ko-KR">
                <a:ea typeface="굴림" pitchFamily="50" charset="-127"/>
              </a:rPr>
              <a:t>The Web is a huge collection of documents where many contain:</a:t>
            </a:r>
          </a:p>
          <a:p>
            <a:pPr lvl="1"/>
            <a:r>
              <a:rPr lang="en-US" altLang="ko-KR">
                <a:solidFill>
                  <a:srgbClr val="4A87B9"/>
                </a:solidFill>
                <a:effectLst>
                  <a:outerShdw blurRad="38100" dist="38100" dir="2700000" algn="tl">
                    <a:srgbClr val="000000"/>
                  </a:outerShdw>
                </a:effectLst>
                <a:ea typeface="굴림" pitchFamily="50" charset="-127"/>
              </a:rPr>
              <a:t>Hyper-link</a:t>
            </a:r>
            <a:r>
              <a:rPr lang="en-US" altLang="ko-KR">
                <a:ea typeface="굴림" pitchFamily="50" charset="-127"/>
              </a:rPr>
              <a:t> information</a:t>
            </a:r>
          </a:p>
          <a:p>
            <a:pPr lvl="1"/>
            <a:r>
              <a:rPr lang="en-US" altLang="ko-KR">
                <a:ea typeface="굴림" pitchFamily="50" charset="-127"/>
              </a:rPr>
              <a:t>Access and usage information</a:t>
            </a:r>
          </a:p>
          <a:p>
            <a:r>
              <a:rPr lang="en-US" altLang="ko-KR">
                <a:ea typeface="굴림" pitchFamily="50" charset="-127"/>
              </a:rPr>
              <a:t>The Web is very dynamic</a:t>
            </a:r>
          </a:p>
          <a:p>
            <a:pPr lvl="1"/>
            <a:r>
              <a:rPr lang="en-US" altLang="ko-KR">
                <a:ea typeface="굴림" pitchFamily="50" charset="-127"/>
              </a:rPr>
              <a:t>Web pages are constantly being generated (removed)</a:t>
            </a:r>
          </a:p>
          <a:p>
            <a:pPr lvl="1">
              <a:buFont typeface="Times" pitchFamily="18" charset="0"/>
              <a:buNone/>
            </a:pPr>
            <a:endParaRPr lang="en-US" altLang="ko-KR">
              <a:ea typeface="굴림" pitchFamily="50" charset="-127"/>
            </a:endParaRPr>
          </a:p>
        </p:txBody>
      </p:sp>
      <p:sp>
        <p:nvSpPr>
          <p:cNvPr id="10242" name="Rectangle 2"/>
          <p:cNvSpPr>
            <a:spLocks noGrp="1" noChangeArrowheads="1"/>
          </p:cNvSpPr>
          <p:nvPr>
            <p:ph type="title"/>
          </p:nvPr>
        </p:nvSpPr>
        <p:spPr>
          <a:xfrm>
            <a:off x="293688" y="712788"/>
            <a:ext cx="7772400" cy="609600"/>
          </a:xfrm>
        </p:spPr>
        <p:txBody>
          <a:bodyPr>
            <a:normAutofit fontScale="90000"/>
          </a:bodyPr>
          <a:lstStyle/>
          <a:p>
            <a:r>
              <a:rPr lang="en-US"/>
              <a:t>Unique Features of the Web</a:t>
            </a:r>
          </a:p>
        </p:txBody>
      </p:sp>
      <p:grpSp>
        <p:nvGrpSpPr>
          <p:cNvPr id="10247" name="Group 7"/>
          <p:cNvGrpSpPr>
            <a:grpSpLocks/>
          </p:cNvGrpSpPr>
          <p:nvPr/>
        </p:nvGrpSpPr>
        <p:grpSpPr bwMode="auto">
          <a:xfrm>
            <a:off x="400050" y="3497263"/>
            <a:ext cx="8386763" cy="1933575"/>
            <a:chOff x="252" y="2203"/>
            <a:chExt cx="5283" cy="1218"/>
          </a:xfrm>
        </p:grpSpPr>
        <p:sp>
          <p:nvSpPr>
            <p:cNvPr id="10246" name="Rectangle 6"/>
            <p:cNvSpPr>
              <a:spLocks noChangeArrowheads="1"/>
            </p:cNvSpPr>
            <p:nvPr/>
          </p:nvSpPr>
          <p:spPr bwMode="auto">
            <a:xfrm>
              <a:off x="252" y="2605"/>
              <a:ext cx="4932" cy="816"/>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0244" name="Rectangle 4"/>
            <p:cNvSpPr>
              <a:spLocks noChangeArrowheads="1"/>
            </p:cNvSpPr>
            <p:nvPr/>
          </p:nvSpPr>
          <p:spPr bwMode="auto">
            <a:xfrm>
              <a:off x="447" y="2203"/>
              <a:ext cx="5088"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SzTx/>
                <a:buFontTx/>
                <a:buChar char="•"/>
              </a:pPr>
              <a:endParaRPr lang="en-US" altLang="ko-KR" sz="2400">
                <a:ea typeface="굴림" pitchFamily="50" charset="-127"/>
              </a:endParaRPr>
            </a:p>
            <a:p>
              <a:pPr marL="742950" lvl="1" indent="-285750" algn="l">
                <a:lnSpc>
                  <a:spcPct val="90000"/>
                </a:lnSpc>
                <a:spcBef>
                  <a:spcPct val="20000"/>
                </a:spcBef>
                <a:buSzTx/>
              </a:pPr>
              <a:endParaRPr lang="en-US" altLang="ko-KR" sz="2400">
                <a:ea typeface="굴림" pitchFamily="50" charset="-127"/>
              </a:endParaRPr>
            </a:p>
            <a:p>
              <a:pPr marL="342900" indent="-342900" algn="l">
                <a:lnSpc>
                  <a:spcPct val="90000"/>
                </a:lnSpc>
                <a:spcBef>
                  <a:spcPct val="20000"/>
                </a:spcBef>
                <a:buClr>
                  <a:schemeClr val="bg2"/>
                </a:buClr>
                <a:buSzTx/>
              </a:pPr>
              <a:r>
                <a:rPr lang="en-US" altLang="ko-KR" b="1">
                  <a:solidFill>
                    <a:srgbClr val="465142"/>
                  </a:solidFill>
                  <a:latin typeface="Trebuchet MS" pitchFamily="34" charset="0"/>
                  <a:ea typeface="굴림" pitchFamily="50" charset="-127"/>
                </a:rPr>
                <a:t>Challenge:</a:t>
              </a:r>
              <a:r>
                <a:rPr lang="en-US" altLang="ko-KR">
                  <a:solidFill>
                    <a:srgbClr val="465142"/>
                  </a:solidFill>
                  <a:latin typeface="Trebuchet MS" pitchFamily="34" charset="0"/>
                  <a:ea typeface="굴림" pitchFamily="50" charset="-127"/>
                </a:rPr>
                <a:t> Develop new Web mining algorithms to . . .</a:t>
              </a:r>
            </a:p>
            <a:p>
              <a:pPr marL="742950" lvl="1" indent="-285750" algn="l">
                <a:lnSpc>
                  <a:spcPct val="90000"/>
                </a:lnSpc>
                <a:spcBef>
                  <a:spcPct val="20000"/>
                </a:spcBef>
                <a:buFont typeface="Times" pitchFamily="18" charset="0"/>
                <a:buChar char="•"/>
              </a:pPr>
              <a:r>
                <a:rPr lang="en-US" altLang="ko-KR" sz="1800">
                  <a:solidFill>
                    <a:srgbClr val="465142"/>
                  </a:solidFill>
                  <a:latin typeface="Trebuchet MS" pitchFamily="34" charset="0"/>
                  <a:ea typeface="굴림" pitchFamily="50" charset="-127"/>
                </a:rPr>
                <a:t>Exploit hyper-links and access patterns.</a:t>
              </a:r>
            </a:p>
            <a:p>
              <a:pPr marL="742950" lvl="1" indent="-285750" algn="l">
                <a:lnSpc>
                  <a:spcPct val="90000"/>
                </a:lnSpc>
                <a:spcBef>
                  <a:spcPct val="20000"/>
                </a:spcBef>
                <a:buFont typeface="Times" pitchFamily="18" charset="0"/>
                <a:buChar char="•"/>
              </a:pPr>
              <a:r>
                <a:rPr lang="en-US" altLang="ko-KR" sz="1800">
                  <a:solidFill>
                    <a:srgbClr val="465142"/>
                  </a:solidFill>
                  <a:latin typeface="Trebuchet MS" pitchFamily="34" charset="0"/>
                  <a:ea typeface="굴림" pitchFamily="50" charset="-127"/>
                </a:rPr>
                <a:t>Be adaptable to its documents source</a:t>
              </a:r>
            </a:p>
            <a:p>
              <a:pPr marL="342900" indent="-342900" algn="l">
                <a:lnSpc>
                  <a:spcPct val="90000"/>
                </a:lnSpc>
                <a:spcBef>
                  <a:spcPct val="20000"/>
                </a:spcBef>
                <a:buSzTx/>
                <a:buFontTx/>
                <a:buChar char="•"/>
              </a:pPr>
              <a:endParaRPr lang="en-US" sz="3200"/>
            </a:p>
          </p:txBody>
        </p:sp>
      </p:grpSp>
    </p:spTree>
    <p:extLst>
      <p:ext uri="{BB962C8B-B14F-4D97-AF65-F5344CB8AC3E}">
        <p14:creationId xmlns:p14="http://schemas.microsoft.com/office/powerpoint/2010/main" val="34990746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 calcmode="lin" valueType="num">
                                      <p:cBhvr additive="base">
                                        <p:cTn id="7" dur="500" fill="hold"/>
                                        <p:tgtEl>
                                          <p:spTgt spid="10247"/>
                                        </p:tgtEl>
                                        <p:attrNameLst>
                                          <p:attrName>ppt_x</p:attrName>
                                        </p:attrNameLst>
                                      </p:cBhvr>
                                      <p:tavLst>
                                        <p:tav tm="0">
                                          <p:val>
                                            <p:strVal val="0-#ppt_w/2"/>
                                          </p:val>
                                        </p:tav>
                                        <p:tav tm="100000">
                                          <p:val>
                                            <p:strVal val="#ppt_x"/>
                                          </p:val>
                                        </p:tav>
                                      </p:tavLst>
                                    </p:anim>
                                    <p:anim calcmode="lin" valueType="num">
                                      <p:cBhvr additive="base">
                                        <p:cTn id="8" dur="500" fill="hold"/>
                                        <p:tgtEl>
                                          <p:spTgt spid="10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265113" y="1600200"/>
            <a:ext cx="7848600" cy="4114800"/>
          </a:xfrm>
        </p:spPr>
        <p:txBody>
          <a:bodyPr>
            <a:normAutofit lnSpcReduction="10000"/>
          </a:bodyPr>
          <a:lstStyle/>
          <a:p>
            <a:r>
              <a:rPr lang="en-US">
                <a:solidFill>
                  <a:srgbClr val="556358"/>
                </a:solidFill>
              </a:rPr>
              <a:t>Combine the intelligent IR tools</a:t>
            </a:r>
          </a:p>
          <a:p>
            <a:pPr lvl="1"/>
            <a:r>
              <a:rPr lang="en-US">
                <a:solidFill>
                  <a:srgbClr val="4A87B9"/>
                </a:solidFill>
                <a:effectLst>
                  <a:outerShdw blurRad="38100" dist="38100" dir="2700000" algn="tl">
                    <a:srgbClr val="000000"/>
                  </a:outerShdw>
                </a:effectLst>
              </a:rPr>
              <a:t>meaning</a:t>
            </a:r>
            <a:r>
              <a:rPr lang="en-US"/>
              <a:t> of words </a:t>
            </a:r>
          </a:p>
          <a:p>
            <a:pPr lvl="1"/>
            <a:r>
              <a:rPr lang="en-US">
                <a:solidFill>
                  <a:srgbClr val="4A87B9"/>
                </a:solidFill>
                <a:effectLst>
                  <a:outerShdw blurRad="38100" dist="38100" dir="2700000" algn="tl">
                    <a:srgbClr val="000000"/>
                  </a:outerShdw>
                </a:effectLst>
              </a:rPr>
              <a:t>order</a:t>
            </a:r>
            <a:r>
              <a:rPr lang="en-US" b="1">
                <a:solidFill>
                  <a:srgbClr val="556358"/>
                </a:solidFill>
              </a:rPr>
              <a:t> </a:t>
            </a:r>
            <a:r>
              <a:rPr lang="en-US"/>
              <a:t>of words in the query</a:t>
            </a:r>
          </a:p>
          <a:p>
            <a:pPr lvl="1"/>
            <a:r>
              <a:rPr lang="en-US">
                <a:solidFill>
                  <a:srgbClr val="4A87B9"/>
                </a:solidFill>
                <a:effectLst>
                  <a:outerShdw blurRad="38100" dist="38100" dir="2700000" algn="tl">
                    <a:srgbClr val="000000"/>
                  </a:outerShdw>
                </a:effectLst>
              </a:rPr>
              <a:t>user dependency</a:t>
            </a:r>
            <a:r>
              <a:rPr lang="en-US"/>
              <a:t>  for the data</a:t>
            </a:r>
          </a:p>
          <a:p>
            <a:pPr lvl="1"/>
            <a:r>
              <a:rPr lang="en-US">
                <a:solidFill>
                  <a:srgbClr val="4A87B9"/>
                </a:solidFill>
                <a:effectLst>
                  <a:outerShdw blurRad="38100" dist="38100" dir="2700000" algn="tl">
                    <a:srgbClr val="000000"/>
                  </a:outerShdw>
                </a:effectLst>
              </a:rPr>
              <a:t>authority</a:t>
            </a:r>
            <a:r>
              <a:rPr lang="en-US">
                <a:solidFill>
                  <a:srgbClr val="A56F3C"/>
                </a:solidFill>
              </a:rPr>
              <a:t> </a:t>
            </a:r>
            <a:r>
              <a:rPr lang="en-US"/>
              <a:t>of the source</a:t>
            </a:r>
          </a:p>
          <a:p>
            <a:r>
              <a:rPr lang="en-US">
                <a:solidFill>
                  <a:srgbClr val="556358"/>
                </a:solidFill>
              </a:rPr>
              <a:t>With the unique web features</a:t>
            </a:r>
          </a:p>
          <a:p>
            <a:pPr lvl="1"/>
            <a:r>
              <a:rPr lang="en-US"/>
              <a:t>retrieve </a:t>
            </a:r>
            <a:r>
              <a:rPr lang="en-US" altLang="ko-KR">
                <a:ea typeface="굴림" pitchFamily="50" charset="-127"/>
              </a:rPr>
              <a:t>Hyper-link information</a:t>
            </a:r>
          </a:p>
          <a:p>
            <a:pPr lvl="1"/>
            <a:r>
              <a:rPr lang="en-US" altLang="ko-KR">
                <a:ea typeface="굴림" pitchFamily="50" charset="-127"/>
              </a:rPr>
              <a:t>utilize Hyper-link as input</a:t>
            </a:r>
            <a:endParaRPr lang="en-US"/>
          </a:p>
          <a:p>
            <a:pPr>
              <a:buFontTx/>
              <a:buNone/>
            </a:pPr>
            <a:endParaRPr lang="en-US" sz="1800"/>
          </a:p>
        </p:txBody>
      </p:sp>
      <p:sp>
        <p:nvSpPr>
          <p:cNvPr id="8194" name="Rectangle 2"/>
          <p:cNvSpPr>
            <a:spLocks noGrp="1" noChangeArrowheads="1"/>
          </p:cNvSpPr>
          <p:nvPr>
            <p:ph type="title"/>
          </p:nvPr>
        </p:nvSpPr>
        <p:spPr/>
        <p:txBody>
          <a:bodyPr/>
          <a:lstStyle/>
          <a:p>
            <a:r>
              <a:rPr lang="en-US"/>
              <a:t>Intelligent Web Search</a:t>
            </a:r>
            <a:endParaRPr lang="en-US">
              <a:solidFill>
                <a:srgbClr val="9900CC"/>
              </a:solidFill>
            </a:endParaRPr>
          </a:p>
        </p:txBody>
      </p:sp>
    </p:spTree>
    <p:extLst>
      <p:ext uri="{BB962C8B-B14F-4D97-AF65-F5344CB8AC3E}">
        <p14:creationId xmlns:p14="http://schemas.microsoft.com/office/powerpoint/2010/main" val="27358896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What is Clustering ?</a:t>
            </a:r>
          </a:p>
        </p:txBody>
      </p:sp>
      <p:sp>
        <p:nvSpPr>
          <p:cNvPr id="49155" name="Rectangle 3"/>
          <p:cNvSpPr>
            <a:spLocks noGrp="1" noChangeArrowheads="1"/>
          </p:cNvSpPr>
          <p:nvPr>
            <p:ph type="body" idx="1"/>
          </p:nvPr>
        </p:nvSpPr>
        <p:spPr>
          <a:xfrm>
            <a:off x="273050" y="1447800"/>
            <a:ext cx="4191000" cy="3352800"/>
          </a:xfrm>
        </p:spPr>
        <p:txBody>
          <a:bodyPr/>
          <a:lstStyle/>
          <a:p>
            <a:pPr>
              <a:buSzPct val="100000"/>
            </a:pPr>
            <a:r>
              <a:rPr lang="en-US" b="1">
                <a:solidFill>
                  <a:srgbClr val="556358"/>
                </a:solidFill>
              </a:rPr>
              <a:t>Given:</a:t>
            </a:r>
            <a:endParaRPr lang="en-US">
              <a:solidFill>
                <a:srgbClr val="556358"/>
              </a:solidFill>
            </a:endParaRPr>
          </a:p>
          <a:p>
            <a:pPr lvl="1"/>
            <a:r>
              <a:rPr lang="en-US"/>
              <a:t>A source of textual documents</a:t>
            </a:r>
          </a:p>
          <a:p>
            <a:pPr lvl="1"/>
            <a:r>
              <a:rPr lang="en-US"/>
              <a:t>Similarity measure</a:t>
            </a:r>
          </a:p>
          <a:p>
            <a:pPr lvl="2"/>
            <a:r>
              <a:rPr lang="en-US">
                <a:solidFill>
                  <a:srgbClr val="A56F3C"/>
                </a:solidFill>
              </a:rPr>
              <a:t>e.g., how many words are common in these documents</a:t>
            </a:r>
          </a:p>
        </p:txBody>
      </p:sp>
      <p:sp>
        <p:nvSpPr>
          <p:cNvPr id="49156" name="Rectangle 4"/>
          <p:cNvSpPr>
            <a:spLocks noChangeArrowheads="1"/>
          </p:cNvSpPr>
          <p:nvPr/>
        </p:nvSpPr>
        <p:spPr bwMode="auto">
          <a:xfrm>
            <a:off x="6248400" y="2819400"/>
            <a:ext cx="1295400" cy="1066800"/>
          </a:xfrm>
          <a:prstGeom prst="rect">
            <a:avLst/>
          </a:prstGeom>
          <a:solidFill>
            <a:srgbClr val="98ED87"/>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8ED87"/>
            </a:extrusionClr>
          </a:sp3d>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flatTx/>
          </a:bodyPr>
          <a:lstStyle/>
          <a:p>
            <a:pPr algn="ctr">
              <a:buSzTx/>
            </a:pPr>
            <a:r>
              <a:rPr lang="en-US"/>
              <a:t>Clustering</a:t>
            </a:r>
          </a:p>
          <a:p>
            <a:pPr algn="ctr">
              <a:buSzTx/>
            </a:pPr>
            <a:r>
              <a:rPr lang="en-US"/>
              <a:t>System</a:t>
            </a:r>
          </a:p>
        </p:txBody>
      </p:sp>
      <p:sp>
        <p:nvSpPr>
          <p:cNvPr id="49157" name="AutoShape 5"/>
          <p:cNvSpPr>
            <a:spLocks noChangeArrowheads="1"/>
          </p:cNvSpPr>
          <p:nvPr/>
        </p:nvSpPr>
        <p:spPr bwMode="auto">
          <a:xfrm>
            <a:off x="4419600" y="2819400"/>
            <a:ext cx="1447800" cy="895350"/>
          </a:xfrm>
          <a:prstGeom prst="wedgeRoundRectCallout">
            <a:avLst>
              <a:gd name="adj1" fmla="val -21491"/>
              <a:gd name="adj2" fmla="val 119324"/>
              <a:gd name="adj3" fmla="val 16667"/>
            </a:avLst>
          </a:prstGeom>
          <a:solidFill>
            <a:srgbClr val="11DBDB"/>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buSzTx/>
            </a:pPr>
            <a:r>
              <a:rPr lang="en-US"/>
              <a:t>Similarity measure</a:t>
            </a:r>
            <a:endParaRPr lang="en-US" sz="1800"/>
          </a:p>
        </p:txBody>
      </p:sp>
      <p:sp>
        <p:nvSpPr>
          <p:cNvPr id="49158" name="Line 6"/>
          <p:cNvSpPr>
            <a:spLocks noChangeShapeType="1"/>
          </p:cNvSpPr>
          <p:nvPr/>
        </p:nvSpPr>
        <p:spPr bwMode="auto">
          <a:xfrm>
            <a:off x="5867400" y="3276600"/>
            <a:ext cx="39687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59" name="Oval 7"/>
          <p:cNvSpPr>
            <a:spLocks noChangeArrowheads="1"/>
          </p:cNvSpPr>
          <p:nvPr/>
        </p:nvSpPr>
        <p:spPr bwMode="auto">
          <a:xfrm>
            <a:off x="5867400" y="1447800"/>
            <a:ext cx="1995488" cy="990600"/>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r>
              <a:rPr lang="en-US"/>
              <a:t>Documents</a:t>
            </a:r>
          </a:p>
          <a:p>
            <a:pPr algn="ctr">
              <a:buSzTx/>
            </a:pPr>
            <a:r>
              <a:rPr lang="en-US"/>
              <a:t>source</a:t>
            </a:r>
          </a:p>
        </p:txBody>
      </p:sp>
      <p:sp>
        <p:nvSpPr>
          <p:cNvPr id="49160" name="Line 8"/>
          <p:cNvSpPr>
            <a:spLocks noChangeShapeType="1"/>
          </p:cNvSpPr>
          <p:nvPr/>
        </p:nvSpPr>
        <p:spPr bwMode="auto">
          <a:xfrm flipH="1">
            <a:off x="6858000" y="24384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pic>
        <p:nvPicPr>
          <p:cNvPr id="49161" name="Picture 9" descr="bs0055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61325" y="1687513"/>
            <a:ext cx="777875" cy="501650"/>
          </a:xfrm>
          <a:prstGeom prst="rect">
            <a:avLst/>
          </a:prstGeom>
          <a:noFill/>
          <a:extLst>
            <a:ext uri="{909E8E84-426E-40DD-AFC4-6F175D3DCCD1}">
              <a14:hiddenFill xmlns:a14="http://schemas.microsoft.com/office/drawing/2010/main">
                <a:solidFill>
                  <a:srgbClr val="FFFFFF"/>
                </a:solidFill>
              </a14:hiddenFill>
            </a:ext>
          </a:extLst>
        </p:spPr>
      </p:pic>
      <p:grpSp>
        <p:nvGrpSpPr>
          <p:cNvPr id="49254" name="Group 102"/>
          <p:cNvGrpSpPr>
            <a:grpSpLocks/>
          </p:cNvGrpSpPr>
          <p:nvPr/>
        </p:nvGrpSpPr>
        <p:grpSpPr bwMode="auto">
          <a:xfrm>
            <a:off x="304800" y="3886200"/>
            <a:ext cx="8382000" cy="2590800"/>
            <a:chOff x="192" y="2448"/>
            <a:chExt cx="5280" cy="1632"/>
          </a:xfrm>
        </p:grpSpPr>
        <p:sp>
          <p:nvSpPr>
            <p:cNvPr id="49163" name="Line 11"/>
            <p:cNvSpPr>
              <a:spLocks noChangeShapeType="1"/>
            </p:cNvSpPr>
            <p:nvPr/>
          </p:nvSpPr>
          <p:spPr bwMode="auto">
            <a:xfrm>
              <a:off x="4368" y="2448"/>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9162" name="Oval 10"/>
            <p:cNvSpPr>
              <a:spLocks noChangeArrowheads="1"/>
            </p:cNvSpPr>
            <p:nvPr/>
          </p:nvSpPr>
          <p:spPr bwMode="auto">
            <a:xfrm>
              <a:off x="3264" y="2688"/>
              <a:ext cx="2208" cy="1148"/>
            </a:xfrm>
            <a:prstGeom prst="ellipse">
              <a:avLst/>
            </a:prstGeom>
            <a:solidFill>
              <a:srgbClr val="11DBDB"/>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grpSp>
          <p:nvGrpSpPr>
            <p:cNvPr id="49253" name="Group 101"/>
            <p:cNvGrpSpPr>
              <a:grpSpLocks/>
            </p:cNvGrpSpPr>
            <p:nvPr/>
          </p:nvGrpSpPr>
          <p:grpSpPr bwMode="auto">
            <a:xfrm>
              <a:off x="3469" y="2837"/>
              <a:ext cx="1824" cy="932"/>
              <a:chOff x="3360" y="2831"/>
              <a:chExt cx="1824" cy="932"/>
            </a:xfrm>
          </p:grpSpPr>
          <p:sp>
            <p:nvSpPr>
              <p:cNvPr id="49165" name="Rectangle 13"/>
              <p:cNvSpPr>
                <a:spLocks noChangeArrowheads="1"/>
              </p:cNvSpPr>
              <p:nvPr/>
            </p:nvSpPr>
            <p:spPr bwMode="auto">
              <a:xfrm>
                <a:off x="3360" y="3115"/>
                <a:ext cx="261" cy="3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49166" name="Text Box 14"/>
              <p:cNvSpPr txBox="1">
                <a:spLocks noChangeArrowheads="1"/>
              </p:cNvSpPr>
              <p:nvPr/>
            </p:nvSpPr>
            <p:spPr bwMode="auto">
              <a:xfrm>
                <a:off x="3360" y="3115"/>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sp>
            <p:nvSpPr>
              <p:cNvPr id="49175" name="Rectangle 23"/>
              <p:cNvSpPr>
                <a:spLocks noChangeArrowheads="1"/>
              </p:cNvSpPr>
              <p:nvPr/>
            </p:nvSpPr>
            <p:spPr bwMode="auto">
              <a:xfrm>
                <a:off x="3441" y="3196"/>
                <a:ext cx="261" cy="3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1200"/>
              </a:p>
            </p:txBody>
          </p:sp>
          <p:sp>
            <p:nvSpPr>
              <p:cNvPr id="49176" name="Text Box 24"/>
              <p:cNvSpPr txBox="1">
                <a:spLocks noChangeArrowheads="1"/>
              </p:cNvSpPr>
              <p:nvPr/>
            </p:nvSpPr>
            <p:spPr bwMode="auto">
              <a:xfrm>
                <a:off x="3441" y="3196"/>
                <a:ext cx="284"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600" b="1"/>
                  <a:t>Doc</a:t>
                </a:r>
                <a:endParaRPr lang="en-US" sz="1800" b="1"/>
              </a:p>
            </p:txBody>
          </p:sp>
          <p:sp>
            <p:nvSpPr>
              <p:cNvPr id="49178" name="Rectangle 26"/>
              <p:cNvSpPr>
                <a:spLocks noChangeArrowheads="1"/>
              </p:cNvSpPr>
              <p:nvPr/>
            </p:nvSpPr>
            <p:spPr bwMode="auto">
              <a:xfrm>
                <a:off x="3522" y="3277"/>
                <a:ext cx="261" cy="3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1200"/>
              </a:p>
            </p:txBody>
          </p:sp>
          <p:sp>
            <p:nvSpPr>
              <p:cNvPr id="49179" name="Text Box 27"/>
              <p:cNvSpPr txBox="1">
                <a:spLocks noChangeArrowheads="1"/>
              </p:cNvSpPr>
              <p:nvPr/>
            </p:nvSpPr>
            <p:spPr bwMode="auto">
              <a:xfrm>
                <a:off x="3522" y="3277"/>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sp>
            <p:nvSpPr>
              <p:cNvPr id="49181" name="Rectangle 29"/>
              <p:cNvSpPr>
                <a:spLocks noChangeArrowheads="1"/>
              </p:cNvSpPr>
              <p:nvPr/>
            </p:nvSpPr>
            <p:spPr bwMode="auto">
              <a:xfrm>
                <a:off x="3846" y="2831"/>
                <a:ext cx="261" cy="3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49182" name="Text Box 30"/>
              <p:cNvSpPr txBox="1">
                <a:spLocks noChangeArrowheads="1"/>
              </p:cNvSpPr>
              <p:nvPr/>
            </p:nvSpPr>
            <p:spPr bwMode="auto">
              <a:xfrm>
                <a:off x="3846" y="2831"/>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sp>
            <p:nvSpPr>
              <p:cNvPr id="49184" name="Rectangle 32"/>
              <p:cNvSpPr>
                <a:spLocks noChangeArrowheads="1"/>
              </p:cNvSpPr>
              <p:nvPr/>
            </p:nvSpPr>
            <p:spPr bwMode="auto">
              <a:xfrm>
                <a:off x="4130" y="3398"/>
                <a:ext cx="261" cy="3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49185" name="Text Box 33"/>
              <p:cNvSpPr txBox="1">
                <a:spLocks noChangeArrowheads="1"/>
              </p:cNvSpPr>
              <p:nvPr/>
            </p:nvSpPr>
            <p:spPr bwMode="auto">
              <a:xfrm>
                <a:off x="4130" y="3398"/>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sp>
            <p:nvSpPr>
              <p:cNvPr id="49187" name="Rectangle 35"/>
              <p:cNvSpPr>
                <a:spLocks noChangeArrowheads="1"/>
              </p:cNvSpPr>
              <p:nvPr/>
            </p:nvSpPr>
            <p:spPr bwMode="auto">
              <a:xfrm>
                <a:off x="4819" y="2953"/>
                <a:ext cx="261" cy="3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49188" name="Text Box 36"/>
              <p:cNvSpPr txBox="1">
                <a:spLocks noChangeArrowheads="1"/>
              </p:cNvSpPr>
              <p:nvPr/>
            </p:nvSpPr>
            <p:spPr bwMode="auto">
              <a:xfrm>
                <a:off x="4819" y="2953"/>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sp>
            <p:nvSpPr>
              <p:cNvPr id="49190" name="Rectangle 38"/>
              <p:cNvSpPr>
                <a:spLocks noChangeArrowheads="1"/>
              </p:cNvSpPr>
              <p:nvPr/>
            </p:nvSpPr>
            <p:spPr bwMode="auto">
              <a:xfrm>
                <a:off x="3927" y="2993"/>
                <a:ext cx="261" cy="36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49191" name="Text Box 39"/>
              <p:cNvSpPr txBox="1">
                <a:spLocks noChangeArrowheads="1"/>
              </p:cNvSpPr>
              <p:nvPr/>
            </p:nvSpPr>
            <p:spPr bwMode="auto">
              <a:xfrm>
                <a:off x="3927" y="2992"/>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sp>
            <p:nvSpPr>
              <p:cNvPr id="49193" name="Rectangle 41"/>
              <p:cNvSpPr>
                <a:spLocks noChangeArrowheads="1"/>
              </p:cNvSpPr>
              <p:nvPr/>
            </p:nvSpPr>
            <p:spPr bwMode="auto">
              <a:xfrm>
                <a:off x="3603" y="3358"/>
                <a:ext cx="261" cy="3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49194" name="Text Box 42"/>
              <p:cNvSpPr txBox="1">
                <a:spLocks noChangeArrowheads="1"/>
              </p:cNvSpPr>
              <p:nvPr/>
            </p:nvSpPr>
            <p:spPr bwMode="auto">
              <a:xfrm>
                <a:off x="3603" y="3357"/>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sp>
            <p:nvSpPr>
              <p:cNvPr id="49196" name="Rectangle 44"/>
              <p:cNvSpPr>
                <a:spLocks noChangeArrowheads="1"/>
              </p:cNvSpPr>
              <p:nvPr/>
            </p:nvSpPr>
            <p:spPr bwMode="auto">
              <a:xfrm>
                <a:off x="4900" y="3034"/>
                <a:ext cx="261" cy="3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49197" name="Text Box 45"/>
              <p:cNvSpPr txBox="1">
                <a:spLocks noChangeArrowheads="1"/>
              </p:cNvSpPr>
              <p:nvPr/>
            </p:nvSpPr>
            <p:spPr bwMode="auto">
              <a:xfrm>
                <a:off x="4900" y="3034"/>
                <a:ext cx="28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grpSp>
            <p:nvGrpSpPr>
              <p:cNvPr id="49202" name="Group 50"/>
              <p:cNvGrpSpPr>
                <a:grpSpLocks/>
              </p:cNvGrpSpPr>
              <p:nvPr/>
            </p:nvGrpSpPr>
            <p:grpSpPr bwMode="auto">
              <a:xfrm>
                <a:off x="4698" y="3155"/>
                <a:ext cx="283" cy="365"/>
                <a:chOff x="4848" y="3264"/>
                <a:chExt cx="336" cy="432"/>
              </a:xfrm>
            </p:grpSpPr>
            <p:sp>
              <p:nvSpPr>
                <p:cNvPr id="49199" name="Rectangle 47"/>
                <p:cNvSpPr>
                  <a:spLocks noChangeArrowheads="1"/>
                </p:cNvSpPr>
                <p:nvPr/>
              </p:nvSpPr>
              <p:spPr bwMode="auto">
                <a:xfrm>
                  <a:off x="4848" y="3264"/>
                  <a:ext cx="309"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SzTx/>
                  </a:pPr>
                  <a:endParaRPr lang="en-US" sz="2400"/>
                </a:p>
              </p:txBody>
            </p:sp>
            <p:sp>
              <p:nvSpPr>
                <p:cNvPr id="49200" name="Text Box 48"/>
                <p:cNvSpPr txBox="1">
                  <a:spLocks noChangeArrowheads="1"/>
                </p:cNvSpPr>
                <p:nvPr/>
              </p:nvSpPr>
              <p:spPr bwMode="auto">
                <a:xfrm>
                  <a:off x="4848" y="3264"/>
                  <a:ext cx="336"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lgn="l">
                    <a:defRPr sz="2400">
                      <a:solidFill>
                        <a:schemeClr val="tx1"/>
                      </a:solidFill>
                      <a:latin typeface="Times New Roman" pitchFamily="18" charset="0"/>
                      <a:cs typeface="Times New Roman" pitchFamily="18" charset="0"/>
                    </a:defRPr>
                  </a:lvl1pPr>
                  <a:lvl2pPr marL="914400" indent="-457200" algn="l">
                    <a:defRPr sz="2400">
                      <a:solidFill>
                        <a:schemeClr val="tx1"/>
                      </a:solidFill>
                      <a:latin typeface="Times New Roman" pitchFamily="18" charset="0"/>
                      <a:cs typeface="Times New Roman" pitchFamily="18" charset="0"/>
                    </a:defRPr>
                  </a:lvl2pPr>
                  <a:lvl3pPr marL="1371600" indent="-457200" algn="l">
                    <a:defRPr sz="2400">
                      <a:solidFill>
                        <a:schemeClr val="tx1"/>
                      </a:solidFill>
                      <a:latin typeface="Times New Roman" pitchFamily="18" charset="0"/>
                      <a:cs typeface="Times New Roman" pitchFamily="18" charset="0"/>
                    </a:defRPr>
                  </a:lvl3pPr>
                  <a:lvl4pPr marL="1828800" indent="-457200" algn="l">
                    <a:defRPr sz="2400">
                      <a:solidFill>
                        <a:schemeClr val="tx1"/>
                      </a:solidFill>
                      <a:latin typeface="Times New Roman" pitchFamily="18" charset="0"/>
                      <a:cs typeface="Times New Roman" pitchFamily="18" charset="0"/>
                    </a:defRPr>
                  </a:lvl4pPr>
                  <a:lvl5pPr marL="2286000" indent="-457200" algn="l">
                    <a:defRPr sz="2400">
                      <a:solidFill>
                        <a:schemeClr val="tx1"/>
                      </a:solidFill>
                      <a:latin typeface="Times New Roman" pitchFamily="18" charset="0"/>
                      <a:cs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cs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cs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cs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cs typeface="Times New Roman" pitchFamily="18" charset="0"/>
                    </a:defRPr>
                  </a:lvl9pPr>
                </a:lstStyle>
                <a:p>
                  <a:pPr>
                    <a:buSzTx/>
                  </a:pPr>
                  <a:r>
                    <a:rPr lang="en-US" sz="1200" b="1"/>
                    <a:t>Doc</a:t>
                  </a:r>
                </a:p>
              </p:txBody>
            </p:sp>
          </p:grpSp>
        </p:grpSp>
        <p:sp>
          <p:nvSpPr>
            <p:cNvPr id="49201" name="Rectangle 49"/>
            <p:cNvSpPr>
              <a:spLocks noChangeArrowheads="1"/>
            </p:cNvSpPr>
            <p:nvPr/>
          </p:nvSpPr>
          <p:spPr bwMode="auto">
            <a:xfrm>
              <a:off x="192" y="2784"/>
              <a:ext cx="2640" cy="1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SzTx/>
                <a:buFontTx/>
                <a:buChar char="•"/>
              </a:pPr>
              <a:r>
                <a:rPr lang="en-US" b="1">
                  <a:solidFill>
                    <a:srgbClr val="556358"/>
                  </a:solidFill>
                  <a:latin typeface="Trebuchet MS" pitchFamily="34" charset="0"/>
                </a:rPr>
                <a:t>Find:</a:t>
              </a:r>
            </a:p>
            <a:p>
              <a:pPr marL="742950" lvl="1" indent="-285750" algn="l">
                <a:lnSpc>
                  <a:spcPct val="90000"/>
                </a:lnSpc>
                <a:spcBef>
                  <a:spcPct val="20000"/>
                </a:spcBef>
                <a:buClr>
                  <a:schemeClr val="bg2"/>
                </a:buClr>
                <a:buFont typeface="Times" pitchFamily="18" charset="0"/>
                <a:buChar char="•"/>
              </a:pPr>
              <a:r>
                <a:rPr lang="en-US" sz="1800">
                  <a:solidFill>
                    <a:srgbClr val="556358"/>
                  </a:solidFill>
                  <a:latin typeface="Trebuchet MS" pitchFamily="34" charset="0"/>
                </a:rPr>
                <a:t>Several clusters of documents that are </a:t>
              </a:r>
              <a:r>
                <a:rPr lang="en-US" sz="1800">
                  <a:solidFill>
                    <a:srgbClr val="A56F3C"/>
                  </a:solidFill>
                  <a:latin typeface="Trebuchet MS" pitchFamily="34" charset="0"/>
                </a:rPr>
                <a:t>relevant</a:t>
              </a:r>
              <a:r>
                <a:rPr lang="en-US" sz="1800">
                  <a:solidFill>
                    <a:srgbClr val="556358"/>
                  </a:solidFill>
                  <a:latin typeface="Trebuchet MS" pitchFamily="34" charset="0"/>
                </a:rPr>
                <a:t> to each other</a:t>
              </a:r>
            </a:p>
          </p:txBody>
        </p:sp>
      </p:grpSp>
    </p:spTree>
    <p:extLst>
      <p:ext uri="{BB962C8B-B14F-4D97-AF65-F5344CB8AC3E}">
        <p14:creationId xmlns:p14="http://schemas.microsoft.com/office/powerpoint/2010/main" val="67357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9254"/>
                                        </p:tgtEl>
                                        <p:attrNameLst>
                                          <p:attrName>style.visibility</p:attrName>
                                        </p:attrNameLst>
                                      </p:cBhvr>
                                      <p:to>
                                        <p:strVal val="visible"/>
                                      </p:to>
                                    </p:set>
                                    <p:anim calcmode="lin" valueType="num">
                                      <p:cBhvr additive="base">
                                        <p:cTn id="7" dur="500" fill="hold"/>
                                        <p:tgtEl>
                                          <p:spTgt spid="49254"/>
                                        </p:tgtEl>
                                        <p:attrNameLst>
                                          <p:attrName>ppt_x</p:attrName>
                                        </p:attrNameLst>
                                      </p:cBhvr>
                                      <p:tavLst>
                                        <p:tav tm="0">
                                          <p:val>
                                            <p:strVal val="0-#ppt_w/2"/>
                                          </p:val>
                                        </p:tav>
                                        <p:tav tm="100000">
                                          <p:val>
                                            <p:strVal val="#ppt_x"/>
                                          </p:val>
                                        </p:tav>
                                      </p:tavLst>
                                    </p:anim>
                                    <p:anim calcmode="lin" valueType="num">
                                      <p:cBhvr additive="base">
                                        <p:cTn id="8" dur="500" fill="hold"/>
                                        <p:tgtEl>
                                          <p:spTgt spid="492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ChangeArrowheads="1"/>
          </p:cNvSpPr>
          <p:nvPr/>
        </p:nvSpPr>
        <p:spPr bwMode="auto">
          <a:xfrm>
            <a:off x="400050" y="2089150"/>
            <a:ext cx="7829550" cy="38100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3794" name="Rectangle 2"/>
          <p:cNvSpPr>
            <a:spLocks noGrp="1" noChangeArrowheads="1"/>
          </p:cNvSpPr>
          <p:nvPr>
            <p:ph type="title"/>
          </p:nvPr>
        </p:nvSpPr>
        <p:spPr/>
        <p:txBody>
          <a:bodyPr/>
          <a:lstStyle/>
          <a:p>
            <a:r>
              <a:rPr lang="en-US"/>
              <a:t>Outline</a:t>
            </a:r>
            <a:endParaRPr lang="en-US">
              <a:solidFill>
                <a:srgbClr val="9900CC"/>
              </a:solidFill>
            </a:endParaRPr>
          </a:p>
        </p:txBody>
      </p:sp>
      <p:sp>
        <p:nvSpPr>
          <p:cNvPr id="33795" name="Rectangle 3"/>
          <p:cNvSpPr>
            <a:spLocks noGrp="1" noChangeArrowheads="1"/>
          </p:cNvSpPr>
          <p:nvPr>
            <p:ph type="body" idx="1"/>
          </p:nvPr>
        </p:nvSpPr>
        <p:spPr/>
        <p:txBody>
          <a:bodyPr/>
          <a:lstStyle/>
          <a:p>
            <a:r>
              <a:rPr lang="en-US"/>
              <a:t>Text mining applications</a:t>
            </a:r>
          </a:p>
          <a:p>
            <a:r>
              <a:rPr lang="en-US"/>
              <a:t>Text characteristics</a:t>
            </a:r>
          </a:p>
          <a:p>
            <a:r>
              <a:rPr lang="en-US"/>
              <a:t>Text mining process</a:t>
            </a:r>
          </a:p>
          <a:p>
            <a:r>
              <a:rPr lang="en-US"/>
              <a:t>Learning methods</a:t>
            </a:r>
          </a:p>
        </p:txBody>
      </p:sp>
    </p:spTree>
    <p:extLst>
      <p:ext uri="{BB962C8B-B14F-4D97-AF65-F5344CB8AC3E}">
        <p14:creationId xmlns:p14="http://schemas.microsoft.com/office/powerpoint/2010/main" val="13594281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Text characteristics: Outline</a:t>
            </a:r>
            <a:endParaRPr lang="en-US">
              <a:solidFill>
                <a:srgbClr val="9900CC"/>
              </a:solidFill>
            </a:endParaRPr>
          </a:p>
        </p:txBody>
      </p:sp>
      <p:sp>
        <p:nvSpPr>
          <p:cNvPr id="25603" name="Rectangle 3"/>
          <p:cNvSpPr>
            <a:spLocks noGrp="1" noChangeArrowheads="1"/>
          </p:cNvSpPr>
          <p:nvPr>
            <p:ph type="body" idx="1"/>
          </p:nvPr>
        </p:nvSpPr>
        <p:spPr/>
        <p:txBody>
          <a:bodyPr/>
          <a:lstStyle/>
          <a:p>
            <a:r>
              <a:rPr lang="en-US"/>
              <a:t>Large textual data base </a:t>
            </a:r>
          </a:p>
          <a:p>
            <a:r>
              <a:rPr lang="en-US"/>
              <a:t>High dimensionality </a:t>
            </a:r>
          </a:p>
          <a:p>
            <a:r>
              <a:rPr lang="en-US"/>
              <a:t>Several input modes</a:t>
            </a:r>
          </a:p>
          <a:p>
            <a:r>
              <a:rPr lang="en-US"/>
              <a:t>Dependency </a:t>
            </a:r>
          </a:p>
          <a:p>
            <a:r>
              <a:rPr lang="en-US"/>
              <a:t>Ambiguity</a:t>
            </a:r>
          </a:p>
          <a:p>
            <a:r>
              <a:rPr lang="en-US"/>
              <a:t>Noisy data</a:t>
            </a:r>
          </a:p>
          <a:p>
            <a:r>
              <a:rPr lang="en-US"/>
              <a:t>Not well structured text</a:t>
            </a:r>
          </a:p>
        </p:txBody>
      </p:sp>
    </p:spTree>
    <p:extLst>
      <p:ext uri="{BB962C8B-B14F-4D97-AF65-F5344CB8AC3E}">
        <p14:creationId xmlns:p14="http://schemas.microsoft.com/office/powerpoint/2010/main" val="31831262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Text characteristics</a:t>
            </a:r>
            <a:endParaRPr lang="en-US">
              <a:solidFill>
                <a:srgbClr val="9900CC"/>
              </a:solidFill>
            </a:endParaRPr>
          </a:p>
        </p:txBody>
      </p:sp>
      <p:sp>
        <p:nvSpPr>
          <p:cNvPr id="17411" name="Rectangle 3"/>
          <p:cNvSpPr>
            <a:spLocks noGrp="1" noChangeArrowheads="1"/>
          </p:cNvSpPr>
          <p:nvPr>
            <p:ph type="body" idx="1"/>
          </p:nvPr>
        </p:nvSpPr>
        <p:spPr/>
        <p:txBody>
          <a:bodyPr>
            <a:normAutofit fontScale="92500" lnSpcReduction="10000"/>
          </a:bodyPr>
          <a:lstStyle/>
          <a:p>
            <a:r>
              <a:rPr lang="en-US"/>
              <a:t>Large textual data base</a:t>
            </a:r>
          </a:p>
          <a:p>
            <a:pPr lvl="1"/>
            <a:r>
              <a:rPr lang="en-US"/>
              <a:t>Efficiency consideration</a:t>
            </a:r>
          </a:p>
          <a:p>
            <a:pPr lvl="2"/>
            <a:r>
              <a:rPr lang="en-US"/>
              <a:t>over 2,000,000,000 web pages</a:t>
            </a:r>
          </a:p>
          <a:p>
            <a:pPr lvl="2"/>
            <a:r>
              <a:rPr lang="en-US"/>
              <a:t>almost all publications are also in electronic form</a:t>
            </a:r>
          </a:p>
          <a:p>
            <a:r>
              <a:rPr lang="en-US"/>
              <a:t>High dimensionality (Sparse input)</a:t>
            </a:r>
          </a:p>
          <a:p>
            <a:pPr lvl="1"/>
            <a:r>
              <a:rPr lang="en-US"/>
              <a:t>Consider each word/phrase as a dimension</a:t>
            </a:r>
          </a:p>
          <a:p>
            <a:r>
              <a:rPr lang="en-US"/>
              <a:t>Several input modes</a:t>
            </a:r>
          </a:p>
          <a:p>
            <a:pPr lvl="1"/>
            <a:r>
              <a:rPr lang="en-US">
                <a:solidFill>
                  <a:srgbClr val="A56F3C"/>
                </a:solidFill>
              </a:rPr>
              <a:t>e.g., Web mining: information about user is generated by semantics, browse pattern and outside knowledgebase.</a:t>
            </a:r>
          </a:p>
        </p:txBody>
      </p:sp>
    </p:spTree>
    <p:extLst>
      <p:ext uri="{BB962C8B-B14F-4D97-AF65-F5344CB8AC3E}">
        <p14:creationId xmlns:p14="http://schemas.microsoft.com/office/powerpoint/2010/main" val="1492288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strips(downLeft)">
                                      <p:cBhvr>
                                        <p:cTn id="7" dur="500"/>
                                        <p:tgtEl>
                                          <p:spTgt spid="17411">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strips(downLeft)">
                                      <p:cBhvr>
                                        <p:cTn id="10" dur="500"/>
                                        <p:tgtEl>
                                          <p:spTgt spid="17411">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strips(downLeft)">
                                      <p:cBhvr>
                                        <p:cTn id="13" dur="500"/>
                                        <p:tgtEl>
                                          <p:spTgt spid="17411">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strips(downLeft)">
                                      <p:cBhvr>
                                        <p:cTn id="16" dur="500"/>
                                        <p:tgtEl>
                                          <p:spTgt spid="1741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17411">
                                            <p:txEl>
                                              <p:pRg st="4" end="4"/>
                                            </p:txEl>
                                          </p:spTgt>
                                        </p:tgtEl>
                                        <p:attrNameLst>
                                          <p:attrName>style.visibility</p:attrName>
                                        </p:attrNameLst>
                                      </p:cBhvr>
                                      <p:to>
                                        <p:strVal val="visible"/>
                                      </p:to>
                                    </p:set>
                                    <p:animEffect transition="in" filter="strips(downLeft)">
                                      <p:cBhvr>
                                        <p:cTn id="21" dur="500"/>
                                        <p:tgtEl>
                                          <p:spTgt spid="17411">
                                            <p:txEl>
                                              <p:pRg st="4" end="4"/>
                                            </p:txEl>
                                          </p:spTgt>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strips(downLeft)">
                                      <p:cBhvr>
                                        <p:cTn id="24" dur="500"/>
                                        <p:tgtEl>
                                          <p:spTgt spid="1741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17411">
                                            <p:txEl>
                                              <p:pRg st="6" end="6"/>
                                            </p:txEl>
                                          </p:spTgt>
                                        </p:tgtEl>
                                        <p:attrNameLst>
                                          <p:attrName>style.visibility</p:attrName>
                                        </p:attrNameLst>
                                      </p:cBhvr>
                                      <p:to>
                                        <p:strVal val="visible"/>
                                      </p:to>
                                    </p:set>
                                    <p:animEffect transition="in" filter="strips(downLeft)">
                                      <p:cBhvr>
                                        <p:cTn id="29" dur="500"/>
                                        <p:tgtEl>
                                          <p:spTgt spid="17411">
                                            <p:txEl>
                                              <p:pRg st="6" end="6"/>
                                            </p:txEl>
                                          </p:spTgt>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17411">
                                            <p:txEl>
                                              <p:pRg st="7" end="7"/>
                                            </p:txEl>
                                          </p:spTgt>
                                        </p:tgtEl>
                                        <p:attrNameLst>
                                          <p:attrName>style.visibility</p:attrName>
                                        </p:attrNameLst>
                                      </p:cBhvr>
                                      <p:to>
                                        <p:strVal val="visible"/>
                                      </p:to>
                                    </p:set>
                                    <p:animEffect transition="in" filter="strips(downLeft)">
                                      <p:cBhvr>
                                        <p:cTn id="32"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Text characteristics</a:t>
            </a:r>
            <a:endParaRPr lang="en-US">
              <a:solidFill>
                <a:srgbClr val="9900CC"/>
              </a:solidFill>
            </a:endParaRPr>
          </a:p>
        </p:txBody>
      </p:sp>
      <p:sp>
        <p:nvSpPr>
          <p:cNvPr id="26627" name="Rectangle 3"/>
          <p:cNvSpPr>
            <a:spLocks noGrp="1" noChangeArrowheads="1"/>
          </p:cNvSpPr>
          <p:nvPr>
            <p:ph type="body" idx="1"/>
          </p:nvPr>
        </p:nvSpPr>
        <p:spPr>
          <a:xfrm>
            <a:off x="268288" y="1524000"/>
            <a:ext cx="8077200" cy="5105400"/>
          </a:xfrm>
        </p:spPr>
        <p:txBody>
          <a:bodyPr>
            <a:normAutofit fontScale="92500" lnSpcReduction="10000"/>
          </a:bodyPr>
          <a:lstStyle/>
          <a:p>
            <a:r>
              <a:rPr lang="en-US"/>
              <a:t>Dependency</a:t>
            </a:r>
          </a:p>
          <a:p>
            <a:pPr lvl="1"/>
            <a:r>
              <a:rPr lang="en-US"/>
              <a:t>relevant information is a complex conjunction of words/phrases</a:t>
            </a:r>
          </a:p>
          <a:p>
            <a:pPr lvl="2"/>
            <a:r>
              <a:rPr lang="en-US">
                <a:solidFill>
                  <a:srgbClr val="A56F3C"/>
                </a:solidFill>
              </a:rPr>
              <a:t>e.g., Document categorization.</a:t>
            </a:r>
          </a:p>
          <a:p>
            <a:pPr lvl="2">
              <a:buFontTx/>
              <a:buNone/>
            </a:pPr>
            <a:r>
              <a:rPr lang="en-US">
                <a:solidFill>
                  <a:srgbClr val="A56F3C"/>
                </a:solidFill>
              </a:rPr>
              <a:t>            Pronoun disambiguation.</a:t>
            </a:r>
          </a:p>
          <a:p>
            <a:r>
              <a:rPr lang="en-US"/>
              <a:t>Ambiguity</a:t>
            </a:r>
          </a:p>
          <a:p>
            <a:pPr lvl="1"/>
            <a:r>
              <a:rPr lang="en-US"/>
              <a:t>Word ambiguity </a:t>
            </a:r>
          </a:p>
          <a:p>
            <a:pPr lvl="2"/>
            <a:r>
              <a:rPr lang="en-US">
                <a:solidFill>
                  <a:srgbClr val="A56F3C"/>
                </a:solidFill>
              </a:rPr>
              <a:t>Pronouns  (he, she …)</a:t>
            </a:r>
          </a:p>
          <a:p>
            <a:pPr lvl="2"/>
            <a:r>
              <a:rPr lang="en-US">
                <a:solidFill>
                  <a:srgbClr val="A56F3C"/>
                </a:solidFill>
              </a:rPr>
              <a:t>“buy”, “purchase” </a:t>
            </a:r>
          </a:p>
          <a:p>
            <a:pPr lvl="1"/>
            <a:r>
              <a:rPr lang="en-US"/>
              <a:t>Semantic ambiguity</a:t>
            </a:r>
          </a:p>
          <a:p>
            <a:pPr lvl="2"/>
            <a:r>
              <a:rPr lang="en-US">
                <a:solidFill>
                  <a:srgbClr val="A56F3C"/>
                </a:solidFill>
              </a:rPr>
              <a:t>The king saw the rabbit with his glasses. (multiple meanings)</a:t>
            </a:r>
          </a:p>
          <a:p>
            <a:pPr lvl="2"/>
            <a:endParaRPr lang="en-US"/>
          </a:p>
        </p:txBody>
      </p:sp>
    </p:spTree>
    <p:extLst>
      <p:ext uri="{BB962C8B-B14F-4D97-AF65-F5344CB8AC3E}">
        <p14:creationId xmlns:p14="http://schemas.microsoft.com/office/powerpoint/2010/main" val="3344825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strips(downLeft)">
                                      <p:cBhvr>
                                        <p:cTn id="7" dur="500"/>
                                        <p:tgtEl>
                                          <p:spTgt spid="26627">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strips(downLeft)">
                                      <p:cBhvr>
                                        <p:cTn id="10" dur="500"/>
                                        <p:tgtEl>
                                          <p:spTgt spid="26627">
                                            <p:txEl>
                                              <p:pRg st="1" end="1"/>
                                            </p:txEl>
                                          </p:spTgt>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strips(downLeft)">
                                      <p:cBhvr>
                                        <p:cTn id="13" dur="500"/>
                                        <p:tgtEl>
                                          <p:spTgt spid="26627">
                                            <p:txEl>
                                              <p:pRg st="2" end="2"/>
                                            </p:txEl>
                                          </p:spTgt>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strips(downLeft)">
                                      <p:cBhvr>
                                        <p:cTn id="16" dur="500"/>
                                        <p:tgtEl>
                                          <p:spTgt spid="26627">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strips(downLeft)">
                                      <p:cBhvr>
                                        <p:cTn id="21" dur="500"/>
                                        <p:tgtEl>
                                          <p:spTgt spid="26627">
                                            <p:txEl>
                                              <p:pRg st="4" end="4"/>
                                            </p:txEl>
                                          </p:spTgt>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strips(downLeft)">
                                      <p:cBhvr>
                                        <p:cTn id="24" dur="500"/>
                                        <p:tgtEl>
                                          <p:spTgt spid="26627">
                                            <p:txEl>
                                              <p:pRg st="5" end="5"/>
                                            </p:txEl>
                                          </p:spTgt>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strips(downLeft)">
                                      <p:cBhvr>
                                        <p:cTn id="27" dur="500"/>
                                        <p:tgtEl>
                                          <p:spTgt spid="26627">
                                            <p:txEl>
                                              <p:pRg st="6" end="6"/>
                                            </p:txEl>
                                          </p:spTgt>
                                        </p:tgtEl>
                                      </p:cBhvr>
                                    </p:animEffect>
                                  </p:childTnLst>
                                </p:cTn>
                              </p:par>
                              <p:par>
                                <p:cTn id="28" presetID="18" presetClass="entr" presetSubtype="12"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strips(downLeft)">
                                      <p:cBhvr>
                                        <p:cTn id="30" dur="500"/>
                                        <p:tgtEl>
                                          <p:spTgt spid="26627">
                                            <p:txEl>
                                              <p:pRg st="7" end="7"/>
                                            </p:txEl>
                                          </p:spTgt>
                                        </p:tgtEl>
                                      </p:cBhvr>
                                    </p:animEffect>
                                  </p:childTnLst>
                                </p:cTn>
                              </p:par>
                              <p:par>
                                <p:cTn id="31" presetID="18" presetClass="entr" presetSubtype="12"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strips(downLeft)">
                                      <p:cBhvr>
                                        <p:cTn id="33" dur="500"/>
                                        <p:tgtEl>
                                          <p:spTgt spid="26627">
                                            <p:txEl>
                                              <p:pRg st="8" end="8"/>
                                            </p:txEl>
                                          </p:spTgt>
                                        </p:tgtEl>
                                      </p:cBhvr>
                                    </p:animEffect>
                                  </p:childTnLst>
                                </p:cTn>
                              </p:par>
                              <p:par>
                                <p:cTn id="34" presetID="18" presetClass="entr" presetSubtype="12" fill="hold" grpId="0" nodeType="withEffect">
                                  <p:stCondLst>
                                    <p:cond delay="0"/>
                                  </p:stCondLst>
                                  <p:childTnLst>
                                    <p:set>
                                      <p:cBhvr>
                                        <p:cTn id="35" dur="1" fill="hold">
                                          <p:stCondLst>
                                            <p:cond delay="0"/>
                                          </p:stCondLst>
                                        </p:cTn>
                                        <p:tgtEl>
                                          <p:spTgt spid="26627">
                                            <p:txEl>
                                              <p:pRg st="9" end="9"/>
                                            </p:txEl>
                                          </p:spTgt>
                                        </p:tgtEl>
                                        <p:attrNameLst>
                                          <p:attrName>style.visibility</p:attrName>
                                        </p:attrNameLst>
                                      </p:cBhvr>
                                      <p:to>
                                        <p:strVal val="visible"/>
                                      </p:to>
                                    </p:set>
                                    <p:animEffect transition="in" filter="strips(downLeft)">
                                      <p:cBhvr>
                                        <p:cTn id="36" dur="500"/>
                                        <p:tgtEl>
                                          <p:spTgt spid="266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Text characteristics</a:t>
            </a:r>
            <a:endParaRPr lang="en-US">
              <a:solidFill>
                <a:srgbClr val="9900CC"/>
              </a:solidFill>
            </a:endParaRPr>
          </a:p>
        </p:txBody>
      </p:sp>
      <p:sp>
        <p:nvSpPr>
          <p:cNvPr id="27651" name="Rectangle 3"/>
          <p:cNvSpPr>
            <a:spLocks noGrp="1" noChangeArrowheads="1"/>
          </p:cNvSpPr>
          <p:nvPr>
            <p:ph type="body" idx="1"/>
          </p:nvPr>
        </p:nvSpPr>
        <p:spPr/>
        <p:txBody>
          <a:bodyPr/>
          <a:lstStyle/>
          <a:p>
            <a:r>
              <a:rPr lang="en-US"/>
              <a:t>Noisy data</a:t>
            </a:r>
          </a:p>
          <a:p>
            <a:pPr lvl="2"/>
            <a:r>
              <a:rPr lang="en-US">
                <a:solidFill>
                  <a:srgbClr val="A56F3C"/>
                </a:solidFill>
              </a:rPr>
              <a:t>Example:  Spelling mistakes</a:t>
            </a:r>
          </a:p>
          <a:p>
            <a:pPr>
              <a:spcBef>
                <a:spcPct val="0"/>
              </a:spcBef>
            </a:pPr>
            <a:r>
              <a:rPr lang="en-US"/>
              <a:t>Not well structured text</a:t>
            </a:r>
          </a:p>
          <a:p>
            <a:pPr lvl="1">
              <a:spcBef>
                <a:spcPct val="0"/>
              </a:spcBef>
            </a:pPr>
            <a:r>
              <a:rPr lang="en-US"/>
              <a:t>Chat rooms</a:t>
            </a:r>
          </a:p>
          <a:p>
            <a:pPr lvl="2"/>
            <a:r>
              <a:rPr lang="en-US">
                <a:solidFill>
                  <a:srgbClr val="A56F3C"/>
                </a:solidFill>
              </a:rPr>
              <a:t>“r u available ?”</a:t>
            </a:r>
          </a:p>
          <a:p>
            <a:pPr lvl="2"/>
            <a:r>
              <a:rPr lang="en-US">
                <a:solidFill>
                  <a:srgbClr val="A56F3C"/>
                </a:solidFill>
              </a:rPr>
              <a:t>“Hey whazzzzzz up” </a:t>
            </a:r>
          </a:p>
          <a:p>
            <a:pPr lvl="1"/>
            <a:r>
              <a:rPr lang="en-US"/>
              <a:t>Speech</a:t>
            </a:r>
          </a:p>
        </p:txBody>
      </p:sp>
    </p:spTree>
    <p:extLst>
      <p:ext uri="{BB962C8B-B14F-4D97-AF65-F5344CB8AC3E}">
        <p14:creationId xmlns:p14="http://schemas.microsoft.com/office/powerpoint/2010/main" val="881678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strips(downLeft)">
                                      <p:cBhvr>
                                        <p:cTn id="7" dur="500"/>
                                        <p:tgtEl>
                                          <p:spTgt spid="27651">
                                            <p:txEl>
                                              <p:pRg st="0" end="0"/>
                                            </p:txEl>
                                          </p:spTgt>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7651">
                                            <p:txEl>
                                              <p:pRg st="1" end="1"/>
                                            </p:txEl>
                                          </p:spTgt>
                                        </p:tgtEl>
                                        <p:attrNameLst>
                                          <p:attrName>style.visibility</p:attrName>
                                        </p:attrNameLst>
                                      </p:cBhvr>
                                      <p:to>
                                        <p:strVal val="visible"/>
                                      </p:to>
                                    </p:set>
                                    <p:animEffect transition="in" filter="strips(downLeft)">
                                      <p:cBhvr>
                                        <p:cTn id="10" dur="500"/>
                                        <p:tgtEl>
                                          <p:spTgt spid="2765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12"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Effect transition="in" filter="strips(downLeft)">
                                      <p:cBhvr>
                                        <p:cTn id="15" dur="500"/>
                                        <p:tgtEl>
                                          <p:spTgt spid="27651">
                                            <p:txEl>
                                              <p:pRg st="2" end="2"/>
                                            </p:txEl>
                                          </p:spTgt>
                                        </p:tgtEl>
                                      </p:cBhvr>
                                    </p:animEffect>
                                  </p:childTnLst>
                                </p:cTn>
                              </p:par>
                              <p:par>
                                <p:cTn id="16" presetID="18" presetClass="entr" presetSubtype="12" fill="hold" grpId="0" nodeType="withEffect">
                                  <p:stCondLst>
                                    <p:cond delay="0"/>
                                  </p:stCondLst>
                                  <p:childTnLst>
                                    <p:set>
                                      <p:cBhvr>
                                        <p:cTn id="17" dur="1" fill="hold">
                                          <p:stCondLst>
                                            <p:cond delay="0"/>
                                          </p:stCondLst>
                                        </p:cTn>
                                        <p:tgtEl>
                                          <p:spTgt spid="27651">
                                            <p:txEl>
                                              <p:pRg st="3" end="3"/>
                                            </p:txEl>
                                          </p:spTgt>
                                        </p:tgtEl>
                                        <p:attrNameLst>
                                          <p:attrName>style.visibility</p:attrName>
                                        </p:attrNameLst>
                                      </p:cBhvr>
                                      <p:to>
                                        <p:strVal val="visible"/>
                                      </p:to>
                                    </p:set>
                                    <p:animEffect transition="in" filter="strips(downLeft)">
                                      <p:cBhvr>
                                        <p:cTn id="18" dur="500"/>
                                        <p:tgtEl>
                                          <p:spTgt spid="27651">
                                            <p:txEl>
                                              <p:pRg st="3" end="3"/>
                                            </p:txEl>
                                          </p:spTgt>
                                        </p:tgtEl>
                                      </p:cBhvr>
                                    </p:animEffect>
                                  </p:childTnLst>
                                </p:cTn>
                              </p:par>
                              <p:par>
                                <p:cTn id="19" presetID="18" presetClass="entr" presetSubtype="12" fill="hold" grpId="0" nodeType="withEffect">
                                  <p:stCondLst>
                                    <p:cond delay="0"/>
                                  </p:stCondLst>
                                  <p:childTnLst>
                                    <p:set>
                                      <p:cBhvr>
                                        <p:cTn id="20" dur="1" fill="hold">
                                          <p:stCondLst>
                                            <p:cond delay="0"/>
                                          </p:stCondLst>
                                        </p:cTn>
                                        <p:tgtEl>
                                          <p:spTgt spid="27651">
                                            <p:txEl>
                                              <p:pRg st="4" end="4"/>
                                            </p:txEl>
                                          </p:spTgt>
                                        </p:tgtEl>
                                        <p:attrNameLst>
                                          <p:attrName>style.visibility</p:attrName>
                                        </p:attrNameLst>
                                      </p:cBhvr>
                                      <p:to>
                                        <p:strVal val="visible"/>
                                      </p:to>
                                    </p:set>
                                    <p:animEffect transition="in" filter="strips(downLeft)">
                                      <p:cBhvr>
                                        <p:cTn id="21" dur="500"/>
                                        <p:tgtEl>
                                          <p:spTgt spid="27651">
                                            <p:txEl>
                                              <p:pRg st="4" end="4"/>
                                            </p:txEl>
                                          </p:spTgt>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27651">
                                            <p:txEl>
                                              <p:pRg st="5" end="5"/>
                                            </p:txEl>
                                          </p:spTgt>
                                        </p:tgtEl>
                                        <p:attrNameLst>
                                          <p:attrName>style.visibility</p:attrName>
                                        </p:attrNameLst>
                                      </p:cBhvr>
                                      <p:to>
                                        <p:strVal val="visible"/>
                                      </p:to>
                                    </p:set>
                                    <p:animEffect transition="in" filter="strips(downLeft)">
                                      <p:cBhvr>
                                        <p:cTn id="24" dur="500"/>
                                        <p:tgtEl>
                                          <p:spTgt spid="27651">
                                            <p:txEl>
                                              <p:pRg st="5" end="5"/>
                                            </p:txEl>
                                          </p:spTgt>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animEffect transition="in" filter="strips(downLeft)">
                                      <p:cBhvr>
                                        <p:cTn id="27" dur="500"/>
                                        <p:tgtEl>
                                          <p:spTgt spid="276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00050" y="2587625"/>
            <a:ext cx="7829550" cy="381000"/>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4818" name="Rectangle 2"/>
          <p:cNvSpPr>
            <a:spLocks noGrp="1" noChangeArrowheads="1"/>
          </p:cNvSpPr>
          <p:nvPr>
            <p:ph type="title"/>
          </p:nvPr>
        </p:nvSpPr>
        <p:spPr/>
        <p:txBody>
          <a:bodyPr/>
          <a:lstStyle/>
          <a:p>
            <a:r>
              <a:rPr lang="en-US"/>
              <a:t>Outline</a:t>
            </a:r>
            <a:endParaRPr lang="en-US">
              <a:solidFill>
                <a:srgbClr val="9900CC"/>
              </a:solidFill>
            </a:endParaRPr>
          </a:p>
        </p:txBody>
      </p:sp>
      <p:sp>
        <p:nvSpPr>
          <p:cNvPr id="34819" name="Rectangle 3"/>
          <p:cNvSpPr>
            <a:spLocks noGrp="1" noChangeArrowheads="1"/>
          </p:cNvSpPr>
          <p:nvPr>
            <p:ph type="body" idx="1"/>
          </p:nvPr>
        </p:nvSpPr>
        <p:spPr/>
        <p:txBody>
          <a:bodyPr/>
          <a:lstStyle/>
          <a:p>
            <a:r>
              <a:rPr lang="en-US"/>
              <a:t>Text mining applications</a:t>
            </a:r>
          </a:p>
          <a:p>
            <a:r>
              <a:rPr lang="en-US"/>
              <a:t>Text characteristics</a:t>
            </a:r>
          </a:p>
          <a:p>
            <a:r>
              <a:rPr lang="en-US"/>
              <a:t>Text mining process </a:t>
            </a:r>
          </a:p>
          <a:p>
            <a:r>
              <a:rPr lang="en-US"/>
              <a:t>Learning methods</a:t>
            </a:r>
          </a:p>
        </p:txBody>
      </p:sp>
    </p:spTree>
    <p:extLst>
      <p:ext uri="{BB962C8B-B14F-4D97-AF65-F5344CB8AC3E}">
        <p14:creationId xmlns:p14="http://schemas.microsoft.com/office/powerpoint/2010/main" val="3884187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solidFill>
                  <a:srgbClr val="465142"/>
                </a:solidFill>
              </a:rPr>
              <a:t>Text mining process</a:t>
            </a:r>
            <a:endParaRPr lang="en-US">
              <a:solidFill>
                <a:srgbClr val="9900CC"/>
              </a:solidFill>
            </a:endParaRPr>
          </a:p>
        </p:txBody>
      </p:sp>
      <p:pic>
        <p:nvPicPr>
          <p:cNvPr id="30724" name="Picture 4" descr="tm_process-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82296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3186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2002, AvaQuest Inc.</a:t>
            </a:r>
            <a:endParaRPr lang="en-US" sz="1400">
              <a:latin typeface="Arial" charset="0"/>
            </a:endParaRPr>
          </a:p>
        </p:txBody>
      </p:sp>
      <p:sp>
        <p:nvSpPr>
          <p:cNvPr id="97282" name="Rectangle 2"/>
          <p:cNvSpPr>
            <a:spLocks noGrp="1" noChangeArrowheads="1"/>
          </p:cNvSpPr>
          <p:nvPr>
            <p:ph type="title"/>
          </p:nvPr>
        </p:nvSpPr>
        <p:spPr>
          <a:xfrm>
            <a:off x="1752600" y="381000"/>
            <a:ext cx="7772400" cy="685800"/>
          </a:xfrm>
        </p:spPr>
        <p:txBody>
          <a:bodyPr>
            <a:normAutofit fontScale="90000"/>
          </a:bodyPr>
          <a:lstStyle/>
          <a:p>
            <a:r>
              <a:rPr lang="en-US"/>
              <a:t>Challenges of Text Mining</a:t>
            </a:r>
          </a:p>
        </p:txBody>
      </p:sp>
      <p:sp>
        <p:nvSpPr>
          <p:cNvPr id="97283" name="Rectangle 3"/>
          <p:cNvSpPr>
            <a:spLocks noGrp="1" noChangeArrowheads="1"/>
          </p:cNvSpPr>
          <p:nvPr>
            <p:ph type="body" idx="1"/>
          </p:nvPr>
        </p:nvSpPr>
        <p:spPr>
          <a:xfrm>
            <a:off x="838200" y="1905000"/>
            <a:ext cx="8077200" cy="4953000"/>
          </a:xfrm>
        </p:spPr>
        <p:txBody>
          <a:bodyPr/>
          <a:lstStyle/>
          <a:p>
            <a:r>
              <a:rPr lang="en-US" sz="2400"/>
              <a:t>Very high number of possible “dimensions”</a:t>
            </a:r>
          </a:p>
          <a:p>
            <a:pPr lvl="1"/>
            <a:r>
              <a:rPr lang="en-US" sz="2000"/>
              <a:t>All possible word and phrase types in the language!!</a:t>
            </a:r>
            <a:endParaRPr lang="en-US"/>
          </a:p>
          <a:p>
            <a:r>
              <a:rPr lang="en-US" sz="2400"/>
              <a:t>Unlike data mining:</a:t>
            </a:r>
          </a:p>
          <a:p>
            <a:pPr lvl="1"/>
            <a:r>
              <a:rPr lang="en-US" sz="2000"/>
              <a:t>records (= docs) are not structurally identical</a:t>
            </a:r>
          </a:p>
          <a:p>
            <a:pPr lvl="1"/>
            <a:r>
              <a:rPr lang="en-US" sz="2000"/>
              <a:t>records are not statistically independent</a:t>
            </a:r>
          </a:p>
          <a:p>
            <a:r>
              <a:rPr lang="en-US" sz="2400"/>
              <a:t>Complex and subtle relationships between concepts in text</a:t>
            </a:r>
          </a:p>
          <a:p>
            <a:pPr lvl="1"/>
            <a:r>
              <a:rPr lang="en-US" sz="2000"/>
              <a:t>“AOL merges with Time-Warner”</a:t>
            </a:r>
          </a:p>
          <a:p>
            <a:pPr lvl="1"/>
            <a:r>
              <a:rPr lang="en-US" sz="2000"/>
              <a:t>“Time-Warner is bought by AOL”</a:t>
            </a:r>
          </a:p>
          <a:p>
            <a:r>
              <a:rPr lang="en-US" sz="2400"/>
              <a:t>Ambiguity and context sensitivity</a:t>
            </a:r>
          </a:p>
          <a:p>
            <a:pPr lvl="1"/>
            <a:r>
              <a:rPr lang="en-US" sz="2000"/>
              <a:t>automobile = car = vehicle = Toyota</a:t>
            </a:r>
          </a:p>
          <a:p>
            <a:pPr lvl="1"/>
            <a:r>
              <a:rPr lang="en-US" sz="2000"/>
              <a:t>Apple (the company) or apple (the fruit)</a:t>
            </a:r>
          </a:p>
        </p:txBody>
      </p:sp>
    </p:spTree>
    <p:extLst>
      <p:ext uri="{BB962C8B-B14F-4D97-AF65-F5344CB8AC3E}">
        <p14:creationId xmlns:p14="http://schemas.microsoft.com/office/powerpoint/2010/main" val="1372417401"/>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72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972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972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728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728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728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97283">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728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9728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972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Text mining process</a:t>
            </a:r>
            <a:endParaRPr lang="en-US">
              <a:solidFill>
                <a:srgbClr val="9900CC"/>
              </a:solidFill>
            </a:endParaRPr>
          </a:p>
        </p:txBody>
      </p:sp>
      <p:sp>
        <p:nvSpPr>
          <p:cNvPr id="32771" name="Rectangle 3"/>
          <p:cNvSpPr>
            <a:spLocks noGrp="1" noChangeArrowheads="1"/>
          </p:cNvSpPr>
          <p:nvPr>
            <p:ph type="body" idx="1"/>
          </p:nvPr>
        </p:nvSpPr>
        <p:spPr>
          <a:xfrm>
            <a:off x="273050" y="1600200"/>
            <a:ext cx="2927350" cy="4114800"/>
          </a:xfrm>
        </p:spPr>
        <p:txBody>
          <a:bodyPr>
            <a:normAutofit lnSpcReduction="10000"/>
          </a:bodyPr>
          <a:lstStyle/>
          <a:p>
            <a:pPr>
              <a:lnSpc>
                <a:spcPct val="90000"/>
              </a:lnSpc>
            </a:pPr>
            <a:r>
              <a:rPr lang="en-US" sz="1800"/>
              <a:t>Text preprocessing</a:t>
            </a:r>
          </a:p>
          <a:p>
            <a:pPr lvl="1">
              <a:lnSpc>
                <a:spcPct val="90000"/>
              </a:lnSpc>
            </a:pPr>
            <a:r>
              <a:rPr lang="en-US" sz="1500"/>
              <a:t>Syntactic/Semantic text analysis </a:t>
            </a:r>
          </a:p>
          <a:p>
            <a:pPr>
              <a:lnSpc>
                <a:spcPct val="90000"/>
              </a:lnSpc>
            </a:pPr>
            <a:r>
              <a:rPr lang="en-US" sz="1800"/>
              <a:t>Features Generation </a:t>
            </a:r>
          </a:p>
          <a:p>
            <a:pPr lvl="1">
              <a:lnSpc>
                <a:spcPct val="90000"/>
              </a:lnSpc>
            </a:pPr>
            <a:r>
              <a:rPr lang="en-US" sz="1500"/>
              <a:t>Bag of words </a:t>
            </a:r>
          </a:p>
          <a:p>
            <a:pPr>
              <a:lnSpc>
                <a:spcPct val="90000"/>
              </a:lnSpc>
            </a:pPr>
            <a:r>
              <a:rPr lang="en-US" sz="1800"/>
              <a:t>Features Selection</a:t>
            </a:r>
          </a:p>
          <a:p>
            <a:pPr lvl="1">
              <a:lnSpc>
                <a:spcPct val="90000"/>
              </a:lnSpc>
            </a:pPr>
            <a:r>
              <a:rPr lang="en-US" sz="1500"/>
              <a:t>Simple counting</a:t>
            </a:r>
          </a:p>
          <a:p>
            <a:pPr lvl="1">
              <a:lnSpc>
                <a:spcPct val="90000"/>
              </a:lnSpc>
            </a:pPr>
            <a:r>
              <a:rPr lang="en-US" sz="1500"/>
              <a:t>Statistics </a:t>
            </a:r>
          </a:p>
          <a:p>
            <a:pPr>
              <a:lnSpc>
                <a:spcPct val="90000"/>
              </a:lnSpc>
            </a:pPr>
            <a:r>
              <a:rPr lang="en-US" sz="1800"/>
              <a:t>Text/Data Mining</a:t>
            </a:r>
          </a:p>
          <a:p>
            <a:pPr lvl="1">
              <a:lnSpc>
                <a:spcPct val="90000"/>
              </a:lnSpc>
            </a:pPr>
            <a:r>
              <a:rPr lang="en-US" sz="1500"/>
              <a:t>Classification- Supervised learning</a:t>
            </a:r>
          </a:p>
          <a:p>
            <a:pPr lvl="1">
              <a:lnSpc>
                <a:spcPct val="90000"/>
              </a:lnSpc>
            </a:pPr>
            <a:r>
              <a:rPr lang="en-US" sz="1500"/>
              <a:t>Clustering- Unsupervised learning</a:t>
            </a:r>
          </a:p>
          <a:p>
            <a:pPr>
              <a:lnSpc>
                <a:spcPct val="90000"/>
              </a:lnSpc>
            </a:pPr>
            <a:r>
              <a:rPr lang="en-US" sz="1800"/>
              <a:t>Analyzing results</a:t>
            </a:r>
            <a:br>
              <a:rPr lang="en-US" sz="1800"/>
            </a:br>
            <a:r>
              <a:rPr lang="en-US" sz="1800"/>
              <a:t/>
            </a:r>
            <a:br>
              <a:rPr lang="en-US" sz="1800"/>
            </a:br>
            <a:endParaRPr lang="en-US" sz="1800"/>
          </a:p>
        </p:txBody>
      </p:sp>
      <p:pic>
        <p:nvPicPr>
          <p:cNvPr id="32772" name="Picture 4" descr="tm_process-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819400"/>
            <a:ext cx="5486400" cy="300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843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randombar(horizontal)">
                                      <p:cBhvr>
                                        <p:cTn id="7" dur="500"/>
                                        <p:tgtEl>
                                          <p:spTgt spid="32771">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randombar(horizontal)">
                                      <p:cBhvr>
                                        <p:cTn id="10" dur="500"/>
                                        <p:tgtEl>
                                          <p:spTgt spid="327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randombar(horizontal)">
                                      <p:cBhvr>
                                        <p:cTn id="15" dur="500"/>
                                        <p:tgtEl>
                                          <p:spTgt spid="32771">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randombar(horizontal)">
                                      <p:cBhvr>
                                        <p:cTn id="18" dur="500"/>
                                        <p:tgtEl>
                                          <p:spTgt spid="32771">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Effect transition="in" filter="randombar(horizontal)">
                                      <p:cBhvr>
                                        <p:cTn id="23" dur="500"/>
                                        <p:tgtEl>
                                          <p:spTgt spid="32771">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32771">
                                            <p:txEl>
                                              <p:pRg st="5" end="5"/>
                                            </p:txEl>
                                          </p:spTgt>
                                        </p:tgtEl>
                                        <p:attrNameLst>
                                          <p:attrName>style.visibility</p:attrName>
                                        </p:attrNameLst>
                                      </p:cBhvr>
                                      <p:to>
                                        <p:strVal val="visible"/>
                                      </p:to>
                                    </p:set>
                                    <p:animEffect transition="in" filter="randombar(horizontal)">
                                      <p:cBhvr>
                                        <p:cTn id="26" dur="500"/>
                                        <p:tgtEl>
                                          <p:spTgt spid="32771">
                                            <p:txEl>
                                              <p:pRg st="5" end="5"/>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32771">
                                            <p:txEl>
                                              <p:pRg st="6" end="6"/>
                                            </p:txEl>
                                          </p:spTgt>
                                        </p:tgtEl>
                                        <p:attrNameLst>
                                          <p:attrName>style.visibility</p:attrName>
                                        </p:attrNameLst>
                                      </p:cBhvr>
                                      <p:to>
                                        <p:strVal val="visible"/>
                                      </p:to>
                                    </p:set>
                                    <p:animEffect transition="in" filter="randombar(horizontal)">
                                      <p:cBhvr>
                                        <p:cTn id="29" dur="500"/>
                                        <p:tgtEl>
                                          <p:spTgt spid="32771">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2771">
                                            <p:txEl>
                                              <p:pRg st="7" end="7"/>
                                            </p:txEl>
                                          </p:spTgt>
                                        </p:tgtEl>
                                        <p:attrNameLst>
                                          <p:attrName>style.visibility</p:attrName>
                                        </p:attrNameLst>
                                      </p:cBhvr>
                                      <p:to>
                                        <p:strVal val="visible"/>
                                      </p:to>
                                    </p:set>
                                    <p:animEffect transition="in" filter="randombar(horizontal)">
                                      <p:cBhvr>
                                        <p:cTn id="34" dur="500"/>
                                        <p:tgtEl>
                                          <p:spTgt spid="32771">
                                            <p:txEl>
                                              <p:pRg st="7" end="7"/>
                                            </p:txEl>
                                          </p:spTgt>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2771">
                                            <p:txEl>
                                              <p:pRg st="8" end="8"/>
                                            </p:txEl>
                                          </p:spTgt>
                                        </p:tgtEl>
                                        <p:attrNameLst>
                                          <p:attrName>style.visibility</p:attrName>
                                        </p:attrNameLst>
                                      </p:cBhvr>
                                      <p:to>
                                        <p:strVal val="visible"/>
                                      </p:to>
                                    </p:set>
                                    <p:animEffect transition="in" filter="randombar(horizontal)">
                                      <p:cBhvr>
                                        <p:cTn id="37" dur="500"/>
                                        <p:tgtEl>
                                          <p:spTgt spid="32771">
                                            <p:txEl>
                                              <p:pRg st="8" end="8"/>
                                            </p:txEl>
                                          </p:spTgt>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2771">
                                            <p:txEl>
                                              <p:pRg st="9" end="9"/>
                                            </p:txEl>
                                          </p:spTgt>
                                        </p:tgtEl>
                                        <p:attrNameLst>
                                          <p:attrName>style.visibility</p:attrName>
                                        </p:attrNameLst>
                                      </p:cBhvr>
                                      <p:to>
                                        <p:strVal val="visible"/>
                                      </p:to>
                                    </p:set>
                                    <p:animEffect transition="in" filter="randombar(horizontal)">
                                      <p:cBhvr>
                                        <p:cTn id="40" dur="500"/>
                                        <p:tgtEl>
                                          <p:spTgt spid="32771">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32771">
                                            <p:txEl>
                                              <p:pRg st="10" end="10"/>
                                            </p:txEl>
                                          </p:spTgt>
                                        </p:tgtEl>
                                        <p:attrNameLst>
                                          <p:attrName>style.visibility</p:attrName>
                                        </p:attrNameLst>
                                      </p:cBhvr>
                                      <p:to>
                                        <p:strVal val="visible"/>
                                      </p:to>
                                    </p:set>
                                    <p:animEffect transition="in" filter="randombar(horizontal)">
                                      <p:cBhvr>
                                        <p:cTn id="45" dur="500"/>
                                        <p:tgtEl>
                                          <p:spTgt spid="327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280988" y="1600200"/>
            <a:ext cx="7848600" cy="4114800"/>
          </a:xfrm>
        </p:spPr>
        <p:txBody>
          <a:bodyPr>
            <a:normAutofit fontScale="92500" lnSpcReduction="10000"/>
          </a:bodyPr>
          <a:lstStyle/>
          <a:p>
            <a:pPr>
              <a:buSzPct val="100000"/>
            </a:pPr>
            <a:r>
              <a:rPr lang="en-US"/>
              <a:t>Part Of Speech (pos) tagging</a:t>
            </a:r>
          </a:p>
          <a:p>
            <a:pPr lvl="2"/>
            <a:r>
              <a:rPr lang="en-US"/>
              <a:t>Find the corresponding pos for each word</a:t>
            </a:r>
          </a:p>
          <a:p>
            <a:pPr lvl="2">
              <a:buFontTx/>
              <a:buNone/>
            </a:pPr>
            <a:r>
              <a:rPr lang="en-US"/>
              <a:t>    </a:t>
            </a:r>
            <a:r>
              <a:rPr lang="en-US">
                <a:solidFill>
                  <a:srgbClr val="A56F3C"/>
                </a:solidFill>
              </a:rPr>
              <a:t>e.g., John </a:t>
            </a:r>
            <a:r>
              <a:rPr lang="en-US" i="1">
                <a:solidFill>
                  <a:srgbClr val="A56F3C"/>
                </a:solidFill>
              </a:rPr>
              <a:t>(noun</a:t>
            </a:r>
            <a:r>
              <a:rPr lang="en-US">
                <a:solidFill>
                  <a:srgbClr val="A56F3C"/>
                </a:solidFill>
              </a:rPr>
              <a:t>) gave </a:t>
            </a:r>
            <a:r>
              <a:rPr lang="en-US" i="1">
                <a:solidFill>
                  <a:srgbClr val="A56F3C"/>
                </a:solidFill>
              </a:rPr>
              <a:t>(verb)</a:t>
            </a:r>
            <a:r>
              <a:rPr lang="en-US">
                <a:solidFill>
                  <a:srgbClr val="A56F3C"/>
                </a:solidFill>
              </a:rPr>
              <a:t> the </a:t>
            </a:r>
            <a:r>
              <a:rPr lang="en-US" i="1">
                <a:solidFill>
                  <a:srgbClr val="A56F3C"/>
                </a:solidFill>
              </a:rPr>
              <a:t>(det)</a:t>
            </a:r>
            <a:r>
              <a:rPr lang="en-US">
                <a:solidFill>
                  <a:srgbClr val="A56F3C"/>
                </a:solidFill>
              </a:rPr>
              <a:t> ball </a:t>
            </a:r>
            <a:r>
              <a:rPr lang="en-US" i="1">
                <a:solidFill>
                  <a:srgbClr val="A56F3C"/>
                </a:solidFill>
              </a:rPr>
              <a:t>(noun)</a:t>
            </a:r>
            <a:endParaRPr lang="en-US" i="1"/>
          </a:p>
          <a:p>
            <a:pPr lvl="2"/>
            <a:r>
              <a:rPr lang="en-US" i="1"/>
              <a:t>~98% accurate.</a:t>
            </a:r>
          </a:p>
          <a:p>
            <a:pPr>
              <a:buSzPct val="100000"/>
            </a:pPr>
            <a:r>
              <a:rPr lang="en-US"/>
              <a:t>Word sense disambiguation</a:t>
            </a:r>
          </a:p>
          <a:p>
            <a:pPr lvl="2"/>
            <a:r>
              <a:rPr lang="en-US">
                <a:solidFill>
                  <a:srgbClr val="4A87B9"/>
                </a:solidFill>
                <a:effectLst>
                  <a:outerShdw blurRad="38100" dist="38100" dir="2700000" algn="tl">
                    <a:srgbClr val="000000"/>
                  </a:outerShdw>
                </a:effectLst>
              </a:rPr>
              <a:t>Context based</a:t>
            </a:r>
            <a:r>
              <a:rPr lang="en-US"/>
              <a:t> or </a:t>
            </a:r>
            <a:r>
              <a:rPr lang="en-US">
                <a:solidFill>
                  <a:srgbClr val="4A87B9"/>
                </a:solidFill>
                <a:effectLst>
                  <a:outerShdw blurRad="38100" dist="38100" dir="2700000" algn="tl">
                    <a:srgbClr val="000000"/>
                  </a:outerShdw>
                </a:effectLst>
              </a:rPr>
              <a:t>proximity based</a:t>
            </a:r>
            <a:endParaRPr lang="en-US"/>
          </a:p>
          <a:p>
            <a:pPr lvl="2"/>
            <a:r>
              <a:rPr lang="en-US"/>
              <a:t>Very accurate</a:t>
            </a:r>
          </a:p>
          <a:p>
            <a:pPr>
              <a:buSzPct val="100000"/>
            </a:pPr>
            <a:r>
              <a:rPr lang="en-US"/>
              <a:t>Parsing</a:t>
            </a:r>
          </a:p>
          <a:p>
            <a:pPr lvl="2"/>
            <a:r>
              <a:rPr lang="en-US"/>
              <a:t>Generates a </a:t>
            </a:r>
            <a:r>
              <a:rPr lang="en-US">
                <a:solidFill>
                  <a:srgbClr val="4A87B9"/>
                </a:solidFill>
                <a:effectLst>
                  <a:outerShdw blurRad="38100" dist="38100" dir="2700000" algn="tl">
                    <a:srgbClr val="000000"/>
                  </a:outerShdw>
                </a:effectLst>
              </a:rPr>
              <a:t>parse tree</a:t>
            </a:r>
            <a:r>
              <a:rPr lang="en-US"/>
              <a:t> (graph) for each sentence</a:t>
            </a:r>
          </a:p>
          <a:p>
            <a:pPr lvl="2"/>
            <a:r>
              <a:rPr lang="en-US"/>
              <a:t>Each sentence is a stand alone graph</a:t>
            </a:r>
          </a:p>
        </p:txBody>
      </p:sp>
      <p:sp>
        <p:nvSpPr>
          <p:cNvPr id="35842" name="Rectangle 2"/>
          <p:cNvSpPr>
            <a:spLocks noGrp="1" noChangeArrowheads="1"/>
          </p:cNvSpPr>
          <p:nvPr>
            <p:ph type="title"/>
          </p:nvPr>
        </p:nvSpPr>
        <p:spPr/>
        <p:txBody>
          <a:bodyPr/>
          <a:lstStyle/>
          <a:p>
            <a:r>
              <a:rPr lang="en-US">
                <a:solidFill>
                  <a:srgbClr val="465142"/>
                </a:solidFill>
              </a:rPr>
              <a:t>Syntactic / Semantic text analysis</a:t>
            </a:r>
            <a:endParaRPr lang="en-US">
              <a:solidFill>
                <a:srgbClr val="9900CC"/>
              </a:solidFill>
            </a:endParaRPr>
          </a:p>
        </p:txBody>
      </p:sp>
    </p:spTree>
    <p:extLst>
      <p:ext uri="{BB962C8B-B14F-4D97-AF65-F5344CB8AC3E}">
        <p14:creationId xmlns:p14="http://schemas.microsoft.com/office/powerpoint/2010/main" val="279765219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01625" y="709613"/>
            <a:ext cx="8229600" cy="609600"/>
          </a:xfrm>
        </p:spPr>
        <p:txBody>
          <a:bodyPr>
            <a:normAutofit fontScale="90000"/>
          </a:bodyPr>
          <a:lstStyle/>
          <a:p>
            <a:r>
              <a:rPr lang="en-US"/>
              <a:t>Feature Generation: Bag of words</a:t>
            </a:r>
            <a:endParaRPr lang="en-US">
              <a:solidFill>
                <a:srgbClr val="9900CC"/>
              </a:solidFill>
            </a:endParaRPr>
          </a:p>
        </p:txBody>
      </p:sp>
      <p:sp>
        <p:nvSpPr>
          <p:cNvPr id="28675" name="Rectangle 3"/>
          <p:cNvSpPr>
            <a:spLocks noGrp="1" noChangeArrowheads="1"/>
          </p:cNvSpPr>
          <p:nvPr>
            <p:ph type="body" idx="1"/>
          </p:nvPr>
        </p:nvSpPr>
        <p:spPr>
          <a:xfrm>
            <a:off x="269875" y="1524000"/>
            <a:ext cx="8305800" cy="4953000"/>
          </a:xfrm>
        </p:spPr>
        <p:txBody>
          <a:bodyPr>
            <a:normAutofit fontScale="85000" lnSpcReduction="20000"/>
          </a:bodyPr>
          <a:lstStyle/>
          <a:p>
            <a:r>
              <a:rPr lang="en-US"/>
              <a:t>Text document is represented by the words it contains (and their occurrences)</a:t>
            </a:r>
          </a:p>
          <a:p>
            <a:pPr lvl="1"/>
            <a:r>
              <a:rPr lang="en-US">
                <a:solidFill>
                  <a:srgbClr val="A56F3C"/>
                </a:solidFill>
              </a:rPr>
              <a:t>e.g., “Lord of the rings”  </a:t>
            </a:r>
            <a:r>
              <a:rPr lang="en-US">
                <a:solidFill>
                  <a:srgbClr val="A56F3C"/>
                </a:solidFill>
                <a:sym typeface="Symbol" pitchFamily="18" charset="2"/>
              </a:rPr>
              <a:t>  {“the”, “Lord”, “rings”, “of”}</a:t>
            </a:r>
            <a:endParaRPr lang="en-US">
              <a:solidFill>
                <a:srgbClr val="A56F3C"/>
              </a:solidFill>
            </a:endParaRPr>
          </a:p>
          <a:p>
            <a:pPr lvl="1"/>
            <a:r>
              <a:rPr lang="en-US"/>
              <a:t>Highly efficient</a:t>
            </a:r>
          </a:p>
          <a:p>
            <a:pPr lvl="1"/>
            <a:r>
              <a:rPr lang="en-US"/>
              <a:t>Makes learning far simpler and easier</a:t>
            </a:r>
          </a:p>
          <a:p>
            <a:pPr lvl="1"/>
            <a:r>
              <a:rPr lang="en-US"/>
              <a:t>Order of words is not that important for certain applications</a:t>
            </a:r>
          </a:p>
          <a:p>
            <a:r>
              <a:rPr lang="en-US"/>
              <a:t>Stemming: identifies a word by its root</a:t>
            </a:r>
          </a:p>
          <a:p>
            <a:pPr lvl="1"/>
            <a:r>
              <a:rPr lang="en-US">
                <a:solidFill>
                  <a:srgbClr val="A56F3C"/>
                </a:solidFill>
              </a:rPr>
              <a:t>e.g., flying, flew </a:t>
            </a:r>
            <a:r>
              <a:rPr lang="en-US">
                <a:solidFill>
                  <a:srgbClr val="A56F3C"/>
                </a:solidFill>
                <a:sym typeface="Symbol" pitchFamily="18" charset="2"/>
              </a:rPr>
              <a:t> </a:t>
            </a:r>
            <a:r>
              <a:rPr lang="en-US">
                <a:solidFill>
                  <a:srgbClr val="A56F3C"/>
                </a:solidFill>
              </a:rPr>
              <a:t>fly</a:t>
            </a:r>
          </a:p>
          <a:p>
            <a:pPr lvl="1"/>
            <a:r>
              <a:rPr lang="en-US"/>
              <a:t>Reduce dimensionality</a:t>
            </a:r>
          </a:p>
          <a:p>
            <a:r>
              <a:rPr lang="en-US"/>
              <a:t>Stop words: The most common words are unlikely to help text mining</a:t>
            </a:r>
          </a:p>
          <a:p>
            <a:pPr lvl="1"/>
            <a:r>
              <a:rPr lang="en-US">
                <a:solidFill>
                  <a:srgbClr val="A56F3C"/>
                </a:solidFill>
              </a:rPr>
              <a:t>e.g., “the”, “a”, “an”, “you” …</a:t>
            </a:r>
            <a:endParaRPr lang="en-US"/>
          </a:p>
        </p:txBody>
      </p:sp>
    </p:spTree>
    <p:extLst>
      <p:ext uri="{BB962C8B-B14F-4D97-AF65-F5344CB8AC3E}">
        <p14:creationId xmlns:p14="http://schemas.microsoft.com/office/powerpoint/2010/main" val="20379602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1" name="Picture 1033" descr="mbxPars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8732838" cy="4876800"/>
          </a:xfrm>
          <a:prstGeom prst="rect">
            <a:avLst/>
          </a:prstGeom>
          <a:noFill/>
          <a:extLst>
            <a:ext uri="{909E8E84-426E-40DD-AFC4-6F175D3DCCD1}">
              <a14:hiddenFill xmlns:a14="http://schemas.microsoft.com/office/drawing/2010/main">
                <a:solidFill>
                  <a:srgbClr val="FFFFFF"/>
                </a:solidFill>
              </a14:hiddenFill>
            </a:ext>
          </a:extLst>
        </p:spPr>
      </p:pic>
      <p:sp>
        <p:nvSpPr>
          <p:cNvPr id="110594" name="Rectangle 1026"/>
          <p:cNvSpPr>
            <a:spLocks noGrp="1" noChangeArrowheads="1"/>
          </p:cNvSpPr>
          <p:nvPr>
            <p:ph type="title"/>
          </p:nvPr>
        </p:nvSpPr>
        <p:spPr/>
        <p:txBody>
          <a:bodyPr/>
          <a:lstStyle/>
          <a:p>
            <a:r>
              <a:rPr lang="en-US" sz="2000"/>
              <a:t>Feature Generation: D2K Example</a:t>
            </a:r>
            <a:endParaRPr lang="en-US" sz="2000">
              <a:solidFill>
                <a:srgbClr val="9900CC"/>
              </a:solidFill>
            </a:endParaRPr>
          </a:p>
        </p:txBody>
      </p:sp>
      <p:sp>
        <p:nvSpPr>
          <p:cNvPr id="110596" name="Text Box 1028"/>
          <p:cNvSpPr txBox="1">
            <a:spLocks noChangeArrowheads="1"/>
          </p:cNvSpPr>
          <p:nvPr/>
        </p:nvSpPr>
        <p:spPr bwMode="auto">
          <a:xfrm>
            <a:off x="1066800" y="1676400"/>
            <a:ext cx="6172200" cy="3171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20000"/>
              </a:spcBef>
              <a:buSzTx/>
            </a:pPr>
            <a:r>
              <a:rPr lang="en-US" sz="1800"/>
              <a:t>Hi,</a:t>
            </a:r>
          </a:p>
          <a:p>
            <a:pPr algn="l">
              <a:lnSpc>
                <a:spcPct val="80000"/>
              </a:lnSpc>
              <a:spcBef>
                <a:spcPct val="20000"/>
              </a:spcBef>
              <a:buSzTx/>
            </a:pPr>
            <a:r>
              <a:rPr lang="en-US" sz="1800"/>
              <a:t>Here is your weekly update (that unfortunately hasn't gone out in about a month).  Not much action here right now.</a:t>
            </a:r>
          </a:p>
          <a:p>
            <a:pPr algn="l">
              <a:lnSpc>
                <a:spcPct val="80000"/>
              </a:lnSpc>
              <a:spcBef>
                <a:spcPct val="20000"/>
              </a:spcBef>
              <a:buSzTx/>
            </a:pPr>
            <a:endParaRPr lang="en-US" sz="1800"/>
          </a:p>
          <a:p>
            <a:pPr algn="l">
              <a:lnSpc>
                <a:spcPct val="80000"/>
              </a:lnSpc>
              <a:spcBef>
                <a:spcPct val="20000"/>
              </a:spcBef>
              <a:buSzTx/>
            </a:pPr>
            <a:r>
              <a:rPr lang="en-US" sz="1800"/>
              <a:t>1) Due to the unwavering insistence of a member of the group, the ncsa.d2k.modules.core.datatype package is now completely independent of  the d2k application.</a:t>
            </a:r>
          </a:p>
          <a:p>
            <a:pPr algn="l">
              <a:lnSpc>
                <a:spcPct val="80000"/>
              </a:lnSpc>
              <a:spcBef>
                <a:spcPct val="20000"/>
              </a:spcBef>
              <a:buSzTx/>
            </a:pPr>
            <a:r>
              <a:rPr lang="en-US" sz="1800"/>
              <a:t>2) Transformations are now handled differently in Tables.  Previously, transformations were done using a TransformationModule.  That module could  then be added to a list that an ExampleTable kept.  Now, there is an  interface called Transformation and a sub-interface called ReversibleTransformation.  </a:t>
            </a:r>
          </a:p>
        </p:txBody>
      </p:sp>
      <p:sp>
        <p:nvSpPr>
          <p:cNvPr id="110597" name="Text Box 1029"/>
          <p:cNvSpPr txBox="1">
            <a:spLocks noChangeArrowheads="1"/>
          </p:cNvSpPr>
          <p:nvPr/>
        </p:nvSpPr>
        <p:spPr bwMode="auto">
          <a:xfrm>
            <a:off x="2057400" y="2862263"/>
            <a:ext cx="6172200" cy="1854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20000"/>
              </a:spcBef>
              <a:buSzTx/>
            </a:pPr>
            <a:r>
              <a:rPr lang="en-US" sz="1800">
                <a:solidFill>
                  <a:schemeClr val="bg1"/>
                </a:solidFill>
              </a:rPr>
              <a:t>hi, weekly update (that unfortunately  gone out month).  much action here right now. 1) due unwavering insistence member group, ncsa.d2k.modules.core.datatype package now completely independent d2k application. 2) transformations now handled differently tables.  previously,  transformations done using transformationmodule.  module added list exampletable kept.  now, interface called transformation sub-interface called  reversibletransformation. </a:t>
            </a:r>
          </a:p>
        </p:txBody>
      </p:sp>
      <p:sp>
        <p:nvSpPr>
          <p:cNvPr id="110598" name="Text Box 1030"/>
          <p:cNvSpPr txBox="1">
            <a:spLocks noChangeArrowheads="1"/>
          </p:cNvSpPr>
          <p:nvPr/>
        </p:nvSpPr>
        <p:spPr bwMode="auto">
          <a:xfrm>
            <a:off x="2590800" y="4310063"/>
            <a:ext cx="6172200" cy="1635125"/>
          </a:xfrm>
          <a:prstGeom prst="rect">
            <a:avLst/>
          </a:prstGeom>
          <a:solidFill>
            <a:srgbClr val="C7854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20000"/>
              </a:spcBef>
              <a:buSzTx/>
            </a:pPr>
            <a:r>
              <a:rPr lang="en-US" sz="1800">
                <a:solidFill>
                  <a:schemeClr val="bg1"/>
                </a:solidFill>
              </a:rPr>
              <a:t>hi week update unfortunate go out month much action here right now 1 due unwaver insistence member group  ncsa d2k modules core datatype package now complete independence d2k application 2 transformation now handle different table previous transformation do use transformationmodule module add list exampletable keep now interface call transformation sub-interface call reversibletransformation </a:t>
            </a:r>
          </a:p>
        </p:txBody>
      </p:sp>
    </p:spTree>
    <p:extLst>
      <p:ext uri="{BB962C8B-B14F-4D97-AF65-F5344CB8AC3E}">
        <p14:creationId xmlns:p14="http://schemas.microsoft.com/office/powerpoint/2010/main" val="941945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596"/>
                                        </p:tgtEl>
                                        <p:attrNameLst>
                                          <p:attrName>style.visibility</p:attrName>
                                        </p:attrNameLst>
                                      </p:cBhvr>
                                      <p:to>
                                        <p:strVal val="visible"/>
                                      </p:to>
                                    </p:set>
                                    <p:animEffect transition="in" filter="dissolve">
                                      <p:cBhvr>
                                        <p:cTn id="7" dur="500"/>
                                        <p:tgtEl>
                                          <p:spTgt spid="110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0597"/>
                                        </p:tgtEl>
                                        <p:attrNameLst>
                                          <p:attrName>style.visibility</p:attrName>
                                        </p:attrNameLst>
                                      </p:cBhvr>
                                      <p:to>
                                        <p:strVal val="visible"/>
                                      </p:to>
                                    </p:set>
                                    <p:animEffect transition="in" filter="dissolve">
                                      <p:cBhvr>
                                        <p:cTn id="12" dur="500"/>
                                        <p:tgtEl>
                                          <p:spTgt spid="1105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0598"/>
                                        </p:tgtEl>
                                        <p:attrNameLst>
                                          <p:attrName>style.visibility</p:attrName>
                                        </p:attrNameLst>
                                      </p:cBhvr>
                                      <p:to>
                                        <p:strVal val="visible"/>
                                      </p:to>
                                    </p:set>
                                    <p:animEffect transition="in" filter="dissolve">
                                      <p:cBhvr>
                                        <p:cTn id="17" dur="500"/>
                                        <p:tgtEl>
                                          <p:spTgt spid="110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6" grpId="0" animBg="1" autoUpdateAnimBg="0"/>
      <p:bldP spid="110597" grpId="0" animBg="1" autoUpdateAnimBg="0"/>
      <p:bldP spid="11059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Feature Generation: XML</a:t>
            </a:r>
            <a:endParaRPr lang="en-US">
              <a:solidFill>
                <a:srgbClr val="9900CC"/>
              </a:solidFill>
            </a:endParaRPr>
          </a:p>
        </p:txBody>
      </p:sp>
      <p:sp>
        <p:nvSpPr>
          <p:cNvPr id="14339" name="Rectangle 3"/>
          <p:cNvSpPr>
            <a:spLocks noChangeArrowheads="1"/>
          </p:cNvSpPr>
          <p:nvPr/>
        </p:nvSpPr>
        <p:spPr bwMode="auto">
          <a:xfrm>
            <a:off x="276225" y="1524000"/>
            <a:ext cx="7848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lgn="l">
              <a:lnSpc>
                <a:spcPct val="90000"/>
              </a:lnSpc>
              <a:spcBef>
                <a:spcPct val="20000"/>
              </a:spcBef>
              <a:buSzTx/>
              <a:buFontTx/>
              <a:buChar char="•"/>
            </a:pPr>
            <a:r>
              <a:rPr lang="en-US">
                <a:solidFill>
                  <a:srgbClr val="465142"/>
                </a:solidFill>
                <a:latin typeface="Trebuchet MS" pitchFamily="34" charset="0"/>
              </a:rPr>
              <a:t>Current keyword-oriented search engines cannot handle rich queries like </a:t>
            </a:r>
          </a:p>
          <a:p>
            <a:pPr marL="742950" lvl="1" indent="-285750" algn="l">
              <a:lnSpc>
                <a:spcPct val="90000"/>
              </a:lnSpc>
              <a:spcBef>
                <a:spcPct val="20000"/>
              </a:spcBef>
              <a:buClr>
                <a:schemeClr val="bg2"/>
              </a:buClr>
              <a:buFont typeface="Times" pitchFamily="18" charset="0"/>
              <a:buChar char="•"/>
            </a:pPr>
            <a:r>
              <a:rPr lang="en-US" sz="1800">
                <a:solidFill>
                  <a:srgbClr val="465142"/>
                </a:solidFill>
                <a:latin typeface="Trebuchet MS" pitchFamily="34" charset="0"/>
              </a:rPr>
              <a:t>Find all books authored by “Scooby-Doo”.</a:t>
            </a:r>
          </a:p>
          <a:p>
            <a:pPr marL="742950" lvl="1" indent="-285750" algn="l">
              <a:lnSpc>
                <a:spcPct val="90000"/>
              </a:lnSpc>
              <a:spcBef>
                <a:spcPct val="20000"/>
              </a:spcBef>
              <a:buClr>
                <a:schemeClr val="bg2"/>
              </a:buClr>
              <a:buFont typeface="Times" pitchFamily="18" charset="0"/>
              <a:buChar char="•"/>
            </a:pPr>
            <a:endParaRPr lang="en-US" sz="2400">
              <a:latin typeface="Trebuchet MS" pitchFamily="34" charset="0"/>
            </a:endParaRPr>
          </a:p>
          <a:p>
            <a:pPr marL="342900" indent="-342900" algn="l">
              <a:lnSpc>
                <a:spcPct val="90000"/>
              </a:lnSpc>
              <a:spcBef>
                <a:spcPct val="20000"/>
              </a:spcBef>
              <a:buSzTx/>
              <a:buFontTx/>
              <a:buChar char="•"/>
            </a:pPr>
            <a:r>
              <a:rPr lang="en-US">
                <a:solidFill>
                  <a:srgbClr val="465142"/>
                </a:solidFill>
                <a:latin typeface="Trebuchet MS" pitchFamily="34" charset="0"/>
              </a:rPr>
              <a:t>XML: Extensible Markup Language</a:t>
            </a:r>
            <a:r>
              <a:rPr lang="en-US" b="1">
                <a:solidFill>
                  <a:srgbClr val="465142"/>
                </a:solidFill>
                <a:latin typeface="Trebuchet MS" pitchFamily="34" charset="0"/>
              </a:rPr>
              <a:t> </a:t>
            </a:r>
          </a:p>
          <a:p>
            <a:pPr marL="742950" lvl="1" indent="-285750" algn="l">
              <a:lnSpc>
                <a:spcPct val="90000"/>
              </a:lnSpc>
              <a:spcBef>
                <a:spcPct val="20000"/>
              </a:spcBef>
              <a:buClr>
                <a:schemeClr val="bg2"/>
              </a:buClr>
              <a:buFont typeface="Times" pitchFamily="18" charset="0"/>
              <a:buChar char="•"/>
            </a:pPr>
            <a:r>
              <a:rPr lang="en-US" sz="1800">
                <a:solidFill>
                  <a:srgbClr val="465142"/>
                </a:solidFill>
                <a:latin typeface="Trebuchet MS" pitchFamily="34" charset="0"/>
              </a:rPr>
              <a:t>XML documents have a nested structure in which each element is associated with a tag.</a:t>
            </a:r>
          </a:p>
          <a:p>
            <a:pPr marL="742950" lvl="1" indent="-285750" algn="l">
              <a:lnSpc>
                <a:spcPct val="90000"/>
              </a:lnSpc>
              <a:spcBef>
                <a:spcPct val="20000"/>
              </a:spcBef>
              <a:buClr>
                <a:schemeClr val="bg2"/>
              </a:buClr>
              <a:buFont typeface="Times" pitchFamily="18" charset="0"/>
              <a:buChar char="•"/>
            </a:pPr>
            <a:r>
              <a:rPr lang="en-US" sz="1800">
                <a:solidFill>
                  <a:srgbClr val="465142"/>
                </a:solidFill>
                <a:latin typeface="Trebuchet MS" pitchFamily="34" charset="0"/>
              </a:rPr>
              <a:t>Tags describe the semantics of elements.</a:t>
            </a:r>
          </a:p>
        </p:txBody>
      </p:sp>
      <p:sp>
        <p:nvSpPr>
          <p:cNvPr id="14340" name="Text Box 4"/>
          <p:cNvSpPr txBox="1">
            <a:spLocks noChangeArrowheads="1"/>
          </p:cNvSpPr>
          <p:nvPr/>
        </p:nvSpPr>
        <p:spPr bwMode="auto">
          <a:xfrm>
            <a:off x="762000" y="4800600"/>
            <a:ext cx="74263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buSzTx/>
            </a:pPr>
            <a:r>
              <a:rPr lang="en-US" sz="2400">
                <a:solidFill>
                  <a:schemeClr val="bg2"/>
                </a:solidFill>
              </a:rPr>
              <a:t>&lt;book&gt;</a:t>
            </a:r>
            <a:r>
              <a:rPr lang="en-US" sz="2400">
                <a:solidFill>
                  <a:srgbClr val="FF0033"/>
                </a:solidFill>
              </a:rPr>
              <a:t> </a:t>
            </a:r>
            <a:r>
              <a:rPr lang="en-US" sz="2400">
                <a:solidFill>
                  <a:srgbClr val="A56F3C"/>
                </a:solidFill>
              </a:rPr>
              <a:t>&lt;title&gt; The making of a bad movie &lt;/title&gt;                            </a:t>
            </a:r>
          </a:p>
          <a:p>
            <a:pPr algn="l" eaLnBrk="0" hangingPunct="0">
              <a:buSzTx/>
            </a:pPr>
            <a:r>
              <a:rPr lang="en-US" sz="2400">
                <a:solidFill>
                  <a:srgbClr val="A56F3C"/>
                </a:solidFill>
              </a:rPr>
              <a:t>             &lt;author&gt;</a:t>
            </a:r>
            <a:r>
              <a:rPr lang="en-US" sz="2400">
                <a:solidFill>
                  <a:srgbClr val="FF0033"/>
                </a:solidFill>
              </a:rPr>
              <a:t> </a:t>
            </a:r>
            <a:r>
              <a:rPr lang="en-US" sz="2400">
                <a:solidFill>
                  <a:srgbClr val="4A87B9"/>
                </a:solidFill>
              </a:rPr>
              <a:t>&lt;name&gt; Scooby-Doo &lt;/name&gt;</a:t>
            </a:r>
            <a:r>
              <a:rPr lang="en-US" sz="2400">
                <a:solidFill>
                  <a:srgbClr val="3812F8"/>
                </a:solidFill>
              </a:rPr>
              <a:t>                  </a:t>
            </a:r>
          </a:p>
          <a:p>
            <a:pPr algn="l" eaLnBrk="0" hangingPunct="0">
              <a:buSzTx/>
            </a:pPr>
            <a:r>
              <a:rPr lang="en-US" sz="2400">
                <a:solidFill>
                  <a:schemeClr val="folHlink"/>
                </a:solidFill>
              </a:rPr>
              <a:t>            </a:t>
            </a:r>
            <a:r>
              <a:rPr lang="en-US" sz="2400">
                <a:solidFill>
                  <a:srgbClr val="74B892"/>
                </a:solidFill>
              </a:rPr>
              <a:t>&lt;affiliation&gt; Cartoons &lt;/affiliation&gt;</a:t>
            </a:r>
            <a:r>
              <a:rPr lang="en-US" sz="2400">
                <a:solidFill>
                  <a:srgbClr val="FF0033"/>
                </a:solidFill>
              </a:rPr>
              <a:t> </a:t>
            </a:r>
            <a:r>
              <a:rPr lang="en-US" sz="2400">
                <a:solidFill>
                  <a:srgbClr val="A56F3C"/>
                </a:solidFill>
              </a:rPr>
              <a:t>&lt;/author&gt;</a:t>
            </a:r>
          </a:p>
          <a:p>
            <a:pPr algn="l" eaLnBrk="0" hangingPunct="0">
              <a:buSzTx/>
            </a:pPr>
            <a:r>
              <a:rPr lang="en-US" sz="2400">
                <a:solidFill>
                  <a:schemeClr val="bg2"/>
                </a:solidFill>
              </a:rPr>
              <a:t>&lt;/book&gt;</a:t>
            </a:r>
            <a:r>
              <a:rPr lang="en-US">
                <a:solidFill>
                  <a:srgbClr val="FF0033"/>
                </a:solidFill>
                <a:latin typeface="Arial" charset="0"/>
              </a:rPr>
              <a:t>                                                                        </a:t>
            </a:r>
          </a:p>
        </p:txBody>
      </p:sp>
    </p:spTree>
    <p:extLst>
      <p:ext uri="{BB962C8B-B14F-4D97-AF65-F5344CB8AC3E}">
        <p14:creationId xmlns:p14="http://schemas.microsoft.com/office/powerpoint/2010/main" val="2002716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solidFill>
                  <a:srgbClr val="465142"/>
                </a:solidFill>
              </a:rPr>
              <a:t>Feature selection</a:t>
            </a:r>
            <a:endParaRPr lang="en-US">
              <a:solidFill>
                <a:srgbClr val="9900CC"/>
              </a:solidFill>
            </a:endParaRPr>
          </a:p>
        </p:txBody>
      </p:sp>
      <p:sp>
        <p:nvSpPr>
          <p:cNvPr id="37891" name="Rectangle 3"/>
          <p:cNvSpPr>
            <a:spLocks noGrp="1" noChangeArrowheads="1"/>
          </p:cNvSpPr>
          <p:nvPr>
            <p:ph type="body" idx="1"/>
          </p:nvPr>
        </p:nvSpPr>
        <p:spPr/>
        <p:txBody>
          <a:bodyPr/>
          <a:lstStyle/>
          <a:p>
            <a:r>
              <a:rPr lang="en-US"/>
              <a:t>Reduce dimensionality</a:t>
            </a:r>
          </a:p>
          <a:p>
            <a:pPr lvl="1"/>
            <a:r>
              <a:rPr lang="en-US"/>
              <a:t>Learners have difficulty addressing tasks with high dimensionality </a:t>
            </a:r>
          </a:p>
          <a:p>
            <a:r>
              <a:rPr lang="en-US"/>
              <a:t>Irrelevant features</a:t>
            </a:r>
          </a:p>
          <a:p>
            <a:pPr lvl="1"/>
            <a:r>
              <a:rPr lang="en-US"/>
              <a:t>Not all features help! </a:t>
            </a:r>
          </a:p>
          <a:p>
            <a:pPr lvl="2"/>
            <a:r>
              <a:rPr lang="en-US">
                <a:solidFill>
                  <a:srgbClr val="A56F3C"/>
                </a:solidFill>
              </a:rPr>
              <a:t>e.g., the existence of a noun in a news article is unlikely to help classify it as “politics” or “sport” </a:t>
            </a:r>
          </a:p>
        </p:txBody>
      </p:sp>
    </p:spTree>
    <p:extLst>
      <p:ext uri="{BB962C8B-B14F-4D97-AF65-F5344CB8AC3E}">
        <p14:creationId xmlns:p14="http://schemas.microsoft.com/office/powerpoint/2010/main" val="109488693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705" name="Group 2065"/>
          <p:cNvGrpSpPr>
            <a:grpSpLocks/>
          </p:cNvGrpSpPr>
          <p:nvPr/>
        </p:nvGrpSpPr>
        <p:grpSpPr bwMode="auto">
          <a:xfrm>
            <a:off x="1266825" y="1411288"/>
            <a:ext cx="6657975" cy="4826000"/>
            <a:chOff x="798" y="889"/>
            <a:chExt cx="4194" cy="3040"/>
          </a:xfrm>
        </p:grpSpPr>
        <p:pic>
          <p:nvPicPr>
            <p:cNvPr id="114701" name="Picture 20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 y="889"/>
              <a:ext cx="4194" cy="3040"/>
            </a:xfrm>
            <a:prstGeom prst="rect">
              <a:avLst/>
            </a:prstGeom>
            <a:noFill/>
            <a:extLst>
              <a:ext uri="{909E8E84-426E-40DD-AFC4-6F175D3DCCD1}">
                <a14:hiddenFill xmlns:a14="http://schemas.microsoft.com/office/drawing/2010/main">
                  <a:solidFill>
                    <a:srgbClr val="FFFFFF"/>
                  </a:solidFill>
                </a14:hiddenFill>
              </a:ext>
            </a:extLst>
          </p:spPr>
        </p:pic>
        <p:sp>
          <p:nvSpPr>
            <p:cNvPr id="114702" name="AutoShape 2062"/>
            <p:cNvSpPr>
              <a:spLocks noChangeArrowheads="1"/>
            </p:cNvSpPr>
            <p:nvPr/>
          </p:nvSpPr>
          <p:spPr bwMode="auto">
            <a:xfrm>
              <a:off x="1824" y="1536"/>
              <a:ext cx="240" cy="240"/>
            </a:xfrm>
            <a:prstGeom prst="roundRect">
              <a:avLst>
                <a:gd name="adj" fmla="val 16667"/>
              </a:avLst>
            </a:prstGeom>
            <a:noFill/>
            <a:ln w="38100">
              <a:solidFill>
                <a:srgbClr val="C78548"/>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4703" name="AutoShape 2063"/>
            <p:cNvSpPr>
              <a:spLocks noChangeArrowheads="1"/>
            </p:cNvSpPr>
            <p:nvPr/>
          </p:nvSpPr>
          <p:spPr bwMode="auto">
            <a:xfrm>
              <a:off x="4041" y="1375"/>
              <a:ext cx="240" cy="240"/>
            </a:xfrm>
            <a:prstGeom prst="roundRect">
              <a:avLst>
                <a:gd name="adj" fmla="val 16667"/>
              </a:avLst>
            </a:prstGeom>
            <a:noFill/>
            <a:ln w="38100">
              <a:solidFill>
                <a:srgbClr val="C78548"/>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4704" name="AutoShape 2064"/>
            <p:cNvSpPr>
              <a:spLocks noChangeArrowheads="1"/>
            </p:cNvSpPr>
            <p:nvPr/>
          </p:nvSpPr>
          <p:spPr bwMode="auto">
            <a:xfrm>
              <a:off x="2819" y="1536"/>
              <a:ext cx="240" cy="240"/>
            </a:xfrm>
            <a:prstGeom prst="roundRect">
              <a:avLst>
                <a:gd name="adj" fmla="val 16667"/>
              </a:avLst>
            </a:prstGeom>
            <a:noFill/>
            <a:ln w="38100">
              <a:solidFill>
                <a:srgbClr val="C78548"/>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14690" name="Rectangle 2050"/>
          <p:cNvSpPr>
            <a:spLocks noGrp="1" noChangeArrowheads="1"/>
          </p:cNvSpPr>
          <p:nvPr>
            <p:ph type="title"/>
          </p:nvPr>
        </p:nvSpPr>
        <p:spPr>
          <a:xfrm>
            <a:off x="293688" y="722313"/>
            <a:ext cx="8153400" cy="609600"/>
          </a:xfrm>
        </p:spPr>
        <p:txBody>
          <a:bodyPr>
            <a:normAutofit fontScale="90000"/>
          </a:bodyPr>
          <a:lstStyle/>
          <a:p>
            <a:r>
              <a:rPr lang="en-US"/>
              <a:t>Feature selection: D2K Example I</a:t>
            </a:r>
            <a:endParaRPr lang="en-US">
              <a:solidFill>
                <a:srgbClr val="9900CC"/>
              </a:solidFill>
            </a:endParaRPr>
          </a:p>
        </p:txBody>
      </p:sp>
      <p:grpSp>
        <p:nvGrpSpPr>
          <p:cNvPr id="114691" name="Group 2051"/>
          <p:cNvGrpSpPr>
            <a:grpSpLocks/>
          </p:cNvGrpSpPr>
          <p:nvPr/>
        </p:nvGrpSpPr>
        <p:grpSpPr bwMode="auto">
          <a:xfrm>
            <a:off x="838200" y="1676400"/>
            <a:ext cx="3400425" cy="3786188"/>
            <a:chOff x="240" y="768"/>
            <a:chExt cx="2448" cy="2859"/>
          </a:xfrm>
        </p:grpSpPr>
        <p:sp>
          <p:nvSpPr>
            <p:cNvPr id="114692" name="Text Box 2052"/>
            <p:cNvSpPr txBox="1">
              <a:spLocks noChangeArrowheads="1"/>
            </p:cNvSpPr>
            <p:nvPr/>
          </p:nvSpPr>
          <p:spPr bwMode="auto">
            <a:xfrm>
              <a:off x="240" y="768"/>
              <a:ext cx="912" cy="285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400"/>
                <a:t>hi </a:t>
              </a:r>
            </a:p>
            <a:p>
              <a:pPr algn="l">
                <a:lnSpc>
                  <a:spcPct val="60000"/>
                </a:lnSpc>
                <a:spcBef>
                  <a:spcPct val="20000"/>
                </a:spcBef>
                <a:buSzTx/>
              </a:pPr>
              <a:r>
                <a:rPr lang="en-US" sz="1400"/>
                <a:t>week </a:t>
              </a:r>
            </a:p>
            <a:p>
              <a:pPr algn="l">
                <a:lnSpc>
                  <a:spcPct val="60000"/>
                </a:lnSpc>
                <a:spcBef>
                  <a:spcPct val="20000"/>
                </a:spcBef>
                <a:buSzTx/>
              </a:pPr>
              <a:r>
                <a:rPr lang="en-US" sz="1400"/>
                <a:t>update </a:t>
              </a:r>
            </a:p>
            <a:p>
              <a:pPr algn="l">
                <a:lnSpc>
                  <a:spcPct val="60000"/>
                </a:lnSpc>
                <a:spcBef>
                  <a:spcPct val="20000"/>
                </a:spcBef>
                <a:buSzTx/>
              </a:pPr>
              <a:r>
                <a:rPr lang="en-US" sz="1400"/>
                <a:t>unfortunate </a:t>
              </a:r>
            </a:p>
            <a:p>
              <a:pPr algn="l">
                <a:lnSpc>
                  <a:spcPct val="60000"/>
                </a:lnSpc>
                <a:spcBef>
                  <a:spcPct val="20000"/>
                </a:spcBef>
                <a:buSzTx/>
              </a:pPr>
              <a:r>
                <a:rPr lang="en-US" sz="1400"/>
                <a:t>go </a:t>
              </a:r>
            </a:p>
            <a:p>
              <a:pPr algn="l">
                <a:lnSpc>
                  <a:spcPct val="60000"/>
                </a:lnSpc>
                <a:spcBef>
                  <a:spcPct val="20000"/>
                </a:spcBef>
                <a:buSzTx/>
              </a:pPr>
              <a:r>
                <a:rPr lang="en-US" sz="1400"/>
                <a:t>out </a:t>
              </a:r>
            </a:p>
            <a:p>
              <a:pPr algn="l">
                <a:lnSpc>
                  <a:spcPct val="60000"/>
                </a:lnSpc>
                <a:spcBef>
                  <a:spcPct val="20000"/>
                </a:spcBef>
                <a:buSzTx/>
              </a:pPr>
              <a:r>
                <a:rPr lang="en-US" sz="1400"/>
                <a:t>month </a:t>
              </a:r>
            </a:p>
            <a:p>
              <a:pPr algn="l">
                <a:lnSpc>
                  <a:spcPct val="60000"/>
                </a:lnSpc>
                <a:spcBef>
                  <a:spcPct val="20000"/>
                </a:spcBef>
                <a:buSzTx/>
              </a:pPr>
              <a:r>
                <a:rPr lang="en-US" sz="1400"/>
                <a:t>much </a:t>
              </a:r>
            </a:p>
            <a:p>
              <a:pPr algn="l">
                <a:lnSpc>
                  <a:spcPct val="60000"/>
                </a:lnSpc>
                <a:spcBef>
                  <a:spcPct val="20000"/>
                </a:spcBef>
                <a:buSzTx/>
              </a:pPr>
              <a:r>
                <a:rPr lang="en-US" sz="1400"/>
                <a:t>action </a:t>
              </a:r>
            </a:p>
            <a:p>
              <a:pPr algn="l">
                <a:lnSpc>
                  <a:spcPct val="60000"/>
                </a:lnSpc>
                <a:spcBef>
                  <a:spcPct val="20000"/>
                </a:spcBef>
                <a:buSzTx/>
              </a:pPr>
              <a:r>
                <a:rPr lang="en-US" sz="1400"/>
                <a:t>here </a:t>
              </a:r>
            </a:p>
            <a:p>
              <a:pPr algn="l">
                <a:lnSpc>
                  <a:spcPct val="60000"/>
                </a:lnSpc>
                <a:spcBef>
                  <a:spcPct val="20000"/>
                </a:spcBef>
                <a:buSzTx/>
              </a:pPr>
              <a:r>
                <a:rPr lang="en-US" sz="1400"/>
                <a:t>right </a:t>
              </a:r>
            </a:p>
            <a:p>
              <a:pPr algn="l">
                <a:lnSpc>
                  <a:spcPct val="60000"/>
                </a:lnSpc>
                <a:spcBef>
                  <a:spcPct val="20000"/>
                </a:spcBef>
                <a:buSzTx/>
              </a:pPr>
              <a:r>
                <a:rPr lang="en-US" sz="1400"/>
                <a:t>now </a:t>
              </a:r>
            </a:p>
            <a:p>
              <a:pPr algn="l">
                <a:lnSpc>
                  <a:spcPct val="60000"/>
                </a:lnSpc>
                <a:spcBef>
                  <a:spcPct val="20000"/>
                </a:spcBef>
                <a:buSzTx/>
              </a:pPr>
              <a:r>
                <a:rPr lang="en-US" sz="1400"/>
                <a:t>1 </a:t>
              </a:r>
            </a:p>
            <a:p>
              <a:pPr algn="l">
                <a:lnSpc>
                  <a:spcPct val="60000"/>
                </a:lnSpc>
                <a:spcBef>
                  <a:spcPct val="20000"/>
                </a:spcBef>
                <a:buSzTx/>
              </a:pPr>
              <a:r>
                <a:rPr lang="en-US" sz="1400"/>
                <a:t>due </a:t>
              </a:r>
            </a:p>
            <a:p>
              <a:pPr algn="l">
                <a:lnSpc>
                  <a:spcPct val="60000"/>
                </a:lnSpc>
                <a:spcBef>
                  <a:spcPct val="20000"/>
                </a:spcBef>
                <a:buSzTx/>
              </a:pPr>
              <a:r>
                <a:rPr lang="en-US" sz="1400"/>
                <a:t>unwaver </a:t>
              </a:r>
            </a:p>
            <a:p>
              <a:pPr algn="l">
                <a:lnSpc>
                  <a:spcPct val="60000"/>
                </a:lnSpc>
                <a:spcBef>
                  <a:spcPct val="20000"/>
                </a:spcBef>
                <a:buSzTx/>
              </a:pPr>
              <a:r>
                <a:rPr lang="en-US" sz="1400"/>
                <a:t>insistence </a:t>
              </a:r>
            </a:p>
            <a:p>
              <a:pPr algn="l">
                <a:lnSpc>
                  <a:spcPct val="60000"/>
                </a:lnSpc>
                <a:spcBef>
                  <a:spcPct val="20000"/>
                </a:spcBef>
                <a:buSzTx/>
              </a:pPr>
              <a:r>
                <a:rPr lang="en-US" sz="1400"/>
                <a:t>member </a:t>
              </a:r>
            </a:p>
            <a:p>
              <a:pPr algn="l">
                <a:lnSpc>
                  <a:spcPct val="60000"/>
                </a:lnSpc>
                <a:spcBef>
                  <a:spcPct val="20000"/>
                </a:spcBef>
                <a:buSzTx/>
              </a:pPr>
              <a:r>
                <a:rPr lang="en-US" sz="1400"/>
                <a:t>group  </a:t>
              </a:r>
            </a:p>
            <a:p>
              <a:pPr algn="l">
                <a:lnSpc>
                  <a:spcPct val="60000"/>
                </a:lnSpc>
                <a:spcBef>
                  <a:spcPct val="20000"/>
                </a:spcBef>
                <a:buSzTx/>
              </a:pPr>
              <a:r>
                <a:rPr lang="en-US" sz="1400"/>
                <a:t>ncsa </a:t>
              </a:r>
            </a:p>
            <a:p>
              <a:pPr algn="l">
                <a:lnSpc>
                  <a:spcPct val="60000"/>
                </a:lnSpc>
                <a:spcBef>
                  <a:spcPct val="20000"/>
                </a:spcBef>
                <a:buSzTx/>
              </a:pPr>
              <a:r>
                <a:rPr lang="en-US" sz="1400"/>
                <a:t>d2k </a:t>
              </a:r>
            </a:p>
            <a:p>
              <a:pPr algn="l">
                <a:lnSpc>
                  <a:spcPct val="60000"/>
                </a:lnSpc>
                <a:spcBef>
                  <a:spcPct val="20000"/>
                </a:spcBef>
                <a:buSzTx/>
              </a:pPr>
              <a:r>
                <a:rPr lang="en-US" sz="1400"/>
                <a:t>modules </a:t>
              </a:r>
            </a:p>
            <a:p>
              <a:pPr algn="l">
                <a:lnSpc>
                  <a:spcPct val="60000"/>
                </a:lnSpc>
                <a:spcBef>
                  <a:spcPct val="20000"/>
                </a:spcBef>
                <a:buSzTx/>
              </a:pPr>
              <a:r>
                <a:rPr lang="en-US" sz="1400"/>
                <a:t>do</a:t>
              </a:r>
            </a:p>
          </p:txBody>
        </p:sp>
        <p:sp>
          <p:nvSpPr>
            <p:cNvPr id="114693" name="Text Box 2053"/>
            <p:cNvSpPr txBox="1">
              <a:spLocks noChangeArrowheads="1"/>
            </p:cNvSpPr>
            <p:nvPr/>
          </p:nvSpPr>
          <p:spPr bwMode="auto">
            <a:xfrm>
              <a:off x="1152" y="768"/>
              <a:ext cx="1536" cy="285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400"/>
                <a:t>core </a:t>
              </a:r>
            </a:p>
            <a:p>
              <a:pPr algn="l">
                <a:lnSpc>
                  <a:spcPct val="60000"/>
                </a:lnSpc>
                <a:spcBef>
                  <a:spcPct val="20000"/>
                </a:spcBef>
                <a:buSzTx/>
              </a:pPr>
              <a:r>
                <a:rPr lang="en-US" sz="1400"/>
                <a:t>datatype </a:t>
              </a:r>
            </a:p>
            <a:p>
              <a:pPr algn="l">
                <a:lnSpc>
                  <a:spcPct val="60000"/>
                </a:lnSpc>
                <a:spcBef>
                  <a:spcPct val="20000"/>
                </a:spcBef>
                <a:buSzTx/>
              </a:pPr>
              <a:r>
                <a:rPr lang="en-US" sz="1400"/>
                <a:t>package</a:t>
              </a:r>
            </a:p>
            <a:p>
              <a:pPr algn="l">
                <a:lnSpc>
                  <a:spcPct val="60000"/>
                </a:lnSpc>
                <a:spcBef>
                  <a:spcPct val="20000"/>
                </a:spcBef>
                <a:buSzTx/>
              </a:pPr>
              <a:r>
                <a:rPr lang="en-US" sz="1400"/>
                <a:t>complete </a:t>
              </a:r>
            </a:p>
            <a:p>
              <a:pPr algn="l">
                <a:lnSpc>
                  <a:spcPct val="60000"/>
                </a:lnSpc>
                <a:spcBef>
                  <a:spcPct val="20000"/>
                </a:spcBef>
                <a:buSzTx/>
              </a:pPr>
              <a:r>
                <a:rPr lang="en-US" sz="1400"/>
                <a:t>independence </a:t>
              </a:r>
            </a:p>
            <a:p>
              <a:pPr algn="l">
                <a:lnSpc>
                  <a:spcPct val="60000"/>
                </a:lnSpc>
                <a:spcBef>
                  <a:spcPct val="20000"/>
                </a:spcBef>
                <a:buSzTx/>
              </a:pPr>
              <a:r>
                <a:rPr lang="en-US" sz="1400"/>
                <a:t>application </a:t>
              </a:r>
            </a:p>
            <a:p>
              <a:pPr algn="l">
                <a:lnSpc>
                  <a:spcPct val="60000"/>
                </a:lnSpc>
                <a:spcBef>
                  <a:spcPct val="20000"/>
                </a:spcBef>
                <a:buSzTx/>
              </a:pPr>
              <a:r>
                <a:rPr lang="en-US" sz="1400"/>
                <a:t>2 </a:t>
              </a:r>
            </a:p>
            <a:p>
              <a:pPr algn="l">
                <a:lnSpc>
                  <a:spcPct val="60000"/>
                </a:lnSpc>
                <a:spcBef>
                  <a:spcPct val="20000"/>
                </a:spcBef>
                <a:buSzTx/>
              </a:pPr>
              <a:r>
                <a:rPr lang="en-US" sz="1400"/>
                <a:t>transformation </a:t>
              </a:r>
            </a:p>
            <a:p>
              <a:pPr algn="l">
                <a:lnSpc>
                  <a:spcPct val="60000"/>
                </a:lnSpc>
                <a:spcBef>
                  <a:spcPct val="20000"/>
                </a:spcBef>
                <a:buSzTx/>
              </a:pPr>
              <a:r>
                <a:rPr lang="en-US" sz="1400"/>
                <a:t>handle </a:t>
              </a:r>
            </a:p>
            <a:p>
              <a:pPr algn="l">
                <a:lnSpc>
                  <a:spcPct val="60000"/>
                </a:lnSpc>
                <a:spcBef>
                  <a:spcPct val="20000"/>
                </a:spcBef>
                <a:buSzTx/>
              </a:pPr>
              <a:r>
                <a:rPr lang="en-US" sz="1400"/>
                <a:t>different </a:t>
              </a:r>
            </a:p>
            <a:p>
              <a:pPr algn="l">
                <a:lnSpc>
                  <a:spcPct val="60000"/>
                </a:lnSpc>
                <a:spcBef>
                  <a:spcPct val="20000"/>
                </a:spcBef>
                <a:buSzTx/>
              </a:pPr>
              <a:r>
                <a:rPr lang="en-US" sz="1400"/>
                <a:t>table </a:t>
              </a:r>
            </a:p>
            <a:p>
              <a:pPr algn="l">
                <a:lnSpc>
                  <a:spcPct val="60000"/>
                </a:lnSpc>
                <a:spcBef>
                  <a:spcPct val="20000"/>
                </a:spcBef>
                <a:buSzTx/>
              </a:pPr>
              <a:r>
                <a:rPr lang="en-US" sz="1400"/>
                <a:t>previous</a:t>
              </a:r>
            </a:p>
            <a:p>
              <a:pPr algn="l">
                <a:lnSpc>
                  <a:spcPct val="60000"/>
                </a:lnSpc>
                <a:spcBef>
                  <a:spcPct val="20000"/>
                </a:spcBef>
                <a:buSzTx/>
              </a:pPr>
              <a:r>
                <a:rPr lang="en-US" sz="1400"/>
                <a:t>use </a:t>
              </a:r>
            </a:p>
            <a:p>
              <a:pPr algn="l">
                <a:lnSpc>
                  <a:spcPct val="60000"/>
                </a:lnSpc>
                <a:spcBef>
                  <a:spcPct val="20000"/>
                </a:spcBef>
                <a:buSzTx/>
              </a:pPr>
              <a:r>
                <a:rPr lang="en-US" sz="1400"/>
                <a:t>transformationmodule </a:t>
              </a:r>
            </a:p>
            <a:p>
              <a:pPr algn="l">
                <a:lnSpc>
                  <a:spcPct val="60000"/>
                </a:lnSpc>
                <a:spcBef>
                  <a:spcPct val="20000"/>
                </a:spcBef>
                <a:buSzTx/>
              </a:pPr>
              <a:r>
                <a:rPr lang="en-US" sz="1400"/>
                <a:t>add </a:t>
              </a:r>
            </a:p>
            <a:p>
              <a:pPr algn="l">
                <a:lnSpc>
                  <a:spcPct val="60000"/>
                </a:lnSpc>
                <a:spcBef>
                  <a:spcPct val="20000"/>
                </a:spcBef>
                <a:buSzTx/>
              </a:pPr>
              <a:r>
                <a:rPr lang="en-US" sz="1400"/>
                <a:t>list </a:t>
              </a:r>
            </a:p>
            <a:p>
              <a:pPr algn="l">
                <a:lnSpc>
                  <a:spcPct val="60000"/>
                </a:lnSpc>
                <a:spcBef>
                  <a:spcPct val="20000"/>
                </a:spcBef>
                <a:buSzTx/>
              </a:pPr>
              <a:r>
                <a:rPr lang="en-US" sz="1400"/>
                <a:t>exampletable </a:t>
              </a:r>
            </a:p>
            <a:p>
              <a:pPr algn="l">
                <a:lnSpc>
                  <a:spcPct val="60000"/>
                </a:lnSpc>
                <a:spcBef>
                  <a:spcPct val="20000"/>
                </a:spcBef>
                <a:buSzTx/>
              </a:pPr>
              <a:r>
                <a:rPr lang="en-US" sz="1400"/>
                <a:t>keep</a:t>
              </a:r>
            </a:p>
            <a:p>
              <a:pPr algn="l">
                <a:lnSpc>
                  <a:spcPct val="60000"/>
                </a:lnSpc>
                <a:spcBef>
                  <a:spcPct val="20000"/>
                </a:spcBef>
                <a:buSzTx/>
              </a:pPr>
              <a:r>
                <a:rPr lang="en-US" sz="1400"/>
                <a:t>interface </a:t>
              </a:r>
            </a:p>
            <a:p>
              <a:pPr algn="l">
                <a:lnSpc>
                  <a:spcPct val="60000"/>
                </a:lnSpc>
                <a:spcBef>
                  <a:spcPct val="20000"/>
                </a:spcBef>
                <a:buSzTx/>
              </a:pPr>
              <a:r>
                <a:rPr lang="en-US" sz="1400"/>
                <a:t>call </a:t>
              </a:r>
            </a:p>
            <a:p>
              <a:pPr algn="l">
                <a:lnSpc>
                  <a:spcPct val="60000"/>
                </a:lnSpc>
                <a:spcBef>
                  <a:spcPct val="20000"/>
                </a:spcBef>
                <a:buSzTx/>
              </a:pPr>
              <a:r>
                <a:rPr lang="en-US" sz="1400"/>
                <a:t>sub-interface </a:t>
              </a:r>
            </a:p>
            <a:p>
              <a:pPr algn="l">
                <a:lnSpc>
                  <a:spcPct val="60000"/>
                </a:lnSpc>
                <a:spcBef>
                  <a:spcPct val="20000"/>
                </a:spcBef>
                <a:buSzTx/>
              </a:pPr>
              <a:r>
                <a:rPr lang="en-US" sz="1400"/>
                <a:t>reversibletransformation </a:t>
              </a:r>
            </a:p>
          </p:txBody>
        </p:sp>
      </p:grpSp>
      <p:grpSp>
        <p:nvGrpSpPr>
          <p:cNvPr id="114694" name="Group 2054"/>
          <p:cNvGrpSpPr>
            <a:grpSpLocks/>
          </p:cNvGrpSpPr>
          <p:nvPr/>
        </p:nvGrpSpPr>
        <p:grpSpPr bwMode="auto">
          <a:xfrm>
            <a:off x="3200400" y="2667000"/>
            <a:ext cx="3200400" cy="3276600"/>
            <a:chOff x="3312" y="912"/>
            <a:chExt cx="2448" cy="2829"/>
          </a:xfrm>
        </p:grpSpPr>
        <p:sp>
          <p:nvSpPr>
            <p:cNvPr id="114695" name="Text Box 2055"/>
            <p:cNvSpPr txBox="1">
              <a:spLocks noChangeArrowheads="1"/>
            </p:cNvSpPr>
            <p:nvPr/>
          </p:nvSpPr>
          <p:spPr bwMode="auto">
            <a:xfrm>
              <a:off x="3312" y="912"/>
              <a:ext cx="912" cy="2829"/>
            </a:xfrm>
            <a:prstGeom prst="rect">
              <a:avLst/>
            </a:prstGeom>
            <a:solidFill>
              <a:srgbClr val="EDD3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400"/>
                <a:t>hi </a:t>
              </a:r>
            </a:p>
            <a:p>
              <a:pPr algn="l">
                <a:lnSpc>
                  <a:spcPct val="60000"/>
                </a:lnSpc>
                <a:spcBef>
                  <a:spcPct val="20000"/>
                </a:spcBef>
                <a:buSzTx/>
              </a:pPr>
              <a:r>
                <a:rPr lang="en-US" sz="1400"/>
                <a:t>week </a:t>
              </a:r>
            </a:p>
            <a:p>
              <a:pPr algn="l">
                <a:lnSpc>
                  <a:spcPct val="60000"/>
                </a:lnSpc>
                <a:spcBef>
                  <a:spcPct val="20000"/>
                </a:spcBef>
                <a:buSzTx/>
              </a:pPr>
              <a:r>
                <a:rPr lang="en-US" sz="1400"/>
                <a:t>update </a:t>
              </a:r>
            </a:p>
            <a:p>
              <a:pPr algn="l">
                <a:lnSpc>
                  <a:spcPct val="60000"/>
                </a:lnSpc>
                <a:spcBef>
                  <a:spcPct val="20000"/>
                </a:spcBef>
                <a:buSzTx/>
              </a:pPr>
              <a:r>
                <a:rPr lang="en-US" sz="1400"/>
                <a:t>unfortunate </a:t>
              </a:r>
            </a:p>
            <a:p>
              <a:pPr algn="l">
                <a:lnSpc>
                  <a:spcPct val="60000"/>
                </a:lnSpc>
                <a:spcBef>
                  <a:spcPct val="20000"/>
                </a:spcBef>
                <a:buSzTx/>
              </a:pPr>
              <a:r>
                <a:rPr lang="en-US" sz="1400"/>
                <a:t>go </a:t>
              </a:r>
            </a:p>
            <a:p>
              <a:pPr algn="l">
                <a:lnSpc>
                  <a:spcPct val="60000"/>
                </a:lnSpc>
                <a:spcBef>
                  <a:spcPct val="20000"/>
                </a:spcBef>
                <a:buSzTx/>
              </a:pPr>
              <a:r>
                <a:rPr lang="en-US" sz="1400"/>
                <a:t>out </a:t>
              </a:r>
            </a:p>
            <a:p>
              <a:pPr algn="l">
                <a:lnSpc>
                  <a:spcPct val="60000"/>
                </a:lnSpc>
                <a:spcBef>
                  <a:spcPct val="20000"/>
                </a:spcBef>
                <a:buSzTx/>
              </a:pPr>
              <a:r>
                <a:rPr lang="en-US" sz="1400"/>
                <a:t>month </a:t>
              </a:r>
            </a:p>
            <a:p>
              <a:pPr algn="l">
                <a:lnSpc>
                  <a:spcPct val="60000"/>
                </a:lnSpc>
                <a:spcBef>
                  <a:spcPct val="20000"/>
                </a:spcBef>
                <a:buSzTx/>
              </a:pPr>
              <a:r>
                <a:rPr lang="en-US" sz="1400"/>
                <a:t>much </a:t>
              </a:r>
            </a:p>
            <a:p>
              <a:pPr algn="l">
                <a:lnSpc>
                  <a:spcPct val="60000"/>
                </a:lnSpc>
                <a:spcBef>
                  <a:spcPct val="20000"/>
                </a:spcBef>
                <a:buSzTx/>
              </a:pPr>
              <a:r>
                <a:rPr lang="en-US" sz="1400"/>
                <a:t>action </a:t>
              </a:r>
            </a:p>
            <a:p>
              <a:pPr algn="l">
                <a:lnSpc>
                  <a:spcPct val="60000"/>
                </a:lnSpc>
                <a:spcBef>
                  <a:spcPct val="20000"/>
                </a:spcBef>
                <a:buSzTx/>
              </a:pPr>
              <a:r>
                <a:rPr lang="en-US" sz="1400"/>
                <a:t>here </a:t>
              </a:r>
            </a:p>
            <a:p>
              <a:pPr algn="l">
                <a:lnSpc>
                  <a:spcPct val="60000"/>
                </a:lnSpc>
                <a:spcBef>
                  <a:spcPct val="20000"/>
                </a:spcBef>
                <a:buSzTx/>
              </a:pPr>
              <a:r>
                <a:rPr lang="en-US" sz="1400"/>
                <a:t>right </a:t>
              </a:r>
            </a:p>
            <a:p>
              <a:pPr algn="l">
                <a:lnSpc>
                  <a:spcPct val="60000"/>
                </a:lnSpc>
                <a:spcBef>
                  <a:spcPct val="20000"/>
                </a:spcBef>
                <a:buSzTx/>
              </a:pPr>
              <a:r>
                <a:rPr lang="en-US" sz="1400"/>
                <a:t>now </a:t>
              </a:r>
            </a:p>
            <a:p>
              <a:pPr algn="l">
                <a:lnSpc>
                  <a:spcPct val="60000"/>
                </a:lnSpc>
                <a:spcBef>
                  <a:spcPct val="20000"/>
                </a:spcBef>
                <a:buSzTx/>
              </a:pPr>
              <a:r>
                <a:rPr lang="en-US" sz="1400"/>
                <a:t>due </a:t>
              </a:r>
            </a:p>
            <a:p>
              <a:pPr algn="l">
                <a:lnSpc>
                  <a:spcPct val="60000"/>
                </a:lnSpc>
                <a:spcBef>
                  <a:spcPct val="20000"/>
                </a:spcBef>
                <a:buSzTx/>
              </a:pPr>
              <a:r>
                <a:rPr lang="en-US" sz="1400"/>
                <a:t>insistence </a:t>
              </a:r>
            </a:p>
            <a:p>
              <a:pPr algn="l">
                <a:lnSpc>
                  <a:spcPct val="60000"/>
                </a:lnSpc>
                <a:spcBef>
                  <a:spcPct val="20000"/>
                </a:spcBef>
                <a:buSzTx/>
              </a:pPr>
              <a:r>
                <a:rPr lang="en-US" sz="1400"/>
                <a:t>member </a:t>
              </a:r>
            </a:p>
            <a:p>
              <a:pPr algn="l">
                <a:lnSpc>
                  <a:spcPct val="60000"/>
                </a:lnSpc>
                <a:spcBef>
                  <a:spcPct val="20000"/>
                </a:spcBef>
                <a:buSzTx/>
              </a:pPr>
              <a:r>
                <a:rPr lang="en-US" sz="1400"/>
                <a:t>group  </a:t>
              </a:r>
            </a:p>
            <a:p>
              <a:pPr algn="l">
                <a:lnSpc>
                  <a:spcPct val="60000"/>
                </a:lnSpc>
                <a:spcBef>
                  <a:spcPct val="20000"/>
                </a:spcBef>
                <a:buSzTx/>
              </a:pPr>
              <a:r>
                <a:rPr lang="en-US" sz="1400"/>
                <a:t>ncsa </a:t>
              </a:r>
            </a:p>
            <a:p>
              <a:pPr algn="l">
                <a:lnSpc>
                  <a:spcPct val="60000"/>
                </a:lnSpc>
                <a:spcBef>
                  <a:spcPct val="20000"/>
                </a:spcBef>
                <a:buSzTx/>
              </a:pPr>
              <a:r>
                <a:rPr lang="en-US" sz="1400"/>
                <a:t>d2k </a:t>
              </a:r>
            </a:p>
            <a:p>
              <a:pPr algn="l">
                <a:lnSpc>
                  <a:spcPct val="60000"/>
                </a:lnSpc>
                <a:spcBef>
                  <a:spcPct val="20000"/>
                </a:spcBef>
                <a:buSzTx/>
              </a:pPr>
              <a:r>
                <a:rPr lang="en-US" sz="1400"/>
                <a:t>modules </a:t>
              </a:r>
            </a:p>
          </p:txBody>
        </p:sp>
        <p:sp>
          <p:nvSpPr>
            <p:cNvPr id="114696" name="Text Box 2056"/>
            <p:cNvSpPr txBox="1">
              <a:spLocks noChangeArrowheads="1"/>
            </p:cNvSpPr>
            <p:nvPr/>
          </p:nvSpPr>
          <p:spPr bwMode="auto">
            <a:xfrm>
              <a:off x="4224" y="912"/>
              <a:ext cx="1536" cy="2829"/>
            </a:xfrm>
            <a:prstGeom prst="rect">
              <a:avLst/>
            </a:prstGeom>
            <a:solidFill>
              <a:srgbClr val="EDD3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400"/>
                <a:t>do</a:t>
              </a:r>
            </a:p>
            <a:p>
              <a:pPr algn="l">
                <a:lnSpc>
                  <a:spcPct val="60000"/>
                </a:lnSpc>
                <a:spcBef>
                  <a:spcPct val="20000"/>
                </a:spcBef>
                <a:buSzTx/>
              </a:pPr>
              <a:r>
                <a:rPr lang="en-US" sz="1400"/>
                <a:t>core </a:t>
              </a:r>
            </a:p>
            <a:p>
              <a:pPr algn="l">
                <a:lnSpc>
                  <a:spcPct val="60000"/>
                </a:lnSpc>
                <a:spcBef>
                  <a:spcPct val="20000"/>
                </a:spcBef>
                <a:buSzTx/>
              </a:pPr>
              <a:r>
                <a:rPr lang="en-US" sz="1400"/>
                <a:t>datatype </a:t>
              </a:r>
            </a:p>
            <a:p>
              <a:pPr algn="l">
                <a:lnSpc>
                  <a:spcPct val="60000"/>
                </a:lnSpc>
                <a:spcBef>
                  <a:spcPct val="20000"/>
                </a:spcBef>
                <a:buSzTx/>
              </a:pPr>
              <a:r>
                <a:rPr lang="en-US" sz="1400"/>
                <a:t>package</a:t>
              </a:r>
            </a:p>
            <a:p>
              <a:pPr algn="l">
                <a:lnSpc>
                  <a:spcPct val="60000"/>
                </a:lnSpc>
                <a:spcBef>
                  <a:spcPct val="20000"/>
                </a:spcBef>
                <a:buSzTx/>
              </a:pPr>
              <a:r>
                <a:rPr lang="en-US" sz="1400"/>
                <a:t>complete </a:t>
              </a:r>
            </a:p>
            <a:p>
              <a:pPr algn="l">
                <a:lnSpc>
                  <a:spcPct val="60000"/>
                </a:lnSpc>
                <a:spcBef>
                  <a:spcPct val="20000"/>
                </a:spcBef>
                <a:buSzTx/>
              </a:pPr>
              <a:r>
                <a:rPr lang="en-US" sz="1400"/>
                <a:t>independence </a:t>
              </a:r>
            </a:p>
            <a:p>
              <a:pPr algn="l">
                <a:lnSpc>
                  <a:spcPct val="60000"/>
                </a:lnSpc>
                <a:spcBef>
                  <a:spcPct val="20000"/>
                </a:spcBef>
                <a:buSzTx/>
              </a:pPr>
              <a:r>
                <a:rPr lang="en-US" sz="1400"/>
                <a:t>application </a:t>
              </a:r>
            </a:p>
            <a:p>
              <a:pPr algn="l">
                <a:lnSpc>
                  <a:spcPct val="60000"/>
                </a:lnSpc>
                <a:spcBef>
                  <a:spcPct val="20000"/>
                </a:spcBef>
                <a:buSzTx/>
              </a:pPr>
              <a:r>
                <a:rPr lang="en-US" sz="1400"/>
                <a:t>transformation </a:t>
              </a:r>
            </a:p>
            <a:p>
              <a:pPr algn="l">
                <a:lnSpc>
                  <a:spcPct val="60000"/>
                </a:lnSpc>
                <a:spcBef>
                  <a:spcPct val="20000"/>
                </a:spcBef>
                <a:buSzTx/>
              </a:pPr>
              <a:r>
                <a:rPr lang="en-US" sz="1400"/>
                <a:t>handle </a:t>
              </a:r>
            </a:p>
            <a:p>
              <a:pPr algn="l">
                <a:lnSpc>
                  <a:spcPct val="60000"/>
                </a:lnSpc>
                <a:spcBef>
                  <a:spcPct val="20000"/>
                </a:spcBef>
                <a:buSzTx/>
              </a:pPr>
              <a:r>
                <a:rPr lang="en-US" sz="1400"/>
                <a:t>different </a:t>
              </a:r>
            </a:p>
            <a:p>
              <a:pPr algn="l">
                <a:lnSpc>
                  <a:spcPct val="60000"/>
                </a:lnSpc>
                <a:spcBef>
                  <a:spcPct val="20000"/>
                </a:spcBef>
                <a:buSzTx/>
              </a:pPr>
              <a:r>
                <a:rPr lang="en-US" sz="1400"/>
                <a:t>table </a:t>
              </a:r>
            </a:p>
            <a:p>
              <a:pPr algn="l">
                <a:lnSpc>
                  <a:spcPct val="60000"/>
                </a:lnSpc>
                <a:spcBef>
                  <a:spcPct val="20000"/>
                </a:spcBef>
                <a:buSzTx/>
              </a:pPr>
              <a:r>
                <a:rPr lang="en-US" sz="1400"/>
                <a:t>previous</a:t>
              </a:r>
            </a:p>
            <a:p>
              <a:pPr algn="l">
                <a:lnSpc>
                  <a:spcPct val="60000"/>
                </a:lnSpc>
                <a:spcBef>
                  <a:spcPct val="20000"/>
                </a:spcBef>
                <a:buSzTx/>
              </a:pPr>
              <a:r>
                <a:rPr lang="en-US" sz="1400"/>
                <a:t>use </a:t>
              </a:r>
            </a:p>
            <a:p>
              <a:pPr algn="l">
                <a:lnSpc>
                  <a:spcPct val="60000"/>
                </a:lnSpc>
                <a:spcBef>
                  <a:spcPct val="20000"/>
                </a:spcBef>
                <a:buSzTx/>
              </a:pPr>
              <a:r>
                <a:rPr lang="en-US" sz="1400"/>
                <a:t>add </a:t>
              </a:r>
            </a:p>
            <a:p>
              <a:pPr algn="l">
                <a:lnSpc>
                  <a:spcPct val="60000"/>
                </a:lnSpc>
                <a:spcBef>
                  <a:spcPct val="20000"/>
                </a:spcBef>
                <a:buSzTx/>
              </a:pPr>
              <a:r>
                <a:rPr lang="en-US" sz="1400"/>
                <a:t>list </a:t>
              </a:r>
            </a:p>
            <a:p>
              <a:pPr algn="l">
                <a:lnSpc>
                  <a:spcPct val="60000"/>
                </a:lnSpc>
                <a:spcBef>
                  <a:spcPct val="20000"/>
                </a:spcBef>
                <a:buSzTx/>
              </a:pPr>
              <a:r>
                <a:rPr lang="en-US" sz="1400"/>
                <a:t>keep</a:t>
              </a:r>
            </a:p>
            <a:p>
              <a:pPr algn="l">
                <a:lnSpc>
                  <a:spcPct val="60000"/>
                </a:lnSpc>
                <a:spcBef>
                  <a:spcPct val="20000"/>
                </a:spcBef>
                <a:buSzTx/>
              </a:pPr>
              <a:r>
                <a:rPr lang="en-US" sz="1400"/>
                <a:t>interface </a:t>
              </a:r>
            </a:p>
            <a:p>
              <a:pPr algn="l">
                <a:lnSpc>
                  <a:spcPct val="60000"/>
                </a:lnSpc>
                <a:spcBef>
                  <a:spcPct val="20000"/>
                </a:spcBef>
                <a:buSzTx/>
              </a:pPr>
              <a:r>
                <a:rPr lang="en-US" sz="1400"/>
                <a:t>call </a:t>
              </a:r>
            </a:p>
            <a:p>
              <a:pPr algn="l">
                <a:lnSpc>
                  <a:spcPct val="60000"/>
                </a:lnSpc>
                <a:spcBef>
                  <a:spcPct val="20000"/>
                </a:spcBef>
                <a:buSzTx/>
              </a:pPr>
              <a:r>
                <a:rPr lang="en-US" sz="1400"/>
                <a:t>sub-interface  </a:t>
              </a:r>
            </a:p>
          </p:txBody>
        </p:sp>
      </p:grpSp>
    </p:spTree>
    <p:extLst>
      <p:ext uri="{BB962C8B-B14F-4D97-AF65-F5344CB8AC3E}">
        <p14:creationId xmlns:p14="http://schemas.microsoft.com/office/powerpoint/2010/main" val="1431841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4691"/>
                                        </p:tgtEl>
                                        <p:attrNameLst>
                                          <p:attrName>style.visibility</p:attrName>
                                        </p:attrNameLst>
                                      </p:cBhvr>
                                      <p:to>
                                        <p:strVal val="visible"/>
                                      </p:to>
                                    </p:set>
                                    <p:animEffect transition="in" filter="dissolve">
                                      <p:cBhvr>
                                        <p:cTn id="7" dur="500"/>
                                        <p:tgtEl>
                                          <p:spTgt spid="114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4694"/>
                                        </p:tgtEl>
                                        <p:attrNameLst>
                                          <p:attrName>style.visibility</p:attrName>
                                        </p:attrNameLst>
                                      </p:cBhvr>
                                      <p:to>
                                        <p:strVal val="visible"/>
                                      </p:to>
                                    </p:set>
                                    <p:animEffect transition="in" filter="dissolve">
                                      <p:cBhvr>
                                        <p:cTn id="12" dur="500"/>
                                        <p:tgtEl>
                                          <p:spTgt spid="114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780" name="Group 1044"/>
          <p:cNvGrpSpPr>
            <a:grpSpLocks/>
          </p:cNvGrpSpPr>
          <p:nvPr/>
        </p:nvGrpSpPr>
        <p:grpSpPr bwMode="auto">
          <a:xfrm>
            <a:off x="1266825" y="1411288"/>
            <a:ext cx="6657975" cy="4826000"/>
            <a:chOff x="798" y="889"/>
            <a:chExt cx="4194" cy="3040"/>
          </a:xfrm>
        </p:grpSpPr>
        <p:pic>
          <p:nvPicPr>
            <p:cNvPr id="117763"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 y="889"/>
              <a:ext cx="4194" cy="3040"/>
            </a:xfrm>
            <a:prstGeom prst="rect">
              <a:avLst/>
            </a:prstGeom>
            <a:noFill/>
            <a:extLst>
              <a:ext uri="{909E8E84-426E-40DD-AFC4-6F175D3DCCD1}">
                <a14:hiddenFill xmlns:a14="http://schemas.microsoft.com/office/drawing/2010/main">
                  <a:solidFill>
                    <a:srgbClr val="FFFFFF"/>
                  </a:solidFill>
                </a14:hiddenFill>
              </a:ext>
            </a:extLst>
          </p:spPr>
        </p:pic>
        <p:sp>
          <p:nvSpPr>
            <p:cNvPr id="117764" name="AutoShape 1028"/>
            <p:cNvSpPr>
              <a:spLocks noChangeArrowheads="1"/>
            </p:cNvSpPr>
            <p:nvPr/>
          </p:nvSpPr>
          <p:spPr bwMode="auto">
            <a:xfrm>
              <a:off x="1824" y="1536"/>
              <a:ext cx="240" cy="240"/>
            </a:xfrm>
            <a:prstGeom prst="roundRect">
              <a:avLst>
                <a:gd name="adj" fmla="val 16667"/>
              </a:avLst>
            </a:prstGeom>
            <a:noFill/>
            <a:ln w="38100">
              <a:solidFill>
                <a:srgbClr val="C78548"/>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5" name="AutoShape 1029"/>
            <p:cNvSpPr>
              <a:spLocks noChangeArrowheads="1"/>
            </p:cNvSpPr>
            <p:nvPr/>
          </p:nvSpPr>
          <p:spPr bwMode="auto">
            <a:xfrm>
              <a:off x="4041" y="1375"/>
              <a:ext cx="240" cy="240"/>
            </a:xfrm>
            <a:prstGeom prst="roundRect">
              <a:avLst>
                <a:gd name="adj" fmla="val 16667"/>
              </a:avLst>
            </a:prstGeom>
            <a:noFill/>
            <a:ln w="38100">
              <a:solidFill>
                <a:srgbClr val="C78548"/>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6" name="AutoShape 1030"/>
            <p:cNvSpPr>
              <a:spLocks noChangeArrowheads="1"/>
            </p:cNvSpPr>
            <p:nvPr/>
          </p:nvSpPr>
          <p:spPr bwMode="auto">
            <a:xfrm>
              <a:off x="2819" y="1536"/>
              <a:ext cx="240" cy="240"/>
            </a:xfrm>
            <a:prstGeom prst="roundRect">
              <a:avLst>
                <a:gd name="adj" fmla="val 16667"/>
              </a:avLst>
            </a:prstGeom>
            <a:noFill/>
            <a:ln w="38100">
              <a:solidFill>
                <a:srgbClr val="C78548"/>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77" name="AutoShape 1041"/>
            <p:cNvSpPr>
              <a:spLocks noChangeArrowheads="1"/>
            </p:cNvSpPr>
            <p:nvPr/>
          </p:nvSpPr>
          <p:spPr bwMode="auto">
            <a:xfrm>
              <a:off x="2852" y="1963"/>
              <a:ext cx="240" cy="240"/>
            </a:xfrm>
            <a:prstGeom prst="roundRect">
              <a:avLst>
                <a:gd name="adj" fmla="val 16667"/>
              </a:avLst>
            </a:prstGeom>
            <a:noFill/>
            <a:ln w="38100">
              <a:solidFill>
                <a:srgbClr val="389480"/>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78" name="AutoShape 1042"/>
            <p:cNvSpPr>
              <a:spLocks noChangeArrowheads="1"/>
            </p:cNvSpPr>
            <p:nvPr/>
          </p:nvSpPr>
          <p:spPr bwMode="auto">
            <a:xfrm>
              <a:off x="3504" y="1809"/>
              <a:ext cx="240" cy="240"/>
            </a:xfrm>
            <a:prstGeom prst="roundRect">
              <a:avLst>
                <a:gd name="adj" fmla="val 16667"/>
              </a:avLst>
            </a:prstGeom>
            <a:noFill/>
            <a:ln w="38100">
              <a:solidFill>
                <a:srgbClr val="389480"/>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79" name="AutoShape 1043"/>
            <p:cNvSpPr>
              <a:spLocks noChangeArrowheads="1"/>
            </p:cNvSpPr>
            <p:nvPr/>
          </p:nvSpPr>
          <p:spPr bwMode="auto">
            <a:xfrm>
              <a:off x="4128" y="1872"/>
              <a:ext cx="240" cy="240"/>
            </a:xfrm>
            <a:prstGeom prst="roundRect">
              <a:avLst>
                <a:gd name="adj" fmla="val 16667"/>
              </a:avLst>
            </a:prstGeom>
            <a:noFill/>
            <a:ln w="38100">
              <a:solidFill>
                <a:srgbClr val="389480"/>
              </a:solidFill>
              <a:round/>
              <a:headEnd/>
              <a:tailEnd/>
            </a:ln>
            <a:effectLst/>
            <a:extLst>
              <a:ext uri="{909E8E84-426E-40DD-AFC4-6F175D3DCCD1}">
                <a14:hiddenFill xmlns:a14="http://schemas.microsoft.com/office/drawing/2010/main">
                  <a:solidFill>
                    <a:srgbClr val="E9544F">
                      <a:alpha val="7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17767" name="Rectangle 1031"/>
          <p:cNvSpPr>
            <a:spLocks noGrp="1" noChangeArrowheads="1"/>
          </p:cNvSpPr>
          <p:nvPr>
            <p:ph type="title"/>
          </p:nvPr>
        </p:nvSpPr>
        <p:spPr>
          <a:xfrm>
            <a:off x="293688" y="722313"/>
            <a:ext cx="8153400" cy="609600"/>
          </a:xfrm>
        </p:spPr>
        <p:txBody>
          <a:bodyPr>
            <a:normAutofit fontScale="90000"/>
          </a:bodyPr>
          <a:lstStyle/>
          <a:p>
            <a:r>
              <a:rPr lang="en-US"/>
              <a:t>Feature selection: D2K Example II</a:t>
            </a:r>
            <a:endParaRPr lang="en-US">
              <a:solidFill>
                <a:srgbClr val="9900CC"/>
              </a:solidFill>
            </a:endParaRPr>
          </a:p>
        </p:txBody>
      </p:sp>
      <p:grpSp>
        <p:nvGrpSpPr>
          <p:cNvPr id="117768" name="Group 1032"/>
          <p:cNvGrpSpPr>
            <a:grpSpLocks/>
          </p:cNvGrpSpPr>
          <p:nvPr/>
        </p:nvGrpSpPr>
        <p:grpSpPr bwMode="auto">
          <a:xfrm>
            <a:off x="838200" y="1676400"/>
            <a:ext cx="3400425" cy="3786188"/>
            <a:chOff x="240" y="768"/>
            <a:chExt cx="2448" cy="2859"/>
          </a:xfrm>
        </p:grpSpPr>
        <p:sp>
          <p:nvSpPr>
            <p:cNvPr id="117769" name="Text Box 1033"/>
            <p:cNvSpPr txBox="1">
              <a:spLocks noChangeArrowheads="1"/>
            </p:cNvSpPr>
            <p:nvPr/>
          </p:nvSpPr>
          <p:spPr bwMode="auto">
            <a:xfrm>
              <a:off x="240" y="768"/>
              <a:ext cx="912" cy="285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400"/>
                <a:t>hi </a:t>
              </a:r>
            </a:p>
            <a:p>
              <a:pPr algn="l">
                <a:lnSpc>
                  <a:spcPct val="60000"/>
                </a:lnSpc>
                <a:spcBef>
                  <a:spcPct val="20000"/>
                </a:spcBef>
                <a:buSzTx/>
              </a:pPr>
              <a:r>
                <a:rPr lang="en-US" sz="1400"/>
                <a:t>week </a:t>
              </a:r>
            </a:p>
            <a:p>
              <a:pPr algn="l">
                <a:lnSpc>
                  <a:spcPct val="60000"/>
                </a:lnSpc>
                <a:spcBef>
                  <a:spcPct val="20000"/>
                </a:spcBef>
                <a:buSzTx/>
              </a:pPr>
              <a:r>
                <a:rPr lang="en-US" sz="1400"/>
                <a:t>update </a:t>
              </a:r>
            </a:p>
            <a:p>
              <a:pPr algn="l">
                <a:lnSpc>
                  <a:spcPct val="60000"/>
                </a:lnSpc>
                <a:spcBef>
                  <a:spcPct val="20000"/>
                </a:spcBef>
                <a:buSzTx/>
              </a:pPr>
              <a:r>
                <a:rPr lang="en-US" sz="1400"/>
                <a:t>unfortunate </a:t>
              </a:r>
            </a:p>
            <a:p>
              <a:pPr algn="l">
                <a:lnSpc>
                  <a:spcPct val="60000"/>
                </a:lnSpc>
                <a:spcBef>
                  <a:spcPct val="20000"/>
                </a:spcBef>
                <a:buSzTx/>
              </a:pPr>
              <a:r>
                <a:rPr lang="en-US" sz="1400"/>
                <a:t>go </a:t>
              </a:r>
            </a:p>
            <a:p>
              <a:pPr algn="l">
                <a:lnSpc>
                  <a:spcPct val="60000"/>
                </a:lnSpc>
                <a:spcBef>
                  <a:spcPct val="20000"/>
                </a:spcBef>
                <a:buSzTx/>
              </a:pPr>
              <a:r>
                <a:rPr lang="en-US" sz="1400"/>
                <a:t>out </a:t>
              </a:r>
            </a:p>
            <a:p>
              <a:pPr algn="l">
                <a:lnSpc>
                  <a:spcPct val="60000"/>
                </a:lnSpc>
                <a:spcBef>
                  <a:spcPct val="20000"/>
                </a:spcBef>
                <a:buSzTx/>
              </a:pPr>
              <a:r>
                <a:rPr lang="en-US" sz="1400"/>
                <a:t>month </a:t>
              </a:r>
            </a:p>
            <a:p>
              <a:pPr algn="l">
                <a:lnSpc>
                  <a:spcPct val="60000"/>
                </a:lnSpc>
                <a:spcBef>
                  <a:spcPct val="20000"/>
                </a:spcBef>
                <a:buSzTx/>
              </a:pPr>
              <a:r>
                <a:rPr lang="en-US" sz="1400"/>
                <a:t>much </a:t>
              </a:r>
            </a:p>
            <a:p>
              <a:pPr algn="l">
                <a:lnSpc>
                  <a:spcPct val="60000"/>
                </a:lnSpc>
                <a:spcBef>
                  <a:spcPct val="20000"/>
                </a:spcBef>
                <a:buSzTx/>
              </a:pPr>
              <a:r>
                <a:rPr lang="en-US" sz="1400"/>
                <a:t>action </a:t>
              </a:r>
            </a:p>
            <a:p>
              <a:pPr algn="l">
                <a:lnSpc>
                  <a:spcPct val="60000"/>
                </a:lnSpc>
                <a:spcBef>
                  <a:spcPct val="20000"/>
                </a:spcBef>
                <a:buSzTx/>
              </a:pPr>
              <a:r>
                <a:rPr lang="en-US" sz="1400"/>
                <a:t>here </a:t>
              </a:r>
            </a:p>
            <a:p>
              <a:pPr algn="l">
                <a:lnSpc>
                  <a:spcPct val="60000"/>
                </a:lnSpc>
                <a:spcBef>
                  <a:spcPct val="20000"/>
                </a:spcBef>
                <a:buSzTx/>
              </a:pPr>
              <a:r>
                <a:rPr lang="en-US" sz="1400"/>
                <a:t>right </a:t>
              </a:r>
            </a:p>
            <a:p>
              <a:pPr algn="l">
                <a:lnSpc>
                  <a:spcPct val="60000"/>
                </a:lnSpc>
                <a:spcBef>
                  <a:spcPct val="20000"/>
                </a:spcBef>
                <a:buSzTx/>
              </a:pPr>
              <a:r>
                <a:rPr lang="en-US" sz="1400"/>
                <a:t>now </a:t>
              </a:r>
            </a:p>
            <a:p>
              <a:pPr algn="l">
                <a:lnSpc>
                  <a:spcPct val="60000"/>
                </a:lnSpc>
                <a:spcBef>
                  <a:spcPct val="20000"/>
                </a:spcBef>
                <a:buSzTx/>
              </a:pPr>
              <a:r>
                <a:rPr lang="en-US" sz="1400"/>
                <a:t>1 </a:t>
              </a:r>
            </a:p>
            <a:p>
              <a:pPr algn="l">
                <a:lnSpc>
                  <a:spcPct val="60000"/>
                </a:lnSpc>
                <a:spcBef>
                  <a:spcPct val="20000"/>
                </a:spcBef>
                <a:buSzTx/>
              </a:pPr>
              <a:r>
                <a:rPr lang="en-US" sz="1400"/>
                <a:t>due </a:t>
              </a:r>
            </a:p>
            <a:p>
              <a:pPr algn="l">
                <a:lnSpc>
                  <a:spcPct val="60000"/>
                </a:lnSpc>
                <a:spcBef>
                  <a:spcPct val="20000"/>
                </a:spcBef>
                <a:buSzTx/>
              </a:pPr>
              <a:r>
                <a:rPr lang="en-US" sz="1400"/>
                <a:t>unwaver </a:t>
              </a:r>
            </a:p>
            <a:p>
              <a:pPr algn="l">
                <a:lnSpc>
                  <a:spcPct val="60000"/>
                </a:lnSpc>
                <a:spcBef>
                  <a:spcPct val="20000"/>
                </a:spcBef>
                <a:buSzTx/>
              </a:pPr>
              <a:r>
                <a:rPr lang="en-US" sz="1400"/>
                <a:t>insistence </a:t>
              </a:r>
            </a:p>
            <a:p>
              <a:pPr algn="l">
                <a:lnSpc>
                  <a:spcPct val="60000"/>
                </a:lnSpc>
                <a:spcBef>
                  <a:spcPct val="20000"/>
                </a:spcBef>
                <a:buSzTx/>
              </a:pPr>
              <a:r>
                <a:rPr lang="en-US" sz="1400"/>
                <a:t>member </a:t>
              </a:r>
            </a:p>
            <a:p>
              <a:pPr algn="l">
                <a:lnSpc>
                  <a:spcPct val="60000"/>
                </a:lnSpc>
                <a:spcBef>
                  <a:spcPct val="20000"/>
                </a:spcBef>
                <a:buSzTx/>
              </a:pPr>
              <a:r>
                <a:rPr lang="en-US" sz="1400"/>
                <a:t>group  </a:t>
              </a:r>
            </a:p>
            <a:p>
              <a:pPr algn="l">
                <a:lnSpc>
                  <a:spcPct val="60000"/>
                </a:lnSpc>
                <a:spcBef>
                  <a:spcPct val="20000"/>
                </a:spcBef>
                <a:buSzTx/>
              </a:pPr>
              <a:r>
                <a:rPr lang="en-US" sz="1400"/>
                <a:t>ncsa </a:t>
              </a:r>
            </a:p>
            <a:p>
              <a:pPr algn="l">
                <a:lnSpc>
                  <a:spcPct val="60000"/>
                </a:lnSpc>
                <a:spcBef>
                  <a:spcPct val="20000"/>
                </a:spcBef>
                <a:buSzTx/>
              </a:pPr>
              <a:r>
                <a:rPr lang="en-US" sz="1400"/>
                <a:t>d2k </a:t>
              </a:r>
            </a:p>
            <a:p>
              <a:pPr algn="l">
                <a:lnSpc>
                  <a:spcPct val="60000"/>
                </a:lnSpc>
                <a:spcBef>
                  <a:spcPct val="20000"/>
                </a:spcBef>
                <a:buSzTx/>
              </a:pPr>
              <a:r>
                <a:rPr lang="en-US" sz="1400"/>
                <a:t>modules </a:t>
              </a:r>
            </a:p>
            <a:p>
              <a:pPr algn="l">
                <a:lnSpc>
                  <a:spcPct val="60000"/>
                </a:lnSpc>
                <a:spcBef>
                  <a:spcPct val="20000"/>
                </a:spcBef>
                <a:buSzTx/>
              </a:pPr>
              <a:r>
                <a:rPr lang="en-US" sz="1400"/>
                <a:t>do</a:t>
              </a:r>
            </a:p>
          </p:txBody>
        </p:sp>
        <p:sp>
          <p:nvSpPr>
            <p:cNvPr id="117770" name="Text Box 1034"/>
            <p:cNvSpPr txBox="1">
              <a:spLocks noChangeArrowheads="1"/>
            </p:cNvSpPr>
            <p:nvPr/>
          </p:nvSpPr>
          <p:spPr bwMode="auto">
            <a:xfrm>
              <a:off x="1152" y="768"/>
              <a:ext cx="1536" cy="285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400"/>
                <a:t>core </a:t>
              </a:r>
            </a:p>
            <a:p>
              <a:pPr algn="l">
                <a:lnSpc>
                  <a:spcPct val="60000"/>
                </a:lnSpc>
                <a:spcBef>
                  <a:spcPct val="20000"/>
                </a:spcBef>
                <a:buSzTx/>
              </a:pPr>
              <a:r>
                <a:rPr lang="en-US" sz="1400"/>
                <a:t>datatype </a:t>
              </a:r>
            </a:p>
            <a:p>
              <a:pPr algn="l">
                <a:lnSpc>
                  <a:spcPct val="60000"/>
                </a:lnSpc>
                <a:spcBef>
                  <a:spcPct val="20000"/>
                </a:spcBef>
                <a:buSzTx/>
              </a:pPr>
              <a:r>
                <a:rPr lang="en-US" sz="1400"/>
                <a:t>package</a:t>
              </a:r>
            </a:p>
            <a:p>
              <a:pPr algn="l">
                <a:lnSpc>
                  <a:spcPct val="60000"/>
                </a:lnSpc>
                <a:spcBef>
                  <a:spcPct val="20000"/>
                </a:spcBef>
                <a:buSzTx/>
              </a:pPr>
              <a:r>
                <a:rPr lang="en-US" sz="1400"/>
                <a:t>complete </a:t>
              </a:r>
            </a:p>
            <a:p>
              <a:pPr algn="l">
                <a:lnSpc>
                  <a:spcPct val="60000"/>
                </a:lnSpc>
                <a:spcBef>
                  <a:spcPct val="20000"/>
                </a:spcBef>
                <a:buSzTx/>
              </a:pPr>
              <a:r>
                <a:rPr lang="en-US" sz="1400"/>
                <a:t>independence </a:t>
              </a:r>
            </a:p>
            <a:p>
              <a:pPr algn="l">
                <a:lnSpc>
                  <a:spcPct val="60000"/>
                </a:lnSpc>
                <a:spcBef>
                  <a:spcPct val="20000"/>
                </a:spcBef>
                <a:buSzTx/>
              </a:pPr>
              <a:r>
                <a:rPr lang="en-US" sz="1400"/>
                <a:t>application </a:t>
              </a:r>
            </a:p>
            <a:p>
              <a:pPr algn="l">
                <a:lnSpc>
                  <a:spcPct val="60000"/>
                </a:lnSpc>
                <a:spcBef>
                  <a:spcPct val="20000"/>
                </a:spcBef>
                <a:buSzTx/>
              </a:pPr>
              <a:r>
                <a:rPr lang="en-US" sz="1400"/>
                <a:t>2 </a:t>
              </a:r>
            </a:p>
            <a:p>
              <a:pPr algn="l">
                <a:lnSpc>
                  <a:spcPct val="60000"/>
                </a:lnSpc>
                <a:spcBef>
                  <a:spcPct val="20000"/>
                </a:spcBef>
                <a:buSzTx/>
              </a:pPr>
              <a:r>
                <a:rPr lang="en-US" sz="1400"/>
                <a:t>transformation </a:t>
              </a:r>
            </a:p>
            <a:p>
              <a:pPr algn="l">
                <a:lnSpc>
                  <a:spcPct val="60000"/>
                </a:lnSpc>
                <a:spcBef>
                  <a:spcPct val="20000"/>
                </a:spcBef>
                <a:buSzTx/>
              </a:pPr>
              <a:r>
                <a:rPr lang="en-US" sz="1400"/>
                <a:t>handle </a:t>
              </a:r>
            </a:p>
            <a:p>
              <a:pPr algn="l">
                <a:lnSpc>
                  <a:spcPct val="60000"/>
                </a:lnSpc>
                <a:spcBef>
                  <a:spcPct val="20000"/>
                </a:spcBef>
                <a:buSzTx/>
              </a:pPr>
              <a:r>
                <a:rPr lang="en-US" sz="1400"/>
                <a:t>different </a:t>
              </a:r>
            </a:p>
            <a:p>
              <a:pPr algn="l">
                <a:lnSpc>
                  <a:spcPct val="60000"/>
                </a:lnSpc>
                <a:spcBef>
                  <a:spcPct val="20000"/>
                </a:spcBef>
                <a:buSzTx/>
              </a:pPr>
              <a:r>
                <a:rPr lang="en-US" sz="1400"/>
                <a:t>table </a:t>
              </a:r>
            </a:p>
            <a:p>
              <a:pPr algn="l">
                <a:lnSpc>
                  <a:spcPct val="60000"/>
                </a:lnSpc>
                <a:spcBef>
                  <a:spcPct val="20000"/>
                </a:spcBef>
                <a:buSzTx/>
              </a:pPr>
              <a:r>
                <a:rPr lang="en-US" sz="1400"/>
                <a:t>previous</a:t>
              </a:r>
            </a:p>
            <a:p>
              <a:pPr algn="l">
                <a:lnSpc>
                  <a:spcPct val="60000"/>
                </a:lnSpc>
                <a:spcBef>
                  <a:spcPct val="20000"/>
                </a:spcBef>
                <a:buSzTx/>
              </a:pPr>
              <a:r>
                <a:rPr lang="en-US" sz="1400"/>
                <a:t>use </a:t>
              </a:r>
            </a:p>
            <a:p>
              <a:pPr algn="l">
                <a:lnSpc>
                  <a:spcPct val="60000"/>
                </a:lnSpc>
                <a:spcBef>
                  <a:spcPct val="20000"/>
                </a:spcBef>
                <a:buSzTx/>
              </a:pPr>
              <a:r>
                <a:rPr lang="en-US" sz="1400"/>
                <a:t>transformationmodule </a:t>
              </a:r>
            </a:p>
            <a:p>
              <a:pPr algn="l">
                <a:lnSpc>
                  <a:spcPct val="60000"/>
                </a:lnSpc>
                <a:spcBef>
                  <a:spcPct val="20000"/>
                </a:spcBef>
                <a:buSzTx/>
              </a:pPr>
              <a:r>
                <a:rPr lang="en-US" sz="1400"/>
                <a:t>add </a:t>
              </a:r>
            </a:p>
            <a:p>
              <a:pPr algn="l">
                <a:lnSpc>
                  <a:spcPct val="60000"/>
                </a:lnSpc>
                <a:spcBef>
                  <a:spcPct val="20000"/>
                </a:spcBef>
                <a:buSzTx/>
              </a:pPr>
              <a:r>
                <a:rPr lang="en-US" sz="1400"/>
                <a:t>list </a:t>
              </a:r>
            </a:p>
            <a:p>
              <a:pPr algn="l">
                <a:lnSpc>
                  <a:spcPct val="60000"/>
                </a:lnSpc>
                <a:spcBef>
                  <a:spcPct val="20000"/>
                </a:spcBef>
                <a:buSzTx/>
              </a:pPr>
              <a:r>
                <a:rPr lang="en-US" sz="1400"/>
                <a:t>exampletable </a:t>
              </a:r>
            </a:p>
            <a:p>
              <a:pPr algn="l">
                <a:lnSpc>
                  <a:spcPct val="60000"/>
                </a:lnSpc>
                <a:spcBef>
                  <a:spcPct val="20000"/>
                </a:spcBef>
                <a:buSzTx/>
              </a:pPr>
              <a:r>
                <a:rPr lang="en-US" sz="1400"/>
                <a:t>keep</a:t>
              </a:r>
            </a:p>
            <a:p>
              <a:pPr algn="l">
                <a:lnSpc>
                  <a:spcPct val="60000"/>
                </a:lnSpc>
                <a:spcBef>
                  <a:spcPct val="20000"/>
                </a:spcBef>
                <a:buSzTx/>
              </a:pPr>
              <a:r>
                <a:rPr lang="en-US" sz="1400"/>
                <a:t>interface </a:t>
              </a:r>
            </a:p>
            <a:p>
              <a:pPr algn="l">
                <a:lnSpc>
                  <a:spcPct val="60000"/>
                </a:lnSpc>
                <a:spcBef>
                  <a:spcPct val="20000"/>
                </a:spcBef>
                <a:buSzTx/>
              </a:pPr>
              <a:r>
                <a:rPr lang="en-US" sz="1400"/>
                <a:t>call </a:t>
              </a:r>
            </a:p>
            <a:p>
              <a:pPr algn="l">
                <a:lnSpc>
                  <a:spcPct val="60000"/>
                </a:lnSpc>
                <a:spcBef>
                  <a:spcPct val="20000"/>
                </a:spcBef>
                <a:buSzTx/>
              </a:pPr>
              <a:r>
                <a:rPr lang="en-US" sz="1400"/>
                <a:t>sub-interface </a:t>
              </a:r>
            </a:p>
            <a:p>
              <a:pPr algn="l">
                <a:lnSpc>
                  <a:spcPct val="60000"/>
                </a:lnSpc>
                <a:spcBef>
                  <a:spcPct val="20000"/>
                </a:spcBef>
                <a:buSzTx/>
              </a:pPr>
              <a:r>
                <a:rPr lang="en-US" sz="1400"/>
                <a:t>reversibletransformation </a:t>
              </a:r>
            </a:p>
          </p:txBody>
        </p:sp>
      </p:grpSp>
      <p:grpSp>
        <p:nvGrpSpPr>
          <p:cNvPr id="117771" name="Group 1035"/>
          <p:cNvGrpSpPr>
            <a:grpSpLocks/>
          </p:cNvGrpSpPr>
          <p:nvPr/>
        </p:nvGrpSpPr>
        <p:grpSpPr bwMode="auto">
          <a:xfrm>
            <a:off x="3200400" y="2667000"/>
            <a:ext cx="3200400" cy="3276600"/>
            <a:chOff x="3312" y="912"/>
            <a:chExt cx="2448" cy="2829"/>
          </a:xfrm>
        </p:grpSpPr>
        <p:sp>
          <p:nvSpPr>
            <p:cNvPr id="117772" name="Text Box 1036"/>
            <p:cNvSpPr txBox="1">
              <a:spLocks noChangeArrowheads="1"/>
            </p:cNvSpPr>
            <p:nvPr/>
          </p:nvSpPr>
          <p:spPr bwMode="auto">
            <a:xfrm>
              <a:off x="3312" y="912"/>
              <a:ext cx="912" cy="2829"/>
            </a:xfrm>
            <a:prstGeom prst="rect">
              <a:avLst/>
            </a:prstGeom>
            <a:solidFill>
              <a:srgbClr val="EDD3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400"/>
                <a:t>hi </a:t>
              </a:r>
            </a:p>
            <a:p>
              <a:pPr algn="l">
                <a:lnSpc>
                  <a:spcPct val="60000"/>
                </a:lnSpc>
                <a:spcBef>
                  <a:spcPct val="20000"/>
                </a:spcBef>
                <a:buSzTx/>
              </a:pPr>
              <a:r>
                <a:rPr lang="en-US" sz="1400"/>
                <a:t>week </a:t>
              </a:r>
            </a:p>
            <a:p>
              <a:pPr algn="l">
                <a:lnSpc>
                  <a:spcPct val="60000"/>
                </a:lnSpc>
                <a:spcBef>
                  <a:spcPct val="20000"/>
                </a:spcBef>
                <a:buSzTx/>
              </a:pPr>
              <a:r>
                <a:rPr lang="en-US" sz="1400"/>
                <a:t>update </a:t>
              </a:r>
            </a:p>
            <a:p>
              <a:pPr algn="l">
                <a:lnSpc>
                  <a:spcPct val="60000"/>
                </a:lnSpc>
                <a:spcBef>
                  <a:spcPct val="20000"/>
                </a:spcBef>
                <a:buSzTx/>
              </a:pPr>
              <a:r>
                <a:rPr lang="en-US" sz="1400"/>
                <a:t>unfortunate </a:t>
              </a:r>
            </a:p>
            <a:p>
              <a:pPr algn="l">
                <a:lnSpc>
                  <a:spcPct val="60000"/>
                </a:lnSpc>
                <a:spcBef>
                  <a:spcPct val="20000"/>
                </a:spcBef>
                <a:buSzTx/>
              </a:pPr>
              <a:r>
                <a:rPr lang="en-US" sz="1400"/>
                <a:t>go </a:t>
              </a:r>
            </a:p>
            <a:p>
              <a:pPr algn="l">
                <a:lnSpc>
                  <a:spcPct val="60000"/>
                </a:lnSpc>
                <a:spcBef>
                  <a:spcPct val="20000"/>
                </a:spcBef>
                <a:buSzTx/>
              </a:pPr>
              <a:r>
                <a:rPr lang="en-US" sz="1400"/>
                <a:t>out </a:t>
              </a:r>
            </a:p>
            <a:p>
              <a:pPr algn="l">
                <a:lnSpc>
                  <a:spcPct val="60000"/>
                </a:lnSpc>
                <a:spcBef>
                  <a:spcPct val="20000"/>
                </a:spcBef>
                <a:buSzTx/>
              </a:pPr>
              <a:r>
                <a:rPr lang="en-US" sz="1400"/>
                <a:t>month </a:t>
              </a:r>
            </a:p>
            <a:p>
              <a:pPr algn="l">
                <a:lnSpc>
                  <a:spcPct val="60000"/>
                </a:lnSpc>
                <a:spcBef>
                  <a:spcPct val="20000"/>
                </a:spcBef>
                <a:buSzTx/>
              </a:pPr>
              <a:r>
                <a:rPr lang="en-US" sz="1400"/>
                <a:t>much </a:t>
              </a:r>
            </a:p>
            <a:p>
              <a:pPr algn="l">
                <a:lnSpc>
                  <a:spcPct val="60000"/>
                </a:lnSpc>
                <a:spcBef>
                  <a:spcPct val="20000"/>
                </a:spcBef>
                <a:buSzTx/>
              </a:pPr>
              <a:r>
                <a:rPr lang="en-US" sz="1400"/>
                <a:t>action </a:t>
              </a:r>
            </a:p>
            <a:p>
              <a:pPr algn="l">
                <a:lnSpc>
                  <a:spcPct val="60000"/>
                </a:lnSpc>
                <a:spcBef>
                  <a:spcPct val="20000"/>
                </a:spcBef>
                <a:buSzTx/>
              </a:pPr>
              <a:r>
                <a:rPr lang="en-US" sz="1400"/>
                <a:t>here </a:t>
              </a:r>
            </a:p>
            <a:p>
              <a:pPr algn="l">
                <a:lnSpc>
                  <a:spcPct val="60000"/>
                </a:lnSpc>
                <a:spcBef>
                  <a:spcPct val="20000"/>
                </a:spcBef>
                <a:buSzTx/>
              </a:pPr>
              <a:r>
                <a:rPr lang="en-US" sz="1400"/>
                <a:t>right </a:t>
              </a:r>
            </a:p>
            <a:p>
              <a:pPr algn="l">
                <a:lnSpc>
                  <a:spcPct val="60000"/>
                </a:lnSpc>
                <a:spcBef>
                  <a:spcPct val="20000"/>
                </a:spcBef>
                <a:buSzTx/>
              </a:pPr>
              <a:r>
                <a:rPr lang="en-US" sz="1400"/>
                <a:t>now </a:t>
              </a:r>
            </a:p>
            <a:p>
              <a:pPr algn="l">
                <a:lnSpc>
                  <a:spcPct val="60000"/>
                </a:lnSpc>
                <a:spcBef>
                  <a:spcPct val="20000"/>
                </a:spcBef>
                <a:buSzTx/>
              </a:pPr>
              <a:r>
                <a:rPr lang="en-US" sz="1400"/>
                <a:t>due </a:t>
              </a:r>
            </a:p>
            <a:p>
              <a:pPr algn="l">
                <a:lnSpc>
                  <a:spcPct val="60000"/>
                </a:lnSpc>
                <a:spcBef>
                  <a:spcPct val="20000"/>
                </a:spcBef>
                <a:buSzTx/>
              </a:pPr>
              <a:r>
                <a:rPr lang="en-US" sz="1400"/>
                <a:t>insistence </a:t>
              </a:r>
            </a:p>
            <a:p>
              <a:pPr algn="l">
                <a:lnSpc>
                  <a:spcPct val="60000"/>
                </a:lnSpc>
                <a:spcBef>
                  <a:spcPct val="20000"/>
                </a:spcBef>
                <a:buSzTx/>
              </a:pPr>
              <a:r>
                <a:rPr lang="en-US" sz="1400"/>
                <a:t>member </a:t>
              </a:r>
            </a:p>
            <a:p>
              <a:pPr algn="l">
                <a:lnSpc>
                  <a:spcPct val="60000"/>
                </a:lnSpc>
                <a:spcBef>
                  <a:spcPct val="20000"/>
                </a:spcBef>
                <a:buSzTx/>
              </a:pPr>
              <a:r>
                <a:rPr lang="en-US" sz="1400"/>
                <a:t>group  </a:t>
              </a:r>
            </a:p>
            <a:p>
              <a:pPr algn="l">
                <a:lnSpc>
                  <a:spcPct val="60000"/>
                </a:lnSpc>
                <a:spcBef>
                  <a:spcPct val="20000"/>
                </a:spcBef>
                <a:buSzTx/>
              </a:pPr>
              <a:r>
                <a:rPr lang="en-US" sz="1400"/>
                <a:t>ncsa </a:t>
              </a:r>
            </a:p>
            <a:p>
              <a:pPr algn="l">
                <a:lnSpc>
                  <a:spcPct val="60000"/>
                </a:lnSpc>
                <a:spcBef>
                  <a:spcPct val="20000"/>
                </a:spcBef>
                <a:buSzTx/>
              </a:pPr>
              <a:r>
                <a:rPr lang="en-US" sz="1400"/>
                <a:t>d2k </a:t>
              </a:r>
            </a:p>
            <a:p>
              <a:pPr algn="l">
                <a:lnSpc>
                  <a:spcPct val="60000"/>
                </a:lnSpc>
                <a:spcBef>
                  <a:spcPct val="20000"/>
                </a:spcBef>
                <a:buSzTx/>
              </a:pPr>
              <a:r>
                <a:rPr lang="en-US" sz="1400"/>
                <a:t>modules </a:t>
              </a:r>
            </a:p>
          </p:txBody>
        </p:sp>
        <p:sp>
          <p:nvSpPr>
            <p:cNvPr id="117773" name="Text Box 1037"/>
            <p:cNvSpPr txBox="1">
              <a:spLocks noChangeArrowheads="1"/>
            </p:cNvSpPr>
            <p:nvPr/>
          </p:nvSpPr>
          <p:spPr bwMode="auto">
            <a:xfrm>
              <a:off x="4224" y="912"/>
              <a:ext cx="1536" cy="2829"/>
            </a:xfrm>
            <a:prstGeom prst="rect">
              <a:avLst/>
            </a:prstGeom>
            <a:solidFill>
              <a:srgbClr val="EDD3A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400"/>
                <a:t>do</a:t>
              </a:r>
            </a:p>
            <a:p>
              <a:pPr algn="l">
                <a:lnSpc>
                  <a:spcPct val="60000"/>
                </a:lnSpc>
                <a:spcBef>
                  <a:spcPct val="20000"/>
                </a:spcBef>
                <a:buSzTx/>
              </a:pPr>
              <a:r>
                <a:rPr lang="en-US" sz="1400"/>
                <a:t>core </a:t>
              </a:r>
            </a:p>
            <a:p>
              <a:pPr algn="l">
                <a:lnSpc>
                  <a:spcPct val="60000"/>
                </a:lnSpc>
                <a:spcBef>
                  <a:spcPct val="20000"/>
                </a:spcBef>
                <a:buSzTx/>
              </a:pPr>
              <a:r>
                <a:rPr lang="en-US" sz="1400"/>
                <a:t>datatype </a:t>
              </a:r>
            </a:p>
            <a:p>
              <a:pPr algn="l">
                <a:lnSpc>
                  <a:spcPct val="60000"/>
                </a:lnSpc>
                <a:spcBef>
                  <a:spcPct val="20000"/>
                </a:spcBef>
                <a:buSzTx/>
              </a:pPr>
              <a:r>
                <a:rPr lang="en-US" sz="1400"/>
                <a:t>package</a:t>
              </a:r>
            </a:p>
            <a:p>
              <a:pPr algn="l">
                <a:lnSpc>
                  <a:spcPct val="60000"/>
                </a:lnSpc>
                <a:spcBef>
                  <a:spcPct val="20000"/>
                </a:spcBef>
                <a:buSzTx/>
              </a:pPr>
              <a:r>
                <a:rPr lang="en-US" sz="1400"/>
                <a:t>complete </a:t>
              </a:r>
            </a:p>
            <a:p>
              <a:pPr algn="l">
                <a:lnSpc>
                  <a:spcPct val="60000"/>
                </a:lnSpc>
                <a:spcBef>
                  <a:spcPct val="20000"/>
                </a:spcBef>
                <a:buSzTx/>
              </a:pPr>
              <a:r>
                <a:rPr lang="en-US" sz="1400"/>
                <a:t>independence </a:t>
              </a:r>
            </a:p>
            <a:p>
              <a:pPr algn="l">
                <a:lnSpc>
                  <a:spcPct val="60000"/>
                </a:lnSpc>
                <a:spcBef>
                  <a:spcPct val="20000"/>
                </a:spcBef>
                <a:buSzTx/>
              </a:pPr>
              <a:r>
                <a:rPr lang="en-US" sz="1400"/>
                <a:t>application </a:t>
              </a:r>
            </a:p>
            <a:p>
              <a:pPr algn="l">
                <a:lnSpc>
                  <a:spcPct val="60000"/>
                </a:lnSpc>
                <a:spcBef>
                  <a:spcPct val="20000"/>
                </a:spcBef>
                <a:buSzTx/>
              </a:pPr>
              <a:r>
                <a:rPr lang="en-US" sz="1400"/>
                <a:t>transformation </a:t>
              </a:r>
            </a:p>
            <a:p>
              <a:pPr algn="l">
                <a:lnSpc>
                  <a:spcPct val="60000"/>
                </a:lnSpc>
                <a:spcBef>
                  <a:spcPct val="20000"/>
                </a:spcBef>
                <a:buSzTx/>
              </a:pPr>
              <a:r>
                <a:rPr lang="en-US" sz="1400"/>
                <a:t>handle </a:t>
              </a:r>
            </a:p>
            <a:p>
              <a:pPr algn="l">
                <a:lnSpc>
                  <a:spcPct val="60000"/>
                </a:lnSpc>
                <a:spcBef>
                  <a:spcPct val="20000"/>
                </a:spcBef>
                <a:buSzTx/>
              </a:pPr>
              <a:r>
                <a:rPr lang="en-US" sz="1400"/>
                <a:t>different </a:t>
              </a:r>
            </a:p>
            <a:p>
              <a:pPr algn="l">
                <a:lnSpc>
                  <a:spcPct val="60000"/>
                </a:lnSpc>
                <a:spcBef>
                  <a:spcPct val="20000"/>
                </a:spcBef>
                <a:buSzTx/>
              </a:pPr>
              <a:r>
                <a:rPr lang="en-US" sz="1400"/>
                <a:t>table </a:t>
              </a:r>
            </a:p>
            <a:p>
              <a:pPr algn="l">
                <a:lnSpc>
                  <a:spcPct val="60000"/>
                </a:lnSpc>
                <a:spcBef>
                  <a:spcPct val="20000"/>
                </a:spcBef>
                <a:buSzTx/>
              </a:pPr>
              <a:r>
                <a:rPr lang="en-US" sz="1400"/>
                <a:t>previous</a:t>
              </a:r>
            </a:p>
            <a:p>
              <a:pPr algn="l">
                <a:lnSpc>
                  <a:spcPct val="60000"/>
                </a:lnSpc>
                <a:spcBef>
                  <a:spcPct val="20000"/>
                </a:spcBef>
                <a:buSzTx/>
              </a:pPr>
              <a:r>
                <a:rPr lang="en-US" sz="1400"/>
                <a:t>use </a:t>
              </a:r>
            </a:p>
            <a:p>
              <a:pPr algn="l">
                <a:lnSpc>
                  <a:spcPct val="60000"/>
                </a:lnSpc>
                <a:spcBef>
                  <a:spcPct val="20000"/>
                </a:spcBef>
                <a:buSzTx/>
              </a:pPr>
              <a:r>
                <a:rPr lang="en-US" sz="1400"/>
                <a:t>add </a:t>
              </a:r>
            </a:p>
            <a:p>
              <a:pPr algn="l">
                <a:lnSpc>
                  <a:spcPct val="60000"/>
                </a:lnSpc>
                <a:spcBef>
                  <a:spcPct val="20000"/>
                </a:spcBef>
                <a:buSzTx/>
              </a:pPr>
              <a:r>
                <a:rPr lang="en-US" sz="1400"/>
                <a:t>list </a:t>
              </a:r>
            </a:p>
            <a:p>
              <a:pPr algn="l">
                <a:lnSpc>
                  <a:spcPct val="60000"/>
                </a:lnSpc>
                <a:spcBef>
                  <a:spcPct val="20000"/>
                </a:spcBef>
                <a:buSzTx/>
              </a:pPr>
              <a:r>
                <a:rPr lang="en-US" sz="1400"/>
                <a:t>keep</a:t>
              </a:r>
            </a:p>
            <a:p>
              <a:pPr algn="l">
                <a:lnSpc>
                  <a:spcPct val="60000"/>
                </a:lnSpc>
                <a:spcBef>
                  <a:spcPct val="20000"/>
                </a:spcBef>
                <a:buSzTx/>
              </a:pPr>
              <a:r>
                <a:rPr lang="en-US" sz="1400"/>
                <a:t>interface </a:t>
              </a:r>
            </a:p>
            <a:p>
              <a:pPr algn="l">
                <a:lnSpc>
                  <a:spcPct val="60000"/>
                </a:lnSpc>
                <a:spcBef>
                  <a:spcPct val="20000"/>
                </a:spcBef>
                <a:buSzTx/>
              </a:pPr>
              <a:r>
                <a:rPr lang="en-US" sz="1400"/>
                <a:t>call </a:t>
              </a:r>
            </a:p>
            <a:p>
              <a:pPr algn="l">
                <a:lnSpc>
                  <a:spcPct val="60000"/>
                </a:lnSpc>
                <a:spcBef>
                  <a:spcPct val="20000"/>
                </a:spcBef>
                <a:buSzTx/>
              </a:pPr>
              <a:r>
                <a:rPr lang="en-US" sz="1400"/>
                <a:t>sub-interface  </a:t>
              </a:r>
            </a:p>
          </p:txBody>
        </p:sp>
      </p:grpSp>
      <p:grpSp>
        <p:nvGrpSpPr>
          <p:cNvPr id="117774" name="Group 1038"/>
          <p:cNvGrpSpPr>
            <a:grpSpLocks/>
          </p:cNvGrpSpPr>
          <p:nvPr/>
        </p:nvGrpSpPr>
        <p:grpSpPr bwMode="auto">
          <a:xfrm>
            <a:off x="4419600" y="3175000"/>
            <a:ext cx="3429000" cy="2971800"/>
            <a:chOff x="3216" y="816"/>
            <a:chExt cx="2448" cy="2122"/>
          </a:xfrm>
        </p:grpSpPr>
        <p:sp>
          <p:nvSpPr>
            <p:cNvPr id="117775" name="Text Box 1039"/>
            <p:cNvSpPr txBox="1">
              <a:spLocks noChangeArrowheads="1"/>
            </p:cNvSpPr>
            <p:nvPr/>
          </p:nvSpPr>
          <p:spPr bwMode="auto">
            <a:xfrm>
              <a:off x="3216" y="816"/>
              <a:ext cx="911" cy="2122"/>
            </a:xfrm>
            <a:prstGeom prst="rect">
              <a:avLst/>
            </a:prstGeom>
            <a:solidFill>
              <a:srgbClr val="84C7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600"/>
                <a:t>hi </a:t>
              </a:r>
            </a:p>
            <a:p>
              <a:pPr algn="l">
                <a:lnSpc>
                  <a:spcPct val="60000"/>
                </a:lnSpc>
                <a:spcBef>
                  <a:spcPct val="20000"/>
                </a:spcBef>
                <a:buSzTx/>
              </a:pPr>
              <a:r>
                <a:rPr lang="en-US" sz="1600"/>
                <a:t>week </a:t>
              </a:r>
            </a:p>
            <a:p>
              <a:pPr algn="l">
                <a:lnSpc>
                  <a:spcPct val="60000"/>
                </a:lnSpc>
                <a:spcBef>
                  <a:spcPct val="20000"/>
                </a:spcBef>
                <a:buSzTx/>
              </a:pPr>
              <a:r>
                <a:rPr lang="en-US" sz="1600"/>
                <a:t>update </a:t>
              </a:r>
            </a:p>
            <a:p>
              <a:pPr algn="l">
                <a:lnSpc>
                  <a:spcPct val="60000"/>
                </a:lnSpc>
                <a:spcBef>
                  <a:spcPct val="20000"/>
                </a:spcBef>
                <a:buSzTx/>
              </a:pPr>
              <a:r>
                <a:rPr lang="en-US" sz="1600"/>
                <a:t>unfortunate </a:t>
              </a:r>
            </a:p>
            <a:p>
              <a:pPr algn="l">
                <a:lnSpc>
                  <a:spcPct val="60000"/>
                </a:lnSpc>
                <a:spcBef>
                  <a:spcPct val="20000"/>
                </a:spcBef>
                <a:buSzTx/>
              </a:pPr>
              <a:r>
                <a:rPr lang="en-US" sz="1600"/>
                <a:t>month </a:t>
              </a:r>
            </a:p>
            <a:p>
              <a:pPr algn="l">
                <a:lnSpc>
                  <a:spcPct val="60000"/>
                </a:lnSpc>
                <a:spcBef>
                  <a:spcPct val="20000"/>
                </a:spcBef>
                <a:buSzTx/>
              </a:pPr>
              <a:r>
                <a:rPr lang="en-US" sz="1600"/>
                <a:t>action </a:t>
              </a:r>
            </a:p>
            <a:p>
              <a:pPr algn="l">
                <a:lnSpc>
                  <a:spcPct val="60000"/>
                </a:lnSpc>
                <a:spcBef>
                  <a:spcPct val="20000"/>
                </a:spcBef>
                <a:buSzTx/>
              </a:pPr>
              <a:r>
                <a:rPr lang="en-US" sz="1600"/>
                <a:t>right </a:t>
              </a:r>
            </a:p>
            <a:p>
              <a:pPr algn="l">
                <a:lnSpc>
                  <a:spcPct val="60000"/>
                </a:lnSpc>
                <a:spcBef>
                  <a:spcPct val="20000"/>
                </a:spcBef>
                <a:buSzTx/>
              </a:pPr>
              <a:r>
                <a:rPr lang="en-US" sz="1600"/>
                <a:t>due </a:t>
              </a:r>
            </a:p>
            <a:p>
              <a:pPr algn="l">
                <a:lnSpc>
                  <a:spcPct val="60000"/>
                </a:lnSpc>
                <a:spcBef>
                  <a:spcPct val="20000"/>
                </a:spcBef>
                <a:buSzTx/>
              </a:pPr>
              <a:r>
                <a:rPr lang="en-US" sz="1600"/>
                <a:t>insistence </a:t>
              </a:r>
            </a:p>
            <a:p>
              <a:pPr algn="l">
                <a:lnSpc>
                  <a:spcPct val="60000"/>
                </a:lnSpc>
                <a:spcBef>
                  <a:spcPct val="20000"/>
                </a:spcBef>
                <a:buSzTx/>
              </a:pPr>
              <a:r>
                <a:rPr lang="en-US" sz="1600"/>
                <a:t>member </a:t>
              </a:r>
            </a:p>
            <a:p>
              <a:pPr algn="l">
                <a:lnSpc>
                  <a:spcPct val="60000"/>
                </a:lnSpc>
                <a:spcBef>
                  <a:spcPct val="20000"/>
                </a:spcBef>
                <a:buSzTx/>
              </a:pPr>
              <a:r>
                <a:rPr lang="en-US" sz="1600"/>
                <a:t>group  </a:t>
              </a:r>
            </a:p>
            <a:p>
              <a:pPr algn="l">
                <a:lnSpc>
                  <a:spcPct val="60000"/>
                </a:lnSpc>
                <a:spcBef>
                  <a:spcPct val="20000"/>
                </a:spcBef>
                <a:buSzTx/>
              </a:pPr>
              <a:r>
                <a:rPr lang="en-US" sz="1600"/>
                <a:t>ncsa </a:t>
              </a:r>
            </a:p>
            <a:p>
              <a:pPr algn="l">
                <a:lnSpc>
                  <a:spcPct val="60000"/>
                </a:lnSpc>
                <a:spcBef>
                  <a:spcPct val="20000"/>
                </a:spcBef>
                <a:buSzTx/>
              </a:pPr>
              <a:r>
                <a:rPr lang="en-US" sz="1600"/>
                <a:t>d2k </a:t>
              </a:r>
            </a:p>
            <a:p>
              <a:pPr algn="l">
                <a:lnSpc>
                  <a:spcPct val="60000"/>
                </a:lnSpc>
                <a:spcBef>
                  <a:spcPct val="20000"/>
                </a:spcBef>
                <a:buSzTx/>
              </a:pPr>
              <a:r>
                <a:rPr lang="en-US" sz="1600"/>
                <a:t>modules </a:t>
              </a:r>
            </a:p>
            <a:p>
              <a:pPr algn="l">
                <a:lnSpc>
                  <a:spcPct val="60000"/>
                </a:lnSpc>
                <a:spcBef>
                  <a:spcPct val="20000"/>
                </a:spcBef>
                <a:buSzTx/>
              </a:pPr>
              <a:r>
                <a:rPr lang="en-US" sz="1600"/>
                <a:t>core </a:t>
              </a:r>
            </a:p>
          </p:txBody>
        </p:sp>
        <p:sp>
          <p:nvSpPr>
            <p:cNvPr id="117776" name="Text Box 1040"/>
            <p:cNvSpPr txBox="1">
              <a:spLocks noChangeArrowheads="1"/>
            </p:cNvSpPr>
            <p:nvPr/>
          </p:nvSpPr>
          <p:spPr bwMode="auto">
            <a:xfrm>
              <a:off x="4127" y="816"/>
              <a:ext cx="1537" cy="2122"/>
            </a:xfrm>
            <a:prstGeom prst="rect">
              <a:avLst/>
            </a:prstGeom>
            <a:solidFill>
              <a:srgbClr val="84C7B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60000"/>
                </a:lnSpc>
                <a:spcBef>
                  <a:spcPct val="20000"/>
                </a:spcBef>
                <a:buSzTx/>
              </a:pPr>
              <a:r>
                <a:rPr lang="en-US" sz="1600"/>
                <a:t>datatype </a:t>
              </a:r>
            </a:p>
            <a:p>
              <a:pPr algn="l">
                <a:lnSpc>
                  <a:spcPct val="60000"/>
                </a:lnSpc>
                <a:spcBef>
                  <a:spcPct val="20000"/>
                </a:spcBef>
                <a:buSzTx/>
              </a:pPr>
              <a:r>
                <a:rPr lang="en-US" sz="1600"/>
                <a:t>package</a:t>
              </a:r>
            </a:p>
            <a:p>
              <a:pPr algn="l">
                <a:lnSpc>
                  <a:spcPct val="60000"/>
                </a:lnSpc>
                <a:spcBef>
                  <a:spcPct val="20000"/>
                </a:spcBef>
                <a:buSzTx/>
              </a:pPr>
              <a:r>
                <a:rPr lang="en-US" sz="1600"/>
                <a:t>complete </a:t>
              </a:r>
            </a:p>
            <a:p>
              <a:pPr algn="l">
                <a:lnSpc>
                  <a:spcPct val="60000"/>
                </a:lnSpc>
                <a:spcBef>
                  <a:spcPct val="20000"/>
                </a:spcBef>
                <a:buSzTx/>
              </a:pPr>
              <a:r>
                <a:rPr lang="en-US" sz="1600"/>
                <a:t>independence </a:t>
              </a:r>
            </a:p>
            <a:p>
              <a:pPr algn="l">
                <a:lnSpc>
                  <a:spcPct val="60000"/>
                </a:lnSpc>
                <a:spcBef>
                  <a:spcPct val="20000"/>
                </a:spcBef>
                <a:buSzTx/>
              </a:pPr>
              <a:r>
                <a:rPr lang="en-US" sz="1600"/>
                <a:t>application </a:t>
              </a:r>
            </a:p>
            <a:p>
              <a:pPr algn="l">
                <a:lnSpc>
                  <a:spcPct val="60000"/>
                </a:lnSpc>
                <a:spcBef>
                  <a:spcPct val="20000"/>
                </a:spcBef>
                <a:buSzTx/>
              </a:pPr>
              <a:r>
                <a:rPr lang="en-US" sz="1600"/>
                <a:t>transformation </a:t>
              </a:r>
            </a:p>
            <a:p>
              <a:pPr algn="l">
                <a:lnSpc>
                  <a:spcPct val="60000"/>
                </a:lnSpc>
                <a:spcBef>
                  <a:spcPct val="20000"/>
                </a:spcBef>
                <a:buSzTx/>
              </a:pPr>
              <a:r>
                <a:rPr lang="en-US" sz="1600"/>
                <a:t>handle </a:t>
              </a:r>
            </a:p>
            <a:p>
              <a:pPr algn="l">
                <a:lnSpc>
                  <a:spcPct val="60000"/>
                </a:lnSpc>
                <a:spcBef>
                  <a:spcPct val="20000"/>
                </a:spcBef>
                <a:buSzTx/>
              </a:pPr>
              <a:r>
                <a:rPr lang="en-US" sz="1600"/>
                <a:t>different </a:t>
              </a:r>
            </a:p>
            <a:p>
              <a:pPr algn="l">
                <a:lnSpc>
                  <a:spcPct val="60000"/>
                </a:lnSpc>
                <a:spcBef>
                  <a:spcPct val="20000"/>
                </a:spcBef>
                <a:buSzTx/>
              </a:pPr>
              <a:r>
                <a:rPr lang="en-US" sz="1600"/>
                <a:t>table </a:t>
              </a:r>
            </a:p>
            <a:p>
              <a:pPr algn="l">
                <a:lnSpc>
                  <a:spcPct val="60000"/>
                </a:lnSpc>
                <a:spcBef>
                  <a:spcPct val="20000"/>
                </a:spcBef>
                <a:buSzTx/>
              </a:pPr>
              <a:r>
                <a:rPr lang="en-US" sz="1600"/>
                <a:t>previous</a:t>
              </a:r>
            </a:p>
            <a:p>
              <a:pPr algn="l">
                <a:lnSpc>
                  <a:spcPct val="60000"/>
                </a:lnSpc>
                <a:spcBef>
                  <a:spcPct val="20000"/>
                </a:spcBef>
                <a:buSzTx/>
              </a:pPr>
              <a:r>
                <a:rPr lang="en-US" sz="1600"/>
                <a:t>add </a:t>
              </a:r>
            </a:p>
            <a:p>
              <a:pPr algn="l">
                <a:lnSpc>
                  <a:spcPct val="60000"/>
                </a:lnSpc>
                <a:spcBef>
                  <a:spcPct val="20000"/>
                </a:spcBef>
                <a:buSzTx/>
              </a:pPr>
              <a:r>
                <a:rPr lang="en-US" sz="1600"/>
                <a:t>list </a:t>
              </a:r>
            </a:p>
            <a:p>
              <a:pPr algn="l">
                <a:lnSpc>
                  <a:spcPct val="60000"/>
                </a:lnSpc>
                <a:spcBef>
                  <a:spcPct val="20000"/>
                </a:spcBef>
                <a:buSzTx/>
              </a:pPr>
              <a:r>
                <a:rPr lang="en-US" sz="1600"/>
                <a:t>interface </a:t>
              </a:r>
            </a:p>
            <a:p>
              <a:pPr algn="l">
                <a:lnSpc>
                  <a:spcPct val="60000"/>
                </a:lnSpc>
                <a:spcBef>
                  <a:spcPct val="20000"/>
                </a:spcBef>
                <a:buSzTx/>
              </a:pPr>
              <a:r>
                <a:rPr lang="en-US" sz="1600"/>
                <a:t>call </a:t>
              </a:r>
            </a:p>
            <a:p>
              <a:pPr algn="l">
                <a:lnSpc>
                  <a:spcPct val="60000"/>
                </a:lnSpc>
                <a:spcBef>
                  <a:spcPct val="20000"/>
                </a:spcBef>
                <a:buSzTx/>
              </a:pPr>
              <a:r>
                <a:rPr lang="en-US" sz="1600"/>
                <a:t>sub-interface  </a:t>
              </a:r>
            </a:p>
          </p:txBody>
        </p:sp>
      </p:grpSp>
    </p:spTree>
    <p:extLst>
      <p:ext uri="{BB962C8B-B14F-4D97-AF65-F5344CB8AC3E}">
        <p14:creationId xmlns:p14="http://schemas.microsoft.com/office/powerpoint/2010/main" val="10213317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7768"/>
                                        </p:tgtEl>
                                        <p:attrNameLst>
                                          <p:attrName>style.visibility</p:attrName>
                                        </p:attrNameLst>
                                      </p:cBhvr>
                                      <p:to>
                                        <p:strVal val="visible"/>
                                      </p:to>
                                    </p:set>
                                    <p:animEffect transition="in" filter="dissolve">
                                      <p:cBhvr>
                                        <p:cTn id="7" dur="500"/>
                                        <p:tgtEl>
                                          <p:spTgt spid="1177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7771"/>
                                        </p:tgtEl>
                                        <p:attrNameLst>
                                          <p:attrName>style.visibility</p:attrName>
                                        </p:attrNameLst>
                                      </p:cBhvr>
                                      <p:to>
                                        <p:strVal val="visible"/>
                                      </p:to>
                                    </p:set>
                                    <p:animEffect transition="in" filter="dissolve">
                                      <p:cBhvr>
                                        <p:cTn id="12" dur="500"/>
                                        <p:tgtEl>
                                          <p:spTgt spid="117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7774"/>
                                        </p:tgtEl>
                                        <p:attrNameLst>
                                          <p:attrName>style.visibility</p:attrName>
                                        </p:attrNameLst>
                                      </p:cBhvr>
                                      <p:to>
                                        <p:strVal val="visible"/>
                                      </p:to>
                                    </p:set>
                                    <p:animEffect transition="in" filter="dissolve">
                                      <p:cBhvr>
                                        <p:cTn id="17" dur="500"/>
                                        <p:tgtEl>
                                          <p:spTgt spid="117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 2002, AvaQuest Inc.</a:t>
            </a:r>
            <a:endParaRPr lang="en-US" sz="1400">
              <a:latin typeface="Arial" charset="0"/>
            </a:endParaRPr>
          </a:p>
        </p:txBody>
      </p:sp>
      <p:sp>
        <p:nvSpPr>
          <p:cNvPr id="231426" name="Rectangle 1026"/>
          <p:cNvSpPr>
            <a:spLocks noGrp="1" noChangeArrowheads="1"/>
          </p:cNvSpPr>
          <p:nvPr>
            <p:ph type="title"/>
          </p:nvPr>
        </p:nvSpPr>
        <p:spPr>
          <a:xfrm>
            <a:off x="1752600" y="381000"/>
            <a:ext cx="7772400" cy="685800"/>
          </a:xfrm>
        </p:spPr>
        <p:txBody>
          <a:bodyPr>
            <a:normAutofit fontScale="90000"/>
          </a:bodyPr>
          <a:lstStyle/>
          <a:p>
            <a:r>
              <a:rPr lang="en-US"/>
              <a:t>The Emergence of Text Mining</a:t>
            </a:r>
          </a:p>
        </p:txBody>
      </p:sp>
      <p:sp>
        <p:nvSpPr>
          <p:cNvPr id="231427" name="Rectangle 1027"/>
          <p:cNvSpPr>
            <a:spLocks noGrp="1" noChangeArrowheads="1"/>
          </p:cNvSpPr>
          <p:nvPr>
            <p:ph type="body" idx="1"/>
          </p:nvPr>
        </p:nvSpPr>
        <p:spPr>
          <a:xfrm>
            <a:off x="838200" y="1905000"/>
            <a:ext cx="8077200" cy="4953000"/>
          </a:xfrm>
        </p:spPr>
        <p:txBody>
          <a:bodyPr/>
          <a:lstStyle/>
          <a:p>
            <a:r>
              <a:rPr lang="en-US"/>
              <a:t>Advances in text processing technology </a:t>
            </a:r>
          </a:p>
          <a:p>
            <a:pPr lvl="1"/>
            <a:r>
              <a:rPr lang="en-US"/>
              <a:t>Natural Language Processing (NLP)</a:t>
            </a:r>
          </a:p>
          <a:p>
            <a:pPr lvl="1"/>
            <a:r>
              <a:rPr lang="en-US"/>
              <a:t>Computational Linguistics</a:t>
            </a:r>
          </a:p>
          <a:p>
            <a:r>
              <a:rPr lang="en-US"/>
              <a:t>Cheap Hardware!</a:t>
            </a:r>
          </a:p>
          <a:p>
            <a:pPr lvl="1"/>
            <a:r>
              <a:rPr lang="en-US"/>
              <a:t>CPU</a:t>
            </a:r>
          </a:p>
          <a:p>
            <a:pPr lvl="1"/>
            <a:r>
              <a:rPr lang="en-US"/>
              <a:t>Disk</a:t>
            </a:r>
          </a:p>
          <a:p>
            <a:pPr lvl="1"/>
            <a:r>
              <a:rPr lang="en-US"/>
              <a:t>Network</a:t>
            </a:r>
          </a:p>
        </p:txBody>
      </p:sp>
    </p:spTree>
    <p:extLst>
      <p:ext uri="{BB962C8B-B14F-4D97-AF65-F5344CB8AC3E}">
        <p14:creationId xmlns:p14="http://schemas.microsoft.com/office/powerpoint/2010/main" val="2302916824"/>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1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314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3142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14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314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3142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31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7"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1371600"/>
            <a:ext cx="8763000" cy="3124200"/>
          </a:xfrm>
        </p:spPr>
        <p:txBody>
          <a:bodyPr/>
          <a:lstStyle/>
          <a:p>
            <a:pPr marL="838200" indent="-838200"/>
            <a:r>
              <a:rPr lang="en-US" sz="800" b="0">
                <a:solidFill>
                  <a:schemeClr val="tx1"/>
                </a:solidFill>
              </a:rPr>
              <a:t>                BOISE, Idaho (CNN) -- Cooler weather Monday in the U.S. Pacific Northwest may help more than 27,000 firefighters in their marathon battle against dozens of wildfires. </a:t>
            </a:r>
            <a:br>
              <a:rPr lang="en-US" sz="800" b="0">
                <a:solidFill>
                  <a:schemeClr val="tx1"/>
                </a:solidFill>
              </a:rPr>
            </a:br>
            <a:r>
              <a:rPr lang="en-US" sz="800" b="0">
                <a:solidFill>
                  <a:schemeClr val="tx1"/>
                </a:solidFill>
              </a:rPr>
              <a:t>Ten new large fires were reported overnight into Monday, bringing to 40 the number of large fires ablaze, said officials at the National Interagency Fire Center. </a:t>
            </a:r>
            <a:br>
              <a:rPr lang="en-US" sz="800" b="0">
                <a:solidFill>
                  <a:schemeClr val="tx1"/>
                </a:solidFill>
              </a:rPr>
            </a:br>
            <a:r>
              <a:rPr lang="en-US" sz="800" b="0">
                <a:solidFill>
                  <a:schemeClr val="tx1"/>
                </a:solidFill>
              </a:rPr>
              <a:t>They said between 300,000 and 400,000 acres are aflame. The good news is that five large fires were contained Sunday. </a:t>
            </a:r>
            <a:br>
              <a:rPr lang="en-US" sz="800" b="0">
                <a:solidFill>
                  <a:schemeClr val="tx1"/>
                </a:solidFill>
              </a:rPr>
            </a:br>
            <a:r>
              <a:rPr lang="en-US" sz="800" b="0">
                <a:solidFill>
                  <a:schemeClr val="tx1"/>
                </a:solidFill>
              </a:rPr>
              <a:t>So far, about 2.8 million acres of forest have burned this year, making 2001 an average year for fires. </a:t>
            </a:r>
            <a:br>
              <a:rPr lang="en-US" sz="800" b="0">
                <a:solidFill>
                  <a:schemeClr val="tx1"/>
                </a:solidFill>
              </a:rPr>
            </a:br>
            <a:r>
              <a:rPr lang="en-US" sz="800" b="0">
                <a:solidFill>
                  <a:schemeClr val="tx1"/>
                </a:solidFill>
              </a:rPr>
              <a:t>Center officials said 241 fires were reported Sunday into Monday but 96 percent were contained or extinguished in "initial attacks" by firefighters. </a:t>
            </a:r>
            <a:br>
              <a:rPr lang="en-US" sz="800" b="0">
                <a:solidFill>
                  <a:schemeClr val="tx1"/>
                </a:solidFill>
              </a:rPr>
            </a:br>
            <a:r>
              <a:rPr lang="en-US" sz="800" b="0">
                <a:solidFill>
                  <a:schemeClr val="tx1"/>
                </a:solidFill>
              </a:rPr>
              <a:t>A large fire is defined as a fire burning uncontained and extending over 100 acres or more. </a:t>
            </a:r>
            <a:br>
              <a:rPr lang="en-US" sz="800" b="0">
                <a:solidFill>
                  <a:schemeClr val="tx1"/>
                </a:solidFill>
              </a:rPr>
            </a:br>
            <a:endParaRPr lang="en-US" sz="800" b="0">
              <a:solidFill>
                <a:schemeClr val="tx1"/>
              </a:solidFill>
            </a:endParaRPr>
          </a:p>
        </p:txBody>
      </p:sp>
      <p:sp>
        <p:nvSpPr>
          <p:cNvPr id="6147" name="Rectangle 3"/>
          <p:cNvSpPr>
            <a:spLocks noChangeArrowheads="1"/>
          </p:cNvSpPr>
          <p:nvPr/>
        </p:nvSpPr>
        <p:spPr bwMode="auto">
          <a:xfrm>
            <a:off x="260350" y="4648200"/>
            <a:ext cx="89154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838200" indent="-838200" algn="l">
              <a:buSzTx/>
              <a:buFontTx/>
              <a:buChar char="•"/>
            </a:pPr>
            <a:r>
              <a:rPr lang="en-US" sz="2800">
                <a:solidFill>
                  <a:srgbClr val="465142"/>
                </a:solidFill>
                <a:latin typeface="Verdana" pitchFamily="34" charset="0"/>
              </a:rPr>
              <a:t>Politics</a:t>
            </a:r>
          </a:p>
          <a:p>
            <a:pPr marL="838200" indent="-838200" algn="l">
              <a:buSzTx/>
              <a:buFontTx/>
              <a:buChar char="•"/>
            </a:pPr>
            <a:r>
              <a:rPr lang="en-US" sz="2800">
                <a:solidFill>
                  <a:srgbClr val="465142"/>
                </a:solidFill>
                <a:latin typeface="Verdana" pitchFamily="34" charset="0"/>
              </a:rPr>
              <a:t>Economic</a:t>
            </a:r>
          </a:p>
          <a:p>
            <a:pPr marL="838200" indent="-838200" algn="l">
              <a:buSzTx/>
              <a:buFontTx/>
              <a:buChar char="•"/>
            </a:pPr>
            <a:r>
              <a:rPr lang="en-US" sz="2800">
                <a:solidFill>
                  <a:srgbClr val="465142"/>
                </a:solidFill>
                <a:latin typeface="Verdana" pitchFamily="34" charset="0"/>
              </a:rPr>
              <a:t>USA</a:t>
            </a:r>
          </a:p>
          <a:p>
            <a:pPr marL="838200" indent="-838200" algn="l">
              <a:buSzTx/>
              <a:buFontTx/>
              <a:buChar char="•"/>
            </a:pPr>
            <a:r>
              <a:rPr lang="en-US" sz="2800">
                <a:solidFill>
                  <a:srgbClr val="465142"/>
                </a:solidFill>
                <a:latin typeface="Verdana" pitchFamily="34" charset="0"/>
              </a:rPr>
              <a:t>World</a:t>
            </a:r>
            <a:endParaRPr lang="en-US" sz="2800">
              <a:solidFill>
                <a:schemeClr val="tx2"/>
              </a:solidFill>
              <a:latin typeface="Verdana" pitchFamily="34" charset="0"/>
            </a:endParaRPr>
          </a:p>
          <a:p>
            <a:pPr marL="838200" indent="-838200" algn="ctr">
              <a:buSzTx/>
            </a:pPr>
            <a:endParaRPr lang="en-US" sz="2800">
              <a:solidFill>
                <a:schemeClr val="tx2"/>
              </a:solidFill>
              <a:latin typeface="Verdana" pitchFamily="34" charset="0"/>
            </a:endParaRPr>
          </a:p>
        </p:txBody>
      </p:sp>
      <p:sp>
        <p:nvSpPr>
          <p:cNvPr id="6148" name="Rectangle 4"/>
          <p:cNvSpPr>
            <a:spLocks noChangeArrowheads="1"/>
          </p:cNvSpPr>
          <p:nvPr/>
        </p:nvSpPr>
        <p:spPr bwMode="auto">
          <a:xfrm>
            <a:off x="0" y="2155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150" name="Text Box 6"/>
          <p:cNvSpPr txBox="1">
            <a:spLocks noChangeArrowheads="1"/>
          </p:cNvSpPr>
          <p:nvPr/>
        </p:nvSpPr>
        <p:spPr bwMode="auto">
          <a:xfrm>
            <a:off x="1143000" y="5562600"/>
            <a:ext cx="5105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SzTx/>
            </a:pPr>
            <a:r>
              <a:rPr lang="en-US" sz="4400"/>
              <a:t>xxx</a:t>
            </a:r>
          </a:p>
        </p:txBody>
      </p:sp>
      <p:sp>
        <p:nvSpPr>
          <p:cNvPr id="6152" name="Text Box 8"/>
          <p:cNvSpPr txBox="1">
            <a:spLocks noChangeArrowheads="1"/>
          </p:cNvSpPr>
          <p:nvPr/>
        </p:nvSpPr>
        <p:spPr bwMode="auto">
          <a:xfrm>
            <a:off x="1066800" y="4695825"/>
            <a:ext cx="5105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SzTx/>
            </a:pPr>
            <a:r>
              <a:rPr lang="en-US" sz="4400"/>
              <a:t>xxxxxxx</a:t>
            </a:r>
          </a:p>
        </p:txBody>
      </p:sp>
      <p:pic>
        <p:nvPicPr>
          <p:cNvPr id="6153" name="Picture 9" descr="bd05517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2286000"/>
            <a:ext cx="3127375" cy="3505200"/>
          </a:xfrm>
          <a:prstGeom prst="rect">
            <a:avLst/>
          </a:prstGeom>
          <a:noFill/>
          <a:extLst>
            <a:ext uri="{909E8E84-426E-40DD-AFC4-6F175D3DCCD1}">
              <a14:hiddenFill xmlns:a14="http://schemas.microsoft.com/office/drawing/2010/main">
                <a:solidFill>
                  <a:srgbClr val="FFFFFF"/>
                </a:solidFill>
              </a14:hiddenFill>
            </a:ext>
          </a:extLst>
        </p:spPr>
      </p:pic>
      <p:sp>
        <p:nvSpPr>
          <p:cNvPr id="6155" name="Rectangle 11"/>
          <p:cNvSpPr>
            <a:spLocks noChangeArrowheads="1"/>
          </p:cNvSpPr>
          <p:nvPr/>
        </p:nvSpPr>
        <p:spPr bwMode="auto">
          <a:xfrm>
            <a:off x="304800" y="728663"/>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0" hangingPunct="0">
              <a:buSzTx/>
            </a:pPr>
            <a:r>
              <a:rPr lang="en-US" sz="2200" b="1">
                <a:solidFill>
                  <a:srgbClr val="556358"/>
                </a:solidFill>
                <a:latin typeface="Trebuchet MS" pitchFamily="34" charset="0"/>
              </a:rPr>
              <a:t>Problem: Document Categorization</a:t>
            </a:r>
          </a:p>
        </p:txBody>
      </p:sp>
    </p:spTree>
    <p:extLst>
      <p:ext uri="{BB962C8B-B14F-4D97-AF65-F5344CB8AC3E}">
        <p14:creationId xmlns:p14="http://schemas.microsoft.com/office/powerpoint/2010/main" val="1748865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0-#ppt_w/2"/>
                                          </p:val>
                                        </p:tav>
                                        <p:tav tm="100000">
                                          <p:val>
                                            <p:strVal val="#ppt_x"/>
                                          </p:val>
                                        </p:tav>
                                      </p:tavLst>
                                    </p:anim>
                                    <p:anim calcmode="lin" valueType="num">
                                      <p:cBhvr additive="base">
                                        <p:cTn id="8"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52"/>
                                        </p:tgtEl>
                                        <p:attrNameLst>
                                          <p:attrName>style.visibility</p:attrName>
                                        </p:attrNameLst>
                                      </p:cBhvr>
                                      <p:to>
                                        <p:strVal val="visible"/>
                                      </p:to>
                                    </p:set>
                                    <p:anim calcmode="lin" valueType="num">
                                      <p:cBhvr additive="base">
                                        <p:cTn id="13" dur="500" fill="hold"/>
                                        <p:tgtEl>
                                          <p:spTgt spid="6152"/>
                                        </p:tgtEl>
                                        <p:attrNameLst>
                                          <p:attrName>ppt_x</p:attrName>
                                        </p:attrNameLst>
                                      </p:cBhvr>
                                      <p:tavLst>
                                        <p:tav tm="0">
                                          <p:val>
                                            <p:strVal val="0-#ppt_w/2"/>
                                          </p:val>
                                        </p:tav>
                                        <p:tav tm="100000">
                                          <p:val>
                                            <p:strVal val="#ppt_x"/>
                                          </p:val>
                                        </p:tav>
                                      </p:tavLst>
                                    </p:anim>
                                    <p:anim calcmode="lin" valueType="num">
                                      <p:cBhvr additive="base">
                                        <p:cTn id="14" dur="500" fill="hold"/>
                                        <p:tgtEl>
                                          <p:spTgt spid="6152"/>
                                        </p:tgtEl>
                                        <p:attrNameLst>
                                          <p:attrName>ppt_y</p:attrName>
                                        </p:attrNameLst>
                                      </p:cBhvr>
                                      <p:tavLst>
                                        <p:tav tm="0">
                                          <p:val>
                                            <p:strVal val="#ppt_y"/>
                                          </p:val>
                                        </p:tav>
                                        <p:tav tm="100000">
                                          <p:val>
                                            <p:strVal val="#ppt_y"/>
                                          </p:val>
                                        </p:tav>
                                      </p:tavLst>
                                    </p:anim>
                                  </p:childTnLst>
                                </p:cTn>
                              </p:par>
                            </p:childTnLst>
                          </p:cTn>
                        </p:par>
                        <p:par>
                          <p:cTn id="15" fill="hold" nodeType="afterGroup">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6150"/>
                                        </p:tgtEl>
                                        <p:attrNameLst>
                                          <p:attrName>style.visibility</p:attrName>
                                        </p:attrNameLst>
                                      </p:cBhvr>
                                      <p:to>
                                        <p:strVal val="visible"/>
                                      </p:to>
                                    </p:set>
                                    <p:anim calcmode="lin" valueType="num">
                                      <p:cBhvr additive="base">
                                        <p:cTn id="18" dur="500" fill="hold"/>
                                        <p:tgtEl>
                                          <p:spTgt spid="6150"/>
                                        </p:tgtEl>
                                        <p:attrNameLst>
                                          <p:attrName>ppt_x</p:attrName>
                                        </p:attrNameLst>
                                      </p:cBhvr>
                                      <p:tavLst>
                                        <p:tav tm="0">
                                          <p:val>
                                            <p:strVal val="0-#ppt_w/2"/>
                                          </p:val>
                                        </p:tav>
                                        <p:tav tm="100000">
                                          <p:val>
                                            <p:strVal val="#ppt_x"/>
                                          </p:val>
                                        </p:tav>
                                      </p:tavLst>
                                    </p:anim>
                                    <p:anim calcmode="lin" valueType="num">
                                      <p:cBhvr additive="base">
                                        <p:cTn id="19"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p:bldP spid="6150" grpId="0" autoUpdateAnimBg="0"/>
      <p:bldP spid="615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t>Problem: Document Clustering</a:t>
            </a:r>
          </a:p>
        </p:txBody>
      </p:sp>
      <p:grpSp>
        <p:nvGrpSpPr>
          <p:cNvPr id="118803" name="Group 19"/>
          <p:cNvGrpSpPr>
            <a:grpSpLocks/>
          </p:cNvGrpSpPr>
          <p:nvPr/>
        </p:nvGrpSpPr>
        <p:grpSpPr bwMode="auto">
          <a:xfrm>
            <a:off x="2209800" y="1600200"/>
            <a:ext cx="3789363" cy="4702175"/>
            <a:chOff x="384" y="768"/>
            <a:chExt cx="2592" cy="3216"/>
          </a:xfrm>
        </p:grpSpPr>
        <p:grpSp>
          <p:nvGrpSpPr>
            <p:cNvPr id="118804" name="Group 20"/>
            <p:cNvGrpSpPr>
              <a:grpSpLocks/>
            </p:cNvGrpSpPr>
            <p:nvPr/>
          </p:nvGrpSpPr>
          <p:grpSpPr bwMode="auto">
            <a:xfrm>
              <a:off x="384" y="768"/>
              <a:ext cx="1440" cy="1536"/>
              <a:chOff x="0" y="0"/>
              <a:chExt cx="2633" cy="1208"/>
            </a:xfrm>
          </p:grpSpPr>
          <p:sp>
            <p:nvSpPr>
              <p:cNvPr id="118805" name="Rectangle 21"/>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8806" name="Rectangle 22"/>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rPr>
                  <a:t>The long list of demands that President Bush laid out in a purposeful speech set a very tough standard for avoiding war.</a:t>
                </a:r>
                <a:r>
                  <a:rPr lang="en-US" sz="1800"/>
                  <a:t/>
                </a:r>
                <a:br>
                  <a:rPr lang="en-US" sz="1800"/>
                </a:br>
                <a:endParaRPr lang="en-US" sz="1800"/>
              </a:p>
            </p:txBody>
          </p:sp>
        </p:grpSp>
        <p:grpSp>
          <p:nvGrpSpPr>
            <p:cNvPr id="118807" name="Group 23"/>
            <p:cNvGrpSpPr>
              <a:grpSpLocks/>
            </p:cNvGrpSpPr>
            <p:nvPr/>
          </p:nvGrpSpPr>
          <p:grpSpPr bwMode="auto">
            <a:xfrm>
              <a:off x="576" y="912"/>
              <a:ext cx="1440" cy="1536"/>
              <a:chOff x="0" y="0"/>
              <a:chExt cx="2633" cy="1208"/>
            </a:xfrm>
          </p:grpSpPr>
          <p:sp>
            <p:nvSpPr>
              <p:cNvPr id="118808" name="Rectangle 24"/>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8809" name="Rectangle 25"/>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rPr>
                  <a:t>Defiant in the face of criticism, Prime Minister Ariel Sharon today praised an attack that killed 13 Palestinians.</a:t>
                </a:r>
                <a:r>
                  <a:rPr lang="en-US" sz="1800"/>
                  <a:t/>
                </a:r>
                <a:br>
                  <a:rPr lang="en-US" sz="1800"/>
                </a:br>
                <a:endParaRPr lang="en-US" sz="1800"/>
              </a:p>
            </p:txBody>
          </p:sp>
        </p:grpSp>
        <p:grpSp>
          <p:nvGrpSpPr>
            <p:cNvPr id="118810" name="Group 26"/>
            <p:cNvGrpSpPr>
              <a:grpSpLocks/>
            </p:cNvGrpSpPr>
            <p:nvPr/>
          </p:nvGrpSpPr>
          <p:grpSpPr bwMode="auto">
            <a:xfrm>
              <a:off x="912" y="1152"/>
              <a:ext cx="1440" cy="1776"/>
              <a:chOff x="0" y="0"/>
              <a:chExt cx="2633" cy="1208"/>
            </a:xfrm>
          </p:grpSpPr>
          <p:sp>
            <p:nvSpPr>
              <p:cNvPr id="118811" name="Rectangle 27"/>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8812" name="Rectangle 28"/>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latin typeface="Times" pitchFamily="18" charset="0"/>
                  </a:rPr>
                  <a:t>Signs emerged that the S.E.C. is deeply fractured over the search for candidates to fill the new board that will oversee the accounting profession.</a:t>
                </a:r>
                <a:br>
                  <a:rPr lang="en-US" sz="1800">
                    <a:solidFill>
                      <a:srgbClr val="000000"/>
                    </a:solidFill>
                    <a:latin typeface="Times" pitchFamily="18" charset="0"/>
                  </a:rPr>
                </a:br>
                <a:endParaRPr lang="en-US" sz="1800">
                  <a:solidFill>
                    <a:srgbClr val="000000"/>
                  </a:solidFill>
                  <a:latin typeface="Times" pitchFamily="18" charset="0"/>
                </a:endParaRPr>
              </a:p>
            </p:txBody>
          </p:sp>
        </p:grpSp>
        <p:grpSp>
          <p:nvGrpSpPr>
            <p:cNvPr id="118813" name="Group 29"/>
            <p:cNvGrpSpPr>
              <a:grpSpLocks/>
            </p:cNvGrpSpPr>
            <p:nvPr/>
          </p:nvGrpSpPr>
          <p:grpSpPr bwMode="auto">
            <a:xfrm>
              <a:off x="1296" y="1680"/>
              <a:ext cx="1440" cy="1536"/>
              <a:chOff x="0" y="0"/>
              <a:chExt cx="2633" cy="1208"/>
            </a:xfrm>
          </p:grpSpPr>
          <p:sp>
            <p:nvSpPr>
              <p:cNvPr id="118814" name="Rectangle 30"/>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8815" name="Rectangle 31"/>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latin typeface="Times" pitchFamily="18" charset="0"/>
                  </a:rPr>
                  <a:t>Stocks rose this morning after a speech by President Bush helped rein in rampant war fears and lured skittish investors back into the market</a:t>
                </a:r>
              </a:p>
            </p:txBody>
          </p:sp>
        </p:grpSp>
        <p:grpSp>
          <p:nvGrpSpPr>
            <p:cNvPr id="118816" name="Group 32"/>
            <p:cNvGrpSpPr>
              <a:grpSpLocks/>
            </p:cNvGrpSpPr>
            <p:nvPr/>
          </p:nvGrpSpPr>
          <p:grpSpPr bwMode="auto">
            <a:xfrm>
              <a:off x="1536" y="1920"/>
              <a:ext cx="1440" cy="2064"/>
              <a:chOff x="0" y="0"/>
              <a:chExt cx="2633" cy="1208"/>
            </a:xfrm>
          </p:grpSpPr>
          <p:sp>
            <p:nvSpPr>
              <p:cNvPr id="118817" name="Rectangle 33"/>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8818" name="Rectangle 34"/>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latin typeface="Times" pitchFamily="18" charset="0"/>
                  </a:rPr>
                  <a:t>Scrambling to save their proposed merger, EchoStar Communications and Hughes Electronics urged the F.C.C. to delay a decision on the $26 billion deal.</a:t>
                </a:r>
                <a:r>
                  <a:rPr lang="en-US" sz="1800">
                    <a:solidFill>
                      <a:srgbClr val="000000"/>
                    </a:solidFill>
                  </a:rPr>
                  <a:t/>
                </a:r>
                <a:br>
                  <a:rPr lang="en-US" sz="1800">
                    <a:solidFill>
                      <a:srgbClr val="000000"/>
                    </a:solidFill>
                  </a:rPr>
                </a:br>
                <a:endParaRPr lang="en-US" sz="1800">
                  <a:solidFill>
                    <a:srgbClr val="000000"/>
                  </a:solidFill>
                </a:endParaRPr>
              </a:p>
              <a:p>
                <a:pPr algn="l">
                  <a:buSzTx/>
                </a:pPr>
                <a:r>
                  <a:rPr lang="en-US" sz="1800"/>
                  <a:t/>
                </a:r>
                <a:br>
                  <a:rPr lang="en-US" sz="1800"/>
                </a:br>
                <a:endParaRPr lang="en-US" sz="1800"/>
              </a:p>
            </p:txBody>
          </p:sp>
        </p:grpSp>
      </p:grpSp>
    </p:spTree>
    <p:extLst>
      <p:ext uri="{BB962C8B-B14F-4D97-AF65-F5344CB8AC3E}">
        <p14:creationId xmlns:p14="http://schemas.microsoft.com/office/powerpoint/2010/main" val="2051038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118803"/>
                                        </p:tgtEl>
                                        <p:attrNameLst>
                                          <p:attrName>style.visibility</p:attrName>
                                        </p:attrNameLst>
                                      </p:cBhvr>
                                      <p:to>
                                        <p:strVal val="visible"/>
                                      </p:to>
                                    </p:set>
                                  </p:childTnLst>
                                  <p:subTnLst>
                                    <p:set>
                                      <p:cBhvr override="childStyle">
                                        <p:cTn dur="1" fill="hold" display="0" masterRel="nextClick" afterEffect="1"/>
                                        <p:tgtEl>
                                          <p:spTgt spid="11880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Problem: Document Clustering</a:t>
            </a:r>
          </a:p>
        </p:txBody>
      </p:sp>
      <p:grpSp>
        <p:nvGrpSpPr>
          <p:cNvPr id="7190" name="Group 22"/>
          <p:cNvGrpSpPr>
            <a:grpSpLocks/>
          </p:cNvGrpSpPr>
          <p:nvPr/>
        </p:nvGrpSpPr>
        <p:grpSpPr bwMode="auto">
          <a:xfrm>
            <a:off x="609600" y="1676400"/>
            <a:ext cx="7086600" cy="4700588"/>
            <a:chOff x="384" y="768"/>
            <a:chExt cx="4848" cy="3216"/>
          </a:xfrm>
        </p:grpSpPr>
        <p:grpSp>
          <p:nvGrpSpPr>
            <p:cNvPr id="7174" name="Group 6"/>
            <p:cNvGrpSpPr>
              <a:grpSpLocks/>
            </p:cNvGrpSpPr>
            <p:nvPr/>
          </p:nvGrpSpPr>
          <p:grpSpPr bwMode="auto">
            <a:xfrm>
              <a:off x="384" y="768"/>
              <a:ext cx="1440" cy="1536"/>
              <a:chOff x="0" y="0"/>
              <a:chExt cx="2633" cy="1208"/>
            </a:xfrm>
          </p:grpSpPr>
          <p:sp>
            <p:nvSpPr>
              <p:cNvPr id="7172" name="Rectangle 4"/>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73" name="Rectangle 5"/>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rPr>
                  <a:t>The long list of demands that President Bush laid out in a purposeful speech set a very tough standard for avoiding war.</a:t>
                </a:r>
                <a:r>
                  <a:rPr lang="en-US" sz="1800"/>
                  <a:t/>
                </a:r>
                <a:br>
                  <a:rPr lang="en-US" sz="1800"/>
                </a:br>
                <a:endParaRPr lang="en-US" sz="1800"/>
              </a:p>
            </p:txBody>
          </p:sp>
        </p:grpSp>
        <p:grpSp>
          <p:nvGrpSpPr>
            <p:cNvPr id="7178" name="Group 10"/>
            <p:cNvGrpSpPr>
              <a:grpSpLocks/>
            </p:cNvGrpSpPr>
            <p:nvPr/>
          </p:nvGrpSpPr>
          <p:grpSpPr bwMode="auto">
            <a:xfrm>
              <a:off x="576" y="2016"/>
              <a:ext cx="1440" cy="1536"/>
              <a:chOff x="0" y="0"/>
              <a:chExt cx="2633" cy="1208"/>
            </a:xfrm>
          </p:grpSpPr>
          <p:sp>
            <p:nvSpPr>
              <p:cNvPr id="7179" name="Rectangle 11"/>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80" name="Rectangle 12"/>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rPr>
                  <a:t>Defiant in the face of criticism, Prime Minister Ariel Sharon today praised an attack that killed 13 Palestinians.</a:t>
                </a:r>
                <a:r>
                  <a:rPr lang="en-US" sz="1800"/>
                  <a:t/>
                </a:r>
                <a:br>
                  <a:rPr lang="en-US" sz="1800"/>
                </a:br>
                <a:endParaRPr lang="en-US" sz="1800"/>
              </a:p>
            </p:txBody>
          </p:sp>
        </p:grpSp>
        <p:grpSp>
          <p:nvGrpSpPr>
            <p:cNvPr id="7181" name="Group 13"/>
            <p:cNvGrpSpPr>
              <a:grpSpLocks/>
            </p:cNvGrpSpPr>
            <p:nvPr/>
          </p:nvGrpSpPr>
          <p:grpSpPr bwMode="auto">
            <a:xfrm>
              <a:off x="3792" y="1008"/>
              <a:ext cx="1440" cy="1536"/>
              <a:chOff x="0" y="0"/>
              <a:chExt cx="2633" cy="1208"/>
            </a:xfrm>
          </p:grpSpPr>
          <p:sp>
            <p:nvSpPr>
              <p:cNvPr id="7182" name="Rectangle 14"/>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83" name="Rectangle 15"/>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latin typeface="Times" pitchFamily="18" charset="0"/>
                  </a:rPr>
                  <a:t>Stocks rose this morning after a speech by President Bush helped rein in rampant war fears and lured skittish investors back into the market</a:t>
                </a:r>
              </a:p>
            </p:txBody>
          </p:sp>
        </p:grpSp>
        <p:grpSp>
          <p:nvGrpSpPr>
            <p:cNvPr id="7184" name="Group 16"/>
            <p:cNvGrpSpPr>
              <a:grpSpLocks/>
            </p:cNvGrpSpPr>
            <p:nvPr/>
          </p:nvGrpSpPr>
          <p:grpSpPr bwMode="auto">
            <a:xfrm>
              <a:off x="2544" y="768"/>
              <a:ext cx="1440" cy="2064"/>
              <a:chOff x="0" y="0"/>
              <a:chExt cx="2633" cy="1208"/>
            </a:xfrm>
          </p:grpSpPr>
          <p:sp>
            <p:nvSpPr>
              <p:cNvPr id="7185" name="Rectangle 17"/>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86" name="Rectangle 18"/>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latin typeface="Times" pitchFamily="18" charset="0"/>
                  </a:rPr>
                  <a:t>Scrambling to save their proposed merger, EchoStar Communications and Hughes Electronics urged the F.C.C. to delay a decision on the $26 billion deal.</a:t>
                </a:r>
                <a:r>
                  <a:rPr lang="en-US" sz="1800">
                    <a:solidFill>
                      <a:srgbClr val="000000"/>
                    </a:solidFill>
                  </a:rPr>
                  <a:t/>
                </a:r>
                <a:br>
                  <a:rPr lang="en-US" sz="1800">
                    <a:solidFill>
                      <a:srgbClr val="000000"/>
                    </a:solidFill>
                  </a:rPr>
                </a:br>
                <a:endParaRPr lang="en-US" sz="1800">
                  <a:solidFill>
                    <a:srgbClr val="000000"/>
                  </a:solidFill>
                </a:endParaRPr>
              </a:p>
              <a:p>
                <a:pPr algn="l">
                  <a:buSzTx/>
                </a:pPr>
                <a:r>
                  <a:rPr lang="en-US" sz="1800"/>
                  <a:t/>
                </a:r>
                <a:br>
                  <a:rPr lang="en-US" sz="1800"/>
                </a:br>
                <a:endParaRPr lang="en-US" sz="1800"/>
              </a:p>
            </p:txBody>
          </p:sp>
        </p:grpSp>
        <p:grpSp>
          <p:nvGrpSpPr>
            <p:cNvPr id="7187" name="Group 19"/>
            <p:cNvGrpSpPr>
              <a:grpSpLocks/>
            </p:cNvGrpSpPr>
            <p:nvPr/>
          </p:nvGrpSpPr>
          <p:grpSpPr bwMode="auto">
            <a:xfrm>
              <a:off x="3456" y="2208"/>
              <a:ext cx="1440" cy="1776"/>
              <a:chOff x="0" y="0"/>
              <a:chExt cx="2633" cy="1208"/>
            </a:xfrm>
          </p:grpSpPr>
          <p:sp>
            <p:nvSpPr>
              <p:cNvPr id="7188" name="Rectangle 20"/>
              <p:cNvSpPr>
                <a:spLocks noChangeArrowheads="1"/>
              </p:cNvSpPr>
              <p:nvPr/>
            </p:nvSpPr>
            <p:spPr bwMode="auto">
              <a:xfrm>
                <a:off x="0" y="0"/>
                <a:ext cx="2633" cy="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7189" name="Rectangle 21"/>
              <p:cNvSpPr>
                <a:spLocks noChangeArrowheads="1"/>
              </p:cNvSpPr>
              <p:nvPr/>
            </p:nvSpPr>
            <p:spPr bwMode="auto">
              <a:xfrm>
                <a:off x="0" y="0"/>
                <a:ext cx="2633" cy="1208"/>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buSzTx/>
                </a:pPr>
                <a:r>
                  <a:rPr lang="en-US" sz="1800">
                    <a:solidFill>
                      <a:srgbClr val="000000"/>
                    </a:solidFill>
                    <a:latin typeface="Times" pitchFamily="18" charset="0"/>
                  </a:rPr>
                  <a:t>Signs emerged that the S.E.C. is deeply fractured over the search for candidates to fill the new board that will oversee the accounting profession.</a:t>
                </a:r>
                <a:br>
                  <a:rPr lang="en-US" sz="1800">
                    <a:solidFill>
                      <a:srgbClr val="000000"/>
                    </a:solidFill>
                    <a:latin typeface="Times" pitchFamily="18" charset="0"/>
                  </a:rPr>
                </a:br>
                <a:endParaRPr lang="en-US" sz="1800">
                  <a:solidFill>
                    <a:srgbClr val="000000"/>
                  </a:solidFill>
                  <a:latin typeface="Times" pitchFamily="18" charset="0"/>
                </a:endParaRPr>
              </a:p>
            </p:txBody>
          </p:sp>
        </p:grpSp>
      </p:grpSp>
    </p:spTree>
    <p:extLst>
      <p:ext uri="{BB962C8B-B14F-4D97-AF65-F5344CB8AC3E}">
        <p14:creationId xmlns:p14="http://schemas.microsoft.com/office/powerpoint/2010/main" val="2421481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5"/>
          <p:cNvSpPr>
            <a:spLocks noChangeArrowheads="1"/>
          </p:cNvSpPr>
          <p:nvPr/>
        </p:nvSpPr>
        <p:spPr bwMode="auto">
          <a:xfrm>
            <a:off x="287338" y="3276600"/>
            <a:ext cx="77724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SzTx/>
              <a:buFontTx/>
              <a:buChar char="•"/>
            </a:pPr>
            <a:r>
              <a:rPr lang="en-US" sz="1800">
                <a:solidFill>
                  <a:srgbClr val="465142"/>
                </a:solidFill>
                <a:latin typeface="Trebuchet MS" pitchFamily="34" charset="0"/>
              </a:rPr>
              <a:t>An exploration and analysis of </a:t>
            </a:r>
            <a:r>
              <a:rPr lang="en-US" sz="1800">
                <a:solidFill>
                  <a:srgbClr val="4A87B9"/>
                </a:solidFill>
                <a:effectLst>
                  <a:outerShdw blurRad="38100" dist="38100" dir="2700000" algn="tl">
                    <a:srgbClr val="000000"/>
                  </a:outerShdw>
                </a:effectLst>
                <a:latin typeface="Trebuchet MS" pitchFamily="34" charset="0"/>
              </a:rPr>
              <a:t>textual (natural-language) data</a:t>
            </a:r>
            <a:r>
              <a:rPr lang="en-US" sz="1800">
                <a:solidFill>
                  <a:srgbClr val="465142"/>
                </a:solidFill>
                <a:latin typeface="Trebuchet MS" pitchFamily="34" charset="0"/>
              </a:rPr>
              <a:t> by automatic and semi automatic means to discover new knowledge.</a:t>
            </a:r>
          </a:p>
        </p:txBody>
      </p:sp>
      <p:sp>
        <p:nvSpPr>
          <p:cNvPr id="19462" name="Rectangle 6"/>
          <p:cNvSpPr>
            <a:spLocks noChangeArrowheads="1"/>
          </p:cNvSpPr>
          <p:nvPr/>
        </p:nvSpPr>
        <p:spPr bwMode="auto">
          <a:xfrm>
            <a:off x="609600" y="2133600"/>
            <a:ext cx="6553200" cy="838200"/>
          </a:xfrm>
          <a:prstGeom prst="rect">
            <a:avLst/>
          </a:prstGeom>
          <a:solidFill>
            <a:srgbClr val="E0F1FD"/>
          </a:solidFill>
          <a:ln>
            <a:noFill/>
          </a:ln>
          <a:effectLst/>
          <a:extLst>
            <a:ext uri="{91240B29-F687-4F45-9708-019B960494DF}">
              <a14:hiddenLine xmlns:a14="http://schemas.microsoft.com/office/drawing/2010/main" w="9525">
                <a:solidFill>
                  <a:srgbClr val="CC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58" name="Rectangle 2"/>
          <p:cNvSpPr>
            <a:spLocks noGrp="1" noChangeArrowheads="1"/>
          </p:cNvSpPr>
          <p:nvPr>
            <p:ph type="title"/>
          </p:nvPr>
        </p:nvSpPr>
        <p:spPr/>
        <p:txBody>
          <a:bodyPr/>
          <a:lstStyle/>
          <a:p>
            <a:r>
              <a:rPr lang="en-US"/>
              <a:t>Text Mining Definition</a:t>
            </a:r>
          </a:p>
        </p:txBody>
      </p:sp>
      <p:sp>
        <p:nvSpPr>
          <p:cNvPr id="19459" name="Rectangle 3"/>
          <p:cNvSpPr>
            <a:spLocks noGrp="1" noChangeArrowheads="1"/>
          </p:cNvSpPr>
          <p:nvPr>
            <p:ph type="body" idx="1"/>
          </p:nvPr>
        </p:nvSpPr>
        <p:spPr>
          <a:xfrm>
            <a:off x="280988" y="1600200"/>
            <a:ext cx="7848600" cy="633413"/>
          </a:xfrm>
        </p:spPr>
        <p:txBody>
          <a:bodyPr/>
          <a:lstStyle/>
          <a:p>
            <a:pPr>
              <a:buSzPct val="100000"/>
            </a:pPr>
            <a:r>
              <a:rPr lang="en-US"/>
              <a:t>Many definitions in the literature</a:t>
            </a:r>
          </a:p>
        </p:txBody>
      </p:sp>
      <p:sp>
        <p:nvSpPr>
          <p:cNvPr id="19460" name="Rectangle 4"/>
          <p:cNvSpPr>
            <a:spLocks noChangeArrowheads="1"/>
          </p:cNvSpPr>
          <p:nvPr/>
        </p:nvSpPr>
        <p:spPr bwMode="auto">
          <a:xfrm>
            <a:off x="630238" y="2133600"/>
            <a:ext cx="67056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spcBef>
                <a:spcPct val="20000"/>
              </a:spcBef>
              <a:buSzTx/>
            </a:pPr>
            <a:r>
              <a:rPr lang="en-US" sz="1800" i="1">
                <a:solidFill>
                  <a:srgbClr val="465142"/>
                </a:solidFill>
                <a:latin typeface="Trebuchet MS" pitchFamily="34" charset="0"/>
              </a:rPr>
              <a:t>“The non trivial extraction of implicit,   previously unknown, and potentially useful information from (large amount of) textual data”.</a:t>
            </a:r>
          </a:p>
        </p:txBody>
      </p:sp>
    </p:spTree>
    <p:extLst>
      <p:ext uri="{BB962C8B-B14F-4D97-AF65-F5344CB8AC3E}">
        <p14:creationId xmlns:p14="http://schemas.microsoft.com/office/powerpoint/2010/main" val="2432694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265113" y="1600200"/>
            <a:ext cx="7848600" cy="4114800"/>
          </a:xfrm>
        </p:spPr>
        <p:txBody>
          <a:bodyPr>
            <a:normAutofit fontScale="92500"/>
          </a:bodyPr>
          <a:lstStyle/>
          <a:p>
            <a:r>
              <a:rPr lang="en-US"/>
              <a:t>What is </a:t>
            </a:r>
            <a:r>
              <a:rPr lang="en-US">
                <a:solidFill>
                  <a:srgbClr val="4A87B9"/>
                </a:solidFill>
                <a:effectLst>
                  <a:outerShdw blurRad="38100" dist="38100" dir="2700000" algn="tl">
                    <a:srgbClr val="000000"/>
                  </a:outerShdw>
                </a:effectLst>
              </a:rPr>
              <a:t>“</a:t>
            </a:r>
            <a:r>
              <a:rPr lang="en-US" sz="1800" i="1">
                <a:solidFill>
                  <a:srgbClr val="4A87B9"/>
                </a:solidFill>
                <a:effectLst>
                  <a:outerShdw blurRad="38100" dist="38100" dir="2700000" algn="tl">
                    <a:srgbClr val="000000"/>
                  </a:outerShdw>
                </a:effectLst>
              </a:rPr>
              <a:t>previously unknown”</a:t>
            </a:r>
            <a:r>
              <a:rPr lang="en-US" sz="1800" i="1"/>
              <a:t> </a:t>
            </a:r>
            <a:r>
              <a:rPr lang="en-US" sz="1800"/>
              <a:t>information ?</a:t>
            </a:r>
          </a:p>
          <a:p>
            <a:pPr lvl="1"/>
            <a:r>
              <a:rPr lang="en-US"/>
              <a:t>Strict definition</a:t>
            </a:r>
          </a:p>
          <a:p>
            <a:pPr lvl="2"/>
            <a:r>
              <a:rPr lang="en-US"/>
              <a:t>Information that not even the writer knows.</a:t>
            </a:r>
          </a:p>
          <a:p>
            <a:pPr lvl="2"/>
            <a:r>
              <a:rPr lang="en-US">
                <a:solidFill>
                  <a:srgbClr val="A56F3C"/>
                </a:solidFill>
              </a:rPr>
              <a:t>e.g., Discovering a new method for a hair growth that is described as a side effect for a different procedure</a:t>
            </a:r>
          </a:p>
          <a:p>
            <a:pPr lvl="1"/>
            <a:r>
              <a:rPr lang="en-US"/>
              <a:t>Lenient definition</a:t>
            </a:r>
          </a:p>
          <a:p>
            <a:pPr lvl="2"/>
            <a:r>
              <a:rPr lang="en-US"/>
              <a:t>Rediscover the information that the author encoded in the text</a:t>
            </a:r>
          </a:p>
          <a:p>
            <a:pPr lvl="2"/>
            <a:r>
              <a:rPr lang="en-US">
                <a:solidFill>
                  <a:srgbClr val="A56F3C"/>
                </a:solidFill>
              </a:rPr>
              <a:t>e.g., Automatically extracting a product’s name from a web-page. </a:t>
            </a:r>
          </a:p>
          <a:p>
            <a:pPr lvl="1"/>
            <a:endParaRPr lang="en-US" sz="1500"/>
          </a:p>
        </p:txBody>
      </p:sp>
      <p:sp>
        <p:nvSpPr>
          <p:cNvPr id="20482" name="Rectangle 2"/>
          <p:cNvSpPr>
            <a:spLocks noGrp="1" noChangeArrowheads="1"/>
          </p:cNvSpPr>
          <p:nvPr>
            <p:ph type="title"/>
          </p:nvPr>
        </p:nvSpPr>
        <p:spPr/>
        <p:txBody>
          <a:bodyPr/>
          <a:lstStyle/>
          <a:p>
            <a:r>
              <a:rPr lang="en-US"/>
              <a:t>Text Mining Definition</a:t>
            </a:r>
            <a:endParaRPr lang="en-US">
              <a:solidFill>
                <a:srgbClr val="9900CC"/>
              </a:solidFill>
            </a:endParaRPr>
          </a:p>
        </p:txBody>
      </p:sp>
    </p:spTree>
    <p:extLst>
      <p:ext uri="{BB962C8B-B14F-4D97-AF65-F5344CB8AC3E}">
        <p14:creationId xmlns:p14="http://schemas.microsoft.com/office/powerpoint/2010/main" val="6316331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checkerboard(across)">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checkerboard(across)">
                                      <p:cBhvr>
                                        <p:cTn id="12" dur="500"/>
                                        <p:tgtEl>
                                          <p:spTgt spid="20483">
                                            <p:txEl>
                                              <p:pRg st="1" end="1"/>
                                            </p:txEl>
                                          </p:spTgt>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0483">
                                            <p:txEl>
                                              <p:pRg st="2" end="2"/>
                                            </p:txEl>
                                          </p:spTgt>
                                        </p:tgtEl>
                                        <p:attrNameLst>
                                          <p:attrName>style.visibility</p:attrName>
                                        </p:attrNameLst>
                                      </p:cBhvr>
                                      <p:to>
                                        <p:strVal val="visible"/>
                                      </p:to>
                                    </p:set>
                                    <p:animEffect transition="in" filter="checkerboard(across)">
                                      <p:cBhvr>
                                        <p:cTn id="15" dur="500"/>
                                        <p:tgtEl>
                                          <p:spTgt spid="20483">
                                            <p:txEl>
                                              <p:pRg st="2" end="2"/>
                                            </p:txEl>
                                          </p:spTgt>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0483">
                                            <p:txEl>
                                              <p:pRg st="3" end="3"/>
                                            </p:txEl>
                                          </p:spTgt>
                                        </p:tgtEl>
                                        <p:attrNameLst>
                                          <p:attrName>style.visibility</p:attrName>
                                        </p:attrNameLst>
                                      </p:cBhvr>
                                      <p:to>
                                        <p:strVal val="visible"/>
                                      </p:to>
                                    </p:set>
                                    <p:animEffect transition="in" filter="checkerboard(across)">
                                      <p:cBhvr>
                                        <p:cTn id="18" dur="500"/>
                                        <p:tgtEl>
                                          <p:spTgt spid="2048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0483">
                                            <p:txEl>
                                              <p:pRg st="4" end="4"/>
                                            </p:txEl>
                                          </p:spTgt>
                                        </p:tgtEl>
                                        <p:attrNameLst>
                                          <p:attrName>style.visibility</p:attrName>
                                        </p:attrNameLst>
                                      </p:cBhvr>
                                      <p:to>
                                        <p:strVal val="visible"/>
                                      </p:to>
                                    </p:set>
                                    <p:animEffect transition="in" filter="checkerboard(across)">
                                      <p:cBhvr>
                                        <p:cTn id="23" dur="500"/>
                                        <p:tgtEl>
                                          <p:spTgt spid="20483">
                                            <p:txEl>
                                              <p:pRg st="4" end="4"/>
                                            </p:txEl>
                                          </p:spTgt>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20483">
                                            <p:txEl>
                                              <p:pRg st="5" end="5"/>
                                            </p:txEl>
                                          </p:spTgt>
                                        </p:tgtEl>
                                        <p:attrNameLst>
                                          <p:attrName>style.visibility</p:attrName>
                                        </p:attrNameLst>
                                      </p:cBhvr>
                                      <p:to>
                                        <p:strVal val="visible"/>
                                      </p:to>
                                    </p:set>
                                    <p:animEffect transition="in" filter="checkerboard(across)">
                                      <p:cBhvr>
                                        <p:cTn id="26" dur="500"/>
                                        <p:tgtEl>
                                          <p:spTgt spid="20483">
                                            <p:txEl>
                                              <p:pRg st="5" end="5"/>
                                            </p:txEl>
                                          </p:spTgt>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20483">
                                            <p:txEl>
                                              <p:pRg st="6" end="6"/>
                                            </p:txEl>
                                          </p:spTgt>
                                        </p:tgtEl>
                                        <p:attrNameLst>
                                          <p:attrName>style.visibility</p:attrName>
                                        </p:attrNameLst>
                                      </p:cBhvr>
                                      <p:to>
                                        <p:strVal val="visible"/>
                                      </p:to>
                                    </p:set>
                                    <p:animEffect transition="in" filter="checkerboard(across)">
                                      <p:cBhvr>
                                        <p:cTn id="29"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bldLvl="2"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2493</Words>
  <Application>Microsoft Office PowerPoint</Application>
  <PresentationFormat>On-screen Show (4:3)</PresentationFormat>
  <Paragraphs>537</Paragraphs>
  <Slides>37</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굴림</vt:lpstr>
      <vt:lpstr>Arial</vt:lpstr>
      <vt:lpstr>Calibri</vt:lpstr>
      <vt:lpstr>Symbol</vt:lpstr>
      <vt:lpstr>Times</vt:lpstr>
      <vt:lpstr>Times New Roman</vt:lpstr>
      <vt:lpstr>Trebuchet MS</vt:lpstr>
      <vt:lpstr>Verdana</vt:lpstr>
      <vt:lpstr>Office Theme</vt:lpstr>
      <vt:lpstr>Introduction to Text Mining</vt:lpstr>
      <vt:lpstr>Motivation for Text Mining</vt:lpstr>
      <vt:lpstr>Challenges of Text Mining</vt:lpstr>
      <vt:lpstr>The Emergence of Text Mining</vt:lpstr>
      <vt:lpstr>                BOISE, Idaho (CNN) -- Cooler weather Monday in the U.S. Pacific Northwest may help more than 27,000 firefighters in their marathon battle against dozens of wildfires.  Ten new large fires were reported overnight into Monday, bringing to 40 the number of large fires ablaze, said officials at the National Interagency Fire Center.  They said between 300,000 and 400,000 acres are aflame. The good news is that five large fires were contained Sunday.  So far, about 2.8 million acres of forest have burned this year, making 2001 an average year for fires.  Center officials said 241 fires were reported Sunday into Monday but 96 percent were contained or extinguished in "initial attacks" by firefighters.  A large fire is defined as a fire burning uncontained and extending over 100 acres or more.  </vt:lpstr>
      <vt:lpstr>Problem: Document Clustering</vt:lpstr>
      <vt:lpstr>Problem: Document Clustering</vt:lpstr>
      <vt:lpstr>Text Mining Definition</vt:lpstr>
      <vt:lpstr>Text Mining Definition</vt:lpstr>
      <vt:lpstr>Outline</vt:lpstr>
      <vt:lpstr>Text Mining Applications</vt:lpstr>
      <vt:lpstr>Text Mining Methods</vt:lpstr>
      <vt:lpstr>Information Retrieval</vt:lpstr>
      <vt:lpstr>Intelligent Information Retrieval</vt:lpstr>
      <vt:lpstr>What is Information Extraction?</vt:lpstr>
      <vt:lpstr>Information Extraction: Example</vt:lpstr>
      <vt:lpstr>What is Information Extraction?</vt:lpstr>
      <vt:lpstr>Why Mine the Web?</vt:lpstr>
      <vt:lpstr>Mining the Web</vt:lpstr>
      <vt:lpstr>Unique Features of the Web</vt:lpstr>
      <vt:lpstr>Intelligent Web Search</vt:lpstr>
      <vt:lpstr>What is Clustering ?</vt:lpstr>
      <vt:lpstr>Outline</vt:lpstr>
      <vt:lpstr>Text characteristics: Outline</vt:lpstr>
      <vt:lpstr>Text characteristics</vt:lpstr>
      <vt:lpstr>Text characteristics</vt:lpstr>
      <vt:lpstr>Text characteristics</vt:lpstr>
      <vt:lpstr>Outline</vt:lpstr>
      <vt:lpstr>Text mining process</vt:lpstr>
      <vt:lpstr>Text mining process</vt:lpstr>
      <vt:lpstr>Syntactic / Semantic text analysis</vt:lpstr>
      <vt:lpstr>Feature Generation: Bag of words</vt:lpstr>
      <vt:lpstr>Feature Generation: D2K Example</vt:lpstr>
      <vt:lpstr>Feature Generation: XML</vt:lpstr>
      <vt:lpstr>Feature selection</vt:lpstr>
      <vt:lpstr>Feature selection: D2K Example I</vt:lpstr>
      <vt:lpstr>Feature selection: D2K Example II</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Text Mining</dc:title>
  <dc:creator>tcl</dc:creator>
  <cp:lastModifiedBy>Anwar Said</cp:lastModifiedBy>
  <cp:revision>3</cp:revision>
  <dcterms:created xsi:type="dcterms:W3CDTF">2014-12-01T06:09:54Z</dcterms:created>
  <dcterms:modified xsi:type="dcterms:W3CDTF">2014-12-09T12:08:34Z</dcterms:modified>
</cp:coreProperties>
</file>