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9" r:id="rId16"/>
    <p:sldId id="278" r:id="rId17"/>
    <p:sldId id="280" r:id="rId18"/>
    <p:sldId id="281" r:id="rId19"/>
    <p:sldId id="282" r:id="rId20"/>
    <p:sldId id="298" r:id="rId21"/>
    <p:sldId id="289" r:id="rId22"/>
    <p:sldId id="290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87389" autoAdjust="0"/>
  </p:normalViewPr>
  <p:slideViewPr>
    <p:cSldViewPr>
      <p:cViewPr varScale="1">
        <p:scale>
          <a:sx n="75" d="100"/>
          <a:sy n="75" d="100"/>
        </p:scale>
        <p:origin x="12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189A3-DC29-4721-AFE6-6A86ADC3BC35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1DAD9-C50E-4971-9E81-F9BB0186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85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65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35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Prohibitive : </a:t>
            </a:r>
            <a:r>
              <a:rPr lang="en-US" smtClean="0"/>
              <a:t>too expensive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1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(of a function or quantity) varying in such a way that it either never decreases or never increases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Criterion 1 RI is zero if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N-BOTH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N-LEFT × N-RIGHT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/N-TOTAL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Criterion 2 RI increases monotonically with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N-BOTH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(assuming that all other parameters are fixed).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Criterion 3 RI decreases monotonically with each of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N-LEFT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N-RIGHT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(assuming that all other parameters are fixed).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6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monotonically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increasing function. It is strictly increasing on the left and right while just non-decreasing in the middle</a:t>
            </a:r>
          </a:p>
          <a:p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Pruning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technique in machine learning that reduces the size of decision trees by removing sections of the tree that provide little power to classify instances.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3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581400"/>
            <a:ext cx="7772400" cy="1470025"/>
          </a:xfrm>
        </p:spPr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953000"/>
            <a:ext cx="6400800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CS-772</a:t>
            </a:r>
          </a:p>
          <a:p>
            <a:r>
              <a:rPr lang="en-GB" sz="4000" dirty="0" smtClean="0"/>
              <a:t>Department</a:t>
            </a:r>
            <a:r>
              <a:rPr lang="en-GB" sz="3200" dirty="0" smtClean="0"/>
              <a:t> of </a:t>
            </a:r>
          </a:p>
          <a:p>
            <a:r>
              <a:rPr lang="en-GB" sz="3200" dirty="0" smtClean="0"/>
              <a:t>Computer Sciences</a:t>
            </a:r>
            <a:endParaRPr lang="fr-FR" sz="3200" dirty="0" smtClean="0"/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5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962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if LEFT then RIGHT</a:t>
            </a:r>
          </a:p>
          <a:p>
            <a:r>
              <a:rPr lang="en-US" dirty="0" smtClean="0"/>
              <a:t>Defining </a:t>
            </a:r>
            <a:r>
              <a:rPr lang="en-US" dirty="0"/>
              <a:t>four numerical values which can be determined for </a:t>
            </a:r>
            <a:r>
              <a:rPr lang="en-US" dirty="0" smtClean="0"/>
              <a:t>any rule </a:t>
            </a:r>
            <a:r>
              <a:rPr lang="en-US" dirty="0"/>
              <a:t>simply by counting:</a:t>
            </a:r>
          </a:p>
          <a:p>
            <a:pPr marL="114300" indent="0">
              <a:buNone/>
            </a:pPr>
            <a:r>
              <a:rPr lang="en-US" i="1" dirty="0" smtClean="0"/>
              <a:t>N-LEFT </a:t>
            </a:r>
            <a:r>
              <a:rPr lang="en-US" dirty="0"/>
              <a:t>Number of instances matching LEFT</a:t>
            </a:r>
          </a:p>
          <a:p>
            <a:pPr marL="114300" indent="0">
              <a:buNone/>
            </a:pPr>
            <a:r>
              <a:rPr lang="en-US" i="1" dirty="0" smtClean="0"/>
              <a:t>N-RIGHT </a:t>
            </a:r>
            <a:r>
              <a:rPr lang="en-US" dirty="0"/>
              <a:t>Number of instances matching RIGHT</a:t>
            </a:r>
          </a:p>
          <a:p>
            <a:pPr marL="114300" indent="0">
              <a:buNone/>
            </a:pPr>
            <a:r>
              <a:rPr lang="en-US" i="1" dirty="0" smtClean="0"/>
              <a:t>N-BOTH </a:t>
            </a:r>
            <a:r>
              <a:rPr lang="en-US" dirty="0"/>
              <a:t>Number of instances matching both LEFT and RIGHT</a:t>
            </a:r>
          </a:p>
          <a:p>
            <a:pPr marL="114300" indent="0">
              <a:buNone/>
            </a:pPr>
            <a:r>
              <a:rPr lang="en-US" i="1" dirty="0" smtClean="0"/>
              <a:t>N-TOTAL </a:t>
            </a:r>
            <a:r>
              <a:rPr lang="en-US" dirty="0"/>
              <a:t>Total number of </a:t>
            </a:r>
            <a:r>
              <a:rPr lang="en-US" dirty="0" smtClean="0"/>
              <a:t>instances																							</a:t>
            </a:r>
          </a:p>
          <a:p>
            <a:pPr marL="114300" indent="0">
              <a:buNone/>
            </a:pPr>
            <a:r>
              <a:rPr lang="en-US" dirty="0"/>
              <a:t>Instances matching LEFT, RIGHT and both LEFT and RIGHT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181600"/>
            <a:ext cx="28860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5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4400" dirty="0" smtClean="0"/>
              <a:t>Interestingness Measures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values </a:t>
            </a:r>
            <a:r>
              <a:rPr lang="en-US" i="1" dirty="0"/>
              <a:t>NLEFT </a:t>
            </a:r>
            <a:r>
              <a:rPr lang="en-US" dirty="0"/>
              <a:t>, </a:t>
            </a:r>
            <a:r>
              <a:rPr lang="en-US" i="1" dirty="0"/>
              <a:t>NRIGHT </a:t>
            </a:r>
            <a:r>
              <a:rPr lang="en-US" dirty="0"/>
              <a:t>, </a:t>
            </a:r>
            <a:r>
              <a:rPr lang="en-US" i="1" dirty="0"/>
              <a:t>NBOTH </a:t>
            </a:r>
            <a:r>
              <a:rPr lang="en-US" dirty="0"/>
              <a:t>and </a:t>
            </a:r>
            <a:r>
              <a:rPr lang="en-US" i="1" dirty="0"/>
              <a:t>NTOTAL </a:t>
            </a:r>
            <a:r>
              <a:rPr lang="en-US" dirty="0"/>
              <a:t>are too basic to </a:t>
            </a:r>
            <a:r>
              <a:rPr lang="en-US" dirty="0" smtClean="0"/>
              <a:t>be considered </a:t>
            </a:r>
            <a:r>
              <a:rPr lang="en-US" dirty="0"/>
              <a:t>as rule interestingness measures themselves but the values of </a:t>
            </a:r>
            <a:r>
              <a:rPr lang="en-US" dirty="0" smtClean="0"/>
              <a:t>most (</a:t>
            </a:r>
            <a:r>
              <a:rPr lang="en-US" dirty="0"/>
              <a:t>perhaps all) interestingness measures can be computed from them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Basic Measures</a:t>
            </a:r>
          </a:p>
          <a:p>
            <a:pPr marL="114300" indent="0">
              <a:buNone/>
            </a:pPr>
            <a:r>
              <a:rPr lang="en-US" b="1" dirty="0"/>
              <a:t>Confidence</a:t>
            </a:r>
            <a:r>
              <a:rPr lang="en-US" dirty="0"/>
              <a:t> (Predictive Accuracy, Reliability)</a:t>
            </a:r>
          </a:p>
          <a:p>
            <a:r>
              <a:rPr lang="en-US" i="1" dirty="0" smtClean="0"/>
              <a:t>N-BOTH </a:t>
            </a:r>
            <a:r>
              <a:rPr lang="en-US" dirty="0" smtClean="0"/>
              <a:t>/ N-</a:t>
            </a:r>
            <a:r>
              <a:rPr lang="en-US" i="1" dirty="0" smtClean="0"/>
              <a:t>LEFT</a:t>
            </a:r>
            <a:endParaRPr lang="en-US" i="1" dirty="0"/>
          </a:p>
          <a:p>
            <a:r>
              <a:rPr lang="en-US" i="1" dirty="0"/>
              <a:t>The proportion of right-hand sides predicted by the rule that are </a:t>
            </a:r>
            <a:r>
              <a:rPr lang="en-US" i="1" dirty="0" smtClean="0"/>
              <a:t>correctly predicted</a:t>
            </a:r>
            <a:endParaRPr lang="en-US" i="1" dirty="0"/>
          </a:p>
          <a:p>
            <a:pPr marL="114300" indent="0">
              <a:buNone/>
            </a:pPr>
            <a:r>
              <a:rPr lang="en-US" b="1" dirty="0"/>
              <a:t>Support</a:t>
            </a:r>
          </a:p>
          <a:p>
            <a:r>
              <a:rPr lang="en-US" i="1" dirty="0" smtClean="0"/>
              <a:t>N-BOTH/N-TOTAL</a:t>
            </a:r>
            <a:endParaRPr lang="en-US" i="1" dirty="0"/>
          </a:p>
          <a:p>
            <a:r>
              <a:rPr lang="en-US" i="1" dirty="0"/>
              <a:t>The proportion of the training set correctly predicted by the rule</a:t>
            </a:r>
          </a:p>
          <a:p>
            <a:pPr marL="114300" indent="0">
              <a:buNone/>
            </a:pPr>
            <a:r>
              <a:rPr lang="en-US" b="1" dirty="0"/>
              <a:t>Completeness</a:t>
            </a:r>
          </a:p>
          <a:p>
            <a:r>
              <a:rPr lang="en-US" i="1" dirty="0" smtClean="0"/>
              <a:t>N-BOTH/N-RIGHT</a:t>
            </a:r>
            <a:endParaRPr lang="en-US" i="1" dirty="0"/>
          </a:p>
          <a:p>
            <a:r>
              <a:rPr lang="en-US" i="1" dirty="0"/>
              <a:t>The proportion of the matching right-hand sides that are correctly </a:t>
            </a:r>
            <a:r>
              <a:rPr lang="en-US" i="1" dirty="0" smtClean="0"/>
              <a:t>predicted by </a:t>
            </a:r>
            <a:r>
              <a:rPr lang="en-US" i="1" dirty="0"/>
              <a:t>the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Previous financial </a:t>
            </a:r>
            <a:r>
              <a:rPr lang="en-US" dirty="0"/>
              <a:t>rule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IF </a:t>
            </a:r>
            <a:r>
              <a:rPr lang="en-US" dirty="0"/>
              <a:t>Has-Mortgage = yes AND Bank Account Status = In credit</a:t>
            </a:r>
          </a:p>
          <a:p>
            <a:pPr marL="114300" indent="0">
              <a:buNone/>
            </a:pPr>
            <a:r>
              <a:rPr lang="en-US" dirty="0"/>
              <a:t>THEN Job Status = Employed AND Age Group = Adult under 65</a:t>
            </a:r>
          </a:p>
          <a:p>
            <a:r>
              <a:rPr lang="en-US" dirty="0"/>
              <a:t>Assume that by counting we arrive at the following values:</a:t>
            </a:r>
          </a:p>
          <a:p>
            <a:pPr marL="114300" indent="0">
              <a:buNone/>
            </a:pPr>
            <a:r>
              <a:rPr lang="en-US" i="1" dirty="0" smtClean="0"/>
              <a:t>N-LEFT </a:t>
            </a:r>
            <a:r>
              <a:rPr lang="en-US" dirty="0"/>
              <a:t>= </a:t>
            </a:r>
            <a:r>
              <a:rPr lang="en-US" dirty="0" smtClean="0"/>
              <a:t>65	</a:t>
            </a:r>
            <a:r>
              <a:rPr lang="en-US" i="1" dirty="0" smtClean="0"/>
              <a:t>N-RIGHT </a:t>
            </a:r>
            <a:r>
              <a:rPr lang="en-US" dirty="0"/>
              <a:t>= </a:t>
            </a:r>
            <a:r>
              <a:rPr lang="en-US" dirty="0" smtClean="0"/>
              <a:t>54	</a:t>
            </a:r>
            <a:r>
              <a:rPr lang="en-US" i="1" dirty="0" smtClean="0"/>
              <a:t>N-BOTH </a:t>
            </a:r>
            <a:r>
              <a:rPr lang="en-US" dirty="0"/>
              <a:t>= </a:t>
            </a:r>
            <a:r>
              <a:rPr lang="en-US" dirty="0" smtClean="0"/>
              <a:t>50	</a:t>
            </a:r>
            <a:r>
              <a:rPr lang="en-US" i="1" dirty="0" smtClean="0"/>
              <a:t>N-TOTAL </a:t>
            </a:r>
            <a:r>
              <a:rPr lang="en-US" dirty="0"/>
              <a:t>= 100</a:t>
            </a:r>
          </a:p>
          <a:p>
            <a:r>
              <a:rPr lang="en-US" dirty="0"/>
              <a:t>From these we can calculate the values of the three interestingness </a:t>
            </a:r>
            <a:r>
              <a:rPr lang="en-US" dirty="0" smtClean="0"/>
              <a:t>measures as.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Confidence = </a:t>
            </a:r>
            <a:r>
              <a:rPr lang="en-US" i="1" dirty="0" smtClean="0"/>
              <a:t>N-BOTH/N-LEFT </a:t>
            </a:r>
            <a:r>
              <a:rPr lang="en-US" dirty="0"/>
              <a:t>= 50/65 = 0.77</a:t>
            </a:r>
          </a:p>
          <a:p>
            <a:pPr marL="114300" indent="0">
              <a:buNone/>
            </a:pPr>
            <a:r>
              <a:rPr lang="en-US" dirty="0"/>
              <a:t>Support = </a:t>
            </a:r>
            <a:r>
              <a:rPr lang="en-US" i="1" dirty="0" smtClean="0"/>
              <a:t>N-BOTH/N-TOTAL </a:t>
            </a:r>
            <a:r>
              <a:rPr lang="en-US" dirty="0"/>
              <a:t>= 50/100 = 0.5</a:t>
            </a:r>
          </a:p>
          <a:p>
            <a:pPr marL="114300" indent="0">
              <a:buNone/>
            </a:pPr>
            <a:r>
              <a:rPr lang="en-US" dirty="0"/>
              <a:t>Completeness = </a:t>
            </a:r>
            <a:r>
              <a:rPr lang="en-US" i="1" dirty="0" smtClean="0"/>
              <a:t>N-BOTH/N-RIGHT </a:t>
            </a:r>
            <a:r>
              <a:rPr lang="en-US" dirty="0"/>
              <a:t>= 50/54 = 0.93</a:t>
            </a:r>
          </a:p>
          <a:p>
            <a:r>
              <a:rPr lang="en-US" dirty="0"/>
              <a:t>The confidence of the rule is 77%, which may not seem very high. </a:t>
            </a:r>
            <a:endParaRPr lang="en-US" dirty="0" smtClean="0"/>
          </a:p>
          <a:p>
            <a:r>
              <a:rPr lang="en-US" dirty="0" smtClean="0"/>
              <a:t>However it </a:t>
            </a:r>
            <a:r>
              <a:rPr lang="en-US" dirty="0"/>
              <a:t>correctly predicts for 93% of the instances in the dataset that match </a:t>
            </a:r>
            <a:r>
              <a:rPr lang="en-US" dirty="0" smtClean="0"/>
              <a:t>the </a:t>
            </a:r>
            <a:r>
              <a:rPr lang="en-US" dirty="0"/>
              <a:t>right-hand side of the rule and the correct predictions apply to as much as 50</a:t>
            </a:r>
            <a:r>
              <a:rPr lang="en-US" dirty="0" smtClean="0"/>
              <a:t>% of </a:t>
            </a:r>
            <a:r>
              <a:rPr lang="en-US" dirty="0"/>
              <a:t>the dataset.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seems like a valuable rule.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7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191000"/>
          </a:xfrm>
        </p:spPr>
        <p:txBody>
          <a:bodyPr>
            <a:normAutofit/>
          </a:bodyPr>
          <a:lstStyle/>
          <a:p>
            <a:r>
              <a:rPr lang="en-US" dirty="0" smtClean="0"/>
              <a:t>Another measure </a:t>
            </a:r>
            <a:r>
              <a:rPr lang="en-US" dirty="0"/>
              <a:t>of interestingness </a:t>
            </a:r>
            <a:r>
              <a:rPr lang="en-US" dirty="0" smtClean="0"/>
              <a:t>. </a:t>
            </a:r>
            <a:r>
              <a:rPr lang="en-US" dirty="0"/>
              <a:t>This measures how well a rule discriminates between one </a:t>
            </a:r>
            <a:r>
              <a:rPr lang="en-US" dirty="0" smtClean="0"/>
              <a:t>class and </a:t>
            </a:r>
            <a:r>
              <a:rPr lang="en-US" dirty="0"/>
              <a:t>another.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defined by:</a:t>
            </a:r>
          </a:p>
          <a:p>
            <a:pPr marL="114300" indent="0">
              <a:buNone/>
            </a:pPr>
            <a:r>
              <a:rPr lang="en-US" dirty="0"/>
              <a:t>1 </a:t>
            </a:r>
            <a:r>
              <a:rPr lang="en-US" i="1" dirty="0"/>
              <a:t>− </a:t>
            </a:r>
            <a:r>
              <a:rPr lang="en-US" dirty="0"/>
              <a:t>(</a:t>
            </a:r>
            <a:r>
              <a:rPr lang="en-US" i="1" dirty="0" smtClean="0"/>
              <a:t>N-LEFT </a:t>
            </a:r>
            <a:r>
              <a:rPr lang="en-US" i="1" dirty="0"/>
              <a:t>− </a:t>
            </a:r>
            <a:r>
              <a:rPr lang="en-US" i="1" dirty="0" smtClean="0"/>
              <a:t>N-BOTH</a:t>
            </a:r>
            <a:r>
              <a:rPr lang="en-US" dirty="0"/>
              <a:t>)</a:t>
            </a:r>
            <a:r>
              <a:rPr lang="en-US" i="1" dirty="0"/>
              <a:t>/</a:t>
            </a:r>
            <a:r>
              <a:rPr lang="en-US" dirty="0"/>
              <a:t>(</a:t>
            </a:r>
            <a:r>
              <a:rPr lang="en-US" i="1" dirty="0" smtClean="0"/>
              <a:t>N-TOTAL </a:t>
            </a:r>
            <a:r>
              <a:rPr lang="en-US" i="1" dirty="0"/>
              <a:t>− </a:t>
            </a:r>
            <a:r>
              <a:rPr lang="en-US" i="1" dirty="0" smtClean="0"/>
              <a:t>N-RIGHT </a:t>
            </a:r>
            <a:r>
              <a:rPr lang="en-US" dirty="0"/>
              <a:t>)</a:t>
            </a:r>
          </a:p>
          <a:p>
            <a:r>
              <a:rPr lang="en-US" dirty="0"/>
              <a:t>which </a:t>
            </a:r>
            <a:r>
              <a:rPr lang="en-US" dirty="0" smtClean="0"/>
              <a:t>is 1</a:t>
            </a:r>
            <a:r>
              <a:rPr lang="en-US" i="1" dirty="0"/>
              <a:t>− </a:t>
            </a:r>
            <a:r>
              <a:rPr lang="en-US" dirty="0"/>
              <a:t>(number of misclassifications produced by the rule) / (number of </a:t>
            </a:r>
            <a:r>
              <a:rPr lang="en-US" dirty="0" smtClean="0"/>
              <a:t>instances with </a:t>
            </a:r>
            <a:r>
              <a:rPr lang="en-US" dirty="0"/>
              <a:t>other classifications)</a:t>
            </a:r>
          </a:p>
          <a:p>
            <a:r>
              <a:rPr lang="en-US" dirty="0"/>
              <a:t>If the rule predicts perfectly, i.e. </a:t>
            </a:r>
            <a:r>
              <a:rPr lang="en-US" i="1" dirty="0" smtClean="0"/>
              <a:t>N-LEFT </a:t>
            </a:r>
            <a:r>
              <a:rPr lang="en-US" dirty="0"/>
              <a:t>= </a:t>
            </a:r>
            <a:r>
              <a:rPr lang="en-US" i="1" dirty="0" smtClean="0"/>
              <a:t>N-BOTH</a:t>
            </a:r>
            <a:r>
              <a:rPr lang="en-US" dirty="0"/>
              <a:t>, the value of </a:t>
            </a:r>
            <a:r>
              <a:rPr lang="en-US" dirty="0" smtClean="0"/>
              <a:t>discriminability is </a:t>
            </a:r>
            <a:r>
              <a:rPr lang="en-US" dirty="0"/>
              <a:t>1.</a:t>
            </a:r>
          </a:p>
          <a:p>
            <a:r>
              <a:rPr lang="en-US" dirty="0"/>
              <a:t>For the example given </a:t>
            </a:r>
            <a:r>
              <a:rPr lang="en-US" dirty="0" smtClean="0"/>
              <a:t>in previous slide, </a:t>
            </a:r>
            <a:r>
              <a:rPr lang="en-US" dirty="0"/>
              <a:t>the value of discriminability is</a:t>
            </a:r>
          </a:p>
          <a:p>
            <a:pPr marL="114300" indent="0">
              <a:buNone/>
            </a:pPr>
            <a:r>
              <a:rPr lang="en-US" dirty="0"/>
              <a:t>1 </a:t>
            </a:r>
            <a:r>
              <a:rPr lang="en-US" i="1" dirty="0"/>
              <a:t>− </a:t>
            </a:r>
            <a:r>
              <a:rPr lang="en-US" dirty="0"/>
              <a:t>(65 </a:t>
            </a:r>
            <a:r>
              <a:rPr lang="en-US" i="1" dirty="0"/>
              <a:t>− </a:t>
            </a:r>
            <a:r>
              <a:rPr lang="en-US" dirty="0"/>
              <a:t>50)</a:t>
            </a:r>
            <a:r>
              <a:rPr lang="en-US" i="1" dirty="0"/>
              <a:t>/</a:t>
            </a:r>
            <a:r>
              <a:rPr lang="en-US" dirty="0"/>
              <a:t>(100 </a:t>
            </a:r>
            <a:r>
              <a:rPr lang="en-US" i="1" dirty="0"/>
              <a:t>− </a:t>
            </a:r>
            <a:r>
              <a:rPr lang="en-US" dirty="0"/>
              <a:t>54) = 0</a:t>
            </a:r>
            <a:r>
              <a:rPr lang="en-US" i="1" dirty="0"/>
              <a:t>.</a:t>
            </a:r>
            <a:r>
              <a:rPr lang="en-US" dirty="0"/>
              <a:t>67.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1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Piatetsky</a:t>
            </a:r>
            <a:r>
              <a:rPr lang="en-US" dirty="0"/>
              <a:t>-Shapiro </a:t>
            </a:r>
            <a:r>
              <a:rPr lang="en-US" dirty="0" smtClean="0"/>
              <a:t>Criteria</a:t>
            </a:r>
            <a:br>
              <a:rPr lang="en-US" dirty="0" smtClean="0"/>
            </a:br>
            <a:r>
              <a:rPr lang="en-US" sz="3200" dirty="0" smtClean="0"/>
              <a:t>for rule Interestingness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4572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Criterion 1</a:t>
            </a:r>
          </a:p>
          <a:p>
            <a:r>
              <a:rPr lang="en-US" dirty="0"/>
              <a:t>The measure should be zero if </a:t>
            </a:r>
            <a:r>
              <a:rPr lang="en-US" i="1" dirty="0" smtClean="0"/>
              <a:t>N-BOTH </a:t>
            </a:r>
            <a:r>
              <a:rPr lang="en-US" dirty="0"/>
              <a:t>= (</a:t>
            </a:r>
            <a:r>
              <a:rPr lang="en-US" i="1" dirty="0" smtClean="0"/>
              <a:t>N-LEFT </a:t>
            </a:r>
            <a:r>
              <a:rPr lang="en-US" i="1" dirty="0"/>
              <a:t>× </a:t>
            </a:r>
            <a:r>
              <a:rPr lang="en-US" i="1" dirty="0" smtClean="0"/>
              <a:t>N-RIGHT </a:t>
            </a:r>
            <a:r>
              <a:rPr lang="en-US" dirty="0"/>
              <a:t>)</a:t>
            </a:r>
            <a:r>
              <a:rPr lang="en-US" i="1" dirty="0"/>
              <a:t>/</a:t>
            </a:r>
            <a:r>
              <a:rPr lang="en-US" i="1" dirty="0" smtClean="0"/>
              <a:t>N-TOTAL</a:t>
            </a:r>
            <a:endParaRPr lang="en-US" i="1" dirty="0"/>
          </a:p>
          <a:p>
            <a:r>
              <a:rPr lang="en-US" dirty="0"/>
              <a:t>Interestingness should be zero if the antecedent and the consequent </a:t>
            </a:r>
            <a:r>
              <a:rPr lang="en-US" dirty="0" smtClean="0"/>
              <a:t>are statistically </a:t>
            </a:r>
            <a:r>
              <a:rPr lang="en-US" dirty="0"/>
              <a:t>independent </a:t>
            </a: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Criterion </a:t>
            </a:r>
            <a:r>
              <a:rPr lang="en-US" b="1" dirty="0"/>
              <a:t>2</a:t>
            </a:r>
          </a:p>
          <a:p>
            <a:r>
              <a:rPr lang="en-US" dirty="0"/>
              <a:t>The measure should increase monotonically with </a:t>
            </a:r>
            <a:r>
              <a:rPr lang="en-US" i="1" dirty="0" smtClean="0"/>
              <a:t>N-BOTH</a:t>
            </a:r>
            <a:endParaRPr lang="en-US" i="1" dirty="0"/>
          </a:p>
          <a:p>
            <a:pPr marL="114300" indent="0">
              <a:buNone/>
            </a:pPr>
            <a:r>
              <a:rPr lang="en-US" b="1" dirty="0"/>
              <a:t>Criterion 3</a:t>
            </a:r>
          </a:p>
          <a:p>
            <a:r>
              <a:rPr lang="en-US" dirty="0"/>
              <a:t>The measure should decrease monotonically with each of </a:t>
            </a:r>
            <a:r>
              <a:rPr lang="en-US" i="1" dirty="0" smtClean="0"/>
              <a:t>N-LEFT </a:t>
            </a:r>
            <a:r>
              <a:rPr lang="en-US" dirty="0" smtClean="0"/>
              <a:t>and </a:t>
            </a:r>
            <a:r>
              <a:rPr lang="en-US" i="1" dirty="0" smtClean="0"/>
              <a:t>N-RIGHT</a:t>
            </a:r>
          </a:p>
          <a:p>
            <a:endParaRPr lang="en-US" i="1" dirty="0"/>
          </a:p>
          <a:p>
            <a:r>
              <a:rPr lang="en-US" dirty="0"/>
              <a:t>For criteria 2 and 3, it is assumed that all other parameters are fixed.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534400" cy="914400"/>
          </a:xfrm>
        </p:spPr>
        <p:txBody>
          <a:bodyPr/>
          <a:lstStyle/>
          <a:p>
            <a:r>
              <a:rPr lang="en-US" dirty="0" err="1"/>
              <a:t>Piatetsky</a:t>
            </a:r>
            <a:r>
              <a:rPr lang="en-US" dirty="0"/>
              <a:t>-Shapiro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Criterion 1 </a:t>
            </a:r>
            <a:r>
              <a:rPr lang="en-US" dirty="0"/>
              <a:t>is concerned with the situation where the antecedent and the </a:t>
            </a:r>
            <a:r>
              <a:rPr lang="en-US" dirty="0" smtClean="0"/>
              <a:t>consequent of </a:t>
            </a:r>
            <a:r>
              <a:rPr lang="en-US" dirty="0"/>
              <a:t>a rule (i.e. its left- and right-hand sides) are independent. </a:t>
            </a:r>
            <a:endParaRPr lang="en-US" dirty="0" smtClean="0"/>
          </a:p>
          <a:p>
            <a:r>
              <a:rPr lang="en-US" dirty="0" smtClean="0"/>
              <a:t>How many right-hand </a:t>
            </a:r>
            <a:r>
              <a:rPr lang="en-US" dirty="0"/>
              <a:t>sides would we expect to predict correctly just by chance?</a:t>
            </a:r>
          </a:p>
          <a:p>
            <a:r>
              <a:rPr lang="en-US" dirty="0"/>
              <a:t>We know that the number of instances in the dataset is </a:t>
            </a:r>
            <a:r>
              <a:rPr lang="en-US" i="1" dirty="0" smtClean="0"/>
              <a:t>N-TOTAL </a:t>
            </a:r>
            <a:r>
              <a:rPr lang="en-US" dirty="0"/>
              <a:t>and </a:t>
            </a:r>
            <a:r>
              <a:rPr lang="en-US" dirty="0" smtClean="0"/>
              <a:t>that the </a:t>
            </a:r>
            <a:r>
              <a:rPr lang="en-US" dirty="0"/>
              <a:t>number of those instances that match the right-hand side of the rule </a:t>
            </a:r>
            <a:r>
              <a:rPr lang="en-US" dirty="0" smtClean="0"/>
              <a:t>is </a:t>
            </a:r>
            <a:r>
              <a:rPr lang="en-US" i="1" dirty="0" smtClean="0"/>
              <a:t>N-RIGHT 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if we just predicted a right-hand side without any </a:t>
            </a:r>
            <a:r>
              <a:rPr lang="en-US" dirty="0" smtClean="0"/>
              <a:t>justification whatever </a:t>
            </a:r>
            <a:r>
              <a:rPr lang="en-US" dirty="0"/>
              <a:t>we would expect our prediction to be correct for </a:t>
            </a:r>
            <a:r>
              <a:rPr lang="en-US" i="1" dirty="0" smtClean="0"/>
              <a:t>N-RIGHT </a:t>
            </a:r>
            <a:r>
              <a:rPr lang="en-US" dirty="0" smtClean="0"/>
              <a:t>instances out </a:t>
            </a:r>
            <a:r>
              <a:rPr lang="en-US" dirty="0"/>
              <a:t>of </a:t>
            </a:r>
            <a:r>
              <a:rPr lang="en-US" i="1" dirty="0"/>
              <a:t>NTOTAL</a:t>
            </a:r>
            <a:r>
              <a:rPr lang="en-US" dirty="0"/>
              <a:t>, i.e. a proportion of </a:t>
            </a:r>
            <a:r>
              <a:rPr lang="en-US" i="1" dirty="0" smtClean="0"/>
              <a:t>N-RIGHT </a:t>
            </a:r>
            <a:r>
              <a:rPr lang="en-US" i="1" dirty="0"/>
              <a:t>/</a:t>
            </a:r>
            <a:r>
              <a:rPr lang="en-US" i="1" dirty="0" smtClean="0"/>
              <a:t>N-TOTAL </a:t>
            </a:r>
            <a:r>
              <a:rPr lang="en-US" dirty="0"/>
              <a:t>times.</a:t>
            </a:r>
          </a:p>
          <a:p>
            <a:r>
              <a:rPr lang="en-US" dirty="0"/>
              <a:t>If we predicted the same right-hand side </a:t>
            </a:r>
            <a:r>
              <a:rPr lang="en-US" i="1" dirty="0"/>
              <a:t>NLEFT </a:t>
            </a:r>
            <a:r>
              <a:rPr lang="en-US" dirty="0"/>
              <a:t>times (one for each </a:t>
            </a:r>
            <a:r>
              <a:rPr lang="en-US" dirty="0" smtClean="0"/>
              <a:t>instance that </a:t>
            </a:r>
            <a:r>
              <a:rPr lang="en-US" dirty="0"/>
              <a:t>matches the left-hand side of the rule), we would expect that purely </a:t>
            </a:r>
            <a:r>
              <a:rPr lang="en-US" dirty="0" smtClean="0"/>
              <a:t>by chance </a:t>
            </a:r>
            <a:r>
              <a:rPr lang="en-US" dirty="0"/>
              <a:t>our prediction would be correct </a:t>
            </a:r>
            <a:r>
              <a:rPr lang="en-US" i="1" dirty="0" smtClean="0"/>
              <a:t>N-LEFT </a:t>
            </a:r>
            <a:r>
              <a:rPr lang="en-US" i="1" dirty="0"/>
              <a:t>× </a:t>
            </a:r>
            <a:r>
              <a:rPr lang="en-US" i="1" dirty="0" smtClean="0"/>
              <a:t>N-RIGHT </a:t>
            </a:r>
            <a:r>
              <a:rPr lang="en-US" i="1" dirty="0"/>
              <a:t>/</a:t>
            </a:r>
            <a:r>
              <a:rPr lang="en-US" i="1" dirty="0" smtClean="0"/>
              <a:t>N-TOTAL </a:t>
            </a:r>
            <a:r>
              <a:rPr lang="en-US" dirty="0"/>
              <a:t>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Piatetsky</a:t>
            </a:r>
            <a:r>
              <a:rPr lang="en-US" dirty="0"/>
              <a:t>-Shapiro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second and third of these are more easily explained than the </a:t>
            </a:r>
            <a:r>
              <a:rPr lang="en-US" dirty="0" smtClean="0"/>
              <a:t>first!</a:t>
            </a:r>
            <a:endParaRPr lang="en-US" dirty="0"/>
          </a:p>
          <a:p>
            <a:r>
              <a:rPr lang="en-US" b="1" dirty="0"/>
              <a:t>Criterion 2</a:t>
            </a:r>
            <a:r>
              <a:rPr lang="en-US" dirty="0"/>
              <a:t> states that if everything else is fixed the more right-hand </a:t>
            </a:r>
            <a:r>
              <a:rPr lang="en-US" dirty="0" smtClean="0"/>
              <a:t>sides that </a:t>
            </a:r>
            <a:r>
              <a:rPr lang="en-US" dirty="0"/>
              <a:t>are correctly predicted by a rule the more interesting it is.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clearly reasonable</a:t>
            </a:r>
            <a:r>
              <a:rPr lang="en-US" dirty="0"/>
              <a:t>.</a:t>
            </a:r>
          </a:p>
          <a:p>
            <a:r>
              <a:rPr lang="en-US" b="1" dirty="0"/>
              <a:t>Criterion 3</a:t>
            </a:r>
            <a:r>
              <a:rPr lang="en-US" dirty="0"/>
              <a:t> states that if everything else is fixed</a:t>
            </a:r>
          </a:p>
          <a:p>
            <a:r>
              <a:rPr lang="en-US" dirty="0"/>
              <a:t>(a) the more instances that match the left-hand side of a rule the </a:t>
            </a:r>
            <a:r>
              <a:rPr lang="en-US" dirty="0" smtClean="0"/>
              <a:t>less interesting </a:t>
            </a:r>
            <a:r>
              <a:rPr lang="en-US" dirty="0"/>
              <a:t>it is.</a:t>
            </a:r>
          </a:p>
          <a:p>
            <a:r>
              <a:rPr lang="en-US" dirty="0"/>
              <a:t>(b) the more instances that match the right-hand side of a rule the </a:t>
            </a:r>
            <a:r>
              <a:rPr lang="en-US" dirty="0" smtClean="0"/>
              <a:t>less interesting </a:t>
            </a:r>
            <a:r>
              <a:rPr lang="en-US" dirty="0"/>
              <a:t>it is.</a:t>
            </a:r>
          </a:p>
          <a:p>
            <a:r>
              <a:rPr lang="en-US" dirty="0"/>
              <a:t>The purpose of (a) is to give preference to rules that correctly predict a </a:t>
            </a:r>
            <a:r>
              <a:rPr lang="en-US" dirty="0" smtClean="0"/>
              <a:t>given number </a:t>
            </a:r>
            <a:r>
              <a:rPr lang="en-US" dirty="0"/>
              <a:t>of right-hand sides from as few matching left-hand sides as possible (</a:t>
            </a:r>
            <a:r>
              <a:rPr lang="en-US" dirty="0" smtClean="0"/>
              <a:t>for a </a:t>
            </a:r>
            <a:r>
              <a:rPr lang="en-US" dirty="0"/>
              <a:t>fixed value of </a:t>
            </a:r>
            <a:r>
              <a:rPr lang="en-US" i="1" dirty="0"/>
              <a:t>NBOTH</a:t>
            </a:r>
            <a:r>
              <a:rPr lang="en-US" dirty="0"/>
              <a:t>, the smaller the value of </a:t>
            </a:r>
            <a:r>
              <a:rPr lang="en-US" i="1" dirty="0"/>
              <a:t>NLEFT </a:t>
            </a:r>
            <a:r>
              <a:rPr lang="en-US" dirty="0"/>
              <a:t>the better).</a:t>
            </a:r>
          </a:p>
          <a:p>
            <a:r>
              <a:rPr lang="en-US" dirty="0"/>
              <a:t>The purpose of (b) is to give preference to rules that predict right-hand </a:t>
            </a:r>
            <a:r>
              <a:rPr lang="en-US" dirty="0" smtClean="0"/>
              <a:t>sides that </a:t>
            </a:r>
            <a:r>
              <a:rPr lang="en-US" dirty="0"/>
              <a:t>are relatively infrequent (because predicting common right-hand sides </a:t>
            </a:r>
            <a:r>
              <a:rPr lang="en-US" dirty="0" smtClean="0"/>
              <a:t>is easier </a:t>
            </a:r>
            <a:r>
              <a:rPr lang="en-US" dirty="0"/>
              <a:t>to do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Piatetsky</a:t>
            </a:r>
            <a:r>
              <a:rPr lang="en-US" dirty="0"/>
              <a:t>-Shapiro </a:t>
            </a:r>
            <a:r>
              <a:rPr lang="en-US" dirty="0" smtClean="0"/>
              <a:t>Criteria - 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3340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err="1"/>
              <a:t>Piatetsky</a:t>
            </a:r>
            <a:r>
              <a:rPr lang="en-US" dirty="0"/>
              <a:t>-Shapiro proposed a further rule interestingness measure </a:t>
            </a:r>
            <a:r>
              <a:rPr lang="en-US" dirty="0" smtClean="0"/>
              <a:t>called RI</a:t>
            </a:r>
            <a:r>
              <a:rPr lang="en-US" dirty="0"/>
              <a:t>, as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simplest measure that meets his three criteria. This is defined by:</a:t>
            </a:r>
          </a:p>
          <a:p>
            <a:r>
              <a:rPr lang="en-US" i="1" dirty="0"/>
              <a:t>RI </a:t>
            </a:r>
            <a:r>
              <a:rPr lang="en-US" dirty="0"/>
              <a:t>= </a:t>
            </a:r>
            <a:r>
              <a:rPr lang="en-US" i="1" dirty="0" smtClean="0"/>
              <a:t>N-BOTH </a:t>
            </a:r>
            <a:r>
              <a:rPr lang="en-US" i="1" dirty="0"/>
              <a:t>− </a:t>
            </a:r>
            <a:r>
              <a:rPr lang="en-US" dirty="0"/>
              <a:t>(</a:t>
            </a:r>
            <a:r>
              <a:rPr lang="en-US" i="1" dirty="0" smtClean="0"/>
              <a:t>N-LEFT </a:t>
            </a:r>
            <a:r>
              <a:rPr lang="en-US" i="1" dirty="0"/>
              <a:t>× </a:t>
            </a:r>
            <a:r>
              <a:rPr lang="en-US" i="1" dirty="0" smtClean="0"/>
              <a:t>N-RIGHT </a:t>
            </a:r>
            <a:r>
              <a:rPr lang="en-US" i="1" dirty="0"/>
              <a:t>/</a:t>
            </a:r>
            <a:r>
              <a:rPr lang="en-US" i="1" dirty="0" smtClean="0"/>
              <a:t>N-TOTAL</a:t>
            </a:r>
            <a:r>
              <a:rPr lang="en-US" dirty="0"/>
              <a:t>)</a:t>
            </a:r>
          </a:p>
          <a:p>
            <a:r>
              <a:rPr lang="en-US" i="1" dirty="0"/>
              <a:t>RI </a:t>
            </a:r>
            <a:r>
              <a:rPr lang="en-US" dirty="0"/>
              <a:t>measures the difference between the actual number of matches and </a:t>
            </a:r>
            <a:r>
              <a:rPr lang="en-US" dirty="0" smtClean="0"/>
              <a:t>the expected </a:t>
            </a:r>
            <a:r>
              <a:rPr lang="en-US" dirty="0"/>
              <a:t>number if the left- and right-hand sides of the rule were independent.</a:t>
            </a:r>
          </a:p>
          <a:p>
            <a:r>
              <a:rPr lang="en-US" dirty="0"/>
              <a:t>Generally the value of RI is positive.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value of zero would indicate that </a:t>
            </a:r>
            <a:r>
              <a:rPr lang="en-US" dirty="0" smtClean="0"/>
              <a:t>the rule </a:t>
            </a:r>
            <a:r>
              <a:rPr lang="en-US" dirty="0"/>
              <a:t>is no better than chance.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negative value would imply that the rule </a:t>
            </a:r>
            <a:r>
              <a:rPr lang="en-US" dirty="0" smtClean="0"/>
              <a:t>is less </a:t>
            </a:r>
            <a:r>
              <a:rPr lang="en-US" dirty="0"/>
              <a:t>successful than chance.</a:t>
            </a:r>
          </a:p>
          <a:p>
            <a:r>
              <a:rPr lang="en-US" dirty="0"/>
              <a:t>The </a:t>
            </a:r>
            <a:r>
              <a:rPr lang="en-US" i="1" dirty="0"/>
              <a:t>RI </a:t>
            </a:r>
            <a:r>
              <a:rPr lang="en-US" dirty="0"/>
              <a:t>measure satisfies all three of </a:t>
            </a:r>
            <a:r>
              <a:rPr lang="en-US" dirty="0" err="1"/>
              <a:t>Piatetsky</a:t>
            </a:r>
            <a:r>
              <a:rPr lang="en-US" dirty="0"/>
              <a:t>-Shapiro’s criteria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Try it as exercise for a data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639762"/>
          </a:xfrm>
        </p:spPr>
        <p:txBody>
          <a:bodyPr/>
          <a:lstStyle/>
          <a:p>
            <a:r>
              <a:rPr lang="en-US" sz="4000" dirty="0" smtClean="0"/>
              <a:t>Association Rules Mining Tasks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76200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number of </a:t>
            </a:r>
            <a:r>
              <a:rPr lang="en-US" dirty="0" err="1"/>
              <a:t>generalised</a:t>
            </a:r>
            <a:r>
              <a:rPr lang="en-US" dirty="0"/>
              <a:t> rules that can be derived from a given dataset </a:t>
            </a:r>
            <a:r>
              <a:rPr lang="en-US" dirty="0" smtClean="0"/>
              <a:t>is potentially </a:t>
            </a:r>
            <a:r>
              <a:rPr lang="en-US" dirty="0"/>
              <a:t>very large and in practice the aim is usually either to find all </a:t>
            </a:r>
            <a:r>
              <a:rPr lang="en-US" dirty="0" smtClean="0"/>
              <a:t>the rules </a:t>
            </a:r>
            <a:r>
              <a:rPr lang="en-US" dirty="0"/>
              <a:t>satisfying a specified criterion or to find the best </a:t>
            </a:r>
            <a:r>
              <a:rPr lang="en-US" i="1" dirty="0"/>
              <a:t>N </a:t>
            </a:r>
            <a:r>
              <a:rPr lang="en-US" dirty="0" smtClean="0"/>
              <a:t>rules</a:t>
            </a:r>
          </a:p>
          <a:p>
            <a:r>
              <a:rPr lang="en-US" dirty="0" smtClean="0"/>
              <a:t>As </a:t>
            </a:r>
            <a:r>
              <a:rPr lang="en-US" dirty="0"/>
              <a:t>a criterion for accepting a rule we could use a test on the confidence </a:t>
            </a:r>
            <a:r>
              <a:rPr lang="en-US" dirty="0" smtClean="0"/>
              <a:t>of the </a:t>
            </a:r>
            <a:r>
              <a:rPr lang="en-US" dirty="0"/>
              <a:t>rule, say ‘confidence </a:t>
            </a:r>
            <a:r>
              <a:rPr lang="en-US" i="1" dirty="0"/>
              <a:t>&gt; </a:t>
            </a:r>
            <a:r>
              <a:rPr lang="en-US" dirty="0" smtClean="0"/>
              <a:t>0</a:t>
            </a:r>
            <a:r>
              <a:rPr lang="en-US" i="1" dirty="0" smtClean="0"/>
              <a:t>.</a:t>
            </a:r>
            <a:r>
              <a:rPr lang="en-US" dirty="0" smtClean="0"/>
              <a:t>8 , </a:t>
            </a:r>
            <a:r>
              <a:rPr lang="en-US" dirty="0"/>
              <a:t>but this is not completely satisfactory. </a:t>
            </a:r>
            <a:endParaRPr lang="en-US" dirty="0" smtClean="0"/>
          </a:p>
          <a:p>
            <a:r>
              <a:rPr lang="en-US" dirty="0" smtClean="0"/>
              <a:t>It is quite </a:t>
            </a:r>
            <a:r>
              <a:rPr lang="en-US" dirty="0"/>
              <a:t>possible that we can find rules that have a high level of confidence </a:t>
            </a:r>
            <a:r>
              <a:rPr lang="en-US" dirty="0" smtClean="0"/>
              <a:t>but are </a:t>
            </a:r>
            <a:r>
              <a:rPr lang="en-US" dirty="0"/>
              <a:t>applicable very rarely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way of </a:t>
            </a:r>
            <a:r>
              <a:rPr lang="en-US" dirty="0"/>
              <a:t>avoiding such problems is to use a second measure. 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/>
              <a:t>frequently used </a:t>
            </a:r>
            <a:r>
              <a:rPr lang="en-US" dirty="0" smtClean="0"/>
              <a:t>is support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value of support is the proportion of the instances in the </a:t>
            </a:r>
            <a:r>
              <a:rPr lang="en-US" dirty="0" smtClean="0"/>
              <a:t>dataset to </a:t>
            </a:r>
            <a:r>
              <a:rPr lang="en-US" dirty="0"/>
              <a:t>which the rule (successfully) </a:t>
            </a:r>
            <a:r>
              <a:rPr lang="en-US" dirty="0" smtClean="0"/>
              <a:t>applies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proportion of instances </a:t>
            </a:r>
            <a:r>
              <a:rPr lang="en-US" dirty="0" smtClean="0"/>
              <a:t>matched by </a:t>
            </a:r>
            <a:r>
              <a:rPr lang="en-US" dirty="0"/>
              <a:t>the left- and right-hand sides together.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rule that successfully applied </a:t>
            </a:r>
            <a:r>
              <a:rPr lang="en-US" dirty="0" smtClean="0"/>
              <a:t>to only </a:t>
            </a:r>
            <a:r>
              <a:rPr lang="en-US" dirty="0"/>
              <a:t>2 instances in a dataset of 10,000 would have a low value of support (</a:t>
            </a:r>
            <a:r>
              <a:rPr lang="en-US" dirty="0" smtClean="0"/>
              <a:t>just 0.0002</a:t>
            </a:r>
            <a:r>
              <a:rPr lang="en-US" dirty="0"/>
              <a:t>), even if its confidence value were high.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4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7620000" cy="5635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382000" cy="40386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084289"/>
            <a:ext cx="4248684" cy="547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6000" dirty="0" smtClean="0"/>
              <a:t>Association Rule</a:t>
            </a:r>
          </a:p>
          <a:p>
            <a:pPr marL="114300" indent="0" algn="ctr">
              <a:buNone/>
            </a:pPr>
            <a:r>
              <a:rPr lang="en-US" sz="6000" dirty="0" smtClean="0"/>
              <a:t> 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8229600" cy="527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en-GB" sz="3200"/>
              <a:t>Data Mining Algorithm for Association Rules</a:t>
            </a:r>
            <a:endParaRPr lang="fr-FR" sz="32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6840538" cy="4713288"/>
          </a:xfrm>
        </p:spPr>
        <p:txBody>
          <a:bodyPr/>
          <a:lstStyle/>
          <a:p>
            <a:r>
              <a:rPr lang="en-GB" sz="2400" dirty="0"/>
              <a:t>Task = description: associations between 						variables</a:t>
            </a:r>
          </a:p>
          <a:p>
            <a:r>
              <a:rPr lang="en-GB" sz="2400" dirty="0"/>
              <a:t>Structure = probabilistic “association rules” 						(patterns)</a:t>
            </a:r>
          </a:p>
          <a:p>
            <a:r>
              <a:rPr lang="en-GB" sz="2400" dirty="0"/>
              <a:t>Score function = thresholds on accuracy and 					support</a:t>
            </a:r>
          </a:p>
          <a:p>
            <a:r>
              <a:rPr lang="en-GB" sz="2400" dirty="0"/>
              <a:t>Search method = systematic search (breadth-				first with pruning)</a:t>
            </a:r>
          </a:p>
          <a:p>
            <a:r>
              <a:rPr lang="en-GB" sz="2400" dirty="0"/>
              <a:t>Data management technique = multiple linear 					scans</a:t>
            </a:r>
            <a:endParaRPr lang="fr-FR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Score Function</a:t>
            </a:r>
            <a:endParaRPr lang="fr-F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31150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Simple Binary function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Two thresholds</a:t>
            </a:r>
          </a:p>
          <a:p>
            <a:pPr lvl="1">
              <a:lnSpc>
                <a:spcPct val="90000"/>
              </a:lnSpc>
            </a:pPr>
            <a:r>
              <a:rPr lang="en-GB" sz="2400" dirty="0" err="1"/>
              <a:t>p</a:t>
            </a:r>
            <a:r>
              <a:rPr lang="en-GB" sz="3200" baseline="-25000" dirty="0" err="1"/>
              <a:t>s</a:t>
            </a:r>
            <a:r>
              <a:rPr lang="en-GB" sz="2400" dirty="0"/>
              <a:t> : Lower Bound on the support of the rule e.g., 0.1 =&gt; rules at least cover 10% of data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p</a:t>
            </a:r>
            <a:r>
              <a:rPr lang="en-GB" sz="3200" baseline="-25000" dirty="0"/>
              <a:t>a</a:t>
            </a:r>
            <a:r>
              <a:rPr lang="en-GB" sz="2400" dirty="0"/>
              <a:t> : Lower Bound on the accuracy of the rule e.g., 0.9 =&gt; rules cover 90% of data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A pattern gets score 1 if it satisfies the thresholds else 0.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Research papers on association rule algorithms tend to emphasize computational efficiency rather than interpretation of the rules produced</a:t>
            </a:r>
            <a:endParaRPr lang="fr-FR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0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724400"/>
            <a:ext cx="62484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22274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a program </a:t>
            </a:r>
            <a:r>
              <a:rPr lang="en-US" dirty="0"/>
              <a:t>or </a:t>
            </a:r>
            <a:r>
              <a:rPr lang="en-US" dirty="0" smtClean="0"/>
              <a:t>a use </a:t>
            </a:r>
            <a:r>
              <a:rPr lang="en-US" dirty="0"/>
              <a:t>tool for </a:t>
            </a:r>
            <a:r>
              <a:rPr lang="en-US" dirty="0" smtClean="0"/>
              <a:t>Basic Association Rule Mining and apply it on a small dataset; </a:t>
            </a:r>
          </a:p>
          <a:p>
            <a:endParaRPr lang="en-US" dirty="0" smtClean="0"/>
          </a:p>
          <a:p>
            <a:r>
              <a:rPr lang="en-US" dirty="0" smtClean="0"/>
              <a:t>Testing:-</a:t>
            </a:r>
          </a:p>
          <a:p>
            <a:r>
              <a:rPr lang="en-US" dirty="0" smtClean="0"/>
              <a:t>The same implementation will be tested for data sets used by other groups.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Unlike classification, the left- and right-hand sides of rules can </a:t>
            </a:r>
            <a:r>
              <a:rPr lang="en-US" sz="2400" dirty="0" smtClean="0"/>
              <a:t>potentially include </a:t>
            </a:r>
            <a:r>
              <a:rPr lang="en-US" sz="2400" dirty="0"/>
              <a:t>tests on the value of any attribute or combination of attributes, </a:t>
            </a:r>
            <a:endParaRPr lang="en-US" sz="2400" dirty="0" smtClean="0"/>
          </a:p>
          <a:p>
            <a:r>
              <a:rPr lang="en-US" sz="2400" dirty="0" smtClean="0"/>
              <a:t>Subject only </a:t>
            </a:r>
            <a:r>
              <a:rPr lang="en-US" sz="2400" dirty="0"/>
              <a:t>to the obvious constraints that at least one attribute must appear on </a:t>
            </a:r>
            <a:r>
              <a:rPr lang="en-US" sz="2400" dirty="0" smtClean="0"/>
              <a:t>both sides </a:t>
            </a:r>
            <a:r>
              <a:rPr lang="en-US" sz="2400" dirty="0"/>
              <a:t>of every rule and no attribute may appear more than once in any rule. </a:t>
            </a:r>
            <a:endParaRPr lang="en-US" sz="2400" dirty="0" smtClean="0"/>
          </a:p>
          <a:p>
            <a:r>
              <a:rPr lang="en-US" sz="2400" dirty="0" smtClean="0"/>
              <a:t>In practice </a:t>
            </a:r>
            <a:r>
              <a:rPr lang="en-US" sz="2400" dirty="0"/>
              <a:t>data mining systems often place </a:t>
            </a:r>
            <a:r>
              <a:rPr lang="en-US" sz="2400" dirty="0" smtClean="0"/>
              <a:t>restrictions </a:t>
            </a:r>
            <a:r>
              <a:rPr lang="en-US" sz="2400" dirty="0"/>
              <a:t>on the rules that can </a:t>
            </a:r>
            <a:r>
              <a:rPr lang="en-US" sz="2400" dirty="0" smtClean="0"/>
              <a:t>be generated</a:t>
            </a:r>
            <a:r>
              <a:rPr lang="en-US" sz="2400" dirty="0"/>
              <a:t>, such as the maximum number of terms on each side.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</a:t>
            </a:r>
            <a:r>
              <a:rPr lang="en-US" dirty="0" smtClean="0"/>
              <a:t>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 financial dataset one of the rules extracted might be as follows:</a:t>
            </a:r>
          </a:p>
          <a:p>
            <a:pPr marL="114300" indent="0">
              <a:buNone/>
            </a:pPr>
            <a:r>
              <a:rPr lang="en-US" dirty="0"/>
              <a:t>IF Has-Mortgage = yes AND Bank Account Status = In credit</a:t>
            </a:r>
          </a:p>
          <a:p>
            <a:pPr marL="114300" indent="0">
              <a:buNone/>
            </a:pPr>
            <a:r>
              <a:rPr lang="en-US" dirty="0"/>
              <a:t>THEN Job Status = Employed AND Age Group = Adult under 65</a:t>
            </a:r>
          </a:p>
          <a:p>
            <a:endParaRPr lang="en-US" dirty="0" smtClean="0"/>
          </a:p>
          <a:p>
            <a:r>
              <a:rPr lang="en-US" dirty="0" smtClean="0"/>
              <a:t>Rules </a:t>
            </a:r>
            <a:r>
              <a:rPr lang="en-US" dirty="0"/>
              <a:t>of this more general kind represent an </a:t>
            </a:r>
            <a:r>
              <a:rPr lang="en-US" i="1" dirty="0"/>
              <a:t>association </a:t>
            </a:r>
            <a:r>
              <a:rPr lang="en-US" dirty="0"/>
              <a:t>between the </a:t>
            </a:r>
            <a:r>
              <a:rPr lang="en-US" dirty="0" smtClean="0"/>
              <a:t>values of </a:t>
            </a:r>
            <a:r>
              <a:rPr lang="en-US" dirty="0"/>
              <a:t>certain attributes and those of others and are called </a:t>
            </a:r>
            <a:r>
              <a:rPr lang="en-US" i="1" dirty="0"/>
              <a:t>association rules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</a:t>
            </a:r>
            <a:r>
              <a:rPr lang="en-US" dirty="0" smtClean="0"/>
              <a:t>Rule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</a:t>
            </a:r>
            <a:r>
              <a:rPr lang="en-US" dirty="0"/>
              <a:t>of extracting such rules from a given dataset is called </a:t>
            </a:r>
            <a:r>
              <a:rPr lang="en-US" i="1" dirty="0"/>
              <a:t>association </a:t>
            </a:r>
            <a:r>
              <a:rPr lang="en-US" i="1" dirty="0" smtClean="0"/>
              <a:t>rule mining </a:t>
            </a:r>
            <a:r>
              <a:rPr lang="en-US" dirty="0"/>
              <a:t>(ARM).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term </a:t>
            </a:r>
            <a:r>
              <a:rPr lang="en-US" i="1" dirty="0" err="1"/>
              <a:t>generalised</a:t>
            </a:r>
            <a:r>
              <a:rPr lang="en-US" i="1" dirty="0"/>
              <a:t> rule induction </a:t>
            </a:r>
            <a:r>
              <a:rPr lang="en-US" dirty="0"/>
              <a:t>(or GRI) is also used</a:t>
            </a:r>
            <a:r>
              <a:rPr lang="en-US" dirty="0" smtClean="0"/>
              <a:t>, by </a:t>
            </a:r>
            <a:r>
              <a:rPr lang="en-US" dirty="0"/>
              <a:t>contrast with classification rule induction.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were to </a:t>
            </a:r>
            <a:r>
              <a:rPr lang="en-US" dirty="0" smtClean="0"/>
              <a:t>apply the </a:t>
            </a:r>
            <a:r>
              <a:rPr lang="en-US" dirty="0"/>
              <a:t>constraint that the right-hand side of a rule has to have only one </a:t>
            </a:r>
            <a:r>
              <a:rPr lang="en-US" dirty="0" smtClean="0"/>
              <a:t>term which </a:t>
            </a:r>
            <a:r>
              <a:rPr lang="en-US" dirty="0"/>
              <a:t>must be an attribute/value pair for a designated categorical attribute</a:t>
            </a:r>
            <a:r>
              <a:rPr lang="en-US" dirty="0" smtClean="0"/>
              <a:t>, association </a:t>
            </a:r>
            <a:r>
              <a:rPr lang="en-US" dirty="0"/>
              <a:t>rule mining would reduce to induction of classification rules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8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Confidence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4800600"/>
          </a:xfrm>
        </p:spPr>
        <p:txBody>
          <a:bodyPr>
            <a:normAutofit/>
          </a:bodyPr>
          <a:lstStyle/>
          <a:p>
            <a:r>
              <a:rPr lang="en-US" dirty="0"/>
              <a:t>For a given dataset there are likely to be few if any association rules </a:t>
            </a:r>
            <a:r>
              <a:rPr lang="en-US" dirty="0" smtClean="0"/>
              <a:t>that are </a:t>
            </a:r>
            <a:r>
              <a:rPr lang="en-US" dirty="0"/>
              <a:t>exact, so we normally associate with each rule a </a:t>
            </a:r>
            <a:r>
              <a:rPr lang="en-US" i="1" dirty="0"/>
              <a:t>confidence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The proportion </a:t>
            </a:r>
            <a:r>
              <a:rPr lang="en-US" dirty="0"/>
              <a:t>of instances matched by its left- and right-hand sides combined </a:t>
            </a:r>
            <a:r>
              <a:rPr lang="en-US" dirty="0" smtClean="0"/>
              <a:t>as a </a:t>
            </a:r>
            <a:r>
              <a:rPr lang="en-US" dirty="0"/>
              <a:t>proportion of the number of instances matched by the left-hand side on </a:t>
            </a:r>
            <a:r>
              <a:rPr lang="en-US" dirty="0" smtClean="0"/>
              <a:t>its own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Association Rule Mining algorithms need to be able to generate rules </a:t>
            </a:r>
            <a:r>
              <a:rPr lang="en-US" dirty="0" smtClean="0"/>
              <a:t>with confidence </a:t>
            </a:r>
            <a:r>
              <a:rPr lang="en-US" dirty="0"/>
              <a:t>values less than </a:t>
            </a:r>
            <a:r>
              <a:rPr lang="en-US" dirty="0" smtClean="0"/>
              <a:t>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9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confidence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800600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number of possible </a:t>
            </a:r>
            <a:r>
              <a:rPr lang="en-US" dirty="0" smtClean="0"/>
              <a:t>Association Rules </a:t>
            </a:r>
            <a:r>
              <a:rPr lang="en-US" dirty="0"/>
              <a:t>for a given dataset is generally very large and a high proportion of </a:t>
            </a:r>
            <a:r>
              <a:rPr lang="en-US" dirty="0" smtClean="0"/>
              <a:t>the rules </a:t>
            </a:r>
            <a:r>
              <a:rPr lang="en-US" dirty="0"/>
              <a:t>are usually of little (if any) value.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for the (fictitious) </a:t>
            </a:r>
            <a:r>
              <a:rPr lang="en-US" dirty="0" smtClean="0"/>
              <a:t>financial dataset </a:t>
            </a:r>
            <a:r>
              <a:rPr lang="en-US" dirty="0"/>
              <a:t>mentioned previously, the rules would include the </a:t>
            </a:r>
            <a:r>
              <a:rPr lang="en-US" dirty="0" smtClean="0"/>
              <a:t>following: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IF Has-Mortgage = yes AND Bank Account Status = In credit</a:t>
            </a:r>
          </a:p>
          <a:p>
            <a:pPr marL="114300" indent="0">
              <a:buNone/>
            </a:pPr>
            <a:r>
              <a:rPr lang="en-US" dirty="0"/>
              <a:t>THEN Job Status = Unemployed</a:t>
            </a:r>
          </a:p>
          <a:p>
            <a:r>
              <a:rPr lang="en-US" dirty="0"/>
              <a:t>This rule will almost certainly have a very low confidence and is </a:t>
            </a:r>
            <a:r>
              <a:rPr lang="en-US" dirty="0" smtClean="0"/>
              <a:t>obviously unlikely </a:t>
            </a:r>
            <a:r>
              <a:rPr lang="en-US" dirty="0"/>
              <a:t>to be of any practical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8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Computational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410200"/>
          </a:xfrm>
        </p:spPr>
        <p:txBody>
          <a:bodyPr>
            <a:normAutofit/>
          </a:bodyPr>
          <a:lstStyle/>
          <a:p>
            <a:r>
              <a:rPr lang="en-US" dirty="0"/>
              <a:t>The main difficulty with association rule mining is computational efficiency.</a:t>
            </a:r>
          </a:p>
          <a:p>
            <a:r>
              <a:rPr lang="en-US" dirty="0"/>
              <a:t>If there are say 10 attributes, 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/>
              <a:t>rule can have a conjunction of up to </a:t>
            </a:r>
            <a:r>
              <a:rPr lang="en-US" dirty="0" smtClean="0"/>
              <a:t>nine ‘</a:t>
            </a:r>
            <a:r>
              <a:rPr lang="en-US" dirty="0"/>
              <a:t>attribute = value’ terms on the left-hand side. Each of the attributes </a:t>
            </a:r>
            <a:r>
              <a:rPr lang="en-US" dirty="0" smtClean="0"/>
              <a:t>can appear </a:t>
            </a:r>
            <a:r>
              <a:rPr lang="en-US" dirty="0"/>
              <a:t>with any of its possible values. </a:t>
            </a:r>
            <a:endParaRPr lang="en-US" dirty="0" smtClean="0"/>
          </a:p>
          <a:p>
            <a:pPr lvl="1"/>
            <a:r>
              <a:rPr lang="en-US" dirty="0" smtClean="0"/>
              <a:t>Any </a:t>
            </a:r>
            <a:r>
              <a:rPr lang="en-US" dirty="0"/>
              <a:t>attribute not used on the </a:t>
            </a:r>
            <a:r>
              <a:rPr lang="en-US" dirty="0" smtClean="0"/>
              <a:t>left-hand side </a:t>
            </a:r>
            <a:r>
              <a:rPr lang="en-US" dirty="0"/>
              <a:t>can appear on the right-hand side, also with any of its possible values.</a:t>
            </a:r>
          </a:p>
          <a:p>
            <a:r>
              <a:rPr lang="en-US" dirty="0"/>
              <a:t>There are a very large number of possible rules of this kind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Generating </a:t>
            </a:r>
            <a:r>
              <a:rPr lang="en-US" dirty="0"/>
              <a:t>all </a:t>
            </a:r>
            <a:r>
              <a:rPr lang="en-US" dirty="0" smtClean="0"/>
              <a:t>of these </a:t>
            </a:r>
            <a:r>
              <a:rPr lang="en-US" dirty="0"/>
              <a:t>is very likely to involve a prohibitive amount of computation, </a:t>
            </a:r>
            <a:r>
              <a:rPr lang="en-US" dirty="0" smtClean="0"/>
              <a:t>especially if </a:t>
            </a:r>
            <a:r>
              <a:rPr lang="en-US" dirty="0"/>
              <a:t>there are a large number of instances in the dataset</a:t>
            </a:r>
            <a:r>
              <a:rPr lang="en-US" dirty="0" smtClean="0"/>
              <a:t>.</a:t>
            </a:r>
          </a:p>
          <a:p>
            <a:r>
              <a:rPr lang="en-US" dirty="0"/>
              <a:t>For a given unseen instance there are likely to be several or possibly </a:t>
            </a:r>
            <a:r>
              <a:rPr lang="en-US" dirty="0" smtClean="0"/>
              <a:t>many rules</a:t>
            </a:r>
            <a:r>
              <a:rPr lang="en-US" dirty="0"/>
              <a:t>, probably of widely varying quality, predicting different values for </a:t>
            </a:r>
            <a:r>
              <a:rPr lang="en-US" dirty="0" smtClean="0"/>
              <a:t>any attributes </a:t>
            </a:r>
            <a:r>
              <a:rPr lang="en-US" dirty="0"/>
              <a:t>of interest.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Interestingness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case of classification rules we are generally interested in the quality of </a:t>
            </a:r>
            <a:r>
              <a:rPr lang="en-US" dirty="0" smtClean="0"/>
              <a:t>a rule </a:t>
            </a:r>
            <a:r>
              <a:rPr lang="en-US" dirty="0"/>
              <a:t>set as a whole.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all the rules working in combination that </a:t>
            </a:r>
            <a:r>
              <a:rPr lang="en-US" dirty="0" smtClean="0"/>
              <a:t>determine the </a:t>
            </a:r>
            <a:r>
              <a:rPr lang="en-US" dirty="0"/>
              <a:t>effectiveness of a classifier, not any individual rule or rules</a:t>
            </a:r>
            <a:r>
              <a:rPr lang="en-US" dirty="0" smtClean="0"/>
              <a:t>.</a:t>
            </a:r>
          </a:p>
          <a:p>
            <a:r>
              <a:rPr lang="en-US" dirty="0"/>
              <a:t>In the case of association rule mining the emphasis is on the quality of </a:t>
            </a:r>
            <a:r>
              <a:rPr lang="en-US" dirty="0" smtClean="0"/>
              <a:t>each individual </a:t>
            </a:r>
            <a:r>
              <a:rPr lang="en-US" dirty="0"/>
              <a:t>rule.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single high quality rule linking the values of attributes in </a:t>
            </a:r>
            <a:r>
              <a:rPr lang="en-US" dirty="0" smtClean="0"/>
              <a:t>a financial </a:t>
            </a:r>
            <a:r>
              <a:rPr lang="en-US" dirty="0"/>
              <a:t>dataset or the purchases made by a supermarket customer, say, </a:t>
            </a:r>
            <a:r>
              <a:rPr lang="en-US" dirty="0" smtClean="0"/>
              <a:t>may be </a:t>
            </a:r>
            <a:r>
              <a:rPr lang="en-US" dirty="0"/>
              <a:t>of significant commercial value.</a:t>
            </a:r>
          </a:p>
          <a:p>
            <a:r>
              <a:rPr lang="en-US" dirty="0"/>
              <a:t>To distinguish between one rule and another we need some measures </a:t>
            </a:r>
            <a:r>
              <a:rPr lang="en-US" dirty="0" smtClean="0"/>
              <a:t>of rule </a:t>
            </a:r>
            <a:r>
              <a:rPr lang="en-US" dirty="0"/>
              <a:t>quality.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generally known as </a:t>
            </a:r>
            <a:r>
              <a:rPr lang="en-US" i="1" dirty="0"/>
              <a:t>rule interestingness measures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1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3768</TotalTime>
  <Words>1902</Words>
  <Application>Microsoft Office PowerPoint</Application>
  <PresentationFormat>On-screen Show (4:3)</PresentationFormat>
  <Paragraphs>190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</vt:lpstr>
      <vt:lpstr>Adjacency</vt:lpstr>
      <vt:lpstr>Data Mining</vt:lpstr>
      <vt:lpstr>PowerPoint Presentation</vt:lpstr>
      <vt:lpstr>Association Rules</vt:lpstr>
      <vt:lpstr>Association Rule</vt:lpstr>
      <vt:lpstr>Association Rule Mining</vt:lpstr>
      <vt:lpstr>Confidence Value</vt:lpstr>
      <vt:lpstr>Low confidence</vt:lpstr>
      <vt:lpstr>Computational Efficiency</vt:lpstr>
      <vt:lpstr>Rule Interestingness </vt:lpstr>
      <vt:lpstr>Rule form</vt:lpstr>
      <vt:lpstr>Interestingness Measures</vt:lpstr>
      <vt:lpstr>Example</vt:lpstr>
      <vt:lpstr>Discriminability</vt:lpstr>
      <vt:lpstr>Piatetsky-Shapiro Criteria for rule Interestingness</vt:lpstr>
      <vt:lpstr>Piatetsky-Shapiro Criteria</vt:lpstr>
      <vt:lpstr>Piatetsky-Shapiro Criteria</vt:lpstr>
      <vt:lpstr>Piatetsky-Shapiro Criteria - RI</vt:lpstr>
      <vt:lpstr>Association Rules Mining Tasks</vt:lpstr>
      <vt:lpstr>Example</vt:lpstr>
      <vt:lpstr>Example</vt:lpstr>
      <vt:lpstr>Data Mining Algorithm for Association Rules</vt:lpstr>
      <vt:lpstr>Score Function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tcl</dc:creator>
  <cp:lastModifiedBy>Kiran Shafique</cp:lastModifiedBy>
  <cp:revision>229</cp:revision>
  <dcterms:created xsi:type="dcterms:W3CDTF">2014-09-07T09:53:50Z</dcterms:created>
  <dcterms:modified xsi:type="dcterms:W3CDTF">2016-05-11T08:42:32Z</dcterms:modified>
</cp:coreProperties>
</file>