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313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9" r:id="rId19"/>
    <p:sldId id="332" r:id="rId20"/>
    <p:sldId id="333" r:id="rId21"/>
    <p:sldId id="334" r:id="rId22"/>
    <p:sldId id="33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09" autoAdjust="0"/>
  </p:normalViewPr>
  <p:slideViewPr>
    <p:cSldViewPr>
      <p:cViewPr>
        <p:scale>
          <a:sx n="60" d="100"/>
          <a:sy n="60" d="100"/>
        </p:scale>
        <p:origin x="-1644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24182-F734-4EFE-823B-4B9181D192A7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7EAA1-B2B1-49AA-B270-5261BA47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5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Perpetual: never ending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7EAA1-B2B1-49AA-B270-5261BA47F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77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61" y="22746"/>
            <a:ext cx="4762500" cy="6200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38862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Mining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400800" cy="1143000"/>
          </a:xfrm>
        </p:spPr>
        <p:txBody>
          <a:bodyPr>
            <a:noAutofit/>
          </a:bodyPr>
          <a:lstStyle/>
          <a:p>
            <a:r>
              <a:rPr lang="en-GB" sz="3200" dirty="0" smtClean="0"/>
              <a:t>CS-772</a:t>
            </a:r>
          </a:p>
          <a:p>
            <a:r>
              <a:rPr lang="en-GB" sz="4000" dirty="0" smtClean="0"/>
              <a:t>Department</a:t>
            </a:r>
            <a:r>
              <a:rPr lang="en-GB" sz="3200" dirty="0" smtClean="0"/>
              <a:t> of Computer Sciences</a:t>
            </a:r>
            <a:endParaRPr lang="fr-FR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818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Care is needed </a:t>
            </a:r>
            <a:r>
              <a:rPr lang="en-US" dirty="0" smtClean="0"/>
              <a:t>when dealing </a:t>
            </a:r>
            <a:r>
              <a:rPr lang="en-US" dirty="0"/>
              <a:t>with anomalous values such as 22654.8, 38597 and 44625.7 in one </a:t>
            </a:r>
            <a:r>
              <a:rPr lang="en-US" dirty="0" smtClean="0"/>
              <a:t>of the previous examples.</a:t>
            </a:r>
          </a:p>
          <a:p>
            <a:r>
              <a:rPr lang="en-US" dirty="0" smtClean="0"/>
              <a:t>They </a:t>
            </a:r>
            <a:r>
              <a:rPr lang="en-US" dirty="0"/>
              <a:t>may simply be errors as suggested. </a:t>
            </a:r>
            <a:r>
              <a:rPr lang="en-US" dirty="0" smtClean="0"/>
              <a:t>Alternatively they </a:t>
            </a:r>
            <a:r>
              <a:rPr lang="en-US" dirty="0"/>
              <a:t>may be </a:t>
            </a:r>
            <a:endParaRPr lang="en-US" dirty="0" smtClean="0"/>
          </a:p>
          <a:p>
            <a:r>
              <a:rPr lang="en-US" b="1" i="1" dirty="0" smtClean="0"/>
              <a:t>Outliers</a:t>
            </a:r>
            <a:r>
              <a:rPr lang="en-US" dirty="0" smtClean="0"/>
              <a:t> : genuine </a:t>
            </a:r>
            <a:r>
              <a:rPr lang="en-US" dirty="0"/>
              <a:t>values that are significantly different </a:t>
            </a:r>
            <a:r>
              <a:rPr lang="en-US" dirty="0" smtClean="0"/>
              <a:t>from the </a:t>
            </a:r>
            <a:r>
              <a:rPr lang="en-US" dirty="0"/>
              <a:t>others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recognition of outliers and their significance may be the key </a:t>
            </a:r>
            <a:r>
              <a:rPr lang="en-US" dirty="0" smtClean="0"/>
              <a:t>to major </a:t>
            </a:r>
            <a:r>
              <a:rPr lang="en-US" dirty="0"/>
              <a:t>discoveries, especially in fields such as medicine and physics, </a:t>
            </a:r>
            <a:r>
              <a:rPr lang="en-US" dirty="0" smtClean="0"/>
              <a:t>financial fraud.</a:t>
            </a:r>
          </a:p>
          <a:p>
            <a:r>
              <a:rPr lang="en-US" dirty="0" smtClean="0"/>
              <a:t>We need </a:t>
            </a:r>
            <a:r>
              <a:rPr lang="en-US" dirty="0"/>
              <a:t>to be careful before simply discarding them or adjusting them back to ‘normal</a:t>
            </a:r>
            <a:r>
              <a:rPr lang="en-US" dirty="0" smtClean="0"/>
              <a:t>’ values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958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many real-world datasets data values are not recorded for all attributes. </a:t>
            </a:r>
            <a:endParaRPr lang="en-US" dirty="0" smtClean="0"/>
          </a:p>
          <a:p>
            <a:r>
              <a:rPr lang="en-US" dirty="0" smtClean="0"/>
              <a:t>This can </a:t>
            </a:r>
            <a:r>
              <a:rPr lang="en-US" dirty="0"/>
              <a:t>happen simply because there are some attributes that are not applicable </a:t>
            </a:r>
            <a:r>
              <a:rPr lang="en-US" dirty="0" smtClean="0"/>
              <a:t>for some </a:t>
            </a:r>
            <a:r>
              <a:rPr lang="en-US" dirty="0"/>
              <a:t>instances (e.g. certain medical data may only be meaningful for </a:t>
            </a:r>
            <a:r>
              <a:rPr lang="en-US" dirty="0" smtClean="0"/>
              <a:t>female patients </a:t>
            </a:r>
            <a:r>
              <a:rPr lang="en-US" dirty="0"/>
              <a:t>or patients over a certain age).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best approach here may be </a:t>
            </a:r>
            <a:r>
              <a:rPr lang="en-US" dirty="0" smtClean="0"/>
              <a:t>to divide </a:t>
            </a:r>
            <a:r>
              <a:rPr lang="en-US" dirty="0"/>
              <a:t>the dataset into two (or more) parts, e.g. treating male and </a:t>
            </a:r>
            <a:r>
              <a:rPr lang="en-US" dirty="0" smtClean="0"/>
              <a:t>female patients </a:t>
            </a:r>
            <a:r>
              <a:rPr lang="en-US" dirty="0"/>
              <a:t>separately.</a:t>
            </a:r>
          </a:p>
        </p:txBody>
      </p:sp>
    </p:spTree>
    <p:extLst>
      <p:ext uri="{BB962C8B-B14F-4D97-AF65-F5344CB8AC3E}">
        <p14:creationId xmlns:p14="http://schemas.microsoft.com/office/powerpoint/2010/main" val="4940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also happen that there are attribute values that should be </a:t>
            </a:r>
            <a:r>
              <a:rPr lang="en-US" dirty="0" smtClean="0"/>
              <a:t>recorded that </a:t>
            </a:r>
            <a:r>
              <a:rPr lang="en-US" dirty="0"/>
              <a:t>are missing.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This </a:t>
            </a:r>
            <a:r>
              <a:rPr lang="en-US" dirty="0"/>
              <a:t>can occur for several reasons, for </a:t>
            </a:r>
            <a:r>
              <a:rPr lang="en-US" dirty="0" smtClean="0"/>
              <a:t>example</a:t>
            </a:r>
            <a:endParaRPr lang="en-US" dirty="0"/>
          </a:p>
          <a:p>
            <a:r>
              <a:rPr lang="en-US" dirty="0" smtClean="0"/>
              <a:t> A malfunction </a:t>
            </a:r>
            <a:r>
              <a:rPr lang="en-US" dirty="0"/>
              <a:t>of the equipment used to record the data</a:t>
            </a:r>
          </a:p>
          <a:p>
            <a:r>
              <a:rPr lang="en-US" dirty="0" smtClean="0"/>
              <a:t>A data </a:t>
            </a:r>
            <a:r>
              <a:rPr lang="en-US" dirty="0"/>
              <a:t>collection form to which additional fields were added after some </a:t>
            </a:r>
            <a:r>
              <a:rPr lang="en-US" dirty="0" smtClean="0"/>
              <a:t>data had </a:t>
            </a:r>
            <a:r>
              <a:rPr lang="en-US" dirty="0"/>
              <a:t>been collected</a:t>
            </a:r>
          </a:p>
          <a:p>
            <a:r>
              <a:rPr lang="en-US" dirty="0" smtClean="0"/>
              <a:t>The information </a:t>
            </a:r>
            <a:r>
              <a:rPr lang="en-US" dirty="0"/>
              <a:t>that could not be obtained, e.g. about a hospital patient.</a:t>
            </a:r>
          </a:p>
        </p:txBody>
      </p:sp>
    </p:spTree>
    <p:extLst>
      <p:ext uri="{BB962C8B-B14F-4D97-AF65-F5344CB8AC3E}">
        <p14:creationId xmlns:p14="http://schemas.microsoft.com/office/powerpoint/2010/main" val="332973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</a:t>
            </a:r>
            <a:r>
              <a:rPr lang="en-US" dirty="0"/>
              <a:t>with </a:t>
            </a:r>
            <a:r>
              <a:rPr lang="en-US" dirty="0" smtClean="0"/>
              <a:t>Missing </a:t>
            </a:r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Two Strategies</a:t>
            </a:r>
          </a:p>
          <a:p>
            <a:r>
              <a:rPr lang="en-US" dirty="0" smtClean="0"/>
              <a:t>Discard Instances</a:t>
            </a:r>
          </a:p>
          <a:p>
            <a:pPr lvl="1"/>
            <a:r>
              <a:rPr lang="en-US" dirty="0"/>
              <a:t>The simplest strategy: delete all instances where there is at least one missing value and use the remainder</a:t>
            </a:r>
            <a:r>
              <a:rPr lang="en-US" dirty="0" smtClean="0"/>
              <a:t>.					</a:t>
            </a:r>
          </a:p>
          <a:p>
            <a:r>
              <a:rPr lang="en-US" dirty="0"/>
              <a:t>Replace by Most Frequent/Average </a:t>
            </a:r>
            <a:r>
              <a:rPr lang="en-US" dirty="0" smtClean="0"/>
              <a:t>Value</a:t>
            </a:r>
          </a:p>
          <a:p>
            <a:pPr lvl="1"/>
            <a:r>
              <a:rPr lang="en-US" dirty="0"/>
              <a:t>Estimate each of the missing values using the values that are present in the dataset</a:t>
            </a:r>
            <a:r>
              <a:rPr lang="en-US" dirty="0" smtClean="0"/>
              <a:t>.</a:t>
            </a:r>
          </a:p>
          <a:p>
            <a:pPr lvl="1"/>
            <a:r>
              <a:rPr lang="en-US" b="1" i="1" dirty="0"/>
              <a:t>Less cautious </a:t>
            </a:r>
            <a:r>
              <a:rPr lang="en-US" b="1" i="1" dirty="0" smtClean="0"/>
              <a:t>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4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Discard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Advantage</a:t>
            </a:r>
            <a:r>
              <a:rPr lang="en-US" dirty="0" smtClean="0"/>
              <a:t>: </a:t>
            </a:r>
            <a:r>
              <a:rPr lang="en-US" dirty="0"/>
              <a:t>A</a:t>
            </a:r>
            <a:r>
              <a:rPr lang="en-US" dirty="0" smtClean="0"/>
              <a:t>voiding introducing </a:t>
            </a:r>
            <a:r>
              <a:rPr lang="en-US" dirty="0"/>
              <a:t>any data errors. </a:t>
            </a:r>
            <a:r>
              <a:rPr lang="en-US" dirty="0" smtClean="0"/>
              <a:t>Conservative Approach.</a:t>
            </a:r>
          </a:p>
          <a:p>
            <a:r>
              <a:rPr lang="en-US" b="1" i="1" dirty="0" smtClean="0"/>
              <a:t>Disadvantage</a:t>
            </a:r>
            <a:r>
              <a:rPr lang="en-US" dirty="0" smtClean="0"/>
              <a:t>: Discarding </a:t>
            </a:r>
            <a:r>
              <a:rPr lang="en-US" dirty="0"/>
              <a:t>data </a:t>
            </a:r>
            <a:r>
              <a:rPr lang="en-US" dirty="0" smtClean="0"/>
              <a:t>may damage </a:t>
            </a:r>
            <a:r>
              <a:rPr lang="en-US" dirty="0"/>
              <a:t>the reliability of the results derived from the </a:t>
            </a:r>
            <a:r>
              <a:rPr lang="en-US" dirty="0" smtClean="0"/>
              <a:t>data </a:t>
            </a:r>
          </a:p>
          <a:p>
            <a:r>
              <a:rPr lang="en-US" dirty="0" smtClean="0"/>
              <a:t>It may be worth </a:t>
            </a:r>
            <a:r>
              <a:rPr lang="en-US" dirty="0"/>
              <a:t>trying when the proportion of missing values is </a:t>
            </a:r>
            <a:r>
              <a:rPr lang="en-US" dirty="0" smtClean="0"/>
              <a:t>small</a:t>
            </a:r>
          </a:p>
          <a:p>
            <a:r>
              <a:rPr lang="en-US" dirty="0" smtClean="0"/>
              <a:t>It </a:t>
            </a:r>
            <a:r>
              <a:rPr lang="en-US" dirty="0"/>
              <a:t>is not </a:t>
            </a:r>
            <a:r>
              <a:rPr lang="en-US" dirty="0" smtClean="0"/>
              <a:t>recommended in general </a:t>
            </a:r>
          </a:p>
          <a:p>
            <a:r>
              <a:rPr lang="en-US" dirty="0" smtClean="0"/>
              <a:t>It </a:t>
            </a:r>
            <a:r>
              <a:rPr lang="en-US" dirty="0"/>
              <a:t>is clearly not usable when all or a high proportion of </a:t>
            </a:r>
            <a:r>
              <a:rPr lang="en-US" dirty="0" smtClean="0"/>
              <a:t>all the </a:t>
            </a:r>
            <a:r>
              <a:rPr lang="en-US" dirty="0"/>
              <a:t>instances have missing </a:t>
            </a:r>
            <a:r>
              <a:rPr lang="en-US" dirty="0" smtClean="0"/>
              <a:t>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5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r>
              <a:rPr lang="en-US" sz="4400" dirty="0"/>
              <a:t>Replace by Most </a:t>
            </a:r>
            <a:r>
              <a:rPr lang="en-US" sz="4400" dirty="0" smtClean="0"/>
              <a:t>Frequent Value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i="1" dirty="0" smtClean="0"/>
              <a:t>For Categorical Attribute</a:t>
            </a:r>
          </a:p>
          <a:p>
            <a:r>
              <a:rPr lang="en-US" dirty="0" smtClean="0"/>
              <a:t>Use attribute’s most </a:t>
            </a:r>
            <a:r>
              <a:rPr lang="en-US" dirty="0"/>
              <a:t>frequently occurring (non-missing) value.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easy </a:t>
            </a:r>
            <a:r>
              <a:rPr lang="en-US" dirty="0" smtClean="0"/>
              <a:t>to justify </a:t>
            </a:r>
            <a:r>
              <a:rPr lang="en-US" dirty="0"/>
              <a:t>if the attribute values are very unbalanced.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 if attribute </a:t>
            </a:r>
            <a:r>
              <a:rPr lang="en-US" dirty="0" smtClean="0"/>
              <a:t>X has </a:t>
            </a:r>
            <a:r>
              <a:rPr lang="en-US" dirty="0"/>
              <a:t>possible values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 </a:t>
            </a:r>
            <a:r>
              <a:rPr lang="en-US" dirty="0"/>
              <a:t>and </a:t>
            </a:r>
            <a:r>
              <a:rPr lang="en-US" i="1" dirty="0"/>
              <a:t>c </a:t>
            </a:r>
            <a:r>
              <a:rPr lang="en-US" dirty="0"/>
              <a:t>which occur in proportions 80%, 15% and 5</a:t>
            </a:r>
            <a:r>
              <a:rPr lang="en-US" dirty="0" smtClean="0"/>
              <a:t>% respectively</a:t>
            </a:r>
            <a:r>
              <a:rPr lang="en-US" dirty="0"/>
              <a:t>, it seems reasonable to estimate any missing values of attribute </a:t>
            </a:r>
            <a:r>
              <a:rPr lang="en-US" dirty="0" smtClean="0"/>
              <a:t>X by </a:t>
            </a:r>
            <a:r>
              <a:rPr lang="en-US" dirty="0"/>
              <a:t>the value </a:t>
            </a:r>
            <a:r>
              <a:rPr lang="en-US" i="1" dirty="0"/>
              <a:t>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values are more evenly distributed, say in </a:t>
            </a:r>
            <a:r>
              <a:rPr lang="en-US" dirty="0" smtClean="0"/>
              <a:t>proportions 40</a:t>
            </a:r>
            <a:r>
              <a:rPr lang="en-US" dirty="0"/>
              <a:t>%, 30% and 30%, the validity of this approach is much less clear.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06336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Replace by </a:t>
            </a:r>
            <a:r>
              <a:rPr lang="en-US" sz="4400" dirty="0" smtClean="0"/>
              <a:t>Average Value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i="1" dirty="0" smtClean="0"/>
              <a:t>For Continuous </a:t>
            </a:r>
            <a:r>
              <a:rPr lang="en-US" b="1" i="1" dirty="0"/>
              <a:t>attributes </a:t>
            </a:r>
            <a:endParaRPr lang="en-US" b="1" i="1" dirty="0" smtClean="0"/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likely that no specific </a:t>
            </a:r>
            <a:r>
              <a:rPr lang="en-US" dirty="0" smtClean="0"/>
              <a:t>numerical value </a:t>
            </a:r>
            <a:r>
              <a:rPr lang="en-US" dirty="0"/>
              <a:t>will occur more than a small number of times.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case the </a:t>
            </a:r>
            <a:r>
              <a:rPr lang="en-US" dirty="0" smtClean="0"/>
              <a:t>estimate used is generally the </a:t>
            </a:r>
            <a:r>
              <a:rPr lang="en-US" i="1" dirty="0" smtClean="0"/>
              <a:t>average </a:t>
            </a:r>
            <a:r>
              <a:rPr lang="en-US" dirty="0" smtClean="0"/>
              <a:t>value.</a:t>
            </a:r>
          </a:p>
          <a:p>
            <a:r>
              <a:rPr lang="en-US" dirty="0"/>
              <a:t>Replacing a missing value by an estimate of its true value may of </a:t>
            </a:r>
            <a:r>
              <a:rPr lang="en-US" dirty="0" smtClean="0"/>
              <a:t>course introduce </a:t>
            </a:r>
            <a:r>
              <a:rPr lang="en-US" dirty="0"/>
              <a:t>noise into the data, but if the proportion of missing values for </a:t>
            </a:r>
            <a:r>
              <a:rPr lang="en-US" dirty="0" smtClean="0"/>
              <a:t>a variable </a:t>
            </a:r>
            <a:r>
              <a:rPr lang="en-US" dirty="0"/>
              <a:t>is small, this is not likely to have more than a small effect on </a:t>
            </a:r>
            <a:r>
              <a:rPr lang="en-US" dirty="0" smtClean="0"/>
              <a:t>the results </a:t>
            </a:r>
            <a:r>
              <a:rPr lang="en-US" dirty="0"/>
              <a:t>derived from the data.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 smtClean="0"/>
              <a:t>variable value </a:t>
            </a:r>
            <a:r>
              <a:rPr lang="en-US" dirty="0"/>
              <a:t>is not meaningful for a given instance or set of </a:t>
            </a:r>
            <a:r>
              <a:rPr lang="en-US" dirty="0" smtClean="0"/>
              <a:t>instances; </a:t>
            </a:r>
            <a:r>
              <a:rPr lang="en-US" dirty="0"/>
              <a:t>any attempt </a:t>
            </a:r>
            <a:r>
              <a:rPr lang="en-US" dirty="0" smtClean="0"/>
              <a:t>to replace </a:t>
            </a:r>
            <a:r>
              <a:rPr lang="en-US" dirty="0"/>
              <a:t>the ‘missing’ values by an estimate is likely to lead to invalid results.</a:t>
            </a:r>
          </a:p>
        </p:txBody>
      </p:sp>
    </p:spTree>
    <p:extLst>
      <p:ext uri="{BB962C8B-B14F-4D97-AF65-F5344CB8AC3E}">
        <p14:creationId xmlns:p14="http://schemas.microsoft.com/office/powerpoint/2010/main" val="84207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other approaches to dealing with missing values, for </a:t>
            </a:r>
            <a:r>
              <a:rPr lang="en-US" dirty="0" smtClean="0"/>
              <a:t>example using </a:t>
            </a:r>
            <a:r>
              <a:rPr lang="en-US" dirty="0"/>
              <a:t>the ‘association rule’ methods </a:t>
            </a:r>
            <a:endParaRPr lang="en-US" dirty="0" smtClean="0"/>
          </a:p>
          <a:p>
            <a:r>
              <a:rPr lang="en-US" dirty="0" smtClean="0"/>
              <a:t>Classification can also be used</a:t>
            </a:r>
          </a:p>
          <a:p>
            <a:r>
              <a:rPr lang="en-US" dirty="0" smtClean="0"/>
              <a:t>Nearest </a:t>
            </a:r>
            <a:r>
              <a:rPr lang="en-US" dirty="0"/>
              <a:t>neighbors, Bayes’ rule, decision tree, or EM algorithm.</a:t>
            </a:r>
          </a:p>
          <a:p>
            <a:r>
              <a:rPr lang="en-US" dirty="0" err="1" smtClean="0"/>
              <a:t>Univariate</a:t>
            </a:r>
            <a:r>
              <a:rPr lang="en-US" dirty="0" smtClean="0"/>
              <a:t> Analysis</a:t>
            </a:r>
          </a:p>
          <a:p>
            <a:r>
              <a:rPr lang="en-US" dirty="0" smtClean="0"/>
              <a:t>There </a:t>
            </a:r>
            <a:r>
              <a:rPr lang="en-US" dirty="0"/>
              <a:t>is no one method that is more reliable than all the others </a:t>
            </a:r>
            <a:r>
              <a:rPr lang="en-US" dirty="0" smtClean="0"/>
              <a:t>for all </a:t>
            </a:r>
            <a:r>
              <a:rPr lang="en-US" dirty="0"/>
              <a:t>possible datasets and in practice there is little alternative to </a:t>
            </a:r>
            <a:r>
              <a:rPr lang="en-US" dirty="0" smtClean="0"/>
              <a:t>experimenting with </a:t>
            </a:r>
            <a:r>
              <a:rPr lang="en-US" dirty="0"/>
              <a:t>a range of alternative strategies to find the one that gives the best </a:t>
            </a:r>
            <a:r>
              <a:rPr lang="en-US" dirty="0" smtClean="0"/>
              <a:t>results for </a:t>
            </a:r>
            <a:r>
              <a:rPr lang="en-US" dirty="0"/>
              <a:t>a dataset under consideration.</a:t>
            </a:r>
          </a:p>
        </p:txBody>
      </p:sp>
    </p:spTree>
    <p:extLst>
      <p:ext uri="{BB962C8B-B14F-4D97-AF65-F5344CB8AC3E}">
        <p14:creationId xmlns:p14="http://schemas.microsoft.com/office/powerpoint/2010/main" val="109068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401261"/>
              </p:ext>
            </p:extLst>
          </p:nvPr>
        </p:nvGraphicFramePr>
        <p:xfrm>
          <a:off x="143205" y="85401"/>
          <a:ext cx="8992912" cy="6429974"/>
        </p:xfrm>
        <a:graphic>
          <a:graphicData uri="http://schemas.openxmlformats.org/drawingml/2006/table">
            <a:tbl>
              <a:tblPr/>
              <a:tblGrid>
                <a:gridCol w="1433870"/>
                <a:gridCol w="1273333"/>
                <a:gridCol w="1273333"/>
                <a:gridCol w="5012376"/>
              </a:tblGrid>
              <a:tr h="19017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Univariate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Analysis - Numerical</a:t>
                      </a: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C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280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Statistics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Visualization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Equation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543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Count</a:t>
                      </a: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Histogram</a:t>
                      </a: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en-US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 pitchFamily="34" charset="0"/>
                          <a:cs typeface="Arial" pitchFamily="34" charset="0"/>
                        </a:rPr>
                        <a:t>The number of values (observations) of the variable.</a:t>
                      </a: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2805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 pitchFamily="34" charset="0"/>
                          <a:cs typeface="Arial" pitchFamily="34" charset="0"/>
                        </a:rPr>
                        <a:t>Minimum</a:t>
                      </a: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Box Plot</a:t>
                      </a: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Arial" pitchFamily="34" charset="0"/>
                          <a:cs typeface="Arial" pitchFamily="34" charset="0"/>
                        </a:rPr>
                        <a:t>Min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 pitchFamily="34" charset="0"/>
                          <a:cs typeface="Arial" pitchFamily="34" charset="0"/>
                        </a:rPr>
                        <a:t>The smallest value of the variable.</a:t>
                      </a: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2805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 pitchFamily="34" charset="0"/>
                          <a:cs typeface="Arial" pitchFamily="34" charset="0"/>
                        </a:rPr>
                        <a:t>Maximum</a:t>
                      </a: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 pitchFamily="34" charset="0"/>
                          <a:cs typeface="Arial" pitchFamily="34" charset="0"/>
                        </a:rPr>
                        <a:t>Box Plot</a:t>
                      </a: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 pitchFamily="34" charset="0"/>
                          <a:cs typeface="Arial" pitchFamily="34" charset="0"/>
                        </a:rPr>
                        <a:t>The largest value of the variable.</a:t>
                      </a: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5436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 pitchFamily="34" charset="0"/>
                          <a:cs typeface="Arial" pitchFamily="34" charset="0"/>
                        </a:rPr>
                        <a:t>Mean</a:t>
                      </a: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 pitchFamily="34" charset="0"/>
                          <a:cs typeface="Arial" pitchFamily="34" charset="0"/>
                        </a:rPr>
                        <a:t>Box Plot</a:t>
                      </a: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 pitchFamily="34" charset="0"/>
                          <a:cs typeface="Arial" pitchFamily="34" charset="0"/>
                        </a:rPr>
                        <a:t>The sum of the values divided by the count.</a:t>
                      </a: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8067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 pitchFamily="34" charset="0"/>
                          <a:cs typeface="Arial" pitchFamily="34" charset="0"/>
                        </a:rPr>
                        <a:t>Median</a:t>
                      </a: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 pitchFamily="34" charset="0"/>
                          <a:cs typeface="Arial" pitchFamily="34" charset="0"/>
                        </a:rPr>
                        <a:t>Box Plot</a:t>
                      </a: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The middle value. Below and above median lies an equal number of values.</a:t>
                      </a: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8067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 pitchFamily="34" charset="0"/>
                          <a:cs typeface="Arial" pitchFamily="34" charset="0"/>
                        </a:rPr>
                        <a:t>Mode</a:t>
                      </a: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 pitchFamily="34" charset="0"/>
                          <a:cs typeface="Arial" pitchFamily="34" charset="0"/>
                        </a:rPr>
                        <a:t>Histogram</a:t>
                      </a: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The most frequent value. There can be more than one mode.</a:t>
                      </a: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5959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 pitchFamily="34" charset="0"/>
                          <a:cs typeface="Arial" pitchFamily="34" charset="0"/>
                        </a:rPr>
                        <a:t>Quantile</a:t>
                      </a: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 pitchFamily="34" charset="0"/>
                          <a:cs typeface="Arial" pitchFamily="34" charset="0"/>
                        </a:rPr>
                        <a:t>Box Plot</a:t>
                      </a: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A set of 'cut points' that divide a set of data into groups containing equal numbers of values (Quartile, Quintile, Percentile, ...).</a:t>
                      </a: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5436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 pitchFamily="34" charset="0"/>
                          <a:cs typeface="Arial" pitchFamily="34" charset="0"/>
                        </a:rPr>
                        <a:t>Range</a:t>
                      </a: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 pitchFamily="34" charset="0"/>
                          <a:cs typeface="Arial" pitchFamily="34" charset="0"/>
                        </a:rPr>
                        <a:t>Box Plot</a:t>
                      </a: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>
                          <a:latin typeface="Arial" pitchFamily="34" charset="0"/>
                          <a:cs typeface="Arial" pitchFamily="34" charset="0"/>
                        </a:rPr>
                        <a:t>Max-Min</a:t>
                      </a:r>
                      <a:endParaRPr lang="en-US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The difference between maximum and minimum.</a:t>
                      </a: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2805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 pitchFamily="34" charset="0"/>
                          <a:cs typeface="Arial" pitchFamily="34" charset="0"/>
                        </a:rPr>
                        <a:t>Variance</a:t>
                      </a: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 pitchFamily="34" charset="0"/>
                          <a:cs typeface="Arial" pitchFamily="34" charset="0"/>
                        </a:rPr>
                        <a:t>Histogram</a:t>
                      </a: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A measure of data dispersion.</a:t>
                      </a: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2805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 pitchFamily="34" charset="0"/>
                          <a:cs typeface="Arial" pitchFamily="34" charset="0"/>
                        </a:rPr>
                        <a:t>Standard Deviation</a:t>
                      </a: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 pitchFamily="34" charset="0"/>
                          <a:cs typeface="Arial" pitchFamily="34" charset="0"/>
                        </a:rPr>
                        <a:t>Histogram</a:t>
                      </a: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The square root of variance.</a:t>
                      </a:r>
                    </a:p>
                  </a:txBody>
                  <a:tcPr marL="41031" marR="41031" marT="20515" marB="20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25" name="Picture 1" descr="http://www.saedsayad.com/images/Me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809" y="2438400"/>
            <a:ext cx="804991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saedsayad.com/images/Medi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920" y="3019377"/>
            <a:ext cx="464280" cy="56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://www.saedsayad.com/images/Quantil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330" y="4495800"/>
            <a:ext cx="34787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aedsayad.com/images/Varian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32" y="5638800"/>
            <a:ext cx="1691268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www.saedsayad.com/images/StDev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6157277"/>
            <a:ext cx="1143000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6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020762"/>
          </a:xfrm>
        </p:spPr>
        <p:txBody>
          <a:bodyPr/>
          <a:lstStyle/>
          <a:p>
            <a:r>
              <a:rPr lang="en-US" sz="4400" dirty="0"/>
              <a:t>Reducing the Number of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availability of ever-larger </a:t>
            </a:r>
            <a:r>
              <a:rPr lang="en-US" dirty="0" smtClean="0"/>
              <a:t>storage capacity </a:t>
            </a:r>
            <a:r>
              <a:rPr lang="en-US" dirty="0"/>
              <a:t>at a steadily reducing unit price has led to large numbers of </a:t>
            </a:r>
            <a:r>
              <a:rPr lang="en-US" dirty="0" smtClean="0"/>
              <a:t>attribute values </a:t>
            </a:r>
            <a:r>
              <a:rPr lang="en-US" dirty="0"/>
              <a:t>being stored for every instance, e.g. information about all the </a:t>
            </a:r>
            <a:r>
              <a:rPr lang="en-US" dirty="0" smtClean="0"/>
              <a:t>purchases made </a:t>
            </a:r>
            <a:r>
              <a:rPr lang="en-US" dirty="0"/>
              <a:t>by a supermarket customer for three months or a large amount of </a:t>
            </a:r>
            <a:r>
              <a:rPr lang="en-US" dirty="0" smtClean="0"/>
              <a:t>detailed information </a:t>
            </a:r>
            <a:r>
              <a:rPr lang="en-US" dirty="0"/>
              <a:t>about every patient in a hospital.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some datasets there can </a:t>
            </a:r>
            <a:r>
              <a:rPr lang="en-US" dirty="0" smtClean="0"/>
              <a:t>be substantially </a:t>
            </a:r>
            <a:r>
              <a:rPr lang="en-US" dirty="0"/>
              <a:t>more attributes than there are </a:t>
            </a:r>
            <a:r>
              <a:rPr lang="en-US" dirty="0" smtClean="0"/>
              <a:t>instances .</a:t>
            </a:r>
          </a:p>
        </p:txBody>
      </p:sp>
    </p:spTree>
    <p:extLst>
      <p:ext uri="{BB962C8B-B14F-4D97-AF65-F5344CB8AC3E}">
        <p14:creationId xmlns:p14="http://schemas.microsoft.com/office/powerpoint/2010/main" val="143367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0"/>
            <a:ext cx="6400800" cy="480060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7200" dirty="0" smtClean="0"/>
              <a:t>Data for </a:t>
            </a:r>
          </a:p>
          <a:p>
            <a:pPr marL="114300" indent="0">
              <a:buNone/>
            </a:pPr>
            <a:r>
              <a:rPr lang="en-US" sz="7200" dirty="0" smtClean="0"/>
              <a:t>Data Mining!</a:t>
            </a:r>
          </a:p>
          <a:p>
            <a:pPr marL="114300" indent="0">
              <a:buNone/>
            </a:pPr>
            <a:endParaRPr lang="en-US" sz="7200" dirty="0"/>
          </a:p>
          <a:p>
            <a:pPr marL="114300" indent="0" algn="ctr">
              <a:buNone/>
            </a:pPr>
            <a:r>
              <a:rPr lang="en-US" sz="7200" i="1" dirty="0" smtClean="0">
                <a:latin typeface="Algerian" pitchFamily="82" charset="0"/>
              </a:rPr>
              <a:t>Data Preparation</a:t>
            </a:r>
            <a:endParaRPr lang="en-US" sz="7200" i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Reducing the Number of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we have 10,000 </a:t>
            </a:r>
            <a:r>
              <a:rPr lang="en-US" dirty="0" smtClean="0"/>
              <a:t>pieces of </a:t>
            </a:r>
            <a:r>
              <a:rPr lang="en-US" dirty="0"/>
              <a:t>information about each supermarket customer and want to predict </a:t>
            </a:r>
            <a:r>
              <a:rPr lang="en-US" dirty="0" smtClean="0"/>
              <a:t>which </a:t>
            </a:r>
            <a:r>
              <a:rPr lang="en-US" dirty="0"/>
              <a:t>customers will buy a new brand of </a:t>
            </a:r>
            <a:r>
              <a:rPr lang="en-US" dirty="0" smtClean="0"/>
              <a:t>cat </a:t>
            </a:r>
            <a:r>
              <a:rPr lang="en-US" dirty="0"/>
              <a:t>food.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number of attributes of </a:t>
            </a:r>
            <a:r>
              <a:rPr lang="en-US" dirty="0" smtClean="0"/>
              <a:t>any relevance </a:t>
            </a:r>
            <a:r>
              <a:rPr lang="en-US" dirty="0"/>
              <a:t>to this is probably very small.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best the many irrelevant </a:t>
            </a:r>
            <a:r>
              <a:rPr lang="en-US" dirty="0" smtClean="0"/>
              <a:t>attributes will </a:t>
            </a:r>
            <a:r>
              <a:rPr lang="en-US" dirty="0"/>
              <a:t>place an unnecessary computational overhead on any data mining algorithm.</a:t>
            </a:r>
          </a:p>
          <a:p>
            <a:r>
              <a:rPr lang="en-US" dirty="0"/>
              <a:t>At worst, they may cause the algorithm to give poor results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/>
              <a:t>S</a:t>
            </a:r>
            <a:r>
              <a:rPr lang="en-US" dirty="0" smtClean="0"/>
              <a:t>upermarkets</a:t>
            </a:r>
            <a:r>
              <a:rPr lang="en-US" dirty="0"/>
              <a:t>, hospitals and other data collectors will reply </a:t>
            </a:r>
            <a:r>
              <a:rPr lang="en-US" dirty="0" smtClean="0"/>
              <a:t>that they </a:t>
            </a:r>
            <a:r>
              <a:rPr lang="en-US" dirty="0"/>
              <a:t>do not necessarily know what is relevant or will come to be </a:t>
            </a:r>
            <a:r>
              <a:rPr lang="en-US" dirty="0" err="1" smtClean="0"/>
              <a:t>recognised</a:t>
            </a:r>
            <a:r>
              <a:rPr lang="en-US" dirty="0" smtClean="0"/>
              <a:t> as </a:t>
            </a:r>
            <a:r>
              <a:rPr lang="en-US" dirty="0"/>
              <a:t>relevant in the future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 smtClean="0"/>
              <a:t>It </a:t>
            </a:r>
            <a:r>
              <a:rPr lang="en-US" dirty="0"/>
              <a:t>is safer for them to record everything than </a:t>
            </a:r>
            <a:r>
              <a:rPr lang="en-US" dirty="0" smtClean="0"/>
              <a:t>risk throwing </a:t>
            </a:r>
            <a:r>
              <a:rPr lang="en-US" dirty="0"/>
              <a:t>away important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0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Reducing the Number of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ways in which the number of attributes (or ‘features</a:t>
            </a:r>
            <a:r>
              <a:rPr lang="en-US" dirty="0" smtClean="0"/>
              <a:t>’) can </a:t>
            </a:r>
            <a:r>
              <a:rPr lang="en-US" dirty="0"/>
              <a:t>be reduced before a dataset is processed.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term </a:t>
            </a:r>
            <a:r>
              <a:rPr lang="en-US" i="1" dirty="0"/>
              <a:t>feature reduction </a:t>
            </a:r>
            <a:r>
              <a:rPr lang="en-US" dirty="0" smtClean="0"/>
              <a:t>or </a:t>
            </a:r>
            <a:r>
              <a:rPr lang="en-US" i="1" dirty="0" smtClean="0"/>
              <a:t>dimension </a:t>
            </a:r>
            <a:r>
              <a:rPr lang="en-US" i="1" dirty="0"/>
              <a:t>reduction </a:t>
            </a:r>
            <a:r>
              <a:rPr lang="en-US" dirty="0"/>
              <a:t>is generally used for this process.</a:t>
            </a:r>
          </a:p>
        </p:txBody>
      </p:sp>
    </p:spTree>
    <p:extLst>
      <p:ext uri="{BB962C8B-B14F-4D97-AF65-F5344CB8AC3E}">
        <p14:creationId xmlns:p14="http://schemas.microsoft.com/office/powerpoint/2010/main" val="6035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639762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7620000" cy="4800600"/>
          </a:xfrm>
        </p:spPr>
        <p:txBody>
          <a:bodyPr/>
          <a:lstStyle/>
          <a:p>
            <a:r>
              <a:rPr lang="en-US" dirty="0"/>
              <a:t>The following information is held in an employee database.</a:t>
            </a:r>
          </a:p>
          <a:p>
            <a:r>
              <a:rPr lang="en-US" dirty="0"/>
              <a:t>Name, Date of Birth, Sex, Weight, Height, Marital Status, Number of Children</a:t>
            </a:r>
          </a:p>
          <a:p>
            <a:r>
              <a:rPr lang="en-US" dirty="0"/>
              <a:t>What is the type of each variable?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0"/>
            <a:ext cx="917976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7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Erroneous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20000" cy="4495800"/>
          </a:xfrm>
        </p:spPr>
        <p:txBody>
          <a:bodyPr/>
          <a:lstStyle/>
          <a:p>
            <a:r>
              <a:rPr lang="en-US" dirty="0"/>
              <a:t>Even when the data is in the standard form it cannot be assumed that </a:t>
            </a:r>
            <a:r>
              <a:rPr lang="en-US" dirty="0" smtClean="0"/>
              <a:t>it is </a:t>
            </a:r>
            <a:r>
              <a:rPr lang="en-US" dirty="0"/>
              <a:t>error free.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real-world datasets erroneous values can be recorded for </a:t>
            </a:r>
            <a:r>
              <a:rPr lang="en-US" dirty="0" smtClean="0"/>
              <a:t>a variety </a:t>
            </a:r>
            <a:r>
              <a:rPr lang="en-US" dirty="0"/>
              <a:t>of reasons, including measurement errors, subjective </a:t>
            </a:r>
            <a:r>
              <a:rPr lang="en-US" dirty="0" smtClean="0"/>
              <a:t>judgments and malfunctioning </a:t>
            </a:r>
            <a:r>
              <a:rPr lang="en-US" dirty="0"/>
              <a:t>or misuse of automatic recording equipment</a:t>
            </a:r>
            <a:r>
              <a:rPr lang="en-US" dirty="0" smtClean="0"/>
              <a:t>.</a:t>
            </a:r>
          </a:p>
          <a:p>
            <a:r>
              <a:rPr lang="en-US" dirty="0"/>
              <a:t>Erroneous values can be divided into </a:t>
            </a:r>
          </a:p>
          <a:p>
            <a:pPr lvl="1"/>
            <a:r>
              <a:rPr lang="en-US" dirty="0"/>
              <a:t>those which are possible values of the attribute and </a:t>
            </a:r>
          </a:p>
          <a:p>
            <a:pPr lvl="1"/>
            <a:r>
              <a:rPr lang="en-US" dirty="0"/>
              <a:t>those which are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7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5486400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Noisy Value </a:t>
            </a:r>
            <a:r>
              <a:rPr lang="en-US" sz="2400" dirty="0" smtClean="0"/>
              <a:t>: one </a:t>
            </a:r>
            <a:r>
              <a:rPr lang="en-US" sz="2400" dirty="0"/>
              <a:t>that is valid for the dataset</a:t>
            </a:r>
            <a:r>
              <a:rPr lang="en-US" sz="2400" dirty="0" smtClean="0"/>
              <a:t>, but </a:t>
            </a:r>
            <a:r>
              <a:rPr lang="en-US" sz="2400" dirty="0"/>
              <a:t>is incorrectly recorded.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 the number 69.72 may accidentally </a:t>
            </a:r>
            <a:r>
              <a:rPr lang="en-US" sz="2400" dirty="0" smtClean="0"/>
              <a:t>be entered </a:t>
            </a:r>
            <a:r>
              <a:rPr lang="en-US" sz="2400" dirty="0"/>
              <a:t>as 6.972, or a categorical attribute value such as </a:t>
            </a:r>
            <a:r>
              <a:rPr lang="en-US" sz="2400" i="1" dirty="0"/>
              <a:t>brown </a:t>
            </a:r>
            <a:r>
              <a:rPr lang="en-US" sz="2400" dirty="0"/>
              <a:t>may </a:t>
            </a:r>
            <a:r>
              <a:rPr lang="en-US" sz="2400" dirty="0" smtClean="0"/>
              <a:t>accidentally be </a:t>
            </a:r>
            <a:r>
              <a:rPr lang="en-US" sz="2400" dirty="0"/>
              <a:t>recorded as another of the possible values, such as </a:t>
            </a:r>
            <a:r>
              <a:rPr lang="en-US" sz="2400" i="1" dirty="0"/>
              <a:t>blue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Noise </a:t>
            </a:r>
            <a:r>
              <a:rPr lang="en-US" sz="2400" dirty="0"/>
              <a:t>of this </a:t>
            </a:r>
            <a:r>
              <a:rPr lang="en-US" sz="2400" dirty="0" smtClean="0"/>
              <a:t>kind is </a:t>
            </a:r>
            <a:r>
              <a:rPr lang="en-US" sz="2400" dirty="0"/>
              <a:t>a perpetual problem with real-world data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Invalid </a:t>
            </a:r>
            <a:r>
              <a:rPr lang="en-US" sz="2400" b="1" dirty="0" smtClean="0"/>
              <a:t>values :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far smaller problem arises with noisy values that are invalid for </a:t>
            </a:r>
            <a:r>
              <a:rPr lang="en-US" sz="2400" dirty="0" smtClean="0"/>
              <a:t>the dataset</a:t>
            </a:r>
            <a:r>
              <a:rPr lang="en-US" sz="2400" dirty="0"/>
              <a:t>, such as 69.7X for 6.972 or </a:t>
            </a:r>
            <a:r>
              <a:rPr lang="en-US" sz="2400" i="1" dirty="0" err="1"/>
              <a:t>bbrown</a:t>
            </a:r>
            <a:r>
              <a:rPr lang="en-US" sz="2400" i="1" dirty="0"/>
              <a:t> </a:t>
            </a:r>
            <a:r>
              <a:rPr lang="en-US" sz="2400" dirty="0"/>
              <a:t>for </a:t>
            </a:r>
            <a:r>
              <a:rPr lang="en-US" sz="2400" i="1" dirty="0"/>
              <a:t>brown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We can consider </a:t>
            </a:r>
            <a:r>
              <a:rPr lang="en-US" sz="2400" dirty="0"/>
              <a:t>these </a:t>
            </a:r>
            <a:r>
              <a:rPr lang="en-US" sz="2400" dirty="0" smtClean="0"/>
              <a:t>to be </a:t>
            </a:r>
            <a:r>
              <a:rPr lang="en-US" sz="2400" b="1" i="1" dirty="0"/>
              <a:t>I</a:t>
            </a:r>
            <a:r>
              <a:rPr lang="en-US" sz="2400" b="1" i="1" dirty="0" smtClean="0"/>
              <a:t>nvalid </a:t>
            </a:r>
            <a:r>
              <a:rPr lang="en-US" sz="2400" b="1" i="1" dirty="0"/>
              <a:t>values</a:t>
            </a:r>
            <a:r>
              <a:rPr lang="en-US" sz="2400" i="1" dirty="0"/>
              <a:t>, </a:t>
            </a:r>
            <a:r>
              <a:rPr lang="en-US" sz="2400" dirty="0"/>
              <a:t>not noise. </a:t>
            </a:r>
            <a:endParaRPr lang="en-US" sz="2400" dirty="0" smtClean="0"/>
          </a:p>
          <a:p>
            <a:r>
              <a:rPr lang="en-US" sz="2400" dirty="0" smtClean="0"/>
              <a:t>An </a:t>
            </a:r>
            <a:r>
              <a:rPr lang="en-US" sz="2400" dirty="0"/>
              <a:t>invalid value can easily be detected and </a:t>
            </a:r>
            <a:r>
              <a:rPr lang="en-US" sz="2400" dirty="0" smtClean="0"/>
              <a:t>either corrected </a:t>
            </a:r>
            <a:r>
              <a:rPr lang="en-US" sz="2400" dirty="0"/>
              <a:t>or rejected.</a:t>
            </a:r>
          </a:p>
        </p:txBody>
      </p:sp>
    </p:spTree>
    <p:extLst>
      <p:ext uri="{BB962C8B-B14F-4D97-AF65-F5344CB8AC3E}">
        <p14:creationId xmlns:p14="http://schemas.microsoft.com/office/powerpoint/2010/main" val="406123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/>
          <a:lstStyle/>
          <a:p>
            <a:r>
              <a:rPr lang="en-US" dirty="0"/>
              <a:t>It is hard to see even very ‘obvious’ errors in the values of a variable </a:t>
            </a:r>
            <a:r>
              <a:rPr lang="en-US" dirty="0" smtClean="0"/>
              <a:t>when they </a:t>
            </a:r>
            <a:r>
              <a:rPr lang="en-US" dirty="0"/>
              <a:t>are ‘buried’ amongst say 100,000 other </a:t>
            </a:r>
            <a:r>
              <a:rPr lang="en-US" dirty="0" smtClean="0"/>
              <a:t>values</a:t>
            </a:r>
          </a:p>
          <a:p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very basic analysis of the values of variables may </a:t>
            </a:r>
            <a:r>
              <a:rPr lang="en-US" dirty="0" smtClean="0"/>
              <a:t>be helpful </a:t>
            </a:r>
          </a:p>
          <a:p>
            <a:r>
              <a:rPr lang="en-US" dirty="0" smtClean="0"/>
              <a:t>Simply </a:t>
            </a:r>
            <a:r>
              <a:rPr lang="en-US" dirty="0"/>
              <a:t>sorting the values into ascending order (which for fairly </a:t>
            </a:r>
            <a:r>
              <a:rPr lang="en-US" dirty="0" smtClean="0"/>
              <a:t>small datasets </a:t>
            </a:r>
            <a:r>
              <a:rPr lang="en-US" dirty="0"/>
              <a:t>can be accomplished using just a standard spreadsheet) may </a:t>
            </a:r>
            <a:r>
              <a:rPr lang="en-US" dirty="0" smtClean="0"/>
              <a:t>reveal unexpected results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A </a:t>
            </a:r>
            <a:r>
              <a:rPr lang="en-US" dirty="0"/>
              <a:t>numerical variable may only take six different values, all widely separated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</a:t>
            </a:r>
            <a:r>
              <a:rPr lang="en-US" dirty="0"/>
              <a:t>would probably be best to treat this as a categorical variable rather </a:t>
            </a:r>
            <a:r>
              <a:rPr lang="en-US" dirty="0" smtClean="0"/>
              <a:t>than a </a:t>
            </a:r>
            <a:r>
              <a:rPr lang="en-US" dirty="0"/>
              <a:t>continuous one.</a:t>
            </a:r>
          </a:p>
          <a:p>
            <a:pPr marL="114300" indent="0">
              <a:buNone/>
            </a:pPr>
            <a:r>
              <a:rPr lang="en-US" dirty="0" smtClean="0"/>
              <a:t>All </a:t>
            </a:r>
            <a:r>
              <a:rPr lang="en-US" dirty="0"/>
              <a:t>the values of a variable may be identical.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variable should be </a:t>
            </a:r>
            <a:r>
              <a:rPr lang="en-US" dirty="0" smtClean="0"/>
              <a:t>treated </a:t>
            </a:r>
            <a:r>
              <a:rPr lang="en-US" dirty="0"/>
              <a:t>as an ‘ignore’ attribute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 smtClean="0"/>
              <a:t>All </a:t>
            </a:r>
            <a:r>
              <a:rPr lang="en-US" dirty="0"/>
              <a:t>the values of a variable except one may be identical.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then </a:t>
            </a:r>
            <a:r>
              <a:rPr lang="en-US" dirty="0" smtClean="0"/>
              <a:t>necessary to </a:t>
            </a:r>
            <a:r>
              <a:rPr lang="en-US" dirty="0"/>
              <a:t>decide whether the one different value is an error or a significantly </a:t>
            </a:r>
            <a:r>
              <a:rPr lang="en-US" dirty="0" smtClean="0"/>
              <a:t>different value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latter case the variable should be treated as a </a:t>
            </a:r>
            <a:r>
              <a:rPr lang="en-US" dirty="0" smtClean="0"/>
              <a:t>categorical attribute </a:t>
            </a:r>
            <a:r>
              <a:rPr lang="en-US" dirty="0"/>
              <a:t>with just two values.</a:t>
            </a:r>
          </a:p>
        </p:txBody>
      </p:sp>
    </p:spTree>
    <p:extLst>
      <p:ext uri="{BB962C8B-B14F-4D97-AF65-F5344CB8AC3E}">
        <p14:creationId xmlns:p14="http://schemas.microsoft.com/office/powerpoint/2010/main" val="405496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/>
              <a:t>There may be some values that are outside the normal range of the variable.</a:t>
            </a:r>
          </a:p>
          <a:p>
            <a:r>
              <a:rPr lang="en-US" dirty="0"/>
              <a:t>For example, the values of a continuous attribute may all be in the </a:t>
            </a:r>
            <a:r>
              <a:rPr lang="en-US" dirty="0" smtClean="0"/>
              <a:t>range 200 </a:t>
            </a:r>
            <a:r>
              <a:rPr lang="en-US" dirty="0"/>
              <a:t>to 5000 except for the highest three values which are 22654.8, 38597 </a:t>
            </a:r>
            <a:r>
              <a:rPr lang="en-US" dirty="0" smtClean="0"/>
              <a:t>and 44625.7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data values were entered by hand a reasonable guess </a:t>
            </a:r>
            <a:r>
              <a:rPr lang="en-US" dirty="0" smtClean="0"/>
              <a:t>is</a:t>
            </a:r>
          </a:p>
          <a:p>
            <a:r>
              <a:rPr lang="en-US" dirty="0"/>
              <a:t>22654.8 and 44625.7 :</a:t>
            </a:r>
            <a:r>
              <a:rPr lang="en-US" dirty="0" smtClean="0"/>
              <a:t> these </a:t>
            </a:r>
            <a:r>
              <a:rPr lang="en-US" dirty="0"/>
              <a:t>abnormal values resulted from pressing the </a:t>
            </a:r>
            <a:r>
              <a:rPr lang="en-US" dirty="0" smtClean="0"/>
              <a:t>initial key </a:t>
            </a:r>
            <a:r>
              <a:rPr lang="en-US" dirty="0"/>
              <a:t>twice by accident and </a:t>
            </a:r>
            <a:endParaRPr lang="en-US" dirty="0" smtClean="0"/>
          </a:p>
          <a:p>
            <a:r>
              <a:rPr lang="en-US" dirty="0"/>
              <a:t>38597 </a:t>
            </a:r>
            <a:r>
              <a:rPr lang="en-US" dirty="0" smtClean="0"/>
              <a:t>: the </a:t>
            </a:r>
            <a:r>
              <a:rPr lang="en-US" dirty="0"/>
              <a:t>result of leaving out </a:t>
            </a:r>
            <a:r>
              <a:rPr lang="en-US" dirty="0" smtClean="0"/>
              <a:t>the decimal point </a:t>
            </a:r>
          </a:p>
          <a:p>
            <a:r>
              <a:rPr lang="en-US" dirty="0" smtClean="0"/>
              <a:t>If </a:t>
            </a:r>
            <a:r>
              <a:rPr lang="en-US" dirty="0"/>
              <a:t>the data were recorded automatically it may be that </a:t>
            </a:r>
            <a:r>
              <a:rPr lang="en-US" dirty="0" smtClean="0"/>
              <a:t>the equipment </a:t>
            </a:r>
            <a:r>
              <a:rPr lang="en-US" dirty="0"/>
              <a:t>malfunctioned.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may not be the case but the values </a:t>
            </a:r>
            <a:r>
              <a:rPr lang="en-US" dirty="0" smtClean="0"/>
              <a:t>should certainly </a:t>
            </a:r>
            <a:r>
              <a:rPr lang="en-US" dirty="0"/>
              <a:t>be investigated.</a:t>
            </a:r>
          </a:p>
        </p:txBody>
      </p:sp>
    </p:spTree>
    <p:extLst>
      <p:ext uri="{BB962C8B-B14F-4D97-AF65-F5344CB8AC3E}">
        <p14:creationId xmlns:p14="http://schemas.microsoft.com/office/powerpoint/2010/main" val="9811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029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Some values </a:t>
            </a:r>
            <a:r>
              <a:rPr lang="en-US" sz="2000" dirty="0"/>
              <a:t>occur an abnormally large number of times.</a:t>
            </a:r>
          </a:p>
          <a:p>
            <a:r>
              <a:rPr lang="en-US" sz="2000" dirty="0"/>
              <a:t>For example if we were </a:t>
            </a:r>
            <a:r>
              <a:rPr lang="en-US" sz="2000" dirty="0" err="1"/>
              <a:t>analysing</a:t>
            </a:r>
            <a:r>
              <a:rPr lang="en-US" sz="2000" dirty="0"/>
              <a:t> data about users who registered for a </a:t>
            </a:r>
            <a:r>
              <a:rPr lang="en-US" sz="2000" dirty="0" smtClean="0"/>
              <a:t>web based service </a:t>
            </a:r>
            <a:r>
              <a:rPr lang="en-US" sz="2000" dirty="0"/>
              <a:t>by filling in an online form we might notice that the ‘country</a:t>
            </a:r>
            <a:r>
              <a:rPr lang="en-US" sz="2000" dirty="0" smtClean="0"/>
              <a:t>’ part </a:t>
            </a:r>
            <a:r>
              <a:rPr lang="en-US" sz="2000" dirty="0"/>
              <a:t>of their addresses took the value ‘Albania’ in 10% of cases.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may </a:t>
            </a:r>
            <a:r>
              <a:rPr lang="en-US" sz="2000" dirty="0" smtClean="0"/>
              <a:t>be that </a:t>
            </a:r>
            <a:r>
              <a:rPr lang="en-US" sz="2000" dirty="0"/>
              <a:t>we have found a service that is particularly attractive to inhabitants </a:t>
            </a:r>
            <a:r>
              <a:rPr lang="en-US" sz="2000" dirty="0" smtClean="0"/>
              <a:t>of that </a:t>
            </a:r>
            <a:r>
              <a:rPr lang="en-US" sz="2000" dirty="0"/>
              <a:t>country. </a:t>
            </a:r>
            <a:endParaRPr lang="en-US" sz="2000" dirty="0" smtClean="0"/>
          </a:p>
          <a:p>
            <a:r>
              <a:rPr lang="en-US" sz="2000" dirty="0" smtClean="0"/>
              <a:t>Another </a:t>
            </a:r>
            <a:r>
              <a:rPr lang="en-US" sz="2000" dirty="0"/>
              <a:t>possibility is that users who registered either failed </a:t>
            </a:r>
            <a:r>
              <a:rPr lang="en-US" sz="2000" dirty="0" smtClean="0"/>
              <a:t>to choose </a:t>
            </a:r>
            <a:r>
              <a:rPr lang="en-US" sz="2000" dirty="0"/>
              <a:t>from the choices in the country field, causing a (not very sensible</a:t>
            </a:r>
            <a:r>
              <a:rPr lang="en-US" sz="2000" dirty="0" smtClean="0"/>
              <a:t>) default </a:t>
            </a:r>
            <a:r>
              <a:rPr lang="en-US" sz="2000" dirty="0"/>
              <a:t>value to be taken, or did not wish to supply their country details </a:t>
            </a:r>
            <a:r>
              <a:rPr lang="en-US" sz="2000" dirty="0" smtClean="0"/>
              <a:t>and simply </a:t>
            </a:r>
            <a:r>
              <a:rPr lang="en-US" sz="2000" dirty="0"/>
              <a:t>selected the first value in a list of options.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either case it seems </a:t>
            </a:r>
            <a:r>
              <a:rPr lang="en-US" sz="2000" dirty="0" smtClean="0"/>
              <a:t>likely that </a:t>
            </a:r>
            <a:r>
              <a:rPr lang="en-US" sz="2000" dirty="0"/>
              <a:t>the rest of the address data provided for those users may be </a:t>
            </a:r>
            <a:r>
              <a:rPr lang="en-US" sz="2000" dirty="0" smtClean="0"/>
              <a:t>suspect too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104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are </a:t>
            </a:r>
            <a:r>
              <a:rPr lang="en-US" dirty="0" err="1"/>
              <a:t>analysing</a:t>
            </a:r>
            <a:r>
              <a:rPr lang="en-US" dirty="0"/>
              <a:t> the results of an online survey collected in 2002, we </a:t>
            </a:r>
            <a:r>
              <a:rPr lang="en-US" dirty="0" smtClean="0"/>
              <a:t>may notice </a:t>
            </a:r>
            <a:r>
              <a:rPr lang="en-US" dirty="0"/>
              <a:t>that the age recorded for a high proportion of the respondents was 72.</a:t>
            </a:r>
          </a:p>
          <a:p>
            <a:r>
              <a:rPr lang="en-US" dirty="0"/>
              <a:t>This seems unlikely, especially if the survey was of student satisfaction, say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A possible interpretation for this is that the survey had a ‘date of birth’ field</a:t>
            </a:r>
            <a:r>
              <a:rPr lang="en-US" dirty="0" smtClean="0"/>
              <a:t>, with </a:t>
            </a:r>
            <a:r>
              <a:rPr lang="en-US" dirty="0"/>
              <a:t>subfields for day, month and year and that many of the respondents </a:t>
            </a:r>
            <a:r>
              <a:rPr lang="en-US" dirty="0" smtClean="0"/>
              <a:t>did not </a:t>
            </a:r>
            <a:r>
              <a:rPr lang="en-US" dirty="0"/>
              <a:t>bother to override the default values of 01 (day), 01 (month) and </a:t>
            </a:r>
            <a:r>
              <a:rPr lang="en-US" dirty="0" smtClean="0"/>
              <a:t>1930 (</a:t>
            </a:r>
            <a:r>
              <a:rPr lang="en-US" dirty="0"/>
              <a:t>year).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poorly designed program then converted the date of birth to </a:t>
            </a:r>
            <a:r>
              <a:rPr lang="en-US" dirty="0" smtClean="0"/>
              <a:t>an age </a:t>
            </a:r>
            <a:r>
              <a:rPr lang="en-US" dirty="0"/>
              <a:t>of 72 before storing it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90436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1867</TotalTime>
  <Words>1845</Words>
  <Application>Microsoft Office PowerPoint</Application>
  <PresentationFormat>On-screen Show (4:3)</PresentationFormat>
  <Paragraphs>158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Adjacency</vt:lpstr>
      <vt:lpstr>Data Mining</vt:lpstr>
      <vt:lpstr>PowerPoint Presentation</vt:lpstr>
      <vt:lpstr>Erroneous Values</vt:lpstr>
      <vt:lpstr>Noisy Values</vt:lpstr>
      <vt:lpstr>Cleaning Data</vt:lpstr>
      <vt:lpstr>Sorting Results</vt:lpstr>
      <vt:lpstr>Sorting Results</vt:lpstr>
      <vt:lpstr>Sorting Results</vt:lpstr>
      <vt:lpstr>Sorting Results</vt:lpstr>
      <vt:lpstr>Outliers</vt:lpstr>
      <vt:lpstr>Missing Values</vt:lpstr>
      <vt:lpstr>Missing Values</vt:lpstr>
      <vt:lpstr>Dealing with Missing Values</vt:lpstr>
      <vt:lpstr>Discard Instances</vt:lpstr>
      <vt:lpstr>Replace by Most Frequent Value</vt:lpstr>
      <vt:lpstr>Replace by Average Value</vt:lpstr>
      <vt:lpstr>Missing Values</vt:lpstr>
      <vt:lpstr>PowerPoint Presentation</vt:lpstr>
      <vt:lpstr>Reducing the Number of Attributes</vt:lpstr>
      <vt:lpstr>Reducing the Number of Attributes</vt:lpstr>
      <vt:lpstr>Reducing the Number of Attributes</vt:lpstr>
      <vt:lpstr>Quiz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tcl</dc:creator>
  <cp:lastModifiedBy>Jay Kumarr</cp:lastModifiedBy>
  <cp:revision>112</cp:revision>
  <dcterms:created xsi:type="dcterms:W3CDTF">2014-09-07T09:53:50Z</dcterms:created>
  <dcterms:modified xsi:type="dcterms:W3CDTF">2016-06-12T09:40:47Z</dcterms:modified>
</cp:coreProperties>
</file>