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78" r:id="rId25"/>
    <p:sldId id="279" r:id="rId26"/>
    <p:sldId id="286" r:id="rId27"/>
    <p:sldId id="288" r:id="rId28"/>
    <p:sldId id="287" r:id="rId29"/>
    <p:sldId id="289" r:id="rId30"/>
    <p:sldId id="280" r:id="rId31"/>
    <p:sldId id="281" r:id="rId32"/>
    <p:sldId id="282" r:id="rId33"/>
    <p:sldId id="283" r:id="rId34"/>
    <p:sldId id="284" r:id="rId35"/>
    <p:sldId id="290" r:id="rId36"/>
    <p:sldId id="291" r:id="rId37"/>
    <p:sldId id="292" r:id="rId38"/>
    <p:sldId id="293" r:id="rId39"/>
    <p:sldId id="294" r:id="rId40"/>
    <p:sldId id="295" r:id="rId41"/>
    <p:sldId id="296" r:id="rId42"/>
    <p:sldId id="297" r:id="rId43"/>
    <p:sldId id="298" r:id="rId44"/>
    <p:sldId id="299" r:id="rId45"/>
    <p:sldId id="341" r:id="rId46"/>
    <p:sldId id="342" r:id="rId47"/>
    <p:sldId id="301" r:id="rId48"/>
    <p:sldId id="302" r:id="rId49"/>
    <p:sldId id="303" r:id="rId50"/>
    <p:sldId id="304" r:id="rId51"/>
    <p:sldId id="305" r:id="rId52"/>
    <p:sldId id="308" r:id="rId53"/>
    <p:sldId id="309" r:id="rId54"/>
    <p:sldId id="310"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40" r:id="rId79"/>
    <p:sldId id="335" r:id="rId80"/>
    <p:sldId id="336" r:id="rId81"/>
    <p:sldId id="337" r:id="rId82"/>
    <p:sldId id="338" r:id="rId83"/>
    <p:sldId id="339"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E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6" autoAdjust="0"/>
    <p:restoredTop sz="84369" autoAdjust="0"/>
  </p:normalViewPr>
  <p:slideViewPr>
    <p:cSldViewPr>
      <p:cViewPr varScale="1">
        <p:scale>
          <a:sx n="93" d="100"/>
          <a:sy n="93" d="100"/>
        </p:scale>
        <p:origin x="2136" y="7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C68C9-024C-4A2E-8935-706640A2F524}" type="datetimeFigureOut">
              <a:rPr lang="en-US" smtClean="0"/>
              <a:t>8/21/2022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1A90E-E4F9-4224-BAE5-83ACFBA06059}" type="slidenum">
              <a:rPr lang="en-US" smtClean="0"/>
              <a:t>‹#›</a:t>
            </a:fld>
            <a:endParaRPr lang="en-US"/>
          </a:p>
        </p:txBody>
      </p:sp>
    </p:spTree>
    <p:extLst>
      <p:ext uri="{BB962C8B-B14F-4D97-AF65-F5344CB8AC3E}">
        <p14:creationId xmlns:p14="http://schemas.microsoft.com/office/powerpoint/2010/main" val="211901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Uni</a:t>
            </a:r>
            <a:r>
              <a:rPr lang="en-US" dirty="0"/>
              <a:t>-modal,</a:t>
            </a:r>
            <a:r>
              <a:rPr lang="en-US" baseline="0" dirty="0"/>
              <a:t>  multi-modal</a:t>
            </a:r>
          </a:p>
          <a:p>
            <a:r>
              <a:rPr lang="en-US" baseline="0" dirty="0"/>
              <a:t>Left skewed, right skewed</a:t>
            </a:r>
          </a:p>
          <a:p>
            <a:r>
              <a:rPr lang="en-US" baseline="0" dirty="0"/>
              <a:t>Outliers – gaps between bins</a:t>
            </a:r>
            <a:endParaRPr lang="en-US" dirty="0"/>
          </a:p>
        </p:txBody>
      </p:sp>
      <p:sp>
        <p:nvSpPr>
          <p:cNvPr id="4" name="Slide Number Placeholder 3"/>
          <p:cNvSpPr>
            <a:spLocks noGrp="1"/>
          </p:cNvSpPr>
          <p:nvPr>
            <p:ph type="sldNum" sz="quarter" idx="10"/>
          </p:nvPr>
        </p:nvSpPr>
        <p:spPr/>
        <p:txBody>
          <a:bodyPr/>
          <a:lstStyle/>
          <a:p>
            <a:fld id="{8091A90E-E4F9-4224-BAE5-83ACFBA06059}" type="slidenum">
              <a:rPr lang="en-US" smtClean="0"/>
              <a:t>54</a:t>
            </a:fld>
            <a:endParaRPr lang="en-US"/>
          </a:p>
        </p:txBody>
      </p:sp>
    </p:spTree>
    <p:extLst>
      <p:ext uri="{BB962C8B-B14F-4D97-AF65-F5344CB8AC3E}">
        <p14:creationId xmlns:p14="http://schemas.microsoft.com/office/powerpoint/2010/main" val="367106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65195" y="4650640"/>
            <a:ext cx="7329840" cy="859205"/>
          </a:xfrm>
          <a:effectLst/>
        </p:spPr>
        <p:txBody>
          <a:bodyPr>
            <a:normAutofit/>
          </a:bodyPr>
          <a:lstStyle>
            <a:lvl1pPr algn="l">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365195" y="5566870"/>
            <a:ext cx="7329840" cy="458115"/>
          </a:xfrm>
        </p:spPr>
        <p:txBody>
          <a:bodyPr>
            <a:normAutofit/>
          </a:bodyPr>
          <a:lstStyle>
            <a:lvl1pPr marL="0" indent="0" algn="l">
              <a:buNone/>
              <a:defRPr sz="2800">
                <a:solidFill>
                  <a:srgbClr val="0B0E0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588599-013C-47DD-9B89-FB39B014247C}" type="datetime1">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r>
              <a:rPr lang="en-US" dirty="0"/>
              <a:t>/</a:t>
            </a:r>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C90DC-6661-4349-87F8-FFE1BE2830F9}" type="datetime1">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A38A0-CAAE-4881-81A1-005413665730}" type="datetime1">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EEE405-1440-4744-9755-CD33270965E8}" type="datetime1">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458115"/>
          </a:xfrm>
        </p:spPr>
        <p:txBody>
          <a:bodyPr>
            <a:noAutofit/>
          </a:bodyPr>
          <a:lstStyle>
            <a:lvl1pPr algn="l">
              <a:defRPr sz="40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304800" y="1219200"/>
            <a:ext cx="8534400" cy="5181600"/>
          </a:xfrm>
        </p:spPr>
        <p:txBody>
          <a:bodyPr/>
          <a:lstStyle>
            <a:lvl1pPr>
              <a:defRPr sz="2800">
                <a:solidFill>
                  <a:srgbClr val="0B0E06"/>
                </a:solidFill>
              </a:defRPr>
            </a:lvl1pPr>
            <a:lvl2pPr>
              <a:defRPr>
                <a:solidFill>
                  <a:srgbClr val="0B0E06"/>
                </a:solidFill>
              </a:defRPr>
            </a:lvl2pPr>
            <a:lvl3pPr>
              <a:defRPr>
                <a:solidFill>
                  <a:srgbClr val="0B0E06"/>
                </a:solidFill>
              </a:defRPr>
            </a:lvl3pPr>
            <a:lvl4pPr>
              <a:defRPr>
                <a:solidFill>
                  <a:srgbClr val="0B0E06"/>
                </a:solidFill>
              </a:defRPr>
            </a:lvl4pPr>
            <a:lvl5pPr>
              <a:defRPr>
                <a:solidFill>
                  <a:srgbClr val="0B0E0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08E9C51-03CC-4722-8B51-A7ECDF7154D3}" type="datetime1">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374900"/>
            <a:ext cx="6558080" cy="763525"/>
          </a:xfrm>
        </p:spPr>
        <p:txBody>
          <a:bodyPr>
            <a:normAutofit/>
          </a:bodyPr>
          <a:lstStyle>
            <a:lvl1pPr algn="l">
              <a:defRPr sz="3600">
                <a:solidFill>
                  <a:srgbClr val="7ABC32"/>
                </a:solidFill>
              </a:defRPr>
            </a:lvl1pPr>
          </a:lstStyle>
          <a:p>
            <a:r>
              <a:rPr lang="en-US"/>
              <a:t>Click to edit Master title style</a:t>
            </a:r>
            <a:endParaRPr lang="en-US" dirty="0"/>
          </a:p>
        </p:txBody>
      </p:sp>
      <p:sp>
        <p:nvSpPr>
          <p:cNvPr id="3" name="Content Placeholder 2"/>
          <p:cNvSpPr>
            <a:spLocks noGrp="1"/>
          </p:cNvSpPr>
          <p:nvPr>
            <p:ph idx="1"/>
          </p:nvPr>
        </p:nvSpPr>
        <p:spPr>
          <a:xfrm>
            <a:off x="1976015" y="1291130"/>
            <a:ext cx="6558080" cy="4275740"/>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7660F-29CA-4A5D-B9BB-3E4C7B653C95}" type="datetime1">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EE52A-AD6D-4EF9-97D7-6BE4E1E2DE90}" type="datetime1">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9135DC-B36E-4B6E-9BEC-95E1D8EBDCAF}" type="datetime1">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532180"/>
          </a:xfrm>
        </p:spPr>
        <p:txBody>
          <a:bodyPr>
            <a:normAutofit/>
          </a:bodyPr>
          <a:lstStyle>
            <a:lvl1pPr algn="l">
              <a:defRPr sz="3600">
                <a:solidFill>
                  <a:schemeClr val="accent3">
                    <a:lumMod val="5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1882907"/>
            <a:ext cx="4040188" cy="639762"/>
          </a:xfrm>
        </p:spPr>
        <p:txBody>
          <a:bodyPr anchor="b"/>
          <a:lstStyle>
            <a:lvl1pPr marL="0" indent="0">
              <a:buNone/>
              <a:defRPr sz="2400" b="1">
                <a:solidFill>
                  <a:srgbClr val="7ABC3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512770"/>
            <a:ext cx="4040188"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1882907"/>
            <a:ext cx="4041775" cy="639762"/>
          </a:xfrm>
        </p:spPr>
        <p:txBody>
          <a:bodyPr anchor="b"/>
          <a:lstStyle>
            <a:lvl1pPr marL="0" indent="0">
              <a:buNone/>
              <a:defRPr sz="2400" b="1">
                <a:solidFill>
                  <a:srgbClr val="7ABC3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512770"/>
            <a:ext cx="4041775"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12CC9-C485-46B0-866E-333B3CD75818}" type="datetime1">
              <a:rPr lang="en-US" smtClean="0"/>
              <a:t>8/21/2022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26D6B9-B245-4F24-BE93-3A9A69AEB89C}" type="datetime1">
              <a:rPr lang="en-US" smtClean="0"/>
              <a:t>8/21/2022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FC23B-F381-4C45-9364-DDEA70E91C6A}" type="datetime1">
              <a:rPr lang="en-US" smtClean="0"/>
              <a:t>8/21/2022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47D903-7326-4128-B3B9-1D3D13B4624C}" type="datetime1">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B96A6-CAD5-498F-91E8-284829E8A859}" type="datetime1">
              <a:rPr lang="en-US" smtClean="0"/>
              <a:t>8/21/2022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57400"/>
            <a:ext cx="7329840" cy="859205"/>
          </a:xfrm>
        </p:spPr>
        <p:txBody>
          <a:bodyPr>
            <a:normAutofit/>
          </a:bodyPr>
          <a:lstStyle/>
          <a:p>
            <a:pPr algn="ctr"/>
            <a:endParaRPr lang="en-US" dirty="0"/>
          </a:p>
        </p:txBody>
      </p:sp>
      <p:sp>
        <p:nvSpPr>
          <p:cNvPr id="3" name="Subtitle 2"/>
          <p:cNvSpPr>
            <a:spLocks noGrp="1"/>
          </p:cNvSpPr>
          <p:nvPr>
            <p:ph type="subTitle" idx="1"/>
          </p:nvPr>
        </p:nvSpPr>
        <p:spPr>
          <a:xfrm>
            <a:off x="228600" y="3810000"/>
            <a:ext cx="8686800" cy="2590800"/>
          </a:xfrm>
        </p:spPr>
        <p:txBody>
          <a:bodyPr>
            <a:noAutofit/>
          </a:bodyPr>
          <a:lstStyle/>
          <a:p>
            <a:pPr algn="ctr"/>
            <a:r>
              <a:rPr lang="en-US" b="1" dirty="0"/>
              <a:t>Statistics</a:t>
            </a:r>
          </a:p>
          <a:p>
            <a:pPr algn="ctr"/>
            <a:endParaRPr lang="en-US" b="1" dirty="0"/>
          </a:p>
          <a:p>
            <a:pPr algn="ctr"/>
            <a:endParaRPr lang="en-US" b="1" dirty="0"/>
          </a:p>
          <a:p>
            <a:pPr algn="ctr"/>
            <a:endParaRPr lang="en-US" b="1" dirty="0"/>
          </a:p>
          <a:p>
            <a:pPr algn="ct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r>
              <a:rPr lang="en-US"/>
              <a:t>/</a:t>
            </a:r>
            <a:endParaRPr lang="en-US" dirty="0"/>
          </a:p>
        </p:txBody>
      </p:sp>
    </p:spTree>
    <p:extLst>
      <p:ext uri="{BB962C8B-B14F-4D97-AF65-F5344CB8AC3E}">
        <p14:creationId xmlns:p14="http://schemas.microsoft.com/office/powerpoint/2010/main" val="137991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50" y="533401"/>
            <a:ext cx="7002828"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15523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48" y="852019"/>
            <a:ext cx="6926152" cy="600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67200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50674"/>
            <a:ext cx="7010399" cy="623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2799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48" y="426971"/>
            <a:ext cx="8397052" cy="612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26112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6348"/>
            <a:ext cx="7467600" cy="661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89555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62" y="747213"/>
            <a:ext cx="6941338" cy="595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88949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04" y="1085850"/>
            <a:ext cx="8004096" cy="581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2696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78354"/>
            <a:ext cx="7924800" cy="613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89701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 y="481595"/>
            <a:ext cx="8215032" cy="599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28594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a:t>
            </a:r>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14983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385116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a:t>
            </a:r>
          </a:p>
        </p:txBody>
      </p:sp>
      <p:sp>
        <p:nvSpPr>
          <p:cNvPr id="3" name="Content Placeholder 2"/>
          <p:cNvSpPr>
            <a:spLocks noGrp="1"/>
          </p:cNvSpPr>
          <p:nvPr>
            <p:ph idx="1"/>
          </p:nvPr>
        </p:nvSpPr>
        <p:spPr/>
        <p:txBody>
          <a:bodyPr/>
          <a:lstStyle/>
          <a:p>
            <a:r>
              <a:rPr lang="en-US" dirty="0"/>
              <a:t>The science of collecting, </a:t>
            </a:r>
            <a:r>
              <a:rPr lang="en-US" dirty="0" err="1"/>
              <a:t>organising</a:t>
            </a:r>
            <a:r>
              <a:rPr lang="en-US" dirty="0"/>
              <a:t>, </a:t>
            </a:r>
            <a:r>
              <a:rPr lang="en-US" dirty="0" err="1"/>
              <a:t>summarising</a:t>
            </a:r>
            <a:r>
              <a:rPr lang="en-US" dirty="0"/>
              <a:t>, </a:t>
            </a:r>
            <a:r>
              <a:rPr lang="en-US" dirty="0" err="1"/>
              <a:t>analysing</a:t>
            </a:r>
            <a:r>
              <a:rPr lang="en-US" dirty="0"/>
              <a:t>, and interpreting data</a:t>
            </a:r>
          </a:p>
          <a:p>
            <a:r>
              <a:rPr lang="en-US" dirty="0"/>
              <a:t>Goal:</a:t>
            </a:r>
          </a:p>
          <a:p>
            <a:pPr lvl="1"/>
            <a:r>
              <a:rPr lang="en-US" dirty="0"/>
              <a:t>Use imperfect information (our data) to infer facts, make predictions, and make decisions</a:t>
            </a:r>
          </a:p>
          <a:p>
            <a:pPr lvl="1"/>
            <a:endParaRPr lang="en-US" dirty="0"/>
          </a:p>
          <a:p>
            <a:r>
              <a:rPr lang="en-US" dirty="0"/>
              <a:t>Descriptive Statistics: </a:t>
            </a:r>
          </a:p>
          <a:p>
            <a:pPr lvl="1"/>
            <a:r>
              <a:rPr lang="en-US" dirty="0" err="1"/>
              <a:t>Summarising</a:t>
            </a:r>
            <a:r>
              <a:rPr lang="en-US" dirty="0"/>
              <a:t> data with numbers or pictures</a:t>
            </a:r>
          </a:p>
          <a:p>
            <a:r>
              <a:rPr lang="en-US" dirty="0"/>
              <a:t>Inferential Statistics: </a:t>
            </a:r>
          </a:p>
          <a:p>
            <a:pPr lvl="1"/>
            <a:r>
              <a:rPr lang="en-US" dirty="0"/>
              <a:t>Making conclusions or decisions based on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58755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Make the Box Plot</a:t>
            </a:r>
          </a:p>
        </p:txBody>
      </p:sp>
      <p:sp>
        <p:nvSpPr>
          <p:cNvPr id="3" name="Content Placeholder 2"/>
          <p:cNvSpPr>
            <a:spLocks noGrp="1"/>
          </p:cNvSpPr>
          <p:nvPr>
            <p:ph idx="1"/>
          </p:nvPr>
        </p:nvSpPr>
        <p:spPr/>
        <p:txBody>
          <a:bodyPr/>
          <a:lstStyle/>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2286000"/>
            <a:ext cx="72675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91000"/>
            <a:ext cx="52959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27063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52800"/>
            <a:ext cx="8229600" cy="458115"/>
          </a:xfrm>
        </p:spPr>
        <p:txBody>
          <a:bodyPr/>
          <a:lstStyle/>
          <a:p>
            <a:pPr algn="ctr"/>
            <a:r>
              <a:rPr lang="en-US" dirty="0"/>
              <a:t>The Centre of the Data and the Effects of Extreme Values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16471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Age – Actual Age  </a:t>
            </a:r>
            <a:br>
              <a:rPr lang="en-US" dirty="0"/>
            </a:br>
            <a:r>
              <a:rPr lang="en-US" dirty="0"/>
              <a:t>				from 400 skeletons </a:t>
            </a:r>
          </a:p>
        </p:txBody>
      </p:sp>
      <p:sp>
        <p:nvSpPr>
          <p:cNvPr id="3" name="Content Placeholder 2"/>
          <p:cNvSpPr>
            <a:spLocks noGrp="1"/>
          </p:cNvSpPr>
          <p:nvPr>
            <p:ph idx="1"/>
          </p:nvPr>
        </p:nvSpPr>
        <p:spPr/>
        <p:txBody>
          <a:bodyPr/>
          <a:lstStyle/>
          <a:p>
            <a:r>
              <a:rPr lang="en-US" dirty="0"/>
              <a:t>Data provided by some anthropologist. </a:t>
            </a:r>
          </a:p>
          <a:p>
            <a:r>
              <a:rPr lang="en-US" dirty="0"/>
              <a:t>Trying to estimate age at death from skeletal remains. </a:t>
            </a:r>
          </a:p>
          <a:p>
            <a:r>
              <a:rPr lang="en-US" dirty="0"/>
              <a:t>The age estimation from skeletons is done with the help of Di </a:t>
            </a:r>
            <a:r>
              <a:rPr lang="en-US" dirty="0" err="1"/>
              <a:t>Ganji</a:t>
            </a:r>
            <a:r>
              <a:rPr lang="en-US" dirty="0"/>
              <a:t> et al. (  ) method.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928467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8115"/>
          </a:xfrm>
        </p:spPr>
        <p:txBody>
          <a:bodyPr/>
          <a:lstStyle/>
          <a:p>
            <a:endParaRPr lang="en-US"/>
          </a:p>
        </p:txBody>
      </p:sp>
      <p:sp>
        <p:nvSpPr>
          <p:cNvPr id="3" name="Content Placeholder 2"/>
          <p:cNvSpPr>
            <a:spLocks noGrp="1"/>
          </p:cNvSpPr>
          <p:nvPr>
            <p:ph idx="1"/>
          </p:nvPr>
        </p:nvSpPr>
        <p:spPr>
          <a:xfrm>
            <a:off x="0" y="685800"/>
            <a:ext cx="8839200" cy="5715000"/>
          </a:xfrm>
        </p:spPr>
        <p:txBody>
          <a:bodyPr numCol="2">
            <a:noAutofit/>
          </a:bodyPr>
          <a:lstStyle/>
          <a:p>
            <a:pPr marL="0" indent="0">
              <a:buNone/>
            </a:pPr>
            <a:r>
              <a:rPr lang="en-US" sz="1600" dirty="0"/>
              <a:t> Observation    Sex    BMI            Age    </a:t>
            </a:r>
            <a:r>
              <a:rPr lang="en-US" sz="1600" dirty="0" err="1"/>
              <a:t>DGEst</a:t>
            </a:r>
            <a:r>
              <a:rPr lang="en-US" sz="1600" dirty="0"/>
              <a:t>    </a:t>
            </a:r>
            <a:r>
              <a:rPr lang="en-US" sz="1600" dirty="0" err="1"/>
              <a:t>DGDiff</a:t>
            </a:r>
            <a:endParaRPr lang="en-US" sz="1600" dirty="0"/>
          </a:p>
          <a:p>
            <a:pPr marL="0" indent="0">
              <a:buNone/>
            </a:pPr>
            <a:r>
              <a:rPr lang="en-US" sz="1600" dirty="0"/>
              <a:t>          1         2     underweight     78        44             -34    </a:t>
            </a:r>
          </a:p>
          <a:p>
            <a:pPr marL="0" indent="0">
              <a:buNone/>
            </a:pPr>
            <a:r>
              <a:rPr lang="en-US" sz="1600" dirty="0"/>
              <a:t>          2         1     normal               44        32             -12    </a:t>
            </a:r>
          </a:p>
          <a:p>
            <a:pPr marL="0" indent="0">
              <a:buNone/>
            </a:pPr>
            <a:r>
              <a:rPr lang="en-US" sz="1600" dirty="0"/>
              <a:t>          3         1     overweight       72        32             -40    </a:t>
            </a:r>
          </a:p>
          <a:p>
            <a:pPr marL="0" indent="0">
              <a:buNone/>
            </a:pPr>
            <a:r>
              <a:rPr lang="en-US" sz="1600" dirty="0"/>
              <a:t>          4         1     overweight       59        44             -15    </a:t>
            </a:r>
          </a:p>
          <a:p>
            <a:pPr marL="0" indent="0">
              <a:buNone/>
            </a:pPr>
            <a:r>
              <a:rPr lang="en-US" sz="1600" dirty="0"/>
              <a:t>          5         1     normal              60        32             -28    </a:t>
            </a:r>
          </a:p>
          <a:p>
            <a:pPr marL="0" indent="0">
              <a:buNone/>
            </a:pPr>
            <a:r>
              <a:rPr lang="en-US" sz="1600" dirty="0"/>
              <a:t>          6         1     underweight    34        25              -9    </a:t>
            </a:r>
          </a:p>
          <a:p>
            <a:pPr marL="0" indent="0">
              <a:buNone/>
            </a:pPr>
            <a:r>
              <a:rPr lang="en-US" sz="1600" dirty="0"/>
              <a:t>          7         1     overweight      50        32             -18    </a:t>
            </a:r>
          </a:p>
          <a:p>
            <a:pPr marL="0" indent="0">
              <a:buNone/>
            </a:pPr>
            <a:r>
              <a:rPr lang="en-US" sz="1600" dirty="0"/>
              <a:t>          8         1     underweight    73        50             -23    </a:t>
            </a:r>
          </a:p>
          <a:p>
            <a:pPr marL="0" indent="0">
              <a:buNone/>
            </a:pPr>
            <a:r>
              <a:rPr lang="en-US" sz="1600" dirty="0"/>
              <a:t>          9         1     normal              70        39             -31    </a:t>
            </a:r>
          </a:p>
          <a:p>
            <a:pPr marL="0" indent="0">
              <a:buNone/>
            </a:pPr>
            <a:r>
              <a:rPr lang="en-US" sz="1600" dirty="0"/>
              <a:t>         10         1     normal             60        44             -16    </a:t>
            </a:r>
          </a:p>
          <a:p>
            <a:pPr marL="0" indent="0">
              <a:buNone/>
            </a:pPr>
            <a:r>
              <a:rPr lang="en-US" sz="1600" dirty="0"/>
              <a:t>         11         1     normal             58        32             -26    </a:t>
            </a:r>
          </a:p>
          <a:p>
            <a:pPr marL="0" indent="0">
              <a:buNone/>
            </a:pPr>
            <a:r>
              <a:rPr lang="en-US" sz="1600" dirty="0"/>
              <a:t>         12         1     overweight      61        32             -29    </a:t>
            </a:r>
          </a:p>
          <a:p>
            <a:pPr marL="0" indent="0">
              <a:buNone/>
            </a:pPr>
            <a:r>
              <a:rPr lang="en-US" sz="1600" dirty="0"/>
              <a:t>         13         2     overweight      52        44              -8    </a:t>
            </a:r>
          </a:p>
          <a:p>
            <a:pPr marL="0" indent="0">
              <a:buNone/>
            </a:pPr>
            <a:r>
              <a:rPr lang="en-US" sz="1600" dirty="0"/>
              <a:t>         14         1     normal             67        44             -23    </a:t>
            </a:r>
          </a:p>
          <a:p>
            <a:pPr marL="0" indent="0">
              <a:buNone/>
            </a:pPr>
            <a:r>
              <a:rPr lang="en-US" sz="1600" dirty="0"/>
              <a:t>         15         1     normal             60        44             -16    </a:t>
            </a:r>
          </a:p>
          <a:p>
            <a:pPr marL="0" indent="0">
              <a:buNone/>
            </a:pPr>
            <a:r>
              <a:rPr lang="en-US" sz="1600" dirty="0"/>
              <a:t>         16         1     normal             68        50             -18    </a:t>
            </a:r>
          </a:p>
          <a:p>
            <a:pPr marL="0" indent="0">
              <a:buNone/>
            </a:pPr>
            <a:r>
              <a:rPr lang="en-US" sz="1600" dirty="0"/>
              <a:t>         17         2     overweight      35        12             -23    </a:t>
            </a:r>
          </a:p>
          <a:p>
            <a:pPr marL="0" indent="0">
              <a:buNone/>
            </a:pPr>
            <a:r>
              <a:rPr lang="en-US" sz="1600" dirty="0"/>
              <a:t>         18         2     obese               81        39             -42    </a:t>
            </a:r>
          </a:p>
          <a:p>
            <a:pPr marL="0" indent="0">
              <a:buNone/>
            </a:pPr>
            <a:r>
              <a:rPr lang="en-US" sz="1600" dirty="0"/>
              <a:t>         </a:t>
            </a:r>
          </a:p>
          <a:p>
            <a:pPr marL="0" indent="0">
              <a:buNone/>
            </a:pPr>
            <a:endParaRPr lang="en-US" sz="1600" dirty="0"/>
          </a:p>
          <a:p>
            <a:pPr marL="0" indent="0">
              <a:buNone/>
            </a:pPr>
            <a:r>
              <a:rPr lang="en-US" sz="1600" dirty="0"/>
              <a:t>         19         2     underweight     73        44             -29    </a:t>
            </a:r>
          </a:p>
          <a:p>
            <a:pPr marL="0" indent="0">
              <a:buNone/>
            </a:pPr>
            <a:r>
              <a:rPr lang="en-US" sz="1600" dirty="0"/>
              <a:t>         20         1     normal               65        39             -26    </a:t>
            </a:r>
          </a:p>
          <a:p>
            <a:pPr marL="0" indent="0">
              <a:buNone/>
            </a:pPr>
            <a:r>
              <a:rPr lang="en-US" sz="1600" dirty="0"/>
              <a:t>         21         1     normal               57        57               0    </a:t>
            </a:r>
          </a:p>
          <a:p>
            <a:pPr marL="0" indent="0">
              <a:buNone/>
            </a:pPr>
            <a:r>
              <a:rPr lang="en-US" sz="1600" dirty="0"/>
              <a:t>         22         2     normal               67        32             -35    </a:t>
            </a:r>
          </a:p>
          <a:p>
            <a:pPr marL="0" indent="0">
              <a:buNone/>
            </a:pPr>
            <a:r>
              <a:rPr lang="en-US" sz="1600" dirty="0"/>
              <a:t>         23         2     normal               60        44             -16    </a:t>
            </a:r>
          </a:p>
          <a:p>
            <a:pPr marL="0" indent="0">
              <a:buNone/>
            </a:pPr>
            <a:r>
              <a:rPr lang="en-US" sz="1600" dirty="0"/>
              <a:t>         24         1     normal               35        32              -3    </a:t>
            </a:r>
          </a:p>
          <a:p>
            <a:pPr marL="0" indent="0">
              <a:buNone/>
            </a:pPr>
            <a:r>
              <a:rPr lang="en-US" sz="1600" dirty="0"/>
              <a:t>         25         1     overweight        64        32             -32    </a:t>
            </a:r>
          </a:p>
          <a:p>
            <a:pPr marL="0" indent="0">
              <a:buNone/>
            </a:pPr>
            <a:r>
              <a:rPr lang="en-US" sz="1600" dirty="0"/>
              <a:t>         26         1     normal               76        32             -44    </a:t>
            </a:r>
          </a:p>
          <a:p>
            <a:pPr marL="0" indent="0">
              <a:buNone/>
            </a:pPr>
            <a:r>
              <a:rPr lang="en-US" sz="1600" dirty="0"/>
              <a:t>         27         2     underweight     39        32              -7    </a:t>
            </a:r>
          </a:p>
          <a:p>
            <a:pPr marL="0" indent="0">
              <a:buNone/>
            </a:pPr>
            <a:r>
              <a:rPr lang="en-US" sz="1600" dirty="0"/>
              <a:t>         28         1     overweight        60        44             -16    </a:t>
            </a:r>
          </a:p>
          <a:p>
            <a:pPr marL="0" indent="0">
              <a:buNone/>
            </a:pPr>
            <a:r>
              <a:rPr lang="en-US" sz="1600" dirty="0"/>
              <a:t>         29         1     normal                41        61              20    </a:t>
            </a:r>
          </a:p>
          <a:p>
            <a:pPr marL="0" indent="0">
              <a:buNone/>
            </a:pPr>
            <a:r>
              <a:rPr lang="en-US" sz="1600" dirty="0"/>
              <a:t>         30         1     obese                  55        32            -23    </a:t>
            </a:r>
          </a:p>
          <a:p>
            <a:pPr marL="0" indent="0">
              <a:buNone/>
            </a:pPr>
            <a:r>
              <a:rPr lang="en-US" sz="1600" dirty="0"/>
              <a:t>         31         2     normal                38        57              19    </a:t>
            </a:r>
          </a:p>
          <a:p>
            <a:pPr marL="0" indent="0">
              <a:buNone/>
            </a:pPr>
            <a:r>
              <a:rPr lang="en-US" sz="1600" dirty="0"/>
              <a:t>         32         1     normal                60        61               1</a:t>
            </a:r>
          </a:p>
          <a:p>
            <a:pPr marL="0" indent="0">
              <a:buNone/>
            </a:pPr>
            <a:r>
              <a:rPr lang="de-DE" sz="1600" dirty="0"/>
              <a:t>         33         1     normal               70        50             -20    </a:t>
            </a:r>
          </a:p>
          <a:p>
            <a:pPr marL="0" indent="0">
              <a:buNone/>
            </a:pPr>
            <a:r>
              <a:rPr lang="de-DE" sz="1600" dirty="0"/>
              <a:t>         34         1     normal               70        44             -26    </a:t>
            </a:r>
          </a:p>
          <a:p>
            <a:pPr marL="0" indent="0">
              <a:buNone/>
            </a:pPr>
            <a:r>
              <a:rPr lang="de-DE" sz="1600" dirty="0"/>
              <a:t>         35         1     normal               50        44              -6    </a:t>
            </a:r>
          </a:p>
          <a:p>
            <a:pPr marL="0" indent="0">
              <a:buNone/>
            </a:pPr>
            <a:r>
              <a:rPr lang="de-DE" sz="1600" dirty="0"/>
              <a:t>         36         1     overweight        28        25              -3    </a:t>
            </a:r>
          </a:p>
          <a:p>
            <a:pPr marL="0" indent="0">
              <a:buNone/>
            </a:pPr>
            <a:r>
              <a:rPr lang="de-DE" sz="1600" dirty="0"/>
              <a:t>         37         2     underweight     66        44             -22 </a:t>
            </a:r>
            <a:r>
              <a:rPr lang="en-US" sz="16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87150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458115"/>
          </a:xfrm>
        </p:spPr>
        <p:txBody>
          <a:bodyPr/>
          <a:lstStyle/>
          <a:p>
            <a:r>
              <a:rPr lang="en-US" dirty="0"/>
              <a:t>Estimated Age – Actual Age  </a:t>
            </a:r>
            <a:br>
              <a:rPr lang="en-US" dirty="0"/>
            </a:br>
            <a:r>
              <a:rPr lang="en-US" dirty="0"/>
              <a:t>				from 400 skeletons </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467600" cy="5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669267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Content Placeholder 2"/>
          <p:cNvSpPr>
            <a:spLocks noGrp="1"/>
          </p:cNvSpPr>
          <p:nvPr>
            <p:ph idx="1"/>
          </p:nvPr>
        </p:nvSpPr>
        <p:spPr/>
        <p:txBody>
          <a:bodyPr/>
          <a:lstStyle/>
          <a:p>
            <a:r>
              <a:rPr lang="en-US" dirty="0"/>
              <a:t>There are some positive values, </a:t>
            </a:r>
          </a:p>
          <a:p>
            <a:r>
              <a:rPr lang="en-US" dirty="0"/>
              <a:t>We can see that most of the observations are negative. </a:t>
            </a:r>
          </a:p>
          <a:p>
            <a:r>
              <a:rPr lang="en-US" dirty="0"/>
              <a:t>In fact, because the third quartile is negative, we know that more than three quarters or 75% of the data are negative. </a:t>
            </a:r>
          </a:p>
          <a:p>
            <a:r>
              <a:rPr lang="en-US" dirty="0"/>
              <a:t>So, the method of Di </a:t>
            </a:r>
            <a:r>
              <a:rPr lang="en-US" dirty="0" err="1"/>
              <a:t>Ganji</a:t>
            </a:r>
            <a:r>
              <a:rPr lang="en-US" dirty="0"/>
              <a:t> tends to underestimate the age of death.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322433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Content Placeholder 2"/>
          <p:cNvSpPr>
            <a:spLocks noGrp="1"/>
          </p:cNvSpPr>
          <p:nvPr>
            <p:ph idx="1"/>
          </p:nvPr>
        </p:nvSpPr>
        <p:spPr>
          <a:xfrm>
            <a:off x="304800" y="1219200"/>
            <a:ext cx="8077200" cy="5181600"/>
          </a:xfrm>
        </p:spPr>
        <p:txBody>
          <a:bodyPr/>
          <a:lstStyle/>
          <a:p>
            <a:r>
              <a:rPr lang="en-US" dirty="0"/>
              <a:t>It's also possible with this method to be way off from the actual age. </a:t>
            </a:r>
          </a:p>
          <a:p>
            <a:r>
              <a:rPr lang="en-US" dirty="0"/>
              <a:t>Note that the minimum value is negative 60. </a:t>
            </a:r>
          </a:p>
          <a:p>
            <a:r>
              <a:rPr lang="en-US" dirty="0"/>
              <a:t>Meaning for one of the observations, the estimate was 60 years younger than the actual age. </a:t>
            </a:r>
          </a:p>
          <a:p>
            <a:endParaRPr lang="en-US" dirty="0"/>
          </a:p>
          <a:p>
            <a:endParaRPr lang="en-US" dirty="0"/>
          </a:p>
          <a:p>
            <a:r>
              <a:rPr lang="en-US" dirty="0"/>
              <a:t>We to investigate how unusual this value of negative 60 is! </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739208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number summary</a:t>
            </a:r>
          </a:p>
        </p:txBody>
      </p:sp>
      <p:sp>
        <p:nvSpPr>
          <p:cNvPr id="3" name="Content Placeholder 2"/>
          <p:cNvSpPr>
            <a:spLocks noGrp="1"/>
          </p:cNvSpPr>
          <p:nvPr>
            <p:ph idx="1"/>
          </p:nvPr>
        </p:nvSpPr>
        <p:spPr>
          <a:xfrm>
            <a:off x="304800" y="1219200"/>
            <a:ext cx="8839200" cy="5181600"/>
          </a:xfrm>
        </p:spPr>
        <p:txBody>
          <a:bodyPr numCol="2">
            <a:normAutofit/>
          </a:bodyPr>
          <a:lstStyle/>
          <a:p>
            <a:r>
              <a:rPr lang="en-US" dirty="0"/>
              <a:t>Min          -60</a:t>
            </a:r>
          </a:p>
          <a:p>
            <a:r>
              <a:rPr lang="en-US" dirty="0"/>
              <a:t>1</a:t>
            </a:r>
            <a:r>
              <a:rPr lang="en-US" baseline="30000" dirty="0"/>
              <a:t>st</a:t>
            </a:r>
            <a:r>
              <a:rPr lang="en-US" dirty="0"/>
              <a:t> Q         -23</a:t>
            </a:r>
          </a:p>
          <a:p>
            <a:r>
              <a:rPr lang="en-US" dirty="0"/>
              <a:t>Median   -13</a:t>
            </a:r>
          </a:p>
          <a:p>
            <a:r>
              <a:rPr lang="en-US" dirty="0"/>
              <a:t>3</a:t>
            </a:r>
            <a:r>
              <a:rPr lang="en-US" baseline="30000" dirty="0"/>
              <a:t>rd</a:t>
            </a:r>
            <a:r>
              <a:rPr lang="en-US" dirty="0"/>
              <a:t> Q        -5</a:t>
            </a:r>
          </a:p>
          <a:p>
            <a:r>
              <a:rPr lang="en-US" dirty="0"/>
              <a:t>Max         32</a:t>
            </a:r>
          </a:p>
          <a:p>
            <a:endParaRPr lang="en-US" dirty="0"/>
          </a:p>
          <a:p>
            <a:endParaRPr lang="en-US" dirty="0"/>
          </a:p>
          <a:p>
            <a:r>
              <a:rPr lang="en-US" dirty="0"/>
              <a:t>Calculate Inter Quartile Range (IQR)  :  -5 – (-23) </a:t>
            </a:r>
          </a:p>
          <a:p>
            <a:pPr marL="0" indent="0">
              <a:buNone/>
            </a:pPr>
            <a:r>
              <a:rPr lang="en-US" dirty="0"/>
              <a:t>		= 18</a:t>
            </a:r>
          </a:p>
          <a:p>
            <a:r>
              <a:rPr lang="en-US" dirty="0"/>
              <a:t>Locate the inner fences, which  are designed to contain most of the data. </a:t>
            </a:r>
          </a:p>
          <a:p>
            <a:r>
              <a:rPr lang="en-US" dirty="0"/>
              <a:t>The inner fences are the values that are  1.5 times the IQR beyond the first and  third quartile.</a:t>
            </a:r>
          </a:p>
          <a:p>
            <a:r>
              <a:rPr lang="en-US" dirty="0"/>
              <a:t>Calculating Lower inner fence: -23 – (1.5 * 18) =-50</a:t>
            </a:r>
          </a:p>
          <a:p>
            <a:r>
              <a:rPr lang="en-US" dirty="0"/>
              <a:t>Similarly, for the upper inner -5 + (1.5 * 18) = 22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626728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Modified Box Plot</a:t>
            </a:r>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431673"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446289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 Statistic</a:t>
            </a:r>
          </a:p>
        </p:txBody>
      </p:sp>
      <p:sp>
        <p:nvSpPr>
          <p:cNvPr id="3" name="Content Placeholder 2"/>
          <p:cNvSpPr>
            <a:spLocks noGrp="1"/>
          </p:cNvSpPr>
          <p:nvPr>
            <p:ph idx="1"/>
          </p:nvPr>
        </p:nvSpPr>
        <p:spPr/>
        <p:txBody>
          <a:bodyPr>
            <a:normAutofit/>
          </a:bodyPr>
          <a:lstStyle/>
          <a:p>
            <a:r>
              <a:rPr lang="en-US" dirty="0"/>
              <a:t>Values outside the fences are indicated individually and are worthy of some attention, particularly isolated values that are far outside the fences. </a:t>
            </a:r>
          </a:p>
          <a:p>
            <a:r>
              <a:rPr lang="en-US" dirty="0"/>
              <a:t>Median 13</a:t>
            </a:r>
          </a:p>
          <a:p>
            <a:r>
              <a:rPr lang="en-US" dirty="0"/>
              <a:t>Mean  14.2</a:t>
            </a:r>
          </a:p>
          <a:p>
            <a:r>
              <a:rPr lang="en-US" dirty="0"/>
              <a:t>Mean is not a robust statistic. That is, it is not resistant to extreme  observations. </a:t>
            </a:r>
          </a:p>
          <a:p>
            <a:r>
              <a:rPr lang="en-US" dirty="0"/>
              <a:t>In contrast, the median is a robust statistic. Changing the values of the extreme observations does not change the value of the middle observation.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50241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Static </a:t>
            </a:r>
          </a:p>
        </p:txBody>
      </p:sp>
      <p:sp>
        <p:nvSpPr>
          <p:cNvPr id="3" name="Content Placeholder 2"/>
          <p:cNvSpPr>
            <a:spLocks noGrp="1"/>
          </p:cNvSpPr>
          <p:nvPr>
            <p:ph idx="1"/>
          </p:nvPr>
        </p:nvSpPr>
        <p:spPr/>
        <p:txBody>
          <a:bodyPr/>
          <a:lstStyle/>
          <a:p>
            <a:r>
              <a:rPr lang="en-US" dirty="0"/>
              <a:t>It is a number or value, in context</a:t>
            </a:r>
          </a:p>
          <a:p>
            <a:endParaRPr lang="en-US" dirty="0"/>
          </a:p>
          <a:p>
            <a:r>
              <a:rPr lang="en-US" dirty="0"/>
              <a:t>It is essential to understand the context</a:t>
            </a:r>
          </a:p>
          <a:p>
            <a:pPr lvl="1"/>
            <a:r>
              <a:rPr lang="en-US" dirty="0"/>
              <a:t>Which data?</a:t>
            </a:r>
          </a:p>
          <a:p>
            <a:pPr lvl="1"/>
            <a:r>
              <a:rPr lang="en-US" dirty="0"/>
              <a:t>How collected?</a:t>
            </a:r>
          </a:p>
          <a:p>
            <a:pPr lvl="1"/>
            <a:r>
              <a:rPr lang="en-US" dirty="0"/>
              <a:t>Or whom?</a:t>
            </a:r>
          </a:p>
          <a:p>
            <a:pPr lvl="1"/>
            <a:r>
              <a:rPr lang="en-US" dirty="0"/>
              <a:t>For what?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21453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construction of a 						modified box plot</a:t>
            </a:r>
          </a:p>
        </p:txBody>
      </p:sp>
      <p:sp>
        <p:nvSpPr>
          <p:cNvPr id="3" name="Content Placeholder 2"/>
          <p:cNvSpPr>
            <a:spLocks noGrp="1"/>
          </p:cNvSpPr>
          <p:nvPr>
            <p:ph idx="1"/>
          </p:nvPr>
        </p:nvSpPr>
        <p:spPr>
          <a:xfrm>
            <a:off x="304800" y="1371600"/>
            <a:ext cx="8534400" cy="5181600"/>
          </a:xfrm>
        </p:spPr>
        <p:txBody>
          <a:bodyPr>
            <a:normAutofit fontScale="92500"/>
          </a:bodyPr>
          <a:lstStyle/>
          <a:p>
            <a:pPr marL="514350" indent="-514350">
              <a:buFont typeface="+mj-lt"/>
              <a:buAutoNum type="arabicPeriod"/>
            </a:pPr>
            <a:r>
              <a:rPr lang="en-US" dirty="0"/>
              <a:t>Draw a box from the 1</a:t>
            </a:r>
            <a:r>
              <a:rPr lang="en-US" baseline="30000" dirty="0"/>
              <a:t>st</a:t>
            </a:r>
            <a:r>
              <a:rPr lang="en-US" dirty="0"/>
              <a:t> to 3</a:t>
            </a:r>
            <a:r>
              <a:rPr lang="en-US" baseline="30000" dirty="0"/>
              <a:t>rd</a:t>
            </a:r>
            <a:r>
              <a:rPr lang="en-US" dirty="0"/>
              <a:t> quartiles</a:t>
            </a:r>
          </a:p>
          <a:p>
            <a:pPr marL="514350" indent="-514350">
              <a:buFont typeface="+mj-lt"/>
              <a:buAutoNum type="arabicPeriod"/>
            </a:pPr>
            <a:r>
              <a:rPr lang="en-US" dirty="0"/>
              <a:t>Indicate the median with a line in the box</a:t>
            </a:r>
          </a:p>
          <a:p>
            <a:pPr marL="514350" indent="-514350">
              <a:buFont typeface="+mj-lt"/>
              <a:buAutoNum type="arabicPeriod"/>
            </a:pPr>
            <a:r>
              <a:rPr lang="en-US" dirty="0"/>
              <a:t>Calculate</a:t>
            </a:r>
          </a:p>
          <a:p>
            <a:pPr marL="914400" lvl="1" indent="-514350"/>
            <a:r>
              <a:rPr lang="en-US" dirty="0"/>
              <a:t>Interquartile range (IQR) = 3</a:t>
            </a:r>
            <a:r>
              <a:rPr lang="en-US" baseline="30000" dirty="0"/>
              <a:t>rd</a:t>
            </a:r>
            <a:r>
              <a:rPr lang="en-US" dirty="0"/>
              <a:t> quartile – 1</a:t>
            </a:r>
            <a:r>
              <a:rPr lang="en-US" baseline="30000" dirty="0"/>
              <a:t>st</a:t>
            </a:r>
            <a:r>
              <a:rPr lang="en-US" dirty="0"/>
              <a:t> quartile</a:t>
            </a:r>
          </a:p>
          <a:p>
            <a:pPr marL="914400" lvl="1" indent="-514350"/>
            <a:r>
              <a:rPr lang="en-US" dirty="0"/>
              <a:t>Lower inner fence = 1</a:t>
            </a:r>
            <a:r>
              <a:rPr lang="en-US" baseline="30000" dirty="0"/>
              <a:t>st</a:t>
            </a:r>
            <a:r>
              <a:rPr lang="en-US" dirty="0"/>
              <a:t> quartile – 1.5 * IQR</a:t>
            </a:r>
          </a:p>
          <a:p>
            <a:pPr marL="914400" lvl="1" indent="-514350"/>
            <a:r>
              <a:rPr lang="en-US" dirty="0"/>
              <a:t>Upper inner fence = 3</a:t>
            </a:r>
            <a:r>
              <a:rPr lang="en-US" baseline="30000" dirty="0"/>
              <a:t>rd</a:t>
            </a:r>
            <a:r>
              <a:rPr lang="en-US" dirty="0"/>
              <a:t> quartile + 1.5 * IQR</a:t>
            </a:r>
          </a:p>
          <a:p>
            <a:pPr marL="514350" indent="-514350">
              <a:buFont typeface="+mj-lt"/>
              <a:buAutoNum type="arabicPeriod"/>
            </a:pPr>
            <a:r>
              <a:rPr lang="en-US" dirty="0"/>
              <a:t>The whiskers extend to the largest data value that is less than or equal to the upper inner fence and the smallest data value that is greater than or equal to the inner fence</a:t>
            </a:r>
          </a:p>
          <a:p>
            <a:pPr marL="514350" indent="-514350">
              <a:buFont typeface="+mj-lt"/>
              <a:buAutoNum type="arabicPeriod"/>
            </a:pPr>
            <a:r>
              <a:rPr lang="en-US" dirty="0"/>
              <a:t>Data values outside the fences are indicated separately and may be worthy of attention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3867409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Trimmed Mean</a:t>
            </a:r>
          </a:p>
        </p:txBody>
      </p:sp>
      <p:sp>
        <p:nvSpPr>
          <p:cNvPr id="3" name="Content Placeholder 2"/>
          <p:cNvSpPr>
            <a:spLocks noGrp="1"/>
          </p:cNvSpPr>
          <p:nvPr>
            <p:ph idx="1"/>
          </p:nvPr>
        </p:nvSpPr>
        <p:spPr/>
        <p:txBody>
          <a:bodyPr>
            <a:normAutofit lnSpcReduction="10000"/>
          </a:bodyPr>
          <a:lstStyle/>
          <a:p>
            <a:r>
              <a:rPr lang="en-US" dirty="0"/>
              <a:t>Suppose we wanted to limit the influence of the extreme observations on the calculation of the mean, one option is to use a trimmed mean. </a:t>
            </a:r>
          </a:p>
          <a:p>
            <a:r>
              <a:rPr lang="en-US" dirty="0"/>
              <a:t>To find a 10% trimmed mean, delete the largest 10% and the smallest 10% of the data, and then take the average of the remaining observations. </a:t>
            </a:r>
          </a:p>
          <a:p>
            <a:r>
              <a:rPr lang="en-US" dirty="0"/>
              <a:t>For these data, we remove the 40 largest and smallest data values, and the 10% trimmed mean is negative 13.8. </a:t>
            </a:r>
          </a:p>
          <a:p>
            <a:r>
              <a:rPr lang="en-US" dirty="0"/>
              <a:t>Note that the trimmed mean is closer to the median than the mean, as the trimmed mean is more robust to extreme observations than the mean.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425770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1800" dirty="0"/>
              <a:t>The modified box plot needed to be very compressed to </a:t>
            </a:r>
            <a:br>
              <a:rPr lang="en-US" sz="1800" dirty="0"/>
            </a:br>
            <a:r>
              <a:rPr lang="en-US" sz="1800" dirty="0"/>
              <a:t>fit 2 extreme values on the screen. </a:t>
            </a:r>
            <a:br>
              <a:rPr lang="en-US" sz="1800" dirty="0"/>
            </a:br>
            <a:endParaRPr lang="en-US" sz="1800" dirty="0"/>
          </a:p>
        </p:txBody>
      </p:sp>
      <p:sp>
        <p:nvSpPr>
          <p:cNvPr id="3" name="Content Placeholder 2"/>
          <p:cNvSpPr>
            <a:spLocks noGrp="1"/>
          </p:cNvSpPr>
          <p:nvPr>
            <p:ph idx="1"/>
          </p:nvPr>
        </p:nvSpPr>
        <p:spPr/>
        <p:txBody>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0038"/>
            <a:ext cx="2724150" cy="62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066800"/>
            <a:ext cx="64770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2711257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One can see just how unusual two players salaries are by looking at a modified box plot. </a:t>
            </a:r>
          </a:p>
          <a:p>
            <a:r>
              <a:rPr lang="en-US" dirty="0"/>
              <a:t>Median = 112495.50</a:t>
            </a:r>
          </a:p>
          <a:p>
            <a:r>
              <a:rPr lang="en-US" dirty="0"/>
              <a:t>Mean    =  518311.60</a:t>
            </a:r>
          </a:p>
          <a:p>
            <a:endParaRPr lang="en-US" dirty="0"/>
          </a:p>
          <a:p>
            <a:r>
              <a:rPr lang="en-US" dirty="0"/>
              <a:t>Trimmed mean</a:t>
            </a:r>
          </a:p>
          <a:p>
            <a:r>
              <a:rPr lang="en-US" dirty="0"/>
              <a:t>8% of 25 = 2;   So,</a:t>
            </a:r>
          </a:p>
          <a:p>
            <a:r>
              <a:rPr lang="en-US" dirty="0"/>
              <a:t>8% trimmed mean (21 players) = 128109.10</a:t>
            </a:r>
          </a:p>
          <a:p>
            <a:r>
              <a:rPr lang="en-US" dirty="0"/>
              <a:t>Value that is much more representative of the salaries of the rest of the team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615579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measures</a:t>
            </a:r>
          </a:p>
        </p:txBody>
      </p:sp>
      <p:sp>
        <p:nvSpPr>
          <p:cNvPr id="3" name="Content Placeholder 2"/>
          <p:cNvSpPr>
            <a:spLocks noGrp="1"/>
          </p:cNvSpPr>
          <p:nvPr>
            <p:ph idx="1"/>
          </p:nvPr>
        </p:nvSpPr>
        <p:spPr>
          <a:xfrm>
            <a:off x="304800" y="1219200"/>
            <a:ext cx="8534400" cy="5410200"/>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 trimmed mean is the mean of the remaining data values after the k largest and k smallest data values have been removed, where k= (a/100) x n</a:t>
            </a:r>
          </a:p>
          <a:p>
            <a:r>
              <a:rPr lang="en-US" dirty="0"/>
              <a:t>If k is not an integer, the number of data values to remove from each end of the ordered data is the integer less than k</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5715000" cy="345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495904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438400" y="3276600"/>
            <a:ext cx="6400800" cy="3124200"/>
          </a:xfrm>
        </p:spPr>
        <p:txBody>
          <a:bodyPr>
            <a:normAutofit/>
          </a:bodyPr>
          <a:lstStyle/>
          <a:p>
            <a:pPr marL="0" indent="0">
              <a:buNone/>
            </a:pPr>
            <a:r>
              <a:rPr lang="en-US" sz="4400" dirty="0"/>
              <a:t>The Spread of the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319135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 of Data</a:t>
            </a:r>
          </a:p>
        </p:txBody>
      </p:sp>
      <p:sp>
        <p:nvSpPr>
          <p:cNvPr id="3" name="Content Placeholder 2"/>
          <p:cNvSpPr>
            <a:spLocks noGrp="1"/>
          </p:cNvSpPr>
          <p:nvPr>
            <p:ph idx="1"/>
          </p:nvPr>
        </p:nvSpPr>
        <p:spPr/>
        <p:txBody>
          <a:bodyPr/>
          <a:lstStyle/>
          <a:p>
            <a:r>
              <a:rPr lang="en-US" dirty="0"/>
              <a:t>How far does it seem to be away from its central value</a:t>
            </a:r>
          </a:p>
          <a:p>
            <a:r>
              <a:rPr lang="en-US" dirty="0"/>
              <a:t>Median and Mean are two different measures of the location or the central value of the data. </a:t>
            </a:r>
          </a:p>
          <a:p>
            <a:r>
              <a:rPr lang="en-US" dirty="0"/>
              <a:t>From the example of Life expectancy data, we learned: </a:t>
            </a:r>
          </a:p>
          <a:p>
            <a:endParaRPr lang="en-US" dirty="0"/>
          </a:p>
          <a:p>
            <a:r>
              <a:rPr lang="en-US" dirty="0"/>
              <a:t>Median life expectancy = 73.2 years. </a:t>
            </a:r>
          </a:p>
          <a:p>
            <a:r>
              <a:rPr lang="en-US" dirty="0"/>
              <a:t>Mean life expectancy = 69.9 years.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1189005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74" y="1238250"/>
            <a:ext cx="6817001"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1617875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25" y="1233488"/>
            <a:ext cx="6535213"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045627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IQR</a:t>
            </a:r>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40" y="1252538"/>
            <a:ext cx="6642374" cy="552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29304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number summary</a:t>
            </a:r>
          </a:p>
        </p:txBody>
      </p:sp>
      <p:sp>
        <p:nvSpPr>
          <p:cNvPr id="3" name="Content Placeholder 2"/>
          <p:cNvSpPr>
            <a:spLocks noGrp="1"/>
          </p:cNvSpPr>
          <p:nvPr>
            <p:ph idx="1"/>
          </p:nvPr>
        </p:nvSpPr>
        <p:spPr/>
        <p:txBody>
          <a:bodyPr/>
          <a:lstStyle/>
          <a:p>
            <a:r>
              <a:rPr lang="en-US" dirty="0"/>
              <a:t>Life Expectancy data of the world from UN ; </a:t>
            </a:r>
            <a:r>
              <a:rPr lang="en-US" dirty="0" err="1"/>
              <a:t>Gapminder</a:t>
            </a:r>
            <a:endParaRPr lang="en-US" dirty="0"/>
          </a:p>
          <a:p>
            <a:r>
              <a:rPr lang="en-US" dirty="0"/>
              <a:t>We have data of each country like</a:t>
            </a:r>
          </a:p>
          <a:p>
            <a:r>
              <a:rPr lang="en-US" dirty="0"/>
              <a:t>Zambia 49.025</a:t>
            </a:r>
          </a:p>
          <a:p>
            <a:endParaRPr lang="en-US" dirty="0"/>
          </a:p>
          <a:p>
            <a:endParaRPr lang="en-US" dirty="0"/>
          </a:p>
          <a:p>
            <a:r>
              <a:rPr lang="en-US" dirty="0"/>
              <a:t>How to show this data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361567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Deviation</a:t>
            </a:r>
          </a:p>
        </p:txBody>
      </p:sp>
      <p:sp>
        <p:nvSpPr>
          <p:cNvPr id="3" name="Content Placeholder 2"/>
          <p:cNvSpPr>
            <a:spLocks noGrp="1"/>
          </p:cNvSpPr>
          <p:nvPr>
            <p:ph idx="1"/>
          </p:nvPr>
        </p:nvSpPr>
        <p:spPr/>
        <p:txBody>
          <a:bodyPr>
            <a:normAutofit fontScale="92500" lnSpcReduction="10000"/>
          </a:bodyPr>
          <a:lstStyle/>
          <a:p>
            <a:r>
              <a:rPr lang="en-US" dirty="0"/>
              <a:t>Range and IQR only take into account only two values; not all the value</a:t>
            </a:r>
          </a:p>
          <a:p>
            <a:r>
              <a:rPr lang="en-US" dirty="0"/>
              <a:t>If we wanted to use all of the deviations of all of the data values from their mean? </a:t>
            </a:r>
          </a:p>
          <a:p>
            <a:r>
              <a:rPr lang="en-US" dirty="0"/>
              <a:t>We could just try adding up all of the deviations of all of the values from their mean. </a:t>
            </a:r>
          </a:p>
          <a:p>
            <a:r>
              <a:rPr lang="en-US" dirty="0"/>
              <a:t>Summing up all deviations will give us 0</a:t>
            </a:r>
          </a:p>
          <a:p>
            <a:r>
              <a:rPr lang="en-US" dirty="0"/>
              <a:t>We could also try adding up the absolute values of all of the deviations of all of the data values. </a:t>
            </a:r>
          </a:p>
          <a:p>
            <a:r>
              <a:rPr lang="en-US" dirty="0"/>
              <a:t>The best and most useful thing to do is to add up the squares of all of the deviations of all of the data values from their means.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9875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 standard Deviation</a:t>
            </a:r>
          </a:p>
        </p:txBody>
      </p:sp>
      <p:sp>
        <p:nvSpPr>
          <p:cNvPr id="3" name="Content Placeholder 2"/>
          <p:cNvSpPr>
            <a:spLocks noGrp="1"/>
          </p:cNvSpPr>
          <p:nvPr>
            <p:ph idx="1"/>
          </p:nvPr>
        </p:nvSpPr>
        <p:spPr/>
        <p:txBody>
          <a:bodyPr>
            <a:normAutofit fontScale="92500" lnSpcReduction="20000"/>
          </a:bodyPr>
          <a:lstStyle/>
          <a:p>
            <a:r>
              <a:rPr lang="en-US" dirty="0"/>
              <a:t>Add up the squares of all of the deviations of all of the data values from their means. </a:t>
            </a:r>
          </a:p>
          <a:p>
            <a:endParaRPr lang="en-US" dirty="0"/>
          </a:p>
          <a:p>
            <a:r>
              <a:rPr lang="en-US" dirty="0"/>
              <a:t>We don't really want the sum, we want a sort of an average. </a:t>
            </a:r>
          </a:p>
          <a:p>
            <a:r>
              <a:rPr lang="en-US" dirty="0"/>
              <a:t>So, divide this by n minus 1</a:t>
            </a:r>
          </a:p>
          <a:p>
            <a:r>
              <a:rPr lang="en-US" dirty="0"/>
              <a:t>The first value does not tell us anything … rest of n-1 tell us something</a:t>
            </a:r>
          </a:p>
          <a:p>
            <a:r>
              <a:rPr lang="en-US" dirty="0"/>
              <a:t>If we want to undo all those squares that we did, we can take a big, giant square root. </a:t>
            </a:r>
          </a:p>
          <a:p>
            <a:r>
              <a:rPr lang="en-US" dirty="0"/>
              <a:t>So, once we take a square root of 1 over n minus 1 times the sum of the square of all the deviations from the mean value, that gives us what's called the standard deviation.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286488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04800" y="2590800"/>
            <a:ext cx="8534400" cy="3810000"/>
          </a:xfrm>
        </p:spPr>
        <p:txBody>
          <a:bodyPr/>
          <a:lstStyle/>
          <a:p>
            <a:r>
              <a:rPr lang="en-US" dirty="0"/>
              <a:t>Mean = 80.4</a:t>
            </a:r>
          </a:p>
          <a:p>
            <a:r>
              <a:rPr lang="en-US" dirty="0"/>
              <a:t>Variance = ((68-80.4)</a:t>
            </a:r>
            <a:r>
              <a:rPr lang="en-US" sz="4000" b="1" baseline="30000" dirty="0"/>
              <a:t>2 </a:t>
            </a:r>
            <a:r>
              <a:rPr lang="en-US" dirty="0"/>
              <a:t>+ (69-80.4)</a:t>
            </a:r>
            <a:r>
              <a:rPr lang="en-US" b="1" baseline="30000" dirty="0"/>
              <a:t> 2</a:t>
            </a:r>
            <a:r>
              <a:rPr lang="en-US" dirty="0"/>
              <a:t> +  …)/8 = 87.3</a:t>
            </a:r>
          </a:p>
          <a:p>
            <a:r>
              <a:rPr lang="en-US" dirty="0"/>
              <a:t> Standard Deviation = 9.3</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2675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2872599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0085"/>
            <a:ext cx="8229600" cy="458115"/>
          </a:xfrm>
        </p:spPr>
        <p:txBody>
          <a:bodyPr/>
          <a:lstStyle/>
          <a:p>
            <a:pPr algn="r"/>
            <a:r>
              <a:rPr lang="en-US" dirty="0"/>
              <a:t>NY Red Bulls 2012 Salaries – </a:t>
            </a:r>
            <a:br>
              <a:rPr lang="en-US" dirty="0"/>
            </a:br>
            <a:r>
              <a:rPr lang="en-US" dirty="0"/>
              <a:t>Example</a:t>
            </a:r>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80"/>
            <a:ext cx="2809875" cy="671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178434"/>
            <a:ext cx="6385775" cy="269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96200" y="3527617"/>
            <a:ext cx="990600" cy="1200329"/>
          </a:xfrm>
          <a:prstGeom prst="rect">
            <a:avLst/>
          </a:prstGeom>
          <a:noFill/>
        </p:spPr>
        <p:txBody>
          <a:bodyPr wrap="square" rtlCol="0">
            <a:spAutoFit/>
          </a:bodyPr>
          <a:lstStyle/>
          <a:p>
            <a:r>
              <a:rPr lang="en-US" sz="2400" dirty="0"/>
              <a:t>No</a:t>
            </a:r>
          </a:p>
          <a:p>
            <a:r>
              <a:rPr lang="en-US" sz="2400" dirty="0"/>
              <a:t>Yes</a:t>
            </a:r>
          </a:p>
          <a:p>
            <a:r>
              <a:rPr lang="en-US" sz="2400" dirty="0"/>
              <a:t>No</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1376718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76600"/>
            <a:ext cx="3962400" cy="458115"/>
          </a:xfrm>
        </p:spPr>
        <p:txBody>
          <a:bodyPr/>
          <a:lstStyle/>
          <a:p>
            <a:r>
              <a:rPr lang="en-US" dirty="0"/>
              <a:t>Shape of Data</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Tree>
    <p:extLst>
      <p:ext uri="{BB962C8B-B14F-4D97-AF65-F5344CB8AC3E}">
        <p14:creationId xmlns:p14="http://schemas.microsoft.com/office/powerpoint/2010/main" val="2875543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Data</a:t>
            </a:r>
          </a:p>
        </p:txBody>
      </p:sp>
      <p:sp>
        <p:nvSpPr>
          <p:cNvPr id="3" name="Content Placeholder 2"/>
          <p:cNvSpPr>
            <a:spLocks noGrp="1"/>
          </p:cNvSpPr>
          <p:nvPr>
            <p:ph idx="1"/>
          </p:nvPr>
        </p:nvSpPr>
        <p:spPr/>
        <p:txBody>
          <a:bodyPr>
            <a:normAutofit fontScale="92500"/>
          </a:bodyPr>
          <a:lstStyle/>
          <a:p>
            <a:r>
              <a:rPr lang="en-US" dirty="0"/>
              <a:t>The pattern of the values of data is called its distribution. </a:t>
            </a:r>
          </a:p>
          <a:p>
            <a:r>
              <a:rPr lang="en-US" dirty="0"/>
              <a:t>Showing there occurrence relative to each other</a:t>
            </a:r>
          </a:p>
          <a:p>
            <a:r>
              <a:rPr lang="en-US" dirty="0"/>
              <a:t>We can see whether the data </a:t>
            </a:r>
          </a:p>
          <a:p>
            <a:pPr lvl="1"/>
            <a:r>
              <a:rPr lang="en-US" dirty="0"/>
              <a:t>tend to be close to a particular value, or </a:t>
            </a:r>
          </a:p>
          <a:p>
            <a:pPr lvl="1"/>
            <a:r>
              <a:rPr lang="en-US" dirty="0"/>
              <a:t>maybe multiple values, </a:t>
            </a:r>
          </a:p>
          <a:p>
            <a:pPr lvl="1"/>
            <a:r>
              <a:rPr lang="en-US" dirty="0"/>
              <a:t>whether the data varies a lot or a little about the most common values, </a:t>
            </a:r>
          </a:p>
          <a:p>
            <a:pPr lvl="1"/>
            <a:r>
              <a:rPr lang="en-US" dirty="0"/>
              <a:t>whether that variation tends to be more above or below the common values, </a:t>
            </a:r>
          </a:p>
          <a:p>
            <a:pPr lvl="1"/>
            <a:r>
              <a:rPr lang="en-US" dirty="0"/>
              <a:t>and whether there are unusually large or small values in the data. </a:t>
            </a:r>
          </a:p>
          <a:p>
            <a:endParaRPr lang="en-US" dirty="0"/>
          </a:p>
        </p:txBody>
      </p:sp>
    </p:spTree>
    <p:extLst>
      <p:ext uri="{BB962C8B-B14F-4D97-AF65-F5344CB8AC3E}">
        <p14:creationId xmlns:p14="http://schemas.microsoft.com/office/powerpoint/2010/main" val="2472287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p>
        </p:txBody>
      </p:sp>
      <p:sp>
        <p:nvSpPr>
          <p:cNvPr id="3" name="Content Placeholder 2"/>
          <p:cNvSpPr>
            <a:spLocks noGrp="1"/>
          </p:cNvSpPr>
          <p:nvPr>
            <p:ph idx="1"/>
          </p:nvPr>
        </p:nvSpPr>
        <p:spPr/>
        <p:txBody>
          <a:bodyPr>
            <a:normAutofit fontScale="85000" lnSpcReduction="10000"/>
          </a:bodyPr>
          <a:lstStyle/>
          <a:p>
            <a:r>
              <a:rPr lang="en-US" dirty="0"/>
              <a:t>A histogram is useful for visualizing the distribution</a:t>
            </a:r>
          </a:p>
          <a:p>
            <a:endParaRPr lang="en-US" dirty="0"/>
          </a:p>
          <a:p>
            <a:r>
              <a:rPr lang="en-US" dirty="0"/>
              <a:t>Histogram of life expectancy for the 197 countries and territories for which a 2011 value for life expectancy</a:t>
            </a:r>
          </a:p>
          <a:p>
            <a:r>
              <a:rPr lang="en-US" dirty="0"/>
              <a:t>The width and number of bins in a histogram can be any convenient value. </a:t>
            </a:r>
          </a:p>
          <a:p>
            <a:r>
              <a:rPr lang="en-US" dirty="0"/>
              <a:t>However, it is possible to dramatically change the appearance of a histogram with the choice of bin size, particularly when the number of data values is small. </a:t>
            </a:r>
          </a:p>
          <a:p>
            <a:r>
              <a:rPr lang="en-US" dirty="0"/>
              <a:t>As an example, if we change the bins to cover only a two-year span, the life expectancy histogram appears to be more noisy, with more variation in the frequencies among bins.</a:t>
            </a:r>
          </a:p>
          <a:p>
            <a:r>
              <a:rPr lang="en-US" dirty="0"/>
              <a:t>We can't tell from the histogram what the exact value of the minimal life expectancy is. </a:t>
            </a:r>
          </a:p>
          <a:p>
            <a:endParaRPr lang="en-US" dirty="0"/>
          </a:p>
        </p:txBody>
      </p:sp>
    </p:spTree>
    <p:extLst>
      <p:ext uri="{BB962C8B-B14F-4D97-AF65-F5344CB8AC3E}">
        <p14:creationId xmlns:p14="http://schemas.microsoft.com/office/powerpoint/2010/main" val="197852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58115"/>
          </a:xfrm>
        </p:spPr>
        <p:txBody>
          <a:bodyPr/>
          <a:lstStyle/>
          <a:p>
            <a:r>
              <a:rPr lang="en-US" sz="3200" dirty="0"/>
              <a:t>Histogram of life expectancy for the 197 countries and territories for 2011</a:t>
            </a:r>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893026"/>
            <a:ext cx="6500812" cy="59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1360485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p>
        </p:txBody>
      </p:sp>
      <p:sp>
        <p:nvSpPr>
          <p:cNvPr id="3" name="Content Placeholder 2"/>
          <p:cNvSpPr>
            <a:spLocks noGrp="1"/>
          </p:cNvSpPr>
          <p:nvPr>
            <p:ph idx="1"/>
          </p:nvPr>
        </p:nvSpPr>
        <p:spPr/>
        <p:txBody>
          <a:bodyPr/>
          <a:lstStyle/>
          <a:p>
            <a:r>
              <a:rPr lang="en-US" dirty="0"/>
              <a:t>The first step in constructing a histogram is to divide the data values into intervals or bins that are mutually exclusive so that they don't overlap and exhaustive so that we don't miss any of the data.</a:t>
            </a:r>
          </a:p>
          <a:p>
            <a:r>
              <a:rPr lang="en-US" dirty="0"/>
              <a:t>Bins are usually equal in size, but they don't have to be.</a:t>
            </a:r>
          </a:p>
          <a:p>
            <a:r>
              <a:rPr lang="en-US" dirty="0"/>
              <a:t> </a:t>
            </a:r>
          </a:p>
          <a:p>
            <a:endParaRPr lang="en-US" dirty="0"/>
          </a:p>
          <a:p>
            <a:r>
              <a:rPr lang="en-US" dirty="0"/>
              <a:t>40,50,60,70,80,90 </a:t>
            </a:r>
          </a:p>
          <a:p>
            <a:endParaRPr lang="en-US" dirty="0"/>
          </a:p>
          <a:p>
            <a:r>
              <a:rPr lang="en-US" dirty="0"/>
              <a:t> </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0"/>
            <a:ext cx="7696200" cy="114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334000"/>
            <a:ext cx="7696200" cy="110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1901371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Tails</a:t>
            </a:r>
          </a:p>
        </p:txBody>
      </p:sp>
      <p:sp>
        <p:nvSpPr>
          <p:cNvPr id="3" name="Content Placeholder 2"/>
          <p:cNvSpPr>
            <a:spLocks noGrp="1"/>
          </p:cNvSpPr>
          <p:nvPr>
            <p:ph idx="1"/>
          </p:nvPr>
        </p:nvSpPr>
        <p:spPr/>
        <p:txBody>
          <a:bodyPr/>
          <a:lstStyle/>
          <a:p>
            <a:r>
              <a:rPr lang="en-US" dirty="0"/>
              <a:t>Life expectancy has a longer left tail than right tail, corresponding to countries or territories with relatively low life expectancies.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628900"/>
            <a:ext cx="5043488"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178544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8115"/>
          </a:xfrm>
        </p:spPr>
        <p:txBody>
          <a:bodyPr/>
          <a:lstStyle/>
          <a:p>
            <a:r>
              <a:rPr lang="en-US" dirty="0"/>
              <a:t>Plot it on Graph A to Z countries</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905625" cy="6082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23789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Peaks</a:t>
            </a:r>
          </a:p>
        </p:txBody>
      </p:sp>
      <p:sp>
        <p:nvSpPr>
          <p:cNvPr id="3" name="Content Placeholder 2"/>
          <p:cNvSpPr>
            <a:spLocks noGrp="1"/>
          </p:cNvSpPr>
          <p:nvPr>
            <p:ph idx="1"/>
          </p:nvPr>
        </p:nvSpPr>
        <p:spPr/>
        <p:txBody>
          <a:bodyPr/>
          <a:lstStyle/>
          <a:p>
            <a:r>
              <a:rPr lang="en-US" dirty="0"/>
              <a:t>Vary by the number of peaks and whether or not they have a peak</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76400"/>
            <a:ext cx="5724525" cy="46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2903642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Symmetry</a:t>
            </a:r>
          </a:p>
        </p:txBody>
      </p:sp>
      <p:sp>
        <p:nvSpPr>
          <p:cNvPr id="3" name="Content Placeholder 2"/>
          <p:cNvSpPr>
            <a:spLocks noGrp="1"/>
          </p:cNvSpPr>
          <p:nvPr>
            <p:ph idx="1"/>
          </p:nvPr>
        </p:nvSpPr>
        <p:spPr/>
        <p:txBody>
          <a:bodyPr/>
          <a:lstStyle/>
          <a:p>
            <a:r>
              <a:rPr lang="en-US" dirty="0"/>
              <a:t>How symmetric they are and how long their tails are relative to each other.</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2352675"/>
            <a:ext cx="4400550" cy="3856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84998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58115"/>
          </a:xfrm>
        </p:spPr>
        <p:txBody>
          <a:bodyPr/>
          <a:lstStyle/>
          <a:p>
            <a:r>
              <a:rPr lang="en-US" sz="3200" dirty="0"/>
              <a:t>Histogram of life expectancy for the 197 countries and territories for 2011</a:t>
            </a:r>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893026"/>
            <a:ext cx="6500812" cy="59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590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year histogram  -  More Noisy</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988" y="1304925"/>
            <a:ext cx="6210300"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554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a:t>
            </a:r>
            <a:r>
              <a:rPr lang="en-US" dirty="0" err="1"/>
              <a:t>vs</a:t>
            </a:r>
            <a:r>
              <a:rPr lang="en-US" dirty="0"/>
              <a:t> Box Plot</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 y="1143000"/>
            <a:ext cx="4414345" cy="442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269" y="2819400"/>
            <a:ext cx="4755931" cy="342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275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a:t>
            </a:r>
          </a:p>
        </p:txBody>
      </p:sp>
      <p:sp>
        <p:nvSpPr>
          <p:cNvPr id="3" name="Content Placeholder 2"/>
          <p:cNvSpPr>
            <a:spLocks noGrp="1"/>
          </p:cNvSpPr>
          <p:nvPr>
            <p:ph idx="1"/>
          </p:nvPr>
        </p:nvSpPr>
        <p:spPr>
          <a:xfrm>
            <a:off x="304800" y="1219200"/>
            <a:ext cx="5486400" cy="5181600"/>
          </a:xfrm>
        </p:spPr>
        <p:txBody>
          <a:bodyPr/>
          <a:lstStyle/>
          <a:p>
            <a:r>
              <a:rPr lang="en-US" dirty="0"/>
              <a:t>If the distribution is symmetric, the mean, median, and mode are all approximately the same.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371600"/>
            <a:ext cx="30099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73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Skewed</a:t>
            </a: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447800"/>
            <a:ext cx="32004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43580"/>
            <a:ext cx="3429000" cy="2552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831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Skewed</a:t>
            </a: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95400"/>
            <a:ext cx="3886200" cy="294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388474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118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a:t>
            </a:r>
            <a:r>
              <a:rPr lang="en-US" dirty="0" err="1"/>
              <a:t>Unimodal</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1133"/>
            <a:ext cx="4419600" cy="373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772" y="4038600"/>
            <a:ext cx="3584028" cy="250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380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Uniform</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4191000" cy="380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09627"/>
            <a:ext cx="4419600" cy="334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10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Graph</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664038" cy="594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902873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Skewed </a:t>
            </a:r>
            <a:r>
              <a:rPr lang="en-US" dirty="0" err="1"/>
              <a:t>Unimodal</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4038600" cy="3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615950"/>
            <a:ext cx="4036190" cy="308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9745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101653"/>
            <a:ext cx="4621924" cy="337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Bimodal</a:t>
            </a:r>
            <a:br>
              <a:rPr lang="en-US" dirty="0"/>
            </a:br>
            <a:endParaRPr lang="en-US" dirty="0"/>
          </a:p>
        </p:txBody>
      </p:sp>
      <p:sp>
        <p:nvSpPr>
          <p:cNvPr id="3" name="Content Placeholder 2"/>
          <p:cNvSpPr>
            <a:spLocks noGrp="1"/>
          </p:cNvSpPr>
          <p:nvPr>
            <p:ph idx="1"/>
          </p:nvPr>
        </p:nvSpPr>
        <p:spPr>
          <a:xfrm>
            <a:off x="0" y="1219200"/>
            <a:ext cx="5334000" cy="5638800"/>
          </a:xfrm>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the bimodal distribution, the box plot fails to capture the two peaks. </a:t>
            </a:r>
          </a:p>
          <a:p>
            <a:r>
              <a:rPr lang="en-US" dirty="0"/>
              <a:t>So, this is a situation where a histogram  can be more useful than a box plot.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0" y="609600"/>
            <a:ext cx="4637690" cy="396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780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Unimodal</a:t>
            </a:r>
            <a:r>
              <a:rPr lang="en-US" dirty="0"/>
              <a:t> and symmetric distributions of data with histograms that have roughly a bell shape are very common</a:t>
            </a:r>
          </a:p>
          <a:p>
            <a:r>
              <a:rPr lang="en-US" dirty="0"/>
              <a:t>For data with this shape, the standard deviation is an important measure of spread or variability.</a:t>
            </a:r>
          </a:p>
          <a:p>
            <a:r>
              <a:rPr lang="en-US" dirty="0"/>
              <a:t>The empirical rule tells us how the frequency of data values is related to the standard deviation.</a:t>
            </a:r>
          </a:p>
        </p:txBody>
      </p:sp>
    </p:spTree>
    <p:extLst>
      <p:ext uri="{BB962C8B-B14F-4D97-AF65-F5344CB8AC3E}">
        <p14:creationId xmlns:p14="http://schemas.microsoft.com/office/powerpoint/2010/main" val="2702194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rule</a:t>
            </a:r>
          </a:p>
        </p:txBody>
      </p:sp>
      <p:sp>
        <p:nvSpPr>
          <p:cNvPr id="3" name="Content Placeholder 2"/>
          <p:cNvSpPr>
            <a:spLocks noGrp="1"/>
          </p:cNvSpPr>
          <p:nvPr>
            <p:ph idx="1"/>
          </p:nvPr>
        </p:nvSpPr>
        <p:spPr/>
        <p:txBody>
          <a:bodyPr/>
          <a:lstStyle/>
          <a:p>
            <a:r>
              <a:rPr lang="en-US" dirty="0"/>
              <a:t>In particular, approximately 68% of the data values are within the range from the mean minus 1 standard deviation to the </a:t>
            </a:r>
            <a:r>
              <a:rPr lang="fr-FR" dirty="0" err="1"/>
              <a:t>mean</a:t>
            </a:r>
            <a:r>
              <a:rPr lang="fr-FR" dirty="0"/>
              <a:t> plus 1 standard </a:t>
            </a:r>
            <a:r>
              <a:rPr lang="fr-FR" dirty="0" err="1"/>
              <a:t>deviation</a:t>
            </a:r>
            <a:r>
              <a:rPr lang="fr-FR" dirty="0"/>
              <a:t>. </a:t>
            </a:r>
          </a:p>
          <a:p>
            <a:r>
              <a:rPr lang="en-US" dirty="0"/>
              <a:t>About 95% of data values are within the mean plus or minus 2 standard deviations. </a:t>
            </a:r>
          </a:p>
          <a:p>
            <a:r>
              <a:rPr lang="en-US" dirty="0"/>
              <a:t>And 99.7%, almost all of the data values are within three standard deviations of the mean. </a:t>
            </a:r>
          </a:p>
          <a:p>
            <a:endParaRPr lang="en-US" dirty="0"/>
          </a:p>
        </p:txBody>
      </p:sp>
    </p:spTree>
    <p:extLst>
      <p:ext uri="{BB962C8B-B14F-4D97-AF65-F5344CB8AC3E}">
        <p14:creationId xmlns:p14="http://schemas.microsoft.com/office/powerpoint/2010/main" val="7514370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rule</a:t>
            </a:r>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6" y="1600200"/>
            <a:ext cx="9128234" cy="505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2442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Age – Actual Age  </a:t>
            </a:r>
            <a:br>
              <a:rPr lang="en-US" dirty="0"/>
            </a:br>
            <a:r>
              <a:rPr lang="en-US" dirty="0"/>
              <a:t>				from 400 skeletons </a:t>
            </a:r>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63805"/>
            <a:ext cx="5791200" cy="5226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926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Rule</a:t>
            </a:r>
          </a:p>
        </p:txBody>
      </p:sp>
      <p:sp>
        <p:nvSpPr>
          <p:cNvPr id="3" name="Content Placeholder 2"/>
          <p:cNvSpPr>
            <a:spLocks noGrp="1"/>
          </p:cNvSpPr>
          <p:nvPr>
            <p:ph idx="1"/>
          </p:nvPr>
        </p:nvSpPr>
        <p:spPr/>
        <p:txBody>
          <a:bodyPr>
            <a:normAutofit lnSpcReduction="10000"/>
          </a:bodyPr>
          <a:lstStyle/>
          <a:p>
            <a:r>
              <a:rPr lang="en-US" dirty="0"/>
              <a:t>The mean is - 14.2 and the standard deviation is 14.1. </a:t>
            </a:r>
          </a:p>
          <a:p>
            <a:r>
              <a:rPr lang="en-US" dirty="0"/>
              <a:t>1 standard deviation on either side of the mean, is the range from negative 28 to 0, which covers 273 of the 400 data values, or 68.3%. </a:t>
            </a:r>
          </a:p>
          <a:p>
            <a:r>
              <a:rPr lang="en-US" dirty="0"/>
              <a:t>Two standard deviations on either side of the mean is the range from negative 42 to 14, which covers 380 or 95% of the 400 data values. </a:t>
            </a:r>
          </a:p>
          <a:p>
            <a:r>
              <a:rPr lang="en-US" dirty="0"/>
              <a:t>And 3 standard deviations on either side of the mean is the range from negative 57 to 28, which covers 397 of the 400 data values or 99.3%. </a:t>
            </a:r>
          </a:p>
          <a:p>
            <a:r>
              <a:rPr lang="en-US" dirty="0"/>
              <a:t>We can see that this is very close to the 68, 95, 99.7% that we expected from the empirical rule. </a:t>
            </a:r>
          </a:p>
          <a:p>
            <a:endParaRPr lang="en-US" dirty="0"/>
          </a:p>
        </p:txBody>
      </p:sp>
    </p:spTree>
    <p:extLst>
      <p:ext uri="{BB962C8B-B14F-4D97-AF65-F5344CB8AC3E}">
        <p14:creationId xmlns:p14="http://schemas.microsoft.com/office/powerpoint/2010/main" val="16587456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832" y="1183222"/>
            <a:ext cx="6012768" cy="536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129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Empirical rule for Left Skewed histogram</a:t>
            </a:r>
          </a:p>
        </p:txBody>
      </p:sp>
      <p:sp>
        <p:nvSpPr>
          <p:cNvPr id="3" name="Content Placeholder 2"/>
          <p:cNvSpPr>
            <a:spLocks noGrp="1"/>
          </p:cNvSpPr>
          <p:nvPr>
            <p:ph idx="1"/>
          </p:nvPr>
        </p:nvSpPr>
        <p:spPr/>
        <p:txBody>
          <a:bodyPr>
            <a:normAutofit fontScale="92500" lnSpcReduction="10000"/>
          </a:bodyPr>
          <a:lstStyle/>
          <a:p>
            <a:r>
              <a:rPr lang="en-US" dirty="0"/>
              <a:t>It works for the life expectancy data, which is left-skewed. </a:t>
            </a:r>
          </a:p>
          <a:p>
            <a:r>
              <a:rPr lang="en-US" dirty="0"/>
              <a:t>The mean for these data is 69.9 and the standard deviation is 9.7. </a:t>
            </a:r>
          </a:p>
          <a:p>
            <a:r>
              <a:rPr lang="en-US" dirty="0"/>
              <a:t>It can be shown that 128 of the 197 countries and territories in our data, that 65% are within one standard deviation of the mean, </a:t>
            </a:r>
          </a:p>
          <a:p>
            <a:r>
              <a:rPr lang="en-US" dirty="0"/>
              <a:t>186, or 94.4% are within two standard deviations of the mean, and </a:t>
            </a:r>
          </a:p>
          <a:p>
            <a:r>
              <a:rPr lang="en-US" dirty="0"/>
              <a:t>197, all of the countries and territories, are within three standard deviations of the mean. </a:t>
            </a:r>
          </a:p>
          <a:p>
            <a:r>
              <a:rPr lang="en-US" dirty="0"/>
              <a:t>We can see that even for this left-skewed distribution, we are very close to the 68, 95,99.7% of the empirical rule. </a:t>
            </a:r>
          </a:p>
          <a:p>
            <a:endParaRPr lang="en-US" dirty="0"/>
          </a:p>
        </p:txBody>
      </p:sp>
    </p:spTree>
    <p:extLst>
      <p:ext uri="{BB962C8B-B14F-4D97-AF65-F5344CB8AC3E}">
        <p14:creationId xmlns:p14="http://schemas.microsoft.com/office/powerpoint/2010/main" val="10443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893026"/>
            <a:ext cx="6500812" cy="59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72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20666"/>
            <a:ext cx="6934200" cy="6233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7005086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0" y="3276600"/>
            <a:ext cx="7543800" cy="2590800"/>
          </a:xfrm>
        </p:spPr>
        <p:txBody>
          <a:bodyPr>
            <a:normAutofit/>
          </a:bodyPr>
          <a:lstStyle/>
          <a:p>
            <a:pPr marL="0" indent="0">
              <a:buNone/>
            </a:pPr>
            <a:r>
              <a:rPr lang="en-US" sz="4800" b="1" dirty="0"/>
              <a:t>Categorical Variables</a:t>
            </a:r>
          </a:p>
        </p:txBody>
      </p:sp>
    </p:spTree>
    <p:extLst>
      <p:ext uri="{BB962C8B-B14F-4D97-AF65-F5344CB8AC3E}">
        <p14:creationId xmlns:p14="http://schemas.microsoft.com/office/powerpoint/2010/main" val="140853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Variables</a:t>
            </a:r>
          </a:p>
        </p:txBody>
      </p:sp>
      <p:sp>
        <p:nvSpPr>
          <p:cNvPr id="3" name="Content Placeholder 2"/>
          <p:cNvSpPr>
            <a:spLocks noGrp="1"/>
          </p:cNvSpPr>
          <p:nvPr>
            <p:ph idx="1"/>
          </p:nvPr>
        </p:nvSpPr>
        <p:spPr/>
        <p:txBody>
          <a:bodyPr/>
          <a:lstStyle/>
          <a:p>
            <a:r>
              <a:rPr lang="en-US" dirty="0"/>
              <a:t>Variables represented by numbers that can be larger and smaller and so on. </a:t>
            </a:r>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67000"/>
            <a:ext cx="3657600" cy="377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492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Variables</a:t>
            </a:r>
          </a:p>
        </p:txBody>
      </p:sp>
      <p:sp>
        <p:nvSpPr>
          <p:cNvPr id="3" name="Content Placeholder 2"/>
          <p:cNvSpPr>
            <a:spLocks noGrp="1"/>
          </p:cNvSpPr>
          <p:nvPr>
            <p:ph idx="1"/>
          </p:nvPr>
        </p:nvSpPr>
        <p:spPr/>
        <p:txBody>
          <a:bodyPr/>
          <a:lstStyle/>
          <a:p>
            <a:r>
              <a:rPr lang="en-US" dirty="0"/>
              <a:t>Categorical Variables are variables that are not represented by numbers</a:t>
            </a:r>
          </a:p>
          <a:p>
            <a:r>
              <a:rPr lang="en-US" dirty="0"/>
              <a:t>For example – Life Expectancy data – region wise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71800"/>
            <a:ext cx="5210175" cy="3604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62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Chart</a:t>
            </a:r>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538162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9721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Frequencies</a:t>
            </a:r>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8103"/>
            <a:ext cx="5362575"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3429000"/>
            <a:ext cx="27051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8870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4" y="1447799"/>
            <a:ext cx="5648325" cy="5264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9181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Variables</a:t>
            </a:r>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599122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3691430"/>
            <a:ext cx="41148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3199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8400"/>
            <a:ext cx="444130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762000"/>
            <a:ext cx="466725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3402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352800" y="1219200"/>
            <a:ext cx="2057400" cy="5181600"/>
          </a:xfrm>
        </p:spPr>
        <p:txBody>
          <a:bodyPr>
            <a:normAutofit/>
          </a:bodyPr>
          <a:lstStyle/>
          <a:p>
            <a:pPr marL="0" indent="0">
              <a:buNone/>
            </a:pPr>
            <a:r>
              <a:rPr lang="en-US" sz="28700" b="1" dirty="0"/>
              <a:t>R</a:t>
            </a:r>
          </a:p>
        </p:txBody>
      </p:sp>
    </p:spTree>
    <p:extLst>
      <p:ext uri="{BB962C8B-B14F-4D97-AF65-F5344CB8AC3E}">
        <p14:creationId xmlns:p14="http://schemas.microsoft.com/office/powerpoint/2010/main" val="4230716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features of data</a:t>
            </a:r>
          </a:p>
        </p:txBody>
      </p:sp>
      <p:sp>
        <p:nvSpPr>
          <p:cNvPr id="3" name="Content Placeholder 2"/>
          <p:cNvSpPr>
            <a:spLocks noGrp="1"/>
          </p:cNvSpPr>
          <p:nvPr>
            <p:ph idx="1"/>
          </p:nvPr>
        </p:nvSpPr>
        <p:spPr/>
        <p:txBody>
          <a:bodyPr/>
          <a:lstStyle/>
          <a:p>
            <a:r>
              <a:rPr lang="en-US" dirty="0"/>
              <a:t>Observational Unit (Unit of analysis) : </a:t>
            </a:r>
          </a:p>
          <a:p>
            <a:r>
              <a:rPr lang="en-US" dirty="0"/>
              <a:t>An observational unit is the person or thing on which measurements are taken</a:t>
            </a:r>
          </a:p>
          <a:p>
            <a:pPr lvl="1"/>
            <a:r>
              <a:rPr lang="en-US" dirty="0"/>
              <a:t>country or territory and in life expectancy data, </a:t>
            </a:r>
          </a:p>
          <a:p>
            <a:pPr lvl="1"/>
            <a:r>
              <a:rPr lang="en-US" dirty="0"/>
              <a:t>skeleton in  anthropological data, and </a:t>
            </a:r>
          </a:p>
          <a:p>
            <a:pPr lvl="1"/>
            <a:r>
              <a:rPr lang="en-US" dirty="0"/>
              <a:t>soccer player in the data of salaries of New York Red Bulls players.</a:t>
            </a:r>
          </a:p>
        </p:txBody>
      </p:sp>
    </p:spTree>
    <p:extLst>
      <p:ext uri="{BB962C8B-B14F-4D97-AF65-F5344CB8AC3E}">
        <p14:creationId xmlns:p14="http://schemas.microsoft.com/office/powerpoint/2010/main" val="123764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79612"/>
            <a:ext cx="7772399"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9461140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features of data</a:t>
            </a:r>
          </a:p>
        </p:txBody>
      </p:sp>
      <p:sp>
        <p:nvSpPr>
          <p:cNvPr id="3" name="Content Placeholder 2"/>
          <p:cNvSpPr>
            <a:spLocks noGrp="1"/>
          </p:cNvSpPr>
          <p:nvPr>
            <p:ph idx="1"/>
          </p:nvPr>
        </p:nvSpPr>
        <p:spPr/>
        <p:txBody>
          <a:bodyPr>
            <a:normAutofit/>
          </a:bodyPr>
          <a:lstStyle/>
          <a:p>
            <a:r>
              <a:rPr lang="en-US" dirty="0"/>
              <a:t>Variable: characteristic that we've measured on an observational unit. </a:t>
            </a:r>
          </a:p>
          <a:p>
            <a:pPr lvl="1"/>
            <a:r>
              <a:rPr lang="en-US" dirty="0"/>
              <a:t>In life expectancy data, this includes, life expectancy, as well as region of the world. </a:t>
            </a:r>
          </a:p>
          <a:p>
            <a:pPr lvl="1"/>
            <a:r>
              <a:rPr lang="en-US" dirty="0"/>
              <a:t>In anthropological data, variables include age at death, sex, BMI, the estimated age at death, the difference between the actual and estimated age at death, which is an example of a variable calculated from other variables, and </a:t>
            </a:r>
          </a:p>
          <a:p>
            <a:pPr lvl="1"/>
            <a:r>
              <a:rPr lang="en-US" dirty="0"/>
              <a:t>the salary of our soccer players.</a:t>
            </a:r>
          </a:p>
        </p:txBody>
      </p:sp>
    </p:spTree>
    <p:extLst>
      <p:ext uri="{BB962C8B-B14F-4D97-AF65-F5344CB8AC3E}">
        <p14:creationId xmlns:p14="http://schemas.microsoft.com/office/powerpoint/2010/main" val="10463858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Quantitative, Categorical and Ordinal Variables</a:t>
            </a:r>
          </a:p>
          <a:p>
            <a:endParaRPr lang="en-US" dirty="0"/>
          </a:p>
          <a:p>
            <a:r>
              <a:rPr lang="en-US" dirty="0"/>
              <a:t>An example of ordinal variable </a:t>
            </a:r>
          </a:p>
          <a:p>
            <a:r>
              <a:rPr lang="en-US" dirty="0"/>
              <a:t>BMI classifications </a:t>
            </a:r>
          </a:p>
          <a:p>
            <a:r>
              <a:rPr lang="en-US" dirty="0"/>
              <a:t>Since underweight is less than normal, which is less than overweight, which is less than obese. </a:t>
            </a:r>
          </a:p>
          <a:p>
            <a:r>
              <a:rPr lang="en-US" dirty="0"/>
              <a:t>Another example of an ordinal variable is the response to a </a:t>
            </a:r>
            <a:r>
              <a:rPr lang="en-US" dirty="0" err="1"/>
              <a:t>Likert</a:t>
            </a:r>
            <a:r>
              <a:rPr lang="en-US" dirty="0"/>
              <a:t> item on a questionnaire, where the respondent gets to choose from strongly disagree, disagree, and so on, up to strongly agree. </a:t>
            </a:r>
          </a:p>
          <a:p>
            <a:endParaRPr lang="en-US" dirty="0"/>
          </a:p>
        </p:txBody>
      </p:sp>
    </p:spTree>
    <p:extLst>
      <p:ext uri="{BB962C8B-B14F-4D97-AF65-F5344CB8AC3E}">
        <p14:creationId xmlns:p14="http://schemas.microsoft.com/office/powerpoint/2010/main" val="26061208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correction</a:t>
            </a:r>
          </a:p>
        </p:txBody>
      </p:sp>
      <p:sp>
        <p:nvSpPr>
          <p:cNvPr id="3" name="Content Placeholder 2"/>
          <p:cNvSpPr>
            <a:spLocks noGrp="1"/>
          </p:cNvSpPr>
          <p:nvPr>
            <p:ph idx="1"/>
          </p:nvPr>
        </p:nvSpPr>
        <p:spPr/>
        <p:txBody>
          <a:bodyPr>
            <a:normAutofit fontScale="92500" lnSpcReduction="10000"/>
          </a:bodyPr>
          <a:lstStyle/>
          <a:p>
            <a:r>
              <a:rPr lang="en-US" dirty="0"/>
              <a:t>Outliers shouldn't be ignored or routinely removed from the data. </a:t>
            </a:r>
          </a:p>
          <a:p>
            <a:r>
              <a:rPr lang="en-US" dirty="0"/>
              <a:t>It can happen that an outlier is a mistake. </a:t>
            </a:r>
          </a:p>
          <a:p>
            <a:r>
              <a:rPr lang="en-US" dirty="0"/>
              <a:t>In a dataset of ages, say, an age of 555 is clearly impossible and was likely a typo. </a:t>
            </a:r>
          </a:p>
          <a:p>
            <a:r>
              <a:rPr lang="en-US" dirty="0"/>
              <a:t>Cleaning data by correcting errors like this is an important first step in dealing with a new dataset. </a:t>
            </a:r>
          </a:p>
          <a:p>
            <a:r>
              <a:rPr lang="en-US" dirty="0"/>
              <a:t>It's important to try to find out the reason for unusual observations. </a:t>
            </a:r>
          </a:p>
          <a:p>
            <a:r>
              <a:rPr lang="en-US" dirty="0"/>
              <a:t>When outliers are not mistakes, they might be the most interesting feature, and removing them would remove an important aspect of the data. </a:t>
            </a:r>
          </a:p>
          <a:p>
            <a:endParaRPr lang="en-US" dirty="0"/>
          </a:p>
        </p:txBody>
      </p:sp>
    </p:spTree>
    <p:extLst>
      <p:ext uri="{BB962C8B-B14F-4D97-AF65-F5344CB8AC3E}">
        <p14:creationId xmlns:p14="http://schemas.microsoft.com/office/powerpoint/2010/main" val="3195964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3" name="Content Placeholder 2"/>
          <p:cNvSpPr>
            <a:spLocks noGrp="1"/>
          </p:cNvSpPr>
          <p:nvPr>
            <p:ph idx="1"/>
          </p:nvPr>
        </p:nvSpPr>
        <p:spPr/>
        <p:txBody>
          <a:bodyPr>
            <a:normAutofit lnSpcReduction="10000"/>
          </a:bodyPr>
          <a:lstStyle/>
          <a:p>
            <a:r>
              <a:rPr lang="en-US" dirty="0"/>
              <a:t>Sometimes, the fact that a data value was missing tells us something about what it would have been, had it been observed. </a:t>
            </a:r>
          </a:p>
          <a:p>
            <a:r>
              <a:rPr lang="en-US" dirty="0"/>
              <a:t>Imagine a scale for measuring a person's weight that only goes up to, say, 100 kilograms. </a:t>
            </a:r>
          </a:p>
          <a:p>
            <a:r>
              <a:rPr lang="en-US" dirty="0"/>
              <a:t>Any larger subjects who were part of the study using this scale would have had a missing value for their weight. </a:t>
            </a:r>
          </a:p>
          <a:p>
            <a:r>
              <a:rPr lang="en-US" dirty="0"/>
              <a:t>Not including them in the analyses would bias the results by, for example, having a mean weight that was smaller than the actual mean weight would have been, had the larger subjects been included. </a:t>
            </a:r>
          </a:p>
          <a:p>
            <a:endParaRPr lang="en-US" dirty="0"/>
          </a:p>
        </p:txBody>
      </p:sp>
    </p:spTree>
    <p:extLst>
      <p:ext uri="{BB962C8B-B14F-4D97-AF65-F5344CB8AC3E}">
        <p14:creationId xmlns:p14="http://schemas.microsoft.com/office/powerpoint/2010/main" val="51917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77" y="416819"/>
            <a:ext cx="8382623" cy="6136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936062910"/>
      </p:ext>
    </p:extLst>
  </p:cSld>
  <p:clrMapOvr>
    <a:masterClrMapping/>
  </p:clrMapOvr>
</p:sld>
</file>

<file path=ppt/theme/theme1.xml><?xml version="1.0" encoding="utf-8"?>
<a:theme xmlns:a="http://schemas.openxmlformats.org/drawingml/2006/main" name="297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2972</Template>
  <TotalTime>2304</TotalTime>
  <Words>2831</Words>
  <Application>Microsoft Office PowerPoint</Application>
  <PresentationFormat>On-screen Show (4:3)</PresentationFormat>
  <Paragraphs>353</Paragraphs>
  <Slides>83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83</vt:i4>
      </vt:variant>
    </vt:vector>
  </HeadingPairs>
  <TitlesOfParts>
    <vt:vector size="86" baseType="lpstr">
      <vt:lpstr>Arial</vt:lpstr>
      <vt:lpstr>Calibri</vt:lpstr>
      <vt:lpstr>2972</vt:lpstr>
      <vt:lpstr>PowerPoint Presentation</vt:lpstr>
      <vt:lpstr>Statistics</vt:lpstr>
      <vt:lpstr>A Static </vt:lpstr>
      <vt:lpstr>Five number summary</vt:lpstr>
      <vt:lpstr>Plot it on Graph A to Z countries</vt:lpstr>
      <vt:lpstr>Line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Box Plot</vt:lpstr>
      <vt:lpstr>Quiz – Make the Box Plot</vt:lpstr>
      <vt:lpstr>The Centre of the Data and the Effects of Extreme Values</vt:lpstr>
      <vt:lpstr>Estimated Age – Actual Age       from 400 skeletons </vt:lpstr>
      <vt:lpstr>PowerPoint Presentation</vt:lpstr>
      <vt:lpstr>Estimated Age – Actual Age       from 400 skeletons </vt:lpstr>
      <vt:lpstr>Observations</vt:lpstr>
      <vt:lpstr>Observations</vt:lpstr>
      <vt:lpstr>Five number summary</vt:lpstr>
      <vt:lpstr>Modified Box Plot</vt:lpstr>
      <vt:lpstr>Robust Statistic</vt:lpstr>
      <vt:lpstr>Summary of construction of a       modified box plot</vt:lpstr>
      <vt:lpstr>Trimmed Mean</vt:lpstr>
      <vt:lpstr>The modified box plot needed to be very compressed to  fit 2 extreme values on the screen.  </vt:lpstr>
      <vt:lpstr>PowerPoint Presentation</vt:lpstr>
      <vt:lpstr>Summary of measures</vt:lpstr>
      <vt:lpstr>PowerPoint Presentation</vt:lpstr>
      <vt:lpstr>Spread of Data</vt:lpstr>
      <vt:lpstr>PowerPoint Presentation</vt:lpstr>
      <vt:lpstr>Range</vt:lpstr>
      <vt:lpstr>IQR</vt:lpstr>
      <vt:lpstr>Deviation</vt:lpstr>
      <vt:lpstr>Variance – standard Deviation</vt:lpstr>
      <vt:lpstr>Example</vt:lpstr>
      <vt:lpstr>NY Red Bulls 2012 Salaries –  Example</vt:lpstr>
      <vt:lpstr>Shape of Data</vt:lpstr>
      <vt:lpstr>Distribution of Data</vt:lpstr>
      <vt:lpstr>Histogram</vt:lpstr>
      <vt:lpstr>Histogram of life expectancy for the 197 countries and territories for 2011</vt:lpstr>
      <vt:lpstr>Histogram</vt:lpstr>
      <vt:lpstr>Tails</vt:lpstr>
      <vt:lpstr>Peaks</vt:lpstr>
      <vt:lpstr>Symmetry</vt:lpstr>
      <vt:lpstr>Histogram of life expectancy for the 197 countries and territories for 2011</vt:lpstr>
      <vt:lpstr>2 year histogram  -  More Noisy</vt:lpstr>
      <vt:lpstr>Histogram vs Box Plot</vt:lpstr>
      <vt:lpstr>Symmetric</vt:lpstr>
      <vt:lpstr>Left Skewed</vt:lpstr>
      <vt:lpstr>Right Skewed</vt:lpstr>
      <vt:lpstr>Symmetric Unimodal</vt:lpstr>
      <vt:lpstr>Symmetric Uniform</vt:lpstr>
      <vt:lpstr>Right Skewed Unimodal</vt:lpstr>
      <vt:lpstr>Bimodal </vt:lpstr>
      <vt:lpstr>PowerPoint Presentation</vt:lpstr>
      <vt:lpstr>Empirical rule</vt:lpstr>
      <vt:lpstr>Empirical rule</vt:lpstr>
      <vt:lpstr>Estimated Age – Actual Age       from 400 skeletons </vt:lpstr>
      <vt:lpstr>Empirical Rule</vt:lpstr>
      <vt:lpstr>PowerPoint Presentation</vt:lpstr>
      <vt:lpstr>Empirical rule for Left Skewed histogram</vt:lpstr>
      <vt:lpstr>PowerPoint Presentation</vt:lpstr>
      <vt:lpstr>PowerPoint Presentation</vt:lpstr>
      <vt:lpstr>Quantitative Variables</vt:lpstr>
      <vt:lpstr>Categorical Variables</vt:lpstr>
      <vt:lpstr>Bar Chart</vt:lpstr>
      <vt:lpstr>Relative Frequencies</vt:lpstr>
      <vt:lpstr>Pie Chart</vt:lpstr>
      <vt:lpstr>Categorical Variables</vt:lpstr>
      <vt:lpstr>PowerPoint Presentation</vt:lpstr>
      <vt:lpstr>PowerPoint Presentation</vt:lpstr>
      <vt:lpstr>Some features of data</vt:lpstr>
      <vt:lpstr>Some features of data</vt:lpstr>
      <vt:lpstr>PowerPoint Presentation</vt:lpstr>
      <vt:lpstr>Error correction</vt:lpstr>
      <vt:lpstr>Missing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IST-785 : Selected Topics in Information Science &amp; Technology</dc:title>
  <dc:creator>Khalid</dc:creator>
  <cp:lastModifiedBy>Raja Kumar</cp:lastModifiedBy>
  <cp:revision>216</cp:revision>
  <dcterms:created xsi:type="dcterms:W3CDTF">2006-08-16T00:00:00Z</dcterms:created>
  <dcterms:modified xsi:type="dcterms:W3CDTF">2022-08-21T09:15:52Z</dcterms:modified>
</cp:coreProperties>
</file>