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75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9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conditional probability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(day = weekday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= on time)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number of instances in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for which day = weekday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= on time, divided by the total number of instances for which class =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These numbers can be counted from previous table (slide 10) as 9 and 14, respectively.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conditional probability is 9/14 = 0.64.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prior probability of class = very late is the number of instances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(slide 10) for which class = very late divided by the total number of instances,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 3/20 = 0.15.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2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now use these values to calculate the probabilities of real interest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us. These are the posterior probabilities of each possible class occurring for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specified instance, i.e. for known values of all the attributes. We can calculate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posterior probabilities using the method given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"/>
            <a:ext cx="6210300" cy="41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609600"/>
            <a:ext cx="502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day </a:t>
            </a:r>
            <a:r>
              <a:rPr lang="en-US" b="1" u="sng" dirty="0" smtClean="0"/>
              <a:t>	season 	wind 	rain 	class</a:t>
            </a:r>
            <a:endParaRPr lang="en-US" b="1" u="sng" dirty="0"/>
          </a:p>
          <a:p>
            <a:r>
              <a:rPr lang="en-US" dirty="0"/>
              <a:t>weekday </a:t>
            </a:r>
            <a:r>
              <a:rPr lang="en-US" dirty="0" smtClean="0"/>
              <a:t>	spring 	none 	none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winter 	none 	slight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winter 	none 	slight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winter 	high	heavy 	late</a:t>
            </a:r>
            <a:endParaRPr lang="en-US" dirty="0"/>
          </a:p>
          <a:p>
            <a:r>
              <a:rPr lang="en-US" dirty="0" err="1"/>
              <a:t>saturday</a:t>
            </a:r>
            <a:r>
              <a:rPr lang="en-US" dirty="0"/>
              <a:t> </a:t>
            </a:r>
            <a:r>
              <a:rPr lang="en-US" dirty="0" smtClean="0"/>
              <a:t>	summer 	normal 	none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autumn 	normal 	none 	very </a:t>
            </a:r>
            <a:r>
              <a:rPr lang="en-US" dirty="0"/>
              <a:t>late</a:t>
            </a:r>
          </a:p>
          <a:p>
            <a:r>
              <a:rPr lang="en-US" dirty="0"/>
              <a:t>holiday </a:t>
            </a:r>
            <a:r>
              <a:rPr lang="en-US" dirty="0" smtClean="0"/>
              <a:t>	summer 	high 	slight 	on </a:t>
            </a:r>
            <a:r>
              <a:rPr lang="en-US" dirty="0"/>
              <a:t>time</a:t>
            </a:r>
          </a:p>
          <a:p>
            <a:r>
              <a:rPr lang="en-US" dirty="0" err="1"/>
              <a:t>sunday</a:t>
            </a:r>
            <a:r>
              <a:rPr lang="en-US" dirty="0"/>
              <a:t> </a:t>
            </a:r>
            <a:r>
              <a:rPr lang="en-US" dirty="0" smtClean="0"/>
              <a:t>	summer 	normal 	none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winter 	high 	heavy 	very </a:t>
            </a:r>
            <a:r>
              <a:rPr lang="en-US" dirty="0"/>
              <a:t>late</a:t>
            </a:r>
          </a:p>
          <a:p>
            <a:r>
              <a:rPr lang="en-US" dirty="0"/>
              <a:t>weekday </a:t>
            </a:r>
            <a:r>
              <a:rPr lang="en-US" dirty="0" smtClean="0"/>
              <a:t>	summer 	none 	slight 	on </a:t>
            </a:r>
            <a:r>
              <a:rPr lang="en-US" dirty="0"/>
              <a:t>time</a:t>
            </a:r>
          </a:p>
          <a:p>
            <a:r>
              <a:rPr lang="en-US" dirty="0" err="1"/>
              <a:t>saturday</a:t>
            </a:r>
            <a:r>
              <a:rPr lang="en-US" dirty="0"/>
              <a:t> </a:t>
            </a:r>
            <a:r>
              <a:rPr lang="en-US" dirty="0" smtClean="0"/>
              <a:t>	spring 	high 	heavy 	cancelled</a:t>
            </a:r>
            <a:endParaRPr lang="en-US" dirty="0"/>
          </a:p>
          <a:p>
            <a:r>
              <a:rPr lang="en-US" dirty="0"/>
              <a:t>weekday </a:t>
            </a:r>
            <a:r>
              <a:rPr lang="en-US" dirty="0" smtClean="0"/>
              <a:t>	summer 	high 	slight 	on </a:t>
            </a:r>
            <a:r>
              <a:rPr lang="en-US" dirty="0"/>
              <a:t>time</a:t>
            </a:r>
          </a:p>
          <a:p>
            <a:r>
              <a:rPr lang="en-US" dirty="0" err="1"/>
              <a:t>saturday</a:t>
            </a:r>
            <a:r>
              <a:rPr lang="en-US" dirty="0"/>
              <a:t> </a:t>
            </a:r>
            <a:r>
              <a:rPr lang="en-US" dirty="0" smtClean="0"/>
              <a:t>	winter 	normal 	none 	late</a:t>
            </a:r>
            <a:endParaRPr lang="en-US" dirty="0"/>
          </a:p>
          <a:p>
            <a:r>
              <a:rPr lang="en-US" dirty="0"/>
              <a:t>weekday </a:t>
            </a:r>
            <a:r>
              <a:rPr lang="en-US" dirty="0" smtClean="0"/>
              <a:t>	summer 	high 	none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winter 	normal 	heavy 	very </a:t>
            </a:r>
            <a:r>
              <a:rPr lang="en-US" dirty="0"/>
              <a:t>late</a:t>
            </a:r>
          </a:p>
          <a:p>
            <a:r>
              <a:rPr lang="en-US" dirty="0" err="1"/>
              <a:t>saturday</a:t>
            </a:r>
            <a:r>
              <a:rPr lang="en-US" dirty="0"/>
              <a:t> </a:t>
            </a:r>
            <a:r>
              <a:rPr lang="en-US" dirty="0" smtClean="0"/>
              <a:t>	autumn 	high 	slight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autumn 	none 	heavy 	on </a:t>
            </a:r>
            <a:r>
              <a:rPr lang="en-US" dirty="0"/>
              <a:t>time</a:t>
            </a:r>
          </a:p>
          <a:p>
            <a:r>
              <a:rPr lang="en-US" dirty="0"/>
              <a:t>holiday </a:t>
            </a:r>
            <a:r>
              <a:rPr lang="en-US" dirty="0" smtClean="0"/>
              <a:t>	spring 	normal 	slight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spring 	normal 	none 	on </a:t>
            </a:r>
            <a:r>
              <a:rPr lang="en-US" dirty="0"/>
              <a:t>time</a:t>
            </a:r>
          </a:p>
          <a:p>
            <a:r>
              <a:rPr lang="en-US" dirty="0"/>
              <a:t>weekday </a:t>
            </a:r>
            <a:r>
              <a:rPr lang="en-US" dirty="0" smtClean="0"/>
              <a:t>	spring 	normal 	slight 	on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976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use probabilities to find the most likely classification for </a:t>
            </a:r>
            <a:r>
              <a:rPr lang="en-US" dirty="0" smtClean="0"/>
              <a:t>an unseen instance?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weekday  </a:t>
            </a:r>
            <a:r>
              <a:rPr lang="en-US" dirty="0" smtClean="0"/>
              <a:t>     winter 	high </a:t>
            </a:r>
            <a:r>
              <a:rPr lang="en-US" dirty="0"/>
              <a:t>heavy </a:t>
            </a:r>
            <a:r>
              <a:rPr lang="en-US" dirty="0" smtClean="0"/>
              <a:t>	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straightforward (but flawed) way is just to look at the frequency </a:t>
            </a:r>
            <a:r>
              <a:rPr lang="en-US" dirty="0" smtClean="0"/>
              <a:t>of each </a:t>
            </a:r>
            <a:r>
              <a:rPr lang="en-US" dirty="0"/>
              <a:t>of the classifications in the training set and choose the most common one.</a:t>
            </a:r>
          </a:p>
          <a:p>
            <a:r>
              <a:rPr lang="en-US" dirty="0"/>
              <a:t>In this case the most common classification is </a:t>
            </a:r>
            <a:r>
              <a:rPr lang="en-US" i="1" dirty="0"/>
              <a:t>on time</a:t>
            </a:r>
            <a:r>
              <a:rPr lang="en-US" dirty="0"/>
              <a:t>, so we would </a:t>
            </a:r>
            <a:r>
              <a:rPr lang="en-US" dirty="0" smtClean="0"/>
              <a:t>choose that.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The flaw in this approach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unseen instances will </a:t>
            </a:r>
            <a:r>
              <a:rPr lang="en-US" dirty="0" smtClean="0"/>
              <a:t>be classified </a:t>
            </a:r>
            <a:r>
              <a:rPr lang="en-US" dirty="0"/>
              <a:t>in the same way, in this case as </a:t>
            </a:r>
            <a:r>
              <a:rPr lang="en-US" b="1" i="1" dirty="0"/>
              <a:t>on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method of </a:t>
            </a:r>
            <a:r>
              <a:rPr lang="en-US" dirty="0" smtClean="0"/>
              <a:t>classification is </a:t>
            </a:r>
            <a:r>
              <a:rPr lang="en-US" dirty="0"/>
              <a:t>not necessarily bad: if the probability of </a:t>
            </a:r>
            <a:r>
              <a:rPr lang="en-US" i="1" dirty="0"/>
              <a:t>on time </a:t>
            </a:r>
            <a:r>
              <a:rPr lang="en-US" dirty="0"/>
              <a:t>is 0.7 and we guess </a:t>
            </a:r>
            <a:r>
              <a:rPr lang="en-US" dirty="0" smtClean="0"/>
              <a:t>that every </a:t>
            </a:r>
            <a:r>
              <a:rPr lang="en-US" dirty="0"/>
              <a:t>unseen instance should be classified as </a:t>
            </a:r>
            <a:r>
              <a:rPr lang="en-US" b="1" i="1" dirty="0"/>
              <a:t>on time</a:t>
            </a:r>
            <a:r>
              <a:rPr lang="en-US" dirty="0"/>
              <a:t>, we could expect to </a:t>
            </a:r>
            <a:r>
              <a:rPr lang="en-US" dirty="0" smtClean="0"/>
              <a:t>be right </a:t>
            </a:r>
            <a:r>
              <a:rPr lang="en-US" dirty="0"/>
              <a:t>about 70% of the time.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z="4000" dirty="0"/>
              <a:t>C</a:t>
            </a:r>
            <a:r>
              <a:rPr lang="en-US" sz="4000" dirty="0" smtClean="0"/>
              <a:t>orrect predictions as </a:t>
            </a:r>
            <a:r>
              <a:rPr lang="en-US" sz="4000" dirty="0"/>
              <a:t>often as </a:t>
            </a:r>
            <a:r>
              <a:rPr lang="en-US" sz="4000" dirty="0" smtClean="0"/>
              <a:t>possible!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/>
              <a:t>The instances in the training set record not only the classification but </a:t>
            </a:r>
            <a:r>
              <a:rPr lang="en-US" dirty="0" smtClean="0"/>
              <a:t>also the </a:t>
            </a:r>
            <a:r>
              <a:rPr lang="en-US" dirty="0"/>
              <a:t>values of four attributes: </a:t>
            </a:r>
            <a:endParaRPr lang="en-US" dirty="0" smtClean="0"/>
          </a:p>
          <a:p>
            <a:r>
              <a:rPr lang="en-US" i="1" dirty="0" smtClean="0"/>
              <a:t>day</a:t>
            </a:r>
            <a:r>
              <a:rPr lang="en-US" dirty="0"/>
              <a:t>, </a:t>
            </a:r>
            <a:r>
              <a:rPr lang="en-US" i="1" dirty="0"/>
              <a:t>season</a:t>
            </a:r>
            <a:r>
              <a:rPr lang="en-US" dirty="0"/>
              <a:t>, </a:t>
            </a:r>
            <a:r>
              <a:rPr lang="en-US" i="1" dirty="0"/>
              <a:t>wind </a:t>
            </a:r>
            <a:r>
              <a:rPr lang="en-US" dirty="0"/>
              <a:t>and </a:t>
            </a:r>
            <a:r>
              <a:rPr lang="en-US" i="1" dirty="0"/>
              <a:t>rain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Presumably </a:t>
            </a:r>
            <a:r>
              <a:rPr lang="en-US" dirty="0"/>
              <a:t>they </a:t>
            </a:r>
            <a:r>
              <a:rPr lang="en-US" dirty="0" smtClean="0"/>
              <a:t>are recorded </a:t>
            </a:r>
            <a:r>
              <a:rPr lang="en-US" dirty="0"/>
              <a:t>because we believe that in some way the values of the four </a:t>
            </a:r>
            <a:r>
              <a:rPr lang="en-US" dirty="0" smtClean="0"/>
              <a:t>attributes affect </a:t>
            </a:r>
            <a:r>
              <a:rPr lang="en-US" dirty="0"/>
              <a:t>the outcome. </a:t>
            </a:r>
          </a:p>
          <a:p>
            <a:r>
              <a:rPr lang="en-US" dirty="0" smtClean="0"/>
              <a:t>To </a:t>
            </a:r>
            <a:r>
              <a:rPr lang="en-US" dirty="0"/>
              <a:t>make effective use of the </a:t>
            </a:r>
            <a:r>
              <a:rPr lang="en-US" dirty="0" smtClean="0"/>
              <a:t>additional information </a:t>
            </a:r>
            <a:r>
              <a:rPr lang="en-US" dirty="0"/>
              <a:t>represented by the attribute values we first need to introduce </a:t>
            </a:r>
            <a:r>
              <a:rPr lang="en-US" dirty="0" smtClean="0"/>
              <a:t>the notion </a:t>
            </a:r>
            <a:r>
              <a:rPr lang="en-US" dirty="0"/>
              <a:t>of </a:t>
            </a:r>
            <a:r>
              <a:rPr lang="en-US" b="1" i="1" dirty="0"/>
              <a:t>conditional probability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9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</a:t>
            </a:r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the train being on time, calculated using the </a:t>
            </a:r>
            <a:r>
              <a:rPr lang="en-US" dirty="0" smtClean="0"/>
              <a:t>frequency of </a:t>
            </a:r>
            <a:r>
              <a:rPr lang="en-US" i="1" dirty="0"/>
              <a:t>on time </a:t>
            </a:r>
            <a:r>
              <a:rPr lang="en-US" dirty="0"/>
              <a:t>in the training set divided by the total number of instances is </a:t>
            </a:r>
            <a:r>
              <a:rPr lang="en-US" dirty="0" smtClean="0"/>
              <a:t>known as the </a:t>
            </a:r>
            <a:r>
              <a:rPr lang="en-US" i="1" dirty="0" smtClean="0"/>
              <a:t>prior probability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P</a:t>
            </a:r>
            <a:r>
              <a:rPr lang="en-US" dirty="0" smtClean="0"/>
              <a:t>(class = on time) = 14</a:t>
            </a:r>
            <a:r>
              <a:rPr lang="en-US" i="1" dirty="0" smtClean="0"/>
              <a:t>/</a:t>
            </a:r>
            <a:r>
              <a:rPr lang="en-US" dirty="0" smtClean="0"/>
              <a:t>20 = 0</a:t>
            </a:r>
            <a:r>
              <a:rPr lang="en-US" i="1" dirty="0" smtClean="0"/>
              <a:t>.</a:t>
            </a:r>
            <a:r>
              <a:rPr lang="en-US" dirty="0" smtClean="0"/>
              <a:t>7. </a:t>
            </a:r>
          </a:p>
          <a:p>
            <a:r>
              <a:rPr lang="en-US" dirty="0" smtClean="0"/>
              <a:t>If we have </a:t>
            </a:r>
            <a:r>
              <a:rPr lang="en-US" dirty="0"/>
              <a:t>no other information this is the best we can do.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have other (relevant</a:t>
            </a:r>
            <a:r>
              <a:rPr lang="en-US" dirty="0" smtClean="0"/>
              <a:t>) information</a:t>
            </a:r>
            <a:r>
              <a:rPr lang="en-US" dirty="0"/>
              <a:t>, the position is different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What is the probability of the train being on time if we know that </a:t>
            </a:r>
            <a:r>
              <a:rPr lang="en-US" dirty="0" smtClean="0"/>
              <a:t>the season </a:t>
            </a:r>
            <a:r>
              <a:rPr lang="en-US" dirty="0"/>
              <a:t>is winter?</a:t>
            </a:r>
          </a:p>
        </p:txBody>
      </p:sp>
    </p:spTree>
    <p:extLst>
      <p:ext uri="{BB962C8B-B14F-4D97-AF65-F5344CB8AC3E}">
        <p14:creationId xmlns:p14="http://schemas.microsoft.com/office/powerpoint/2010/main" val="28078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7620000" cy="1143000"/>
          </a:xfrm>
        </p:spPr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867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Probability </a:t>
            </a:r>
            <a:r>
              <a:rPr lang="en-US" b="1" dirty="0"/>
              <a:t>of the train being on time if we know that the season is </a:t>
            </a:r>
            <a:r>
              <a:rPr lang="en-US" b="1" dirty="0" smtClean="0"/>
              <a:t>winter!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calculate this as </a:t>
            </a:r>
            <a:r>
              <a:rPr lang="en-US" dirty="0" smtClean="0"/>
              <a:t>:-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times class = on </a:t>
            </a:r>
            <a:r>
              <a:rPr lang="en-US" dirty="0" smtClean="0"/>
              <a:t>time and </a:t>
            </a:r>
            <a:r>
              <a:rPr lang="en-US" dirty="0"/>
              <a:t>season = winter (in the same instance), divided by the number of times </a:t>
            </a:r>
            <a:r>
              <a:rPr lang="en-US" dirty="0" smtClean="0"/>
              <a:t>the season </a:t>
            </a:r>
            <a:r>
              <a:rPr lang="en-US" dirty="0"/>
              <a:t>is winter, which comes to 2/6 = 0.33.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considerably less than </a:t>
            </a:r>
            <a:r>
              <a:rPr lang="en-US" dirty="0" smtClean="0"/>
              <a:t>the prior </a:t>
            </a:r>
            <a:r>
              <a:rPr lang="en-US" dirty="0"/>
              <a:t>probability of 0.7 and seems intuitively reasonable. </a:t>
            </a:r>
            <a:endParaRPr lang="en-US" dirty="0" smtClean="0"/>
          </a:p>
          <a:p>
            <a:r>
              <a:rPr lang="en-US" dirty="0" smtClean="0"/>
              <a:t>Trains </a:t>
            </a:r>
            <a:r>
              <a:rPr lang="en-US" dirty="0"/>
              <a:t>are less </a:t>
            </a:r>
            <a:r>
              <a:rPr lang="en-US" dirty="0" smtClean="0"/>
              <a:t>likely to </a:t>
            </a:r>
            <a:r>
              <a:rPr lang="en-US" dirty="0"/>
              <a:t>be on time in winter.</a:t>
            </a:r>
          </a:p>
          <a:p>
            <a:r>
              <a:rPr lang="en-US" dirty="0"/>
              <a:t>The probability of an event occurring if we know that an attribute has </a:t>
            </a:r>
            <a:r>
              <a:rPr lang="en-US" dirty="0" smtClean="0"/>
              <a:t>a particular </a:t>
            </a:r>
            <a:r>
              <a:rPr lang="en-US" dirty="0"/>
              <a:t>value (or that several variables have particular values) is called </a:t>
            </a:r>
            <a:r>
              <a:rPr lang="en-US" dirty="0" smtClean="0"/>
              <a:t>the </a:t>
            </a:r>
            <a:r>
              <a:rPr lang="en-US" i="1" dirty="0" smtClean="0"/>
              <a:t>conditional </a:t>
            </a:r>
            <a:r>
              <a:rPr lang="en-US" i="1" dirty="0"/>
              <a:t>probability </a:t>
            </a:r>
            <a:r>
              <a:rPr lang="en-US" dirty="0"/>
              <a:t>of the event occurring and is written as, e.g.</a:t>
            </a:r>
          </a:p>
          <a:p>
            <a:r>
              <a:rPr lang="en-US" i="1" dirty="0"/>
              <a:t>P</a:t>
            </a:r>
            <a:r>
              <a:rPr lang="en-US" dirty="0"/>
              <a:t>(class = on time </a:t>
            </a:r>
            <a:r>
              <a:rPr lang="en-US" dirty="0" smtClean="0"/>
              <a:t>| season </a:t>
            </a:r>
            <a:r>
              <a:rPr lang="en-US" dirty="0"/>
              <a:t>= winter</a:t>
            </a:r>
            <a:r>
              <a:rPr lang="en-US" dirty="0" smtClean="0"/>
              <a:t>).</a:t>
            </a:r>
          </a:p>
          <a:p>
            <a:r>
              <a:rPr lang="en-US" dirty="0"/>
              <a:t>‘the probability that the class is </a:t>
            </a:r>
            <a:r>
              <a:rPr lang="en-US" i="1" dirty="0"/>
              <a:t>on time </a:t>
            </a:r>
            <a:r>
              <a:rPr lang="en-US" dirty="0"/>
              <a:t>given that the season is </a:t>
            </a:r>
            <a:r>
              <a:rPr lang="en-US" i="1" dirty="0"/>
              <a:t>winter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(class = on time | </a:t>
            </a:r>
            <a:r>
              <a:rPr lang="en-US" dirty="0" smtClean="0"/>
              <a:t>season </a:t>
            </a:r>
            <a:r>
              <a:rPr lang="en-US" dirty="0"/>
              <a:t>= winter) is also called a </a:t>
            </a:r>
            <a:r>
              <a:rPr lang="en-US" i="1" dirty="0"/>
              <a:t>posterior probability</a:t>
            </a:r>
            <a:r>
              <a:rPr lang="en-US" dirty="0"/>
              <a:t>.</a:t>
            </a:r>
          </a:p>
          <a:p>
            <a:r>
              <a:rPr lang="en-US" dirty="0"/>
              <a:t>It is the probability that we can calculate for the classification </a:t>
            </a:r>
            <a:r>
              <a:rPr lang="en-US" i="1" dirty="0"/>
              <a:t>after </a:t>
            </a:r>
            <a:r>
              <a:rPr lang="en-US" dirty="0"/>
              <a:t>we </a:t>
            </a:r>
            <a:r>
              <a:rPr lang="en-US" dirty="0" smtClean="0"/>
              <a:t>have obtained </a:t>
            </a:r>
            <a:r>
              <a:rPr lang="en-US" dirty="0"/>
              <a:t>the information that the season is winter.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contrast, the prior </a:t>
            </a:r>
            <a:r>
              <a:rPr lang="en-US" dirty="0" smtClean="0"/>
              <a:t>probability is </a:t>
            </a:r>
            <a:r>
              <a:rPr lang="en-US" dirty="0"/>
              <a:t>that estimated </a:t>
            </a:r>
            <a:r>
              <a:rPr lang="en-US" i="1" dirty="0"/>
              <a:t>before </a:t>
            </a:r>
            <a:r>
              <a:rPr lang="en-US" dirty="0"/>
              <a:t>any other information is available.</a:t>
            </a:r>
          </a:p>
        </p:txBody>
      </p:sp>
    </p:spTree>
    <p:extLst>
      <p:ext uri="{BB962C8B-B14F-4D97-AF65-F5344CB8AC3E}">
        <p14:creationId xmlns:p14="http://schemas.microsoft.com/office/powerpoint/2010/main" val="40312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/>
              <a:t>To calculate the most likely classification for the ‘unseen’ instance </a:t>
            </a:r>
            <a:r>
              <a:rPr lang="en-US" dirty="0" smtClean="0"/>
              <a:t>given </a:t>
            </a:r>
            <a:r>
              <a:rPr lang="en-US" dirty="0"/>
              <a:t>previously we could calculate the probability of</a:t>
            </a:r>
          </a:p>
          <a:p>
            <a:r>
              <a:rPr lang="en-US" i="1" dirty="0"/>
              <a:t>P</a:t>
            </a:r>
            <a:r>
              <a:rPr lang="en-US" dirty="0"/>
              <a:t>(class = on time </a:t>
            </a:r>
            <a:r>
              <a:rPr lang="en-US" dirty="0" smtClean="0"/>
              <a:t>|</a:t>
            </a:r>
            <a:r>
              <a:rPr lang="en-US" i="1" dirty="0" smtClean="0"/>
              <a:t> </a:t>
            </a:r>
            <a:r>
              <a:rPr lang="en-US" dirty="0"/>
              <a:t>day = weekday and season = </a:t>
            </a:r>
            <a:r>
              <a:rPr lang="en-US" dirty="0" smtClean="0"/>
              <a:t>winter and </a:t>
            </a:r>
            <a:r>
              <a:rPr lang="en-US" dirty="0"/>
              <a:t>wind = high and rain = heavy)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do similarly for the other three possible classifications. </a:t>
            </a:r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there </a:t>
            </a:r>
            <a:r>
              <a:rPr lang="en-US" dirty="0" smtClean="0"/>
              <a:t>are only </a:t>
            </a:r>
            <a:r>
              <a:rPr lang="en-US" dirty="0"/>
              <a:t>two instances in the training set with that combination of attribute </a:t>
            </a:r>
            <a:r>
              <a:rPr lang="en-US" dirty="0" smtClean="0"/>
              <a:t>values and </a:t>
            </a:r>
            <a:r>
              <a:rPr lang="en-US" dirty="0"/>
              <a:t>basing any estimates of probability on these is unlikely to be helpful</a:t>
            </a:r>
            <a:r>
              <a:rPr lang="en-US" dirty="0" smtClean="0"/>
              <a:t>.</a:t>
            </a:r>
          </a:p>
          <a:p>
            <a:r>
              <a:rPr lang="en-US" dirty="0"/>
              <a:t>To obtain a reliable estimate of the four classifications a more indirect </a:t>
            </a:r>
            <a:r>
              <a:rPr lang="en-US" dirty="0" smtClean="0"/>
              <a:t>approach is </a:t>
            </a:r>
            <a:r>
              <a:rPr lang="en-US" dirty="0"/>
              <a:t>needed.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6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r>
              <a:rPr lang="en-US" sz="3600" dirty="0" smtClean="0"/>
              <a:t>Probabilities </a:t>
            </a:r>
            <a:r>
              <a:rPr lang="en-US" sz="3600" dirty="0"/>
              <a:t>based on a single </a:t>
            </a:r>
            <a:r>
              <a:rPr lang="en-US" sz="3600" dirty="0" smtClean="0"/>
              <a:t>attribute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791200"/>
          </a:xfrm>
        </p:spPr>
        <p:txBody>
          <a:bodyPr>
            <a:normAutofit/>
          </a:bodyPr>
          <a:lstStyle/>
          <a:p>
            <a:r>
              <a:rPr lang="en-US" dirty="0"/>
              <a:t>We could start by using conditional probabilities based on a single attribute. 	</a:t>
            </a:r>
            <a:r>
              <a:rPr lang="en-US" dirty="0" smtClean="0"/>
              <a:t>						</a:t>
            </a:r>
          </a:p>
          <a:p>
            <a:pPr marL="114300" indent="0">
              <a:buNone/>
            </a:pPr>
            <a:r>
              <a:rPr lang="en-US" dirty="0"/>
              <a:t>For the </a:t>
            </a:r>
            <a:r>
              <a:rPr lang="en-US" i="1" dirty="0"/>
              <a:t>train </a:t>
            </a:r>
            <a:r>
              <a:rPr lang="en-US" dirty="0"/>
              <a:t>dataset</a:t>
            </a:r>
          </a:p>
          <a:p>
            <a:r>
              <a:rPr lang="en-US" i="1" dirty="0"/>
              <a:t>P</a:t>
            </a:r>
            <a:r>
              <a:rPr lang="en-US" dirty="0"/>
              <a:t>(class = on time |</a:t>
            </a:r>
            <a:r>
              <a:rPr lang="en-US" i="1" dirty="0" smtClean="0"/>
              <a:t> </a:t>
            </a:r>
            <a:r>
              <a:rPr lang="en-US" dirty="0"/>
              <a:t>season = winter) = 2/6 = 0.33</a:t>
            </a:r>
          </a:p>
          <a:p>
            <a:r>
              <a:rPr lang="en-US" i="1" dirty="0"/>
              <a:t>P</a:t>
            </a:r>
            <a:r>
              <a:rPr lang="en-US" dirty="0"/>
              <a:t>(class = late |</a:t>
            </a:r>
            <a:r>
              <a:rPr lang="en-US" i="1" dirty="0" smtClean="0"/>
              <a:t> </a:t>
            </a:r>
            <a:r>
              <a:rPr lang="en-US" dirty="0"/>
              <a:t>season = winter) = 1/6 = 0.17</a:t>
            </a:r>
          </a:p>
          <a:p>
            <a:r>
              <a:rPr lang="en-US" i="1" dirty="0"/>
              <a:t>P</a:t>
            </a:r>
            <a:r>
              <a:rPr lang="en-US" dirty="0"/>
              <a:t>(class = very late |</a:t>
            </a:r>
            <a:r>
              <a:rPr lang="en-US" i="1" dirty="0" smtClean="0"/>
              <a:t> </a:t>
            </a:r>
            <a:r>
              <a:rPr lang="en-US" dirty="0"/>
              <a:t>season = winter) = 3/6 = 0.5</a:t>
            </a:r>
          </a:p>
          <a:p>
            <a:r>
              <a:rPr lang="en-US" i="1" dirty="0"/>
              <a:t>P</a:t>
            </a:r>
            <a:r>
              <a:rPr lang="en-US" dirty="0"/>
              <a:t>(class = cancelled |</a:t>
            </a:r>
            <a:r>
              <a:rPr lang="en-US" i="1" dirty="0" smtClean="0"/>
              <a:t> </a:t>
            </a:r>
            <a:r>
              <a:rPr lang="en-US" dirty="0"/>
              <a:t>season = winter) = 0/6 = 0</a:t>
            </a:r>
          </a:p>
          <a:p>
            <a:endParaRPr lang="en-US" dirty="0" smtClean="0"/>
          </a:p>
          <a:p>
            <a:r>
              <a:rPr lang="en-US" dirty="0"/>
              <a:t>The third of these has the largest value, so we could conclude that </a:t>
            </a:r>
            <a:r>
              <a:rPr lang="en-US" dirty="0" smtClean="0"/>
              <a:t>the most </a:t>
            </a:r>
            <a:r>
              <a:rPr lang="en-US" dirty="0"/>
              <a:t>likely classification is very late, a different result from using the </a:t>
            </a:r>
            <a:r>
              <a:rPr lang="en-US" dirty="0" smtClean="0"/>
              <a:t>prior probability </a:t>
            </a:r>
            <a:r>
              <a:rPr lang="en-US" dirty="0"/>
              <a:t>as before</a:t>
            </a:r>
            <a:r>
              <a:rPr lang="en-US" dirty="0" smtClean="0"/>
              <a:t>.</a:t>
            </a:r>
          </a:p>
          <a:p>
            <a:r>
              <a:rPr lang="en-US" dirty="0"/>
              <a:t>We could do a similar calculation with attributes day, rain and wind. </a:t>
            </a:r>
            <a:r>
              <a:rPr lang="en-US" dirty="0" smtClean="0"/>
              <a:t>This might </a:t>
            </a:r>
            <a:r>
              <a:rPr lang="en-US" dirty="0"/>
              <a:t>result in other classifications having the largest value. Which is the </a:t>
            </a:r>
            <a:r>
              <a:rPr lang="en-US" dirty="0" smtClean="0"/>
              <a:t>best one </a:t>
            </a:r>
            <a:r>
              <a:rPr lang="en-US" dirty="0"/>
              <a:t>to take?</a:t>
            </a:r>
          </a:p>
        </p:txBody>
      </p:sp>
    </p:spTree>
    <p:extLst>
      <p:ext uri="{BB962C8B-B14F-4D97-AF65-F5344CB8AC3E}">
        <p14:creationId xmlns:p14="http://schemas.microsoft.com/office/powerpoint/2010/main" val="18826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/>
              <a:t>Naïve Bayes </a:t>
            </a:r>
            <a:r>
              <a:rPr lang="en-US" dirty="0"/>
              <a:t>algorithm gives us a way of combining the prior </a:t>
            </a:r>
            <a:r>
              <a:rPr lang="en-US" dirty="0" smtClean="0"/>
              <a:t>probability and </a:t>
            </a:r>
            <a:r>
              <a:rPr lang="en-US" dirty="0"/>
              <a:t>conditional probabilities in a single formula, which we can use </a:t>
            </a:r>
            <a:r>
              <a:rPr lang="en-US" dirty="0" smtClean="0"/>
              <a:t>to calculate </a:t>
            </a:r>
            <a:r>
              <a:rPr lang="en-US" dirty="0"/>
              <a:t>the probability of each of the possible classifications in turn. </a:t>
            </a:r>
            <a:endParaRPr lang="en-US" dirty="0" smtClean="0"/>
          </a:p>
          <a:p>
            <a:r>
              <a:rPr lang="en-US" dirty="0" smtClean="0"/>
              <a:t>Having done </a:t>
            </a:r>
            <a:r>
              <a:rPr lang="en-US" dirty="0"/>
              <a:t>this we choose the classification with the largest value</a:t>
            </a:r>
            <a:r>
              <a:rPr lang="en-US" dirty="0" smtClean="0"/>
              <a:t>.</a:t>
            </a:r>
          </a:p>
          <a:p>
            <a:r>
              <a:rPr lang="en-US" dirty="0"/>
              <a:t>The method uses conditional probabilities, but the other way round </a:t>
            </a:r>
            <a:r>
              <a:rPr lang="en-US" dirty="0" smtClean="0"/>
              <a:t>from before, based </a:t>
            </a:r>
            <a:r>
              <a:rPr lang="en-US" dirty="0"/>
              <a:t>on a well-known Mathematical result known as </a:t>
            </a:r>
            <a:r>
              <a:rPr lang="en-US" dirty="0" smtClean="0"/>
              <a:t>Bayes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304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(say) the probability that the class is very late given that </a:t>
            </a:r>
            <a:r>
              <a:rPr lang="en-US" dirty="0" smtClean="0"/>
              <a:t>the  season </a:t>
            </a:r>
            <a:r>
              <a:rPr lang="en-US" dirty="0"/>
              <a:t>is winter, </a:t>
            </a:r>
            <a:r>
              <a:rPr lang="en-US" i="1" dirty="0"/>
              <a:t>P</a:t>
            </a:r>
            <a:r>
              <a:rPr lang="en-US" dirty="0"/>
              <a:t>(class = very late |</a:t>
            </a:r>
            <a:r>
              <a:rPr lang="en-US" i="1" dirty="0" smtClean="0"/>
              <a:t> </a:t>
            </a:r>
            <a:r>
              <a:rPr lang="en-US" dirty="0"/>
              <a:t>season = winter), we use the </a:t>
            </a:r>
            <a:r>
              <a:rPr lang="en-US" dirty="0" smtClean="0"/>
              <a:t>conditional probability </a:t>
            </a:r>
            <a:r>
              <a:rPr lang="en-US" dirty="0"/>
              <a:t>that the season is winter given that the class is very late, </a:t>
            </a:r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dirty="0" smtClean="0"/>
              <a:t>(season </a:t>
            </a:r>
            <a:r>
              <a:rPr lang="en-US" dirty="0"/>
              <a:t>= winter |</a:t>
            </a:r>
            <a:r>
              <a:rPr lang="en-US" i="1" dirty="0" smtClean="0"/>
              <a:t> </a:t>
            </a:r>
            <a:r>
              <a:rPr lang="en-US" dirty="0"/>
              <a:t>class = very late).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calculate this as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</a:t>
            </a:r>
            <a:r>
              <a:rPr lang="en-US" dirty="0" smtClean="0"/>
              <a:t>of times </a:t>
            </a:r>
            <a:r>
              <a:rPr lang="en-US" dirty="0"/>
              <a:t>that season = winter and class = very late occur in the same instance</a:t>
            </a:r>
            <a:r>
              <a:rPr lang="en-US" dirty="0" smtClean="0"/>
              <a:t>, divided </a:t>
            </a:r>
            <a:r>
              <a:rPr lang="en-US" dirty="0"/>
              <a:t>by the number of instances for which the class is </a:t>
            </a:r>
            <a:r>
              <a:rPr lang="en-US" i="1" dirty="0"/>
              <a:t>very late</a:t>
            </a:r>
            <a:r>
              <a:rPr lang="en-US" dirty="0" smtClean="0"/>
              <a:t>.</a:t>
            </a:r>
          </a:p>
          <a:p>
            <a:r>
              <a:rPr lang="en-US" dirty="0"/>
              <a:t>In a similar way we can calculate other conditional probabilities, for </a:t>
            </a:r>
            <a:r>
              <a:rPr lang="en-US" dirty="0" smtClean="0"/>
              <a:t>example </a:t>
            </a:r>
            <a:endParaRPr lang="en-US" dirty="0"/>
          </a:p>
          <a:p>
            <a:r>
              <a:rPr lang="en-US" i="1" dirty="0"/>
              <a:t>P</a:t>
            </a:r>
            <a:r>
              <a:rPr lang="en-US" dirty="0"/>
              <a:t>(rain = none | </a:t>
            </a:r>
            <a:r>
              <a:rPr lang="en-US" dirty="0" smtClean="0"/>
              <a:t>class </a:t>
            </a:r>
            <a:r>
              <a:rPr lang="en-US" dirty="0"/>
              <a:t>= very late).</a:t>
            </a:r>
          </a:p>
        </p:txBody>
      </p:sp>
    </p:spTree>
    <p:extLst>
      <p:ext uri="{BB962C8B-B14F-4D97-AF65-F5344CB8AC3E}">
        <p14:creationId xmlns:p14="http://schemas.microsoft.com/office/powerpoint/2010/main" val="226498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143000"/>
          </a:xfrm>
        </p:spPr>
        <p:txBody>
          <a:bodyPr/>
          <a:lstStyle/>
          <a:p>
            <a:r>
              <a:rPr lang="en-US" sz="3200" dirty="0"/>
              <a:t>For the </a:t>
            </a:r>
            <a:r>
              <a:rPr lang="en-US" sz="3200" i="1" dirty="0"/>
              <a:t>train </a:t>
            </a:r>
            <a:r>
              <a:rPr lang="en-US" sz="3200" dirty="0"/>
              <a:t>data </a:t>
            </a:r>
            <a:r>
              <a:rPr lang="en-US" sz="3200" dirty="0" smtClean="0"/>
              <a:t>: -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all the conditional </a:t>
            </a:r>
            <a:r>
              <a:rPr lang="en-US" sz="3200" dirty="0"/>
              <a:t>and prior </a:t>
            </a:r>
            <a:r>
              <a:rPr lang="en-US" sz="3200" dirty="0" smtClean="0"/>
              <a:t>probabilities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458200" cy="671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4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300" dirty="0"/>
              <a:t>Given a set of </a:t>
            </a:r>
            <a:r>
              <a:rPr lang="en-US" sz="2300" i="1" dirty="0"/>
              <a:t>k </a:t>
            </a:r>
            <a:r>
              <a:rPr lang="en-US" sz="2300" dirty="0"/>
              <a:t>mutually exclusive and exhaustive classifications </a:t>
            </a:r>
            <a:r>
              <a:rPr lang="en-US" sz="2300" i="1" dirty="0"/>
              <a:t>c</a:t>
            </a:r>
            <a:r>
              <a:rPr lang="en-US" sz="2300" baseline="-25000" dirty="0"/>
              <a:t>1</a:t>
            </a:r>
            <a:r>
              <a:rPr lang="en-US" sz="2300" dirty="0"/>
              <a:t>, </a:t>
            </a:r>
            <a:r>
              <a:rPr lang="en-US" sz="2300" i="1" dirty="0"/>
              <a:t>c</a:t>
            </a:r>
            <a:r>
              <a:rPr lang="en-US" sz="2300" baseline="-25000" dirty="0"/>
              <a:t>2</a:t>
            </a:r>
            <a:r>
              <a:rPr lang="en-US" sz="2300" dirty="0"/>
              <a:t>, . . . </a:t>
            </a:r>
            <a:r>
              <a:rPr lang="en-US" sz="2300" dirty="0" smtClean="0"/>
              <a:t>, </a:t>
            </a:r>
            <a:r>
              <a:rPr lang="en-US" sz="2300" i="1" dirty="0" err="1" smtClean="0"/>
              <a:t>c</a:t>
            </a:r>
            <a:r>
              <a:rPr lang="en-US" sz="2300" i="1" baseline="-25000" dirty="0" err="1" smtClean="0"/>
              <a:t>k</a:t>
            </a:r>
            <a:r>
              <a:rPr lang="en-US" sz="2300" dirty="0"/>
              <a:t>, which have prior probabilities </a:t>
            </a:r>
            <a:r>
              <a:rPr lang="en-US" sz="2300" i="1" dirty="0"/>
              <a:t>P</a:t>
            </a:r>
            <a:r>
              <a:rPr lang="en-US" sz="2300" dirty="0"/>
              <a:t>(</a:t>
            </a:r>
            <a:r>
              <a:rPr lang="en-US" sz="2300" i="1" dirty="0"/>
              <a:t>c</a:t>
            </a:r>
            <a:r>
              <a:rPr lang="en-US" sz="2300" baseline="-25000" dirty="0"/>
              <a:t>1</a:t>
            </a:r>
            <a:r>
              <a:rPr lang="en-US" sz="2300" dirty="0"/>
              <a:t>), </a:t>
            </a:r>
            <a:r>
              <a:rPr lang="en-US" sz="2300" i="1" dirty="0"/>
              <a:t>P</a:t>
            </a:r>
            <a:r>
              <a:rPr lang="en-US" sz="2300" dirty="0"/>
              <a:t>(</a:t>
            </a:r>
            <a:r>
              <a:rPr lang="en-US" sz="2300" i="1" dirty="0"/>
              <a:t>c</a:t>
            </a:r>
            <a:r>
              <a:rPr lang="en-US" sz="2300" baseline="-25000" dirty="0"/>
              <a:t>2</a:t>
            </a:r>
            <a:r>
              <a:rPr lang="en-US" sz="2300" dirty="0"/>
              <a:t>), . . . , </a:t>
            </a:r>
            <a:r>
              <a:rPr lang="en-US" sz="2300" i="1" dirty="0"/>
              <a:t>P</a:t>
            </a:r>
            <a:r>
              <a:rPr lang="en-US" sz="2300" dirty="0"/>
              <a:t>(</a:t>
            </a:r>
            <a:r>
              <a:rPr lang="en-US" sz="2300" i="1" dirty="0" err="1"/>
              <a:t>c</a:t>
            </a:r>
            <a:r>
              <a:rPr lang="en-US" sz="2300" i="1" baseline="-25000" dirty="0" err="1"/>
              <a:t>k</a:t>
            </a:r>
            <a:r>
              <a:rPr lang="en-US" sz="2300" dirty="0"/>
              <a:t>), respectively, </a:t>
            </a:r>
            <a:r>
              <a:rPr lang="en-US" sz="2300" dirty="0" smtClean="0"/>
              <a:t>and </a:t>
            </a:r>
            <a:r>
              <a:rPr lang="en-US" sz="2300" i="1" dirty="0" smtClean="0"/>
              <a:t>n </a:t>
            </a:r>
            <a:r>
              <a:rPr lang="en-US" sz="2300" dirty="0"/>
              <a:t>attributes </a:t>
            </a:r>
            <a:r>
              <a:rPr lang="en-US" sz="2300" i="1" dirty="0"/>
              <a:t>a</a:t>
            </a:r>
            <a:r>
              <a:rPr lang="en-US" sz="2300" baseline="-25000" dirty="0"/>
              <a:t>1</a:t>
            </a:r>
            <a:r>
              <a:rPr lang="en-US" sz="2300" dirty="0"/>
              <a:t>, </a:t>
            </a:r>
            <a:r>
              <a:rPr lang="en-US" sz="2300" i="1" dirty="0"/>
              <a:t>a</a:t>
            </a:r>
            <a:r>
              <a:rPr lang="en-US" sz="2300" baseline="-25000" dirty="0"/>
              <a:t>2</a:t>
            </a:r>
            <a:r>
              <a:rPr lang="en-US" sz="2300" dirty="0"/>
              <a:t>, . . . , </a:t>
            </a:r>
            <a:r>
              <a:rPr lang="en-US" sz="2300" i="1" dirty="0"/>
              <a:t>a</a:t>
            </a:r>
            <a:r>
              <a:rPr lang="en-US" sz="2300" i="1" baseline="-25000" dirty="0"/>
              <a:t>n</a:t>
            </a:r>
            <a:r>
              <a:rPr lang="en-US" sz="2300" i="1" dirty="0"/>
              <a:t> </a:t>
            </a:r>
            <a:r>
              <a:rPr lang="en-US" sz="2300" dirty="0" smtClean="0"/>
              <a:t>which </a:t>
            </a:r>
            <a:r>
              <a:rPr lang="en-US" sz="2300" dirty="0"/>
              <a:t>for a given instance have values </a:t>
            </a:r>
            <a:r>
              <a:rPr lang="en-US" sz="2300" i="1" dirty="0"/>
              <a:t>v</a:t>
            </a:r>
            <a:r>
              <a:rPr lang="en-US" sz="2300" baseline="-25000" dirty="0"/>
              <a:t>1</a:t>
            </a:r>
            <a:r>
              <a:rPr lang="en-US" sz="2300" dirty="0"/>
              <a:t>, </a:t>
            </a:r>
            <a:r>
              <a:rPr lang="en-US" sz="2300" i="1" dirty="0"/>
              <a:t>v</a:t>
            </a:r>
            <a:r>
              <a:rPr lang="en-US" sz="2300" baseline="-25000" dirty="0"/>
              <a:t>2</a:t>
            </a:r>
            <a:r>
              <a:rPr lang="en-US" sz="2300" dirty="0" smtClean="0"/>
              <a:t>, . </a:t>
            </a:r>
            <a:r>
              <a:rPr lang="en-US" sz="2300" dirty="0"/>
              <a:t>. . , </a:t>
            </a:r>
            <a:r>
              <a:rPr lang="en-US" sz="2300" i="1" dirty="0" err="1"/>
              <a:t>v</a:t>
            </a:r>
            <a:r>
              <a:rPr lang="en-US" sz="2300" i="1" baseline="-25000" dirty="0" err="1"/>
              <a:t>n</a:t>
            </a:r>
            <a:r>
              <a:rPr lang="en-US" sz="2300" i="1" dirty="0"/>
              <a:t> </a:t>
            </a:r>
            <a:r>
              <a:rPr lang="en-US" sz="2300" dirty="0"/>
              <a:t>respectively, the posterior probability of class </a:t>
            </a:r>
            <a:r>
              <a:rPr lang="en-US" sz="2300" i="1" dirty="0"/>
              <a:t>c</a:t>
            </a:r>
            <a:r>
              <a:rPr lang="en-US" sz="2300" i="1" baseline="-25000" dirty="0"/>
              <a:t>i</a:t>
            </a:r>
            <a:r>
              <a:rPr lang="en-US" sz="2300" i="1" dirty="0"/>
              <a:t> </a:t>
            </a:r>
            <a:r>
              <a:rPr lang="en-US" sz="2300" dirty="0"/>
              <a:t>occurring for </a:t>
            </a:r>
            <a:r>
              <a:rPr lang="en-US" sz="2300" dirty="0" smtClean="0"/>
              <a:t>the specified </a:t>
            </a:r>
            <a:r>
              <a:rPr lang="en-US" sz="2300" dirty="0"/>
              <a:t>instance can be shown to be proportional to</a:t>
            </a:r>
          </a:p>
          <a:p>
            <a:r>
              <a:rPr lang="en-US" sz="2300" i="1" dirty="0"/>
              <a:t>P</a:t>
            </a:r>
            <a:r>
              <a:rPr lang="en-US" sz="2300" dirty="0"/>
              <a:t>(</a:t>
            </a:r>
            <a:r>
              <a:rPr lang="en-US" sz="2300" i="1" dirty="0"/>
              <a:t>c</a:t>
            </a:r>
            <a:r>
              <a:rPr lang="en-US" sz="2300" i="1" baseline="-25000" dirty="0"/>
              <a:t>i</a:t>
            </a:r>
            <a:r>
              <a:rPr lang="en-US" sz="2300" dirty="0"/>
              <a:t>) </a:t>
            </a:r>
            <a:r>
              <a:rPr lang="en-US" sz="2300" i="1" dirty="0"/>
              <a:t>× P</a:t>
            </a:r>
            <a:r>
              <a:rPr lang="en-US" sz="2300" dirty="0"/>
              <a:t>(</a:t>
            </a:r>
            <a:r>
              <a:rPr lang="en-US" sz="2300" i="1" dirty="0"/>
              <a:t>a</a:t>
            </a:r>
            <a:r>
              <a:rPr lang="en-US" sz="2300" baseline="-25000" dirty="0"/>
              <a:t>1</a:t>
            </a:r>
            <a:r>
              <a:rPr lang="en-US" sz="2300" dirty="0"/>
              <a:t> = </a:t>
            </a:r>
            <a:r>
              <a:rPr lang="en-US" sz="2300" i="1" dirty="0"/>
              <a:t>v</a:t>
            </a:r>
            <a:r>
              <a:rPr lang="en-US" sz="2300" baseline="-25000" dirty="0"/>
              <a:t>1</a:t>
            </a:r>
            <a:r>
              <a:rPr lang="en-US" sz="2300" dirty="0"/>
              <a:t> and </a:t>
            </a:r>
            <a:r>
              <a:rPr lang="en-US" sz="2300" i="1" dirty="0"/>
              <a:t>a</a:t>
            </a:r>
            <a:r>
              <a:rPr lang="en-US" sz="2300" baseline="-25000" dirty="0"/>
              <a:t>2</a:t>
            </a:r>
            <a:r>
              <a:rPr lang="en-US" sz="2300" dirty="0"/>
              <a:t> = </a:t>
            </a:r>
            <a:r>
              <a:rPr lang="en-US" sz="2300" i="1" dirty="0"/>
              <a:t>v</a:t>
            </a:r>
            <a:r>
              <a:rPr lang="en-US" sz="2300" baseline="-25000" dirty="0"/>
              <a:t>2</a:t>
            </a:r>
            <a:r>
              <a:rPr lang="en-US" sz="2300" dirty="0"/>
              <a:t> </a:t>
            </a:r>
            <a:r>
              <a:rPr lang="en-US" sz="2300" i="1" dirty="0"/>
              <a:t>. . . </a:t>
            </a:r>
            <a:r>
              <a:rPr lang="en-US" sz="2300" dirty="0"/>
              <a:t>and </a:t>
            </a:r>
            <a:r>
              <a:rPr lang="en-US" sz="2300" i="1" dirty="0"/>
              <a:t>a</a:t>
            </a:r>
            <a:r>
              <a:rPr lang="en-US" sz="2300" i="1" baseline="-25000" dirty="0"/>
              <a:t>n</a:t>
            </a:r>
            <a:r>
              <a:rPr lang="en-US" sz="2300" i="1" dirty="0"/>
              <a:t> </a:t>
            </a:r>
            <a:r>
              <a:rPr lang="en-US" sz="2300" dirty="0"/>
              <a:t>= </a:t>
            </a:r>
            <a:r>
              <a:rPr lang="en-US" sz="2300" i="1" dirty="0" err="1"/>
              <a:t>v</a:t>
            </a:r>
            <a:r>
              <a:rPr lang="en-US" sz="2300" i="1" baseline="-25000" dirty="0" err="1"/>
              <a:t>n</a:t>
            </a:r>
            <a:r>
              <a:rPr lang="en-US" sz="2300" i="1" dirty="0"/>
              <a:t> </a:t>
            </a:r>
            <a:r>
              <a:rPr lang="en-US" sz="2400" dirty="0"/>
              <a:t>|</a:t>
            </a:r>
            <a:r>
              <a:rPr lang="en-US" sz="2300" i="1" dirty="0" smtClean="0"/>
              <a:t> </a:t>
            </a:r>
            <a:r>
              <a:rPr lang="en-US" sz="2300" i="1" dirty="0"/>
              <a:t>c</a:t>
            </a:r>
            <a:r>
              <a:rPr lang="en-US" sz="2300" i="1" baseline="-25000" dirty="0"/>
              <a:t>i</a:t>
            </a:r>
            <a:r>
              <a:rPr lang="en-US" sz="2300" dirty="0"/>
              <a:t>)</a:t>
            </a:r>
          </a:p>
          <a:p>
            <a:r>
              <a:rPr lang="en-US" sz="2300" dirty="0"/>
              <a:t>Making the assumption that the attributes are independent, the value </a:t>
            </a:r>
            <a:r>
              <a:rPr lang="en-US" sz="2300" dirty="0" smtClean="0"/>
              <a:t>of this </a:t>
            </a:r>
            <a:r>
              <a:rPr lang="en-US" sz="2300" dirty="0"/>
              <a:t>expression can be calculated using the product</a:t>
            </a:r>
          </a:p>
          <a:p>
            <a:r>
              <a:rPr lang="it-IT" sz="2300" b="1" i="1" dirty="0"/>
              <a:t>P</a:t>
            </a:r>
            <a:r>
              <a:rPr lang="it-IT" sz="2300" dirty="0"/>
              <a:t>(</a:t>
            </a:r>
            <a:r>
              <a:rPr lang="it-IT" sz="2300" b="1" i="1" dirty="0"/>
              <a:t>c</a:t>
            </a:r>
            <a:r>
              <a:rPr lang="it-IT" sz="2300" i="1" baseline="-25000" dirty="0"/>
              <a:t>i</a:t>
            </a:r>
            <a:r>
              <a:rPr lang="it-IT" sz="2300" dirty="0"/>
              <a:t>)</a:t>
            </a:r>
            <a:r>
              <a:rPr lang="it-IT" sz="2300" i="1" dirty="0"/>
              <a:t>×</a:t>
            </a:r>
            <a:r>
              <a:rPr lang="it-IT" sz="2300" b="1" i="1" dirty="0"/>
              <a:t>P</a:t>
            </a:r>
            <a:r>
              <a:rPr lang="it-IT" sz="2300" dirty="0"/>
              <a:t>(</a:t>
            </a:r>
            <a:r>
              <a:rPr lang="it-IT" sz="2300" b="1" i="1" dirty="0"/>
              <a:t>a</a:t>
            </a:r>
            <a:r>
              <a:rPr lang="it-IT" sz="2300" baseline="-25000" dirty="0"/>
              <a:t>1</a:t>
            </a:r>
            <a:r>
              <a:rPr lang="it-IT" sz="2300" dirty="0"/>
              <a:t> </a:t>
            </a:r>
            <a:r>
              <a:rPr lang="it-IT" sz="2300" b="1" i="1" dirty="0"/>
              <a:t>= v</a:t>
            </a:r>
            <a:r>
              <a:rPr lang="it-IT" sz="2300" baseline="-25000" dirty="0"/>
              <a:t>1</a:t>
            </a:r>
            <a:r>
              <a:rPr lang="it-IT" sz="2300" dirty="0"/>
              <a:t> </a:t>
            </a:r>
            <a:r>
              <a:rPr lang="en-US" sz="2400" dirty="0"/>
              <a:t>|</a:t>
            </a:r>
            <a:r>
              <a:rPr lang="it-IT" sz="2300" i="1" dirty="0" smtClean="0"/>
              <a:t> </a:t>
            </a:r>
            <a:r>
              <a:rPr lang="it-IT" sz="2300" b="1" i="1" dirty="0"/>
              <a:t>c</a:t>
            </a:r>
            <a:r>
              <a:rPr lang="it-IT" sz="2300" i="1" baseline="-25000" dirty="0"/>
              <a:t>i</a:t>
            </a:r>
            <a:r>
              <a:rPr lang="it-IT" sz="2300" dirty="0"/>
              <a:t>)</a:t>
            </a:r>
            <a:r>
              <a:rPr lang="it-IT" sz="2300" i="1" dirty="0"/>
              <a:t>×</a:t>
            </a:r>
            <a:r>
              <a:rPr lang="it-IT" sz="2300" b="1" i="1" dirty="0"/>
              <a:t>P</a:t>
            </a:r>
            <a:r>
              <a:rPr lang="it-IT" sz="2300" dirty="0"/>
              <a:t>(</a:t>
            </a:r>
            <a:r>
              <a:rPr lang="it-IT" sz="2300" b="1" i="1" dirty="0"/>
              <a:t>a</a:t>
            </a:r>
            <a:r>
              <a:rPr lang="it-IT" sz="2300" baseline="-25000" dirty="0"/>
              <a:t>2</a:t>
            </a:r>
            <a:r>
              <a:rPr lang="it-IT" sz="2300" dirty="0"/>
              <a:t> </a:t>
            </a:r>
            <a:r>
              <a:rPr lang="it-IT" sz="2300" b="1" i="1" dirty="0"/>
              <a:t>= </a:t>
            </a:r>
            <a:r>
              <a:rPr lang="it-IT" sz="2300" i="1" dirty="0"/>
              <a:t>v</a:t>
            </a:r>
            <a:r>
              <a:rPr lang="it-IT" sz="2300" baseline="-25000" dirty="0"/>
              <a:t>2</a:t>
            </a:r>
            <a:r>
              <a:rPr lang="it-IT" sz="2300" dirty="0"/>
              <a:t> </a:t>
            </a:r>
            <a:r>
              <a:rPr lang="en-US" sz="2400" dirty="0"/>
              <a:t>|</a:t>
            </a:r>
            <a:r>
              <a:rPr lang="it-IT" sz="2300" i="1" dirty="0" smtClean="0"/>
              <a:t> </a:t>
            </a:r>
            <a:r>
              <a:rPr lang="it-IT" sz="2300" b="1" i="1" dirty="0"/>
              <a:t>c</a:t>
            </a:r>
            <a:r>
              <a:rPr lang="it-IT" sz="2300" i="1" baseline="-25000" dirty="0"/>
              <a:t>i</a:t>
            </a:r>
            <a:r>
              <a:rPr lang="it-IT" sz="2300" dirty="0"/>
              <a:t>)</a:t>
            </a:r>
            <a:r>
              <a:rPr lang="it-IT" sz="2300" i="1" dirty="0"/>
              <a:t>× </a:t>
            </a:r>
            <a:r>
              <a:rPr lang="it-IT" sz="2300" b="1" i="1" dirty="0"/>
              <a:t>. . .</a:t>
            </a:r>
            <a:r>
              <a:rPr lang="it-IT" sz="2300" i="1" dirty="0"/>
              <a:t>×</a:t>
            </a:r>
            <a:r>
              <a:rPr lang="it-IT" sz="2300" b="1" i="1" dirty="0"/>
              <a:t>P</a:t>
            </a:r>
            <a:r>
              <a:rPr lang="it-IT" sz="2300" dirty="0"/>
              <a:t>(</a:t>
            </a:r>
            <a:r>
              <a:rPr lang="it-IT" sz="2300" b="1" i="1" dirty="0"/>
              <a:t>a</a:t>
            </a:r>
            <a:r>
              <a:rPr lang="it-IT" sz="2300" i="1" baseline="-25000" dirty="0"/>
              <a:t>n</a:t>
            </a:r>
            <a:r>
              <a:rPr lang="it-IT" sz="2300" i="1" dirty="0"/>
              <a:t> </a:t>
            </a:r>
            <a:r>
              <a:rPr lang="it-IT" sz="2300" b="1" i="1" dirty="0"/>
              <a:t>= v</a:t>
            </a:r>
            <a:r>
              <a:rPr lang="it-IT" sz="2300" i="1" baseline="-25000" dirty="0"/>
              <a:t>n</a:t>
            </a:r>
            <a:r>
              <a:rPr lang="it-IT" sz="2300" i="1" dirty="0"/>
              <a:t> </a:t>
            </a:r>
            <a:r>
              <a:rPr lang="en-US" sz="2400" dirty="0"/>
              <a:t>|</a:t>
            </a:r>
            <a:r>
              <a:rPr lang="it-IT" sz="2300" i="1" dirty="0" smtClean="0"/>
              <a:t> </a:t>
            </a:r>
            <a:r>
              <a:rPr lang="it-IT" sz="2300" b="1" i="1" dirty="0"/>
              <a:t>c</a:t>
            </a:r>
            <a:r>
              <a:rPr lang="it-IT" sz="2300" i="1" baseline="-25000" dirty="0"/>
              <a:t>i</a:t>
            </a:r>
            <a:r>
              <a:rPr lang="it-IT" sz="2300" dirty="0"/>
              <a:t>)</a:t>
            </a:r>
          </a:p>
          <a:p>
            <a:r>
              <a:rPr lang="en-US" sz="2300" dirty="0"/>
              <a:t>We calculate this product for each value of </a:t>
            </a:r>
            <a:r>
              <a:rPr lang="en-US" sz="2300" i="1" dirty="0"/>
              <a:t>i </a:t>
            </a:r>
            <a:r>
              <a:rPr lang="en-US" sz="2300" dirty="0"/>
              <a:t>from 1 to </a:t>
            </a:r>
            <a:r>
              <a:rPr lang="en-US" sz="2300" i="1" dirty="0"/>
              <a:t>k </a:t>
            </a:r>
            <a:r>
              <a:rPr lang="en-US" sz="2300" dirty="0"/>
              <a:t>and choose </a:t>
            </a:r>
            <a:r>
              <a:rPr lang="en-US" sz="2300" dirty="0" smtClean="0"/>
              <a:t>the classification </a:t>
            </a:r>
            <a:r>
              <a:rPr lang="en-US" sz="2300" dirty="0"/>
              <a:t>that has the largest value.</a:t>
            </a:r>
          </a:p>
        </p:txBody>
      </p:sp>
    </p:spTree>
    <p:extLst>
      <p:ext uri="{BB962C8B-B14F-4D97-AF65-F5344CB8AC3E}">
        <p14:creationId xmlns:p14="http://schemas.microsoft.com/office/powerpoint/2010/main" val="23021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Using the values in each of the columns of </a:t>
            </a:r>
            <a:r>
              <a:rPr lang="en-US" dirty="0" smtClean="0"/>
              <a:t>table (slide 21) in </a:t>
            </a:r>
            <a:r>
              <a:rPr lang="en-US" dirty="0"/>
              <a:t>turn, we obtain </a:t>
            </a:r>
            <a:r>
              <a:rPr lang="en-US" dirty="0" smtClean="0"/>
              <a:t>the following </a:t>
            </a:r>
            <a:r>
              <a:rPr lang="en-US" dirty="0"/>
              <a:t>posterior probabilities for each possible classification for the </a:t>
            </a:r>
            <a:r>
              <a:rPr lang="en-US" dirty="0" smtClean="0"/>
              <a:t>unseen instance</a:t>
            </a:r>
            <a:r>
              <a:rPr lang="en-US" dirty="0"/>
              <a:t>: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weekday 	winter	    </a:t>
            </a:r>
            <a:r>
              <a:rPr lang="en-US" dirty="0"/>
              <a:t>high 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heavy 	????</a:t>
            </a:r>
            <a:endParaRPr lang="en-US" dirty="0"/>
          </a:p>
          <a:p>
            <a:r>
              <a:rPr lang="en-US" dirty="0"/>
              <a:t>class = on time</a:t>
            </a:r>
          </a:p>
          <a:p>
            <a:pPr marL="114300" indent="0">
              <a:buNone/>
            </a:pP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70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64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14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29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07 = 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0013</a:t>
            </a:r>
          </a:p>
          <a:p>
            <a:r>
              <a:rPr lang="en-US" dirty="0"/>
              <a:t>class = late</a:t>
            </a:r>
          </a:p>
          <a:p>
            <a:pPr marL="114300" indent="0">
              <a:buNone/>
            </a:pP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10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50 </a:t>
            </a:r>
            <a:r>
              <a:rPr lang="en-US" i="1" dirty="0"/>
              <a:t>× 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00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50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50 = 0</a:t>
            </a:r>
            <a:r>
              <a:rPr lang="en-US" i="1" dirty="0"/>
              <a:t>.</a:t>
            </a:r>
            <a:r>
              <a:rPr lang="en-US" dirty="0"/>
              <a:t>0125</a:t>
            </a:r>
          </a:p>
          <a:p>
            <a:r>
              <a:rPr lang="en-US" dirty="0"/>
              <a:t>class = very late</a:t>
            </a:r>
          </a:p>
          <a:p>
            <a:pPr marL="114300" indent="0">
              <a:buNone/>
            </a:pP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15 </a:t>
            </a:r>
            <a:r>
              <a:rPr lang="en-US" i="1" dirty="0"/>
              <a:t>× 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00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67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33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67 = 0</a:t>
            </a:r>
            <a:r>
              <a:rPr lang="en-US" i="1" dirty="0"/>
              <a:t>.</a:t>
            </a:r>
            <a:r>
              <a:rPr lang="en-US" dirty="0"/>
              <a:t>0222</a:t>
            </a:r>
          </a:p>
          <a:p>
            <a:r>
              <a:rPr lang="en-US" dirty="0"/>
              <a:t>class = cancelled</a:t>
            </a:r>
          </a:p>
          <a:p>
            <a:pPr marL="114300" indent="0">
              <a:buNone/>
            </a:pP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05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00 </a:t>
            </a:r>
            <a:r>
              <a:rPr lang="en-US" i="1" dirty="0"/>
              <a:t>× 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00 </a:t>
            </a:r>
            <a:r>
              <a:rPr lang="en-US" i="1" dirty="0"/>
              <a:t>× 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00 </a:t>
            </a:r>
            <a:r>
              <a:rPr lang="en-US" i="1" dirty="0"/>
              <a:t>× 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00 = 0</a:t>
            </a:r>
            <a:r>
              <a:rPr lang="en-US" i="1" dirty="0"/>
              <a:t>.</a:t>
            </a:r>
            <a:r>
              <a:rPr lang="en-US" dirty="0"/>
              <a:t>0000</a:t>
            </a:r>
          </a:p>
          <a:p>
            <a:r>
              <a:rPr lang="en-US" b="1" i="1" dirty="0"/>
              <a:t>The largest value is for class = very late.</a:t>
            </a:r>
          </a:p>
        </p:txBody>
      </p:sp>
    </p:spTree>
    <p:extLst>
      <p:ext uri="{BB962C8B-B14F-4D97-AF65-F5344CB8AC3E}">
        <p14:creationId xmlns:p14="http://schemas.microsoft.com/office/powerpoint/2010/main" val="39076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Naive Bayes </a:t>
            </a:r>
            <a:r>
              <a:rPr lang="en-US" dirty="0"/>
              <a:t>approach is a very popular one, which often works well.</a:t>
            </a:r>
          </a:p>
          <a:p>
            <a:r>
              <a:rPr lang="en-US" dirty="0"/>
              <a:t>T</a:t>
            </a:r>
            <a:r>
              <a:rPr lang="en-US" dirty="0" smtClean="0"/>
              <a:t>he most </a:t>
            </a:r>
            <a:r>
              <a:rPr lang="en-US" dirty="0"/>
              <a:t>obvious </a:t>
            </a:r>
            <a:r>
              <a:rPr lang="en-US" dirty="0" smtClean="0"/>
              <a:t>problem, one </a:t>
            </a:r>
            <a:r>
              <a:rPr lang="en-US" dirty="0"/>
              <a:t>being </a:t>
            </a:r>
            <a:r>
              <a:rPr lang="en-US" dirty="0" smtClean="0"/>
              <a:t>that it </a:t>
            </a:r>
            <a:r>
              <a:rPr lang="en-US" dirty="0"/>
              <a:t>relies on all attributes being categorical.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practice, many datasets have </a:t>
            </a:r>
            <a:r>
              <a:rPr lang="en-US" dirty="0" smtClean="0"/>
              <a:t>a combination </a:t>
            </a:r>
            <a:r>
              <a:rPr lang="en-US" dirty="0"/>
              <a:t>of categorical and continuous attributes, or even only </a:t>
            </a:r>
            <a:r>
              <a:rPr lang="en-US" dirty="0" smtClean="0"/>
              <a:t>continuous attributes.</a:t>
            </a:r>
          </a:p>
          <a:p>
            <a:r>
              <a:rPr lang="en-US" dirty="0"/>
              <a:t>A second problem is that estimating probabilities by relative frequencies </a:t>
            </a:r>
            <a:r>
              <a:rPr lang="en-US" dirty="0" smtClean="0"/>
              <a:t>can give </a:t>
            </a:r>
            <a:r>
              <a:rPr lang="en-US" dirty="0"/>
              <a:t>a poor estimate if the number of instances with a given </a:t>
            </a:r>
            <a:r>
              <a:rPr lang="en-US" dirty="0" smtClean="0"/>
              <a:t>attribute/value combination </a:t>
            </a:r>
            <a:r>
              <a:rPr lang="en-US" dirty="0"/>
              <a:t>is small.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extreme case where it is zero, the posterior </a:t>
            </a:r>
            <a:r>
              <a:rPr lang="en-US" dirty="0" smtClean="0"/>
              <a:t>probability will </a:t>
            </a:r>
            <a:r>
              <a:rPr lang="en-US" dirty="0"/>
              <a:t>inevitably be calculated as zero.</a:t>
            </a:r>
          </a:p>
        </p:txBody>
      </p:sp>
    </p:spTree>
    <p:extLst>
      <p:ext uri="{BB962C8B-B14F-4D97-AF65-F5344CB8AC3E}">
        <p14:creationId xmlns:p14="http://schemas.microsoft.com/office/powerpoint/2010/main" val="32894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two</a:t>
            </a:r>
          </a:p>
          <a:p>
            <a:r>
              <a:rPr lang="en-US" dirty="0" smtClean="0"/>
              <a:t>Write a case study paper regarding solving a Classification  Problem using Naïve Bayes Algorithm using R,</a:t>
            </a:r>
          </a:p>
          <a:p>
            <a:r>
              <a:rPr lang="en-US" dirty="0" smtClean="0"/>
              <a:t>For which real data 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Essentially it </a:t>
            </a:r>
            <a:r>
              <a:rPr lang="en-US" sz="2400" dirty="0"/>
              <a:t>involves dividing up objects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that each is assigned to one of a </a:t>
            </a:r>
            <a:r>
              <a:rPr lang="en-US" sz="2400" dirty="0" smtClean="0"/>
              <a:t>number of </a:t>
            </a:r>
            <a:r>
              <a:rPr lang="en-US" sz="2400" dirty="0"/>
              <a:t>mutually exhaustive and exclusive categories known as </a:t>
            </a:r>
            <a:r>
              <a:rPr lang="en-US" sz="2400" b="1" i="1" dirty="0"/>
              <a:t>classes</a:t>
            </a:r>
            <a:r>
              <a:rPr lang="en-US" sz="2400" dirty="0"/>
              <a:t>. </a:t>
            </a:r>
            <a:r>
              <a:rPr lang="en-US" sz="2400" dirty="0" smtClean="0"/>
              <a:t>		</a:t>
            </a:r>
          </a:p>
          <a:p>
            <a:r>
              <a:rPr lang="en-US" sz="2400" b="1" i="1" dirty="0"/>
              <a:t>M</a:t>
            </a:r>
            <a:r>
              <a:rPr lang="en-US" sz="2400" b="1" i="1" dirty="0" smtClean="0"/>
              <a:t>utually </a:t>
            </a:r>
            <a:r>
              <a:rPr lang="en-US" sz="2400" b="1" i="1" dirty="0"/>
              <a:t>E</a:t>
            </a:r>
            <a:r>
              <a:rPr lang="en-US" sz="2400" b="1" i="1" dirty="0" smtClean="0"/>
              <a:t>xhaustive </a:t>
            </a:r>
            <a:r>
              <a:rPr lang="en-US" sz="2400" b="1" i="1" dirty="0"/>
              <a:t>and E</a:t>
            </a:r>
            <a:r>
              <a:rPr lang="en-US" sz="2400" b="1" i="1" dirty="0" smtClean="0"/>
              <a:t>xclusive </a:t>
            </a:r>
            <a:endParaRPr lang="en-US" sz="24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object must </a:t>
            </a:r>
            <a:r>
              <a:rPr lang="en-US" sz="2400" dirty="0" smtClean="0"/>
              <a:t>be assigned </a:t>
            </a:r>
            <a:r>
              <a:rPr lang="en-US" sz="2400" dirty="0"/>
              <a:t>to precisely one class, i.e. never to more than one and never to </a:t>
            </a:r>
            <a:r>
              <a:rPr lang="en-US" sz="2400" dirty="0" smtClean="0"/>
              <a:t>no class </a:t>
            </a:r>
            <a:r>
              <a:rPr lang="en-US" sz="2400" dirty="0"/>
              <a:t>at all.</a:t>
            </a:r>
          </a:p>
        </p:txBody>
      </p:sp>
    </p:spTree>
    <p:extLst>
      <p:ext uri="{BB962C8B-B14F-4D97-AF65-F5344CB8AC3E}">
        <p14:creationId xmlns:p14="http://schemas.microsoft.com/office/powerpoint/2010/main" val="8519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7620000" cy="886691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198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100" dirty="0"/>
              <a:t>P</a:t>
            </a:r>
            <a:r>
              <a:rPr lang="en-US" sz="2100" dirty="0" smtClean="0"/>
              <a:t>ractical </a:t>
            </a:r>
            <a:r>
              <a:rPr lang="en-US" sz="2100" dirty="0"/>
              <a:t>decision-making tasks can be formulated as </a:t>
            </a:r>
            <a:r>
              <a:rPr lang="en-US" sz="2100" dirty="0" smtClean="0"/>
              <a:t>classification problems</a:t>
            </a:r>
            <a:r>
              <a:rPr lang="en-US" sz="2100" dirty="0"/>
              <a:t>, i.e. assigning people or objects to one of a number of categories, </a:t>
            </a:r>
            <a:r>
              <a:rPr lang="en-US" sz="2100" dirty="0" smtClean="0"/>
              <a:t>for example</a:t>
            </a:r>
            <a:endParaRPr lang="en-US" sz="2100" dirty="0"/>
          </a:p>
          <a:p>
            <a:r>
              <a:rPr lang="en-US" sz="2100" dirty="0" smtClean="0"/>
              <a:t>customers </a:t>
            </a:r>
            <a:r>
              <a:rPr lang="en-US" sz="2100" dirty="0"/>
              <a:t>who are likely to buy or not buy a particular product in a </a:t>
            </a:r>
            <a:r>
              <a:rPr lang="en-US" sz="2100" dirty="0" smtClean="0"/>
              <a:t>supermarket </a:t>
            </a:r>
            <a:r>
              <a:rPr lang="en-US" sz="2100" b="1" dirty="0" smtClean="0"/>
              <a:t> </a:t>
            </a:r>
          </a:p>
          <a:p>
            <a:r>
              <a:rPr lang="en-US" sz="2100" dirty="0" smtClean="0"/>
              <a:t>people </a:t>
            </a:r>
            <a:r>
              <a:rPr lang="en-US" sz="2100" dirty="0"/>
              <a:t>who are at high, medium or low risk of acquiring a certain illness</a:t>
            </a:r>
          </a:p>
          <a:p>
            <a:r>
              <a:rPr lang="en-US" sz="2100" dirty="0" smtClean="0"/>
              <a:t>student </a:t>
            </a:r>
            <a:r>
              <a:rPr lang="en-US" sz="2100" dirty="0"/>
              <a:t>projects worthy of a distinction, merit, pass or fail grade</a:t>
            </a:r>
          </a:p>
          <a:p>
            <a:r>
              <a:rPr lang="en-US" sz="2100" dirty="0" smtClean="0"/>
              <a:t>objects </a:t>
            </a:r>
            <a:r>
              <a:rPr lang="en-US" sz="2100" dirty="0"/>
              <a:t>on a radar display which correspond to vehicles, people, buildings </a:t>
            </a:r>
            <a:r>
              <a:rPr lang="en-US" sz="2100" dirty="0" smtClean="0"/>
              <a:t>or trees</a:t>
            </a:r>
            <a:endParaRPr lang="en-US" sz="2100" dirty="0"/>
          </a:p>
          <a:p>
            <a:r>
              <a:rPr lang="en-US" sz="2100" dirty="0" smtClean="0"/>
              <a:t>people </a:t>
            </a:r>
            <a:r>
              <a:rPr lang="en-US" sz="2100" dirty="0"/>
              <a:t>who closely resemble, slightly resemble or do not resemble </a:t>
            </a:r>
            <a:r>
              <a:rPr lang="en-US" sz="2100" dirty="0" smtClean="0"/>
              <a:t>someone seen </a:t>
            </a:r>
            <a:r>
              <a:rPr lang="en-US" sz="2100" dirty="0"/>
              <a:t>committing a </a:t>
            </a:r>
            <a:r>
              <a:rPr lang="en-US" sz="2100" dirty="0" smtClean="0"/>
              <a:t>crime</a:t>
            </a:r>
          </a:p>
          <a:p>
            <a:r>
              <a:rPr lang="en-US" sz="2100" dirty="0"/>
              <a:t>houses that are likely to rise in value, fall in value or have an </a:t>
            </a:r>
            <a:r>
              <a:rPr lang="en-US" sz="2100" dirty="0" smtClean="0"/>
              <a:t>unchanged value </a:t>
            </a:r>
            <a:r>
              <a:rPr lang="en-US" sz="2100" dirty="0"/>
              <a:t>in 12 months’ time</a:t>
            </a:r>
          </a:p>
          <a:p>
            <a:r>
              <a:rPr lang="en-US" sz="2100" dirty="0" smtClean="0"/>
              <a:t>people </a:t>
            </a:r>
            <a:r>
              <a:rPr lang="en-US" sz="2100" dirty="0"/>
              <a:t>who are at high, medium or low risk of a car accident in the next </a:t>
            </a:r>
            <a:r>
              <a:rPr lang="en-US" sz="2100" dirty="0" smtClean="0"/>
              <a:t>12 months</a:t>
            </a:r>
          </a:p>
          <a:p>
            <a:r>
              <a:rPr lang="en-US" sz="2100" dirty="0" smtClean="0"/>
              <a:t>people </a:t>
            </a:r>
            <a:r>
              <a:rPr lang="en-US" sz="2100" dirty="0"/>
              <a:t>who are likely to vote for each of a number of political parties (</a:t>
            </a:r>
            <a:r>
              <a:rPr lang="en-US" sz="2100" dirty="0" smtClean="0"/>
              <a:t>or none</a:t>
            </a:r>
            <a:r>
              <a:rPr lang="en-US" sz="2100" dirty="0"/>
              <a:t>)</a:t>
            </a:r>
          </a:p>
          <a:p>
            <a:r>
              <a:rPr lang="en-US" sz="2100" dirty="0" smtClean="0"/>
              <a:t>the </a:t>
            </a:r>
            <a:r>
              <a:rPr lang="en-US" sz="2100" dirty="0"/>
              <a:t>likelihood of rain the next day for a weather forecast (very likely, likely</a:t>
            </a:r>
            <a:r>
              <a:rPr lang="en-US" sz="2100" dirty="0" smtClean="0"/>
              <a:t>, unlikely</a:t>
            </a:r>
            <a:r>
              <a:rPr lang="en-US" sz="2100" dirty="0"/>
              <a:t>, very unlikely).</a:t>
            </a:r>
          </a:p>
        </p:txBody>
      </p:sp>
    </p:spTree>
    <p:extLst>
      <p:ext uri="{BB962C8B-B14F-4D97-AF65-F5344CB8AC3E}">
        <p14:creationId xmlns:p14="http://schemas.microsoft.com/office/powerpoint/2010/main" val="36703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Naıve </a:t>
            </a:r>
            <a:r>
              <a:rPr lang="en-US" dirty="0"/>
              <a:t>Bayes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method </a:t>
            </a:r>
            <a:r>
              <a:rPr lang="en-US" dirty="0"/>
              <a:t>of classification that does not use rules</a:t>
            </a:r>
            <a:r>
              <a:rPr lang="en-US" dirty="0" smtClean="0"/>
              <a:t>, a </a:t>
            </a:r>
            <a:r>
              <a:rPr lang="en-US" dirty="0"/>
              <a:t>decision tree or any other explicit representation of the classifier. </a:t>
            </a:r>
            <a:endParaRPr lang="en-US" dirty="0" smtClean="0"/>
          </a:p>
          <a:p>
            <a:r>
              <a:rPr lang="en-US" dirty="0" smtClean="0"/>
              <a:t>It uses </a:t>
            </a:r>
            <a:r>
              <a:rPr lang="en-US" dirty="0"/>
              <a:t>the branch of Mathematics known as </a:t>
            </a:r>
            <a:r>
              <a:rPr lang="en-US" i="1" dirty="0"/>
              <a:t>probability theory </a:t>
            </a:r>
            <a:r>
              <a:rPr lang="en-US" dirty="0"/>
              <a:t>to find the </a:t>
            </a:r>
            <a:r>
              <a:rPr lang="en-US" dirty="0" smtClean="0"/>
              <a:t>most likely </a:t>
            </a:r>
            <a:r>
              <a:rPr lang="en-US" dirty="0"/>
              <a:t>of the possible classifications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probability </a:t>
            </a:r>
            <a:r>
              <a:rPr lang="en-US" dirty="0"/>
              <a:t>of an </a:t>
            </a:r>
            <a:r>
              <a:rPr lang="en-US" i="1" dirty="0"/>
              <a:t>event</a:t>
            </a:r>
            <a:r>
              <a:rPr lang="en-US" dirty="0"/>
              <a:t>, e.g. that the 6.30 p.m. train from </a:t>
            </a:r>
            <a:r>
              <a:rPr lang="en-US" dirty="0" smtClean="0"/>
              <a:t>Lahore </a:t>
            </a:r>
            <a:r>
              <a:rPr lang="en-US" dirty="0"/>
              <a:t>to </a:t>
            </a:r>
            <a:r>
              <a:rPr lang="en-US" dirty="0" smtClean="0"/>
              <a:t>your </a:t>
            </a:r>
            <a:r>
              <a:rPr lang="en-US" dirty="0"/>
              <a:t>local station arrives on time, is a number from 0 to 1 </a:t>
            </a:r>
            <a:r>
              <a:rPr lang="en-US" dirty="0" smtClean="0"/>
              <a:t>inclusive</a:t>
            </a:r>
          </a:p>
          <a:p>
            <a:r>
              <a:rPr lang="en-US" dirty="0" smtClean="0"/>
              <a:t>With 0 indicating </a:t>
            </a:r>
            <a:r>
              <a:rPr lang="en-US" dirty="0"/>
              <a:t>‘impossible’ and 1 indicating ‘certain’.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probability of 0.7 </a:t>
            </a:r>
            <a:r>
              <a:rPr lang="en-US" dirty="0" smtClean="0"/>
              <a:t>implies that </a:t>
            </a:r>
            <a:r>
              <a:rPr lang="en-US" dirty="0"/>
              <a:t>if we conducted a long series of </a:t>
            </a:r>
            <a:r>
              <a:rPr lang="en-US" i="1" dirty="0"/>
              <a:t>trials</a:t>
            </a:r>
            <a:r>
              <a:rPr lang="en-US" dirty="0"/>
              <a:t>, e.g. if we recorded the arrival </a:t>
            </a:r>
            <a:r>
              <a:rPr lang="en-US" dirty="0" smtClean="0"/>
              <a:t>time of </a:t>
            </a:r>
            <a:r>
              <a:rPr lang="en-US" dirty="0"/>
              <a:t>the 6.30 p.m. train day by day for </a:t>
            </a:r>
            <a:r>
              <a:rPr lang="en-US" i="1" dirty="0"/>
              <a:t>N </a:t>
            </a:r>
            <a:r>
              <a:rPr lang="en-US" dirty="0"/>
              <a:t>days, we would expect the train to </a:t>
            </a:r>
            <a:r>
              <a:rPr lang="en-US" dirty="0" smtClean="0"/>
              <a:t>be on </a:t>
            </a:r>
            <a:r>
              <a:rPr lang="en-US" dirty="0"/>
              <a:t>time on 0</a:t>
            </a:r>
            <a:r>
              <a:rPr lang="en-US" i="1" dirty="0"/>
              <a:t>.</a:t>
            </a:r>
            <a:r>
              <a:rPr lang="en-US" dirty="0"/>
              <a:t>7 </a:t>
            </a:r>
            <a:r>
              <a:rPr lang="en-US" i="1" dirty="0"/>
              <a:t>× N </a:t>
            </a:r>
            <a:r>
              <a:rPr lang="en-US" dirty="0"/>
              <a:t>days.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longer the series of trials the more reliable </a:t>
            </a:r>
            <a:r>
              <a:rPr lang="en-US" dirty="0" smtClean="0"/>
              <a:t>this estimate </a:t>
            </a:r>
            <a:r>
              <a:rPr lang="en-US" dirty="0"/>
              <a:t>is likely to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0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i="1" dirty="0" smtClean="0"/>
              <a:t>Mutually Exclusive </a:t>
            </a:r>
            <a:r>
              <a:rPr lang="en-US" dirty="0" smtClean="0"/>
              <a:t>and </a:t>
            </a:r>
            <a:r>
              <a:rPr lang="en-US" i="1" dirty="0" smtClean="0"/>
              <a:t>Exhaustive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we are not interested in just one event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in a set of </a:t>
            </a:r>
            <a:r>
              <a:rPr lang="en-US" dirty="0" smtClean="0"/>
              <a:t>alternative possible </a:t>
            </a:r>
            <a:r>
              <a:rPr lang="en-US" dirty="0"/>
              <a:t>events, which are </a:t>
            </a:r>
            <a:r>
              <a:rPr lang="en-US" i="1" dirty="0"/>
              <a:t>mutually exclusive </a:t>
            </a:r>
            <a:r>
              <a:rPr lang="en-US" dirty="0"/>
              <a:t>and </a:t>
            </a:r>
            <a:r>
              <a:rPr lang="en-US" i="1" dirty="0"/>
              <a:t>exhaustive</a:t>
            </a:r>
            <a:r>
              <a:rPr lang="en-US" dirty="0"/>
              <a:t>, meaning that </a:t>
            </a:r>
            <a:r>
              <a:rPr lang="en-US" dirty="0" smtClean="0"/>
              <a:t>one and </a:t>
            </a:r>
            <a:r>
              <a:rPr lang="en-US" dirty="0"/>
              <a:t>only one must always occur.</a:t>
            </a:r>
          </a:p>
          <a:p>
            <a:r>
              <a:rPr lang="en-US" dirty="0"/>
              <a:t>In the train example, we might define four mutually exclusive and </a:t>
            </a:r>
            <a:r>
              <a:rPr lang="en-US" dirty="0" smtClean="0"/>
              <a:t>exhaustive events</a:t>
            </a:r>
            <a:endParaRPr lang="en-US" dirty="0"/>
          </a:p>
          <a:p>
            <a:r>
              <a:rPr lang="en-US" i="1" dirty="0"/>
              <a:t>E</a:t>
            </a:r>
            <a:r>
              <a:rPr lang="en-US" dirty="0"/>
              <a:t>1 – train cancelled</a:t>
            </a:r>
          </a:p>
          <a:p>
            <a:r>
              <a:rPr lang="en-US" i="1" dirty="0"/>
              <a:t>E</a:t>
            </a:r>
            <a:r>
              <a:rPr lang="en-US" dirty="0"/>
              <a:t>2 – train ten minutes or more late</a:t>
            </a:r>
          </a:p>
          <a:p>
            <a:r>
              <a:rPr lang="en-US" i="1" dirty="0"/>
              <a:t>E</a:t>
            </a:r>
            <a:r>
              <a:rPr lang="en-US" dirty="0"/>
              <a:t>3 – train less than ten minutes late</a:t>
            </a:r>
          </a:p>
          <a:p>
            <a:r>
              <a:rPr lang="en-US" i="1" dirty="0"/>
              <a:t>E</a:t>
            </a:r>
            <a:r>
              <a:rPr lang="en-US" dirty="0"/>
              <a:t>4 – train on time or early.</a:t>
            </a:r>
          </a:p>
        </p:txBody>
      </p:sp>
    </p:spTree>
    <p:extLst>
      <p:ext uri="{BB962C8B-B14F-4D97-AF65-F5344CB8AC3E}">
        <p14:creationId xmlns:p14="http://schemas.microsoft.com/office/powerpoint/2010/main" val="7286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Indication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The probability of an event is usually indicated by a capital letter </a:t>
            </a:r>
            <a:r>
              <a:rPr lang="en-US" i="1" dirty="0"/>
              <a:t>P</a:t>
            </a:r>
            <a:r>
              <a:rPr lang="en-US" dirty="0"/>
              <a:t>, so </a:t>
            </a:r>
            <a:r>
              <a:rPr lang="en-US" dirty="0" smtClean="0"/>
              <a:t>we might </a:t>
            </a:r>
            <a:r>
              <a:rPr lang="en-US" dirty="0"/>
              <a:t>have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1) = 0</a:t>
            </a:r>
            <a:r>
              <a:rPr lang="en-US" i="1" dirty="0"/>
              <a:t>.</a:t>
            </a:r>
            <a:r>
              <a:rPr lang="en-US" dirty="0"/>
              <a:t>05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2) = 0</a:t>
            </a:r>
            <a:r>
              <a:rPr lang="en-US" i="1" dirty="0"/>
              <a:t>.</a:t>
            </a:r>
            <a:r>
              <a:rPr lang="en-US" dirty="0"/>
              <a:t>1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3) = 0</a:t>
            </a:r>
            <a:r>
              <a:rPr lang="en-US" i="1" dirty="0"/>
              <a:t>.</a:t>
            </a:r>
            <a:r>
              <a:rPr lang="en-US" dirty="0"/>
              <a:t>15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4) = 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/>
              <a:t>Read as ‘the probability of event </a:t>
            </a:r>
            <a:r>
              <a:rPr lang="en-US" i="1" dirty="0"/>
              <a:t>E</a:t>
            </a:r>
            <a:r>
              <a:rPr lang="en-US" dirty="0"/>
              <a:t>1 is 0</a:t>
            </a:r>
            <a:r>
              <a:rPr lang="en-US" i="1" dirty="0"/>
              <a:t>.</a:t>
            </a:r>
            <a:r>
              <a:rPr lang="en-US" dirty="0"/>
              <a:t>05</a:t>
            </a:r>
            <a:r>
              <a:rPr lang="en-US" dirty="0" smtClean="0"/>
              <a:t>’</a:t>
            </a:r>
          </a:p>
          <a:p>
            <a:r>
              <a:rPr lang="en-US" dirty="0"/>
              <a:t>Each of these probabilities is between 0 and 1 inclusive, as it has to be </a:t>
            </a:r>
            <a:r>
              <a:rPr lang="en-US" dirty="0" smtClean="0"/>
              <a:t>to qualify </a:t>
            </a:r>
            <a:r>
              <a:rPr lang="en-US" dirty="0"/>
              <a:t>as a probability.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also satisfy a second important condition: </a:t>
            </a:r>
            <a:r>
              <a:rPr lang="en-US" dirty="0" smtClean="0"/>
              <a:t>the sum </a:t>
            </a:r>
            <a:r>
              <a:rPr lang="en-US" dirty="0"/>
              <a:t>of the four probabilities has to be 1, because precisely one of the </a:t>
            </a:r>
            <a:r>
              <a:rPr lang="en-US" dirty="0" smtClean="0"/>
              <a:t>events must </a:t>
            </a:r>
            <a:r>
              <a:rPr lang="en-US" dirty="0"/>
              <a:t>always occur. In this case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1)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2)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3)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4) = 1</a:t>
            </a:r>
          </a:p>
        </p:txBody>
      </p:sp>
    </p:spTree>
    <p:extLst>
      <p:ext uri="{BB962C8B-B14F-4D97-AF65-F5344CB8AC3E}">
        <p14:creationId xmlns:p14="http://schemas.microsoft.com/office/powerpoint/2010/main" val="27033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7620000" cy="1143000"/>
          </a:xfrm>
        </p:spPr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867400"/>
          </a:xfrm>
        </p:spPr>
        <p:txBody>
          <a:bodyPr>
            <a:normAutofit/>
          </a:bodyPr>
          <a:lstStyle/>
          <a:p>
            <a:r>
              <a:rPr lang="en-US" sz="2300" dirty="0"/>
              <a:t>For classification tasks, the usual terminology is to call a table (dataset</a:t>
            </a:r>
            <a:r>
              <a:rPr lang="en-US" sz="2300" dirty="0" smtClean="0"/>
              <a:t>) a </a:t>
            </a:r>
            <a:r>
              <a:rPr lang="en-US" sz="2300" b="1" i="1" dirty="0"/>
              <a:t>training set</a:t>
            </a:r>
            <a:r>
              <a:rPr lang="en-US" sz="2300" dirty="0"/>
              <a:t>. </a:t>
            </a:r>
            <a:endParaRPr lang="en-US" sz="2300" dirty="0" smtClean="0"/>
          </a:p>
          <a:p>
            <a:r>
              <a:rPr lang="en-US" sz="2300" dirty="0" smtClean="0"/>
              <a:t>Each </a:t>
            </a:r>
            <a:r>
              <a:rPr lang="en-US" sz="2300" dirty="0"/>
              <a:t>row of the training set is called </a:t>
            </a:r>
            <a:r>
              <a:rPr lang="en-US" sz="2300" dirty="0" smtClean="0"/>
              <a:t>an </a:t>
            </a:r>
            <a:r>
              <a:rPr lang="en-US" sz="2300" i="1" dirty="0" smtClean="0"/>
              <a:t>instance</a:t>
            </a:r>
            <a:r>
              <a:rPr lang="en-US" sz="2300" dirty="0"/>
              <a:t>. </a:t>
            </a:r>
            <a:endParaRPr lang="en-US" sz="2300" dirty="0" smtClean="0"/>
          </a:p>
          <a:p>
            <a:r>
              <a:rPr lang="en-US" sz="2300" dirty="0" smtClean="0"/>
              <a:t>An </a:t>
            </a:r>
            <a:r>
              <a:rPr lang="en-US" sz="2300" dirty="0"/>
              <a:t>instance comprises the values of a number of attributes and </a:t>
            </a:r>
            <a:r>
              <a:rPr lang="en-US" sz="2300" dirty="0" smtClean="0"/>
              <a:t>the corresponding </a:t>
            </a:r>
            <a:r>
              <a:rPr lang="en-US" sz="2300" dirty="0"/>
              <a:t>classification.</a:t>
            </a:r>
          </a:p>
          <a:p>
            <a:r>
              <a:rPr lang="en-US" sz="2300" dirty="0"/>
              <a:t>The training set constitutes the results of a sample of trials that we can </a:t>
            </a:r>
            <a:r>
              <a:rPr lang="en-US" sz="2300" dirty="0" smtClean="0"/>
              <a:t>use to </a:t>
            </a:r>
            <a:r>
              <a:rPr lang="en-US" sz="2300" dirty="0"/>
              <a:t>predict the classification of other (unclassified) instances.</a:t>
            </a:r>
          </a:p>
          <a:p>
            <a:r>
              <a:rPr lang="en-US" sz="2300" dirty="0"/>
              <a:t>Suppose that our training set consists of 20 instances, each recording </a:t>
            </a:r>
            <a:r>
              <a:rPr lang="en-US" sz="2300" dirty="0" smtClean="0"/>
              <a:t>the value </a:t>
            </a:r>
            <a:r>
              <a:rPr lang="en-US" sz="2300" dirty="0"/>
              <a:t>of four attributes as well as the classification. </a:t>
            </a:r>
            <a:endParaRPr lang="en-US" sz="2300" dirty="0" smtClean="0"/>
          </a:p>
          <a:p>
            <a:r>
              <a:rPr lang="en-US" sz="2300" dirty="0" smtClean="0"/>
              <a:t>We use </a:t>
            </a:r>
            <a:r>
              <a:rPr lang="en-US" sz="2300" dirty="0"/>
              <a:t>classifications:</a:t>
            </a:r>
          </a:p>
          <a:p>
            <a:pPr lvl="1"/>
            <a:r>
              <a:rPr lang="en-US" sz="2300" i="1" dirty="0"/>
              <a:t>cancelled</a:t>
            </a:r>
            <a:r>
              <a:rPr lang="en-US" sz="2300" dirty="0"/>
              <a:t>, </a:t>
            </a:r>
            <a:r>
              <a:rPr lang="en-US" sz="2300" i="1" dirty="0"/>
              <a:t>very late</a:t>
            </a:r>
            <a:r>
              <a:rPr lang="en-US" sz="2300" dirty="0"/>
              <a:t>, </a:t>
            </a:r>
            <a:r>
              <a:rPr lang="en-US" sz="2300" i="1" dirty="0"/>
              <a:t>late </a:t>
            </a:r>
            <a:r>
              <a:rPr lang="en-US" sz="2300" dirty="0"/>
              <a:t>and </a:t>
            </a:r>
            <a:r>
              <a:rPr lang="en-US" sz="2300" i="1" dirty="0"/>
              <a:t>on time </a:t>
            </a:r>
            <a:endParaRPr lang="en-US" sz="2300" i="1" dirty="0" smtClean="0"/>
          </a:p>
          <a:p>
            <a:r>
              <a:rPr lang="en-US" sz="2300" dirty="0" smtClean="0"/>
              <a:t>to </a:t>
            </a:r>
            <a:r>
              <a:rPr lang="en-US" sz="2300" dirty="0"/>
              <a:t>correspond to the events </a:t>
            </a:r>
            <a:r>
              <a:rPr lang="en-US" sz="2300" i="1" dirty="0"/>
              <a:t>E</a:t>
            </a:r>
            <a:r>
              <a:rPr lang="en-US" sz="2300" dirty="0"/>
              <a:t>1, </a:t>
            </a:r>
            <a:r>
              <a:rPr lang="en-US" sz="2300" i="1" dirty="0"/>
              <a:t>E</a:t>
            </a:r>
            <a:r>
              <a:rPr lang="en-US" sz="2300" dirty="0"/>
              <a:t>2, </a:t>
            </a:r>
            <a:r>
              <a:rPr lang="en-US" sz="2300" i="1" dirty="0" smtClean="0"/>
              <a:t>E</a:t>
            </a:r>
            <a:r>
              <a:rPr lang="en-US" sz="2300" dirty="0" smtClean="0"/>
              <a:t>3 and </a:t>
            </a:r>
            <a:r>
              <a:rPr lang="en-US" sz="2300" i="1" dirty="0"/>
              <a:t>E</a:t>
            </a:r>
            <a:r>
              <a:rPr lang="en-US" sz="2300" dirty="0"/>
              <a:t>4 described previously.</a:t>
            </a:r>
          </a:p>
        </p:txBody>
      </p:sp>
    </p:spTree>
    <p:extLst>
      <p:ext uri="{BB962C8B-B14F-4D97-AF65-F5344CB8AC3E}">
        <p14:creationId xmlns:p14="http://schemas.microsoft.com/office/powerpoint/2010/main" val="33386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757</TotalTime>
  <Words>2033</Words>
  <Application>Microsoft Office PowerPoint</Application>
  <PresentationFormat>On-screen Show (4:3)</PresentationFormat>
  <Paragraphs>185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Data Mining</vt:lpstr>
      <vt:lpstr>PowerPoint Presentation</vt:lpstr>
      <vt:lpstr>Classification</vt:lpstr>
      <vt:lpstr>Examples</vt:lpstr>
      <vt:lpstr>Naıve Bayes Classifiers</vt:lpstr>
      <vt:lpstr>Probability</vt:lpstr>
      <vt:lpstr>Mutually Exclusive and Exhaustive</vt:lpstr>
      <vt:lpstr>Probability Indication</vt:lpstr>
      <vt:lpstr>Training Set</vt:lpstr>
      <vt:lpstr>PowerPoint Presentation</vt:lpstr>
      <vt:lpstr>Question</vt:lpstr>
      <vt:lpstr>Possible solution</vt:lpstr>
      <vt:lpstr>Correct predictions as often as possible!</vt:lpstr>
      <vt:lpstr>Prior probability</vt:lpstr>
      <vt:lpstr>Conditional probability</vt:lpstr>
      <vt:lpstr>Posterior probability</vt:lpstr>
      <vt:lpstr>PowerPoint Presentation</vt:lpstr>
      <vt:lpstr>Probabilities based on a single attribute</vt:lpstr>
      <vt:lpstr>Naïve Bayes Algorithm</vt:lpstr>
      <vt:lpstr>Bayes rule</vt:lpstr>
      <vt:lpstr>For the train data : -  all the conditional and prior probabilities </vt:lpstr>
      <vt:lpstr>Naïve Bayes Classification</vt:lpstr>
      <vt:lpstr>PowerPoint Presentation</vt:lpstr>
      <vt:lpstr>Potential Problems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Jay Kumarr</cp:lastModifiedBy>
  <cp:revision>61</cp:revision>
  <dcterms:created xsi:type="dcterms:W3CDTF">2014-09-07T09:53:50Z</dcterms:created>
  <dcterms:modified xsi:type="dcterms:W3CDTF">2016-03-04T10:53:35Z</dcterms:modified>
</cp:coreProperties>
</file>