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4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46" autoAdjust="0"/>
  </p:normalViewPr>
  <p:slideViewPr>
    <p:cSldViewPr>
      <p:cViewPr varScale="1">
        <p:scale>
          <a:sx n="65" d="100"/>
          <a:sy n="6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189A3-DC29-4721-AFE6-6A86ADC3BC35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1DAD9-C50E-4971-9E81-F9BB0186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without knowing what the six attributes represent, it seems intuitively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obvious that the unseen instance is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nearer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first instance than to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second. In the absence of any other information, we could reasonably predict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classification using that of the first instance, i.e. as ‘negative’.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7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clear that in practice the only attribute that will matter when deciding which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neighbours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the nearest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 the Euclidean distance formula is the mileage. This is unreasonable!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1DAD9-C50E-4971-9E81-F9BB01866F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8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3/15/2016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581400"/>
            <a:ext cx="7772400" cy="1470025"/>
          </a:xfrm>
        </p:spPr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57800"/>
            <a:ext cx="6400800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CS-772</a:t>
            </a:r>
          </a:p>
          <a:p>
            <a:r>
              <a:rPr lang="en-GB" sz="4000" dirty="0" smtClean="0"/>
              <a:t>Department</a:t>
            </a:r>
            <a:r>
              <a:rPr lang="en-GB" sz="3200" dirty="0" smtClean="0"/>
              <a:t> of Computer Sciences</a:t>
            </a:r>
            <a:endParaRPr lang="fr-FR" sz="3200" dirty="0" smtClean="0"/>
          </a:p>
          <a:p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76200"/>
            <a:ext cx="5905500" cy="408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/>
          <a:lstStyle/>
          <a:p>
            <a:r>
              <a:rPr lang="en-US" dirty="0" smtClean="0"/>
              <a:t>Distance Measures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867400"/>
          </a:xfrm>
        </p:spPr>
        <p:txBody>
          <a:bodyPr>
            <a:normAutofit fontScale="92500"/>
          </a:bodyPr>
          <a:lstStyle/>
          <a:p>
            <a:r>
              <a:rPr lang="en-US" dirty="0"/>
              <a:t>There are many possible ways of measuring the distance between two </a:t>
            </a:r>
            <a:r>
              <a:rPr lang="en-US" dirty="0" smtClean="0"/>
              <a:t>instances with </a:t>
            </a:r>
            <a:r>
              <a:rPr lang="en-US" i="1" dirty="0"/>
              <a:t>n </a:t>
            </a:r>
            <a:r>
              <a:rPr lang="en-US" dirty="0"/>
              <a:t>attribute values, or equivalently between two points in </a:t>
            </a:r>
            <a:r>
              <a:rPr lang="en-US" i="1" dirty="0" smtClean="0"/>
              <a:t>n</a:t>
            </a:r>
            <a:r>
              <a:rPr lang="en-US" dirty="0" smtClean="0"/>
              <a:t>-dimensional space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usually impose three requirements on any distance measure we use.</a:t>
            </a:r>
          </a:p>
          <a:p>
            <a:r>
              <a:rPr lang="en-US" dirty="0"/>
              <a:t>We will use the notation </a:t>
            </a:r>
            <a:r>
              <a:rPr lang="en-US" b="1" dirty="0" err="1"/>
              <a:t>dist</a:t>
            </a:r>
            <a:r>
              <a:rPr lang="en-US" dirty="0"/>
              <a:t>(</a:t>
            </a:r>
            <a:r>
              <a:rPr lang="en-US" i="1" dirty="0"/>
              <a:t>X, Y </a:t>
            </a:r>
            <a:r>
              <a:rPr lang="en-US" dirty="0"/>
              <a:t>) to denote the distance between two </a:t>
            </a:r>
            <a:r>
              <a:rPr lang="en-US" dirty="0" smtClean="0"/>
              <a:t>points </a:t>
            </a:r>
            <a:r>
              <a:rPr lang="en-US" i="1" dirty="0" smtClean="0"/>
              <a:t>X </a:t>
            </a:r>
            <a:r>
              <a:rPr lang="en-US" dirty="0"/>
              <a:t>and </a:t>
            </a:r>
            <a:r>
              <a:rPr lang="en-US" i="1" dirty="0"/>
              <a:t>Y </a:t>
            </a:r>
            <a:r>
              <a:rPr lang="en-US" dirty="0"/>
              <a:t>.</a:t>
            </a:r>
          </a:p>
          <a:p>
            <a:pPr marL="114300" indent="0">
              <a:buNone/>
            </a:pPr>
            <a:r>
              <a:rPr lang="en-US" dirty="0"/>
              <a:t>1. The distance of any point </a:t>
            </a:r>
            <a:r>
              <a:rPr lang="en-US" i="1" dirty="0"/>
              <a:t>A </a:t>
            </a:r>
            <a:r>
              <a:rPr lang="en-US" dirty="0"/>
              <a:t>from itself is zero, i.e. </a:t>
            </a:r>
            <a:r>
              <a:rPr lang="en-US" b="1" dirty="0" err="1"/>
              <a:t>dist</a:t>
            </a:r>
            <a:r>
              <a:rPr lang="en-US" dirty="0"/>
              <a:t>(</a:t>
            </a:r>
            <a:r>
              <a:rPr lang="en-US" i="1" dirty="0"/>
              <a:t>A,A</a:t>
            </a:r>
            <a:r>
              <a:rPr lang="en-US" dirty="0"/>
              <a:t>) = 0.</a:t>
            </a:r>
          </a:p>
          <a:p>
            <a:pPr marL="114300" indent="0">
              <a:buNone/>
            </a:pPr>
            <a:r>
              <a:rPr lang="en-US" dirty="0"/>
              <a:t>2. The distance from </a:t>
            </a:r>
            <a:r>
              <a:rPr lang="en-US" i="1" dirty="0"/>
              <a:t>A </a:t>
            </a:r>
            <a:r>
              <a:rPr lang="en-US" dirty="0"/>
              <a:t>to </a:t>
            </a:r>
            <a:r>
              <a:rPr lang="en-US" i="1" dirty="0"/>
              <a:t>B </a:t>
            </a:r>
            <a:r>
              <a:rPr lang="en-US" dirty="0"/>
              <a:t>is the same as the distance from </a:t>
            </a:r>
            <a:r>
              <a:rPr lang="en-US" i="1" dirty="0"/>
              <a:t>B </a:t>
            </a:r>
            <a:r>
              <a:rPr lang="en-US" dirty="0"/>
              <a:t>to </a:t>
            </a:r>
            <a:r>
              <a:rPr lang="en-US" i="1" dirty="0"/>
              <a:t>A</a:t>
            </a:r>
            <a:r>
              <a:rPr lang="en-US" dirty="0"/>
              <a:t>,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	i.e. </a:t>
            </a:r>
            <a:r>
              <a:rPr lang="en-US" b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A,B</a:t>
            </a:r>
            <a:r>
              <a:rPr lang="en-US" dirty="0"/>
              <a:t>) = </a:t>
            </a:r>
            <a:r>
              <a:rPr lang="en-US" b="1" dirty="0" err="1"/>
              <a:t>dist</a:t>
            </a:r>
            <a:r>
              <a:rPr lang="en-US" dirty="0"/>
              <a:t>(</a:t>
            </a:r>
            <a:r>
              <a:rPr lang="en-US" i="1" dirty="0"/>
              <a:t>B,A</a:t>
            </a:r>
            <a:r>
              <a:rPr lang="en-US" dirty="0"/>
              <a:t>) (the </a:t>
            </a:r>
            <a:r>
              <a:rPr lang="en-US" i="1" dirty="0"/>
              <a:t>symmetry condition</a:t>
            </a:r>
            <a:r>
              <a:rPr lang="en-US" dirty="0"/>
              <a:t>).</a:t>
            </a:r>
          </a:p>
          <a:p>
            <a:pPr marL="114300" indent="0">
              <a:buNone/>
            </a:pPr>
            <a:r>
              <a:rPr lang="en-US" dirty="0" smtClean="0"/>
              <a:t>3. The </a:t>
            </a:r>
            <a:r>
              <a:rPr lang="en-US" dirty="0"/>
              <a:t>third condition is called the </a:t>
            </a:r>
            <a:r>
              <a:rPr lang="en-US" i="1" dirty="0"/>
              <a:t>triangle inequality 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corresponds to </a:t>
            </a:r>
            <a:r>
              <a:rPr lang="en-US" dirty="0"/>
              <a:t>the intuitive idea that ‘the shortest distance between any </a:t>
            </a:r>
            <a:r>
              <a:rPr lang="en-US" dirty="0" smtClean="0"/>
              <a:t>two points </a:t>
            </a:r>
            <a:r>
              <a:rPr lang="en-US" dirty="0"/>
              <a:t>is a straight line’.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condition says that for any points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 </a:t>
            </a:r>
            <a:r>
              <a:rPr lang="en-US" dirty="0"/>
              <a:t>and </a:t>
            </a:r>
            <a:r>
              <a:rPr lang="en-US" i="1" dirty="0"/>
              <a:t>Z</a:t>
            </a:r>
            <a:r>
              <a:rPr lang="en-US" dirty="0"/>
              <a:t>:</a:t>
            </a:r>
          </a:p>
          <a:p>
            <a:pPr marL="114300" indent="0"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dist</a:t>
            </a:r>
            <a:r>
              <a:rPr lang="en-US" dirty="0" smtClean="0"/>
              <a:t>(</a:t>
            </a:r>
            <a:r>
              <a:rPr lang="en-US" i="1" dirty="0" smtClean="0"/>
              <a:t>A,B</a:t>
            </a:r>
            <a:r>
              <a:rPr lang="en-US" dirty="0"/>
              <a:t>) </a:t>
            </a:r>
            <a:r>
              <a:rPr lang="en-US" i="1" dirty="0"/>
              <a:t>≤ </a:t>
            </a:r>
            <a:r>
              <a:rPr lang="en-US" b="1" dirty="0" err="1"/>
              <a:t>dist</a:t>
            </a:r>
            <a:r>
              <a:rPr lang="en-US" dirty="0"/>
              <a:t>(</a:t>
            </a:r>
            <a:r>
              <a:rPr lang="en-US" i="1" dirty="0"/>
              <a:t>A,Z</a:t>
            </a:r>
            <a:r>
              <a:rPr lang="en-US" dirty="0"/>
              <a:t>) + </a:t>
            </a:r>
            <a:r>
              <a:rPr lang="en-US" b="1" dirty="0" err="1"/>
              <a:t>dist</a:t>
            </a:r>
            <a:r>
              <a:rPr lang="en-US" dirty="0"/>
              <a:t>(</a:t>
            </a:r>
            <a:r>
              <a:rPr lang="en-US" i="1" dirty="0"/>
              <a:t>Z,B</a:t>
            </a:r>
            <a:r>
              <a:rPr lang="en-US" dirty="0" smtClean="0"/>
              <a:t>).</a:t>
            </a:r>
          </a:p>
          <a:p>
            <a:r>
              <a:rPr lang="en-US" dirty="0"/>
              <a:t>The equality only occurs if </a:t>
            </a:r>
            <a:r>
              <a:rPr lang="en-US" i="1" dirty="0"/>
              <a:t>Z </a:t>
            </a:r>
            <a:r>
              <a:rPr lang="en-US" dirty="0"/>
              <a:t>is the same point as </a:t>
            </a:r>
            <a:r>
              <a:rPr lang="en-US" i="1" dirty="0"/>
              <a:t>A </a:t>
            </a:r>
            <a:r>
              <a:rPr lang="en-US" dirty="0"/>
              <a:t>or </a:t>
            </a:r>
            <a:r>
              <a:rPr lang="en-US" i="1" dirty="0"/>
              <a:t>B </a:t>
            </a:r>
            <a:r>
              <a:rPr lang="en-US" dirty="0"/>
              <a:t>or is on the </a:t>
            </a:r>
            <a:r>
              <a:rPr lang="en-US" dirty="0" smtClean="0"/>
              <a:t>direct route </a:t>
            </a:r>
            <a:r>
              <a:rPr lang="en-US" dirty="0"/>
              <a:t>between them.</a:t>
            </a:r>
          </a:p>
        </p:txBody>
      </p:sp>
    </p:spTree>
    <p:extLst>
      <p:ext uri="{BB962C8B-B14F-4D97-AF65-F5344CB8AC3E}">
        <p14:creationId xmlns:p14="http://schemas.microsoft.com/office/powerpoint/2010/main" val="254942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Euclidean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84" y="1295400"/>
            <a:ext cx="7620000" cy="4800600"/>
          </a:xfrm>
        </p:spPr>
        <p:txBody>
          <a:bodyPr/>
          <a:lstStyle/>
          <a:p>
            <a:r>
              <a:rPr lang="en-US" dirty="0"/>
              <a:t>There are many possible distance measures, but the most popular is </a:t>
            </a:r>
            <a:r>
              <a:rPr lang="en-US" dirty="0" smtClean="0"/>
              <a:t>almost certainly </a:t>
            </a:r>
            <a:r>
              <a:rPr lang="en-US" dirty="0"/>
              <a:t>the </a:t>
            </a:r>
            <a:r>
              <a:rPr lang="en-US" i="1" dirty="0"/>
              <a:t>Euclidean </a:t>
            </a:r>
            <a:r>
              <a:rPr lang="en-US" i="1" dirty="0" smtClean="0"/>
              <a:t>Distance</a:t>
            </a:r>
          </a:p>
          <a:p>
            <a:pPr marL="114300" indent="0">
              <a:buNone/>
            </a:pPr>
            <a:r>
              <a:rPr lang="en-US" dirty="0"/>
              <a:t>I</a:t>
            </a:r>
            <a:r>
              <a:rPr lang="en-US" dirty="0" smtClean="0"/>
              <a:t>llustrating </a:t>
            </a:r>
            <a:r>
              <a:rPr lang="en-US" dirty="0"/>
              <a:t>the formula for Euclidean distance in two dimensions.</a:t>
            </a:r>
          </a:p>
          <a:p>
            <a:r>
              <a:rPr lang="en-US" dirty="0"/>
              <a:t>If we denote an instance in the training set by 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i="1" dirty="0"/>
              <a:t>, a</a:t>
            </a:r>
            <a:r>
              <a:rPr lang="en-US" baseline="-25000" dirty="0"/>
              <a:t>2</a:t>
            </a:r>
            <a:r>
              <a:rPr lang="en-US" dirty="0"/>
              <a:t>) and the </a:t>
            </a:r>
            <a:r>
              <a:rPr lang="en-US" dirty="0" smtClean="0"/>
              <a:t>unseen instance </a:t>
            </a:r>
            <a:r>
              <a:rPr lang="en-US" dirty="0"/>
              <a:t>by (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i="1" dirty="0"/>
              <a:t>, b</a:t>
            </a:r>
            <a:r>
              <a:rPr lang="en-US" baseline="-25000" dirty="0"/>
              <a:t>2</a:t>
            </a:r>
            <a:r>
              <a:rPr lang="en-US" dirty="0"/>
              <a:t>) the length of the straight line joining the points </a:t>
            </a:r>
            <a:r>
              <a:rPr lang="en-US" dirty="0" smtClean="0"/>
              <a:t>is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 </a:t>
            </a:r>
            <a:r>
              <a:rPr lang="en-US" dirty="0">
                <a:latin typeface="Agency FB"/>
              </a:rPr>
              <a:t>√</a:t>
            </a:r>
            <a:r>
              <a:rPr lang="en-US" dirty="0" smtClean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i="1" dirty="0"/>
              <a:t>− b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50000" dirty="0"/>
              <a:t>2</a:t>
            </a:r>
            <a:r>
              <a:rPr lang="en-US" dirty="0"/>
              <a:t> + (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− b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baseline="50000" dirty="0"/>
              <a:t>2</a:t>
            </a:r>
          </a:p>
          <a:p>
            <a:pPr marL="114300" indent="0">
              <a:buNone/>
            </a:pPr>
            <a:r>
              <a:rPr lang="en-US" dirty="0" smtClean="0"/>
              <a:t>by </a:t>
            </a:r>
            <a:r>
              <a:rPr lang="en-US" dirty="0"/>
              <a:t>Pythagoras’ Theorem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133600" y="3886200"/>
            <a:ext cx="2514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518" y="3886200"/>
            <a:ext cx="4345132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70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/>
          <a:lstStyle/>
          <a:p>
            <a:r>
              <a:rPr lang="en-US" dirty="0"/>
              <a:t>If there are two points (</a:t>
            </a:r>
            <a:r>
              <a:rPr lang="en-US" i="1" dirty="0"/>
              <a:t>a</a:t>
            </a:r>
            <a:r>
              <a:rPr lang="en-US" dirty="0"/>
              <a:t>1</a:t>
            </a:r>
            <a:r>
              <a:rPr lang="en-US" i="1" dirty="0"/>
              <a:t>, a</a:t>
            </a:r>
            <a:r>
              <a:rPr lang="en-US" dirty="0"/>
              <a:t>2</a:t>
            </a:r>
            <a:r>
              <a:rPr lang="en-US" i="1" dirty="0"/>
              <a:t>, a</a:t>
            </a:r>
            <a:r>
              <a:rPr lang="en-US" dirty="0"/>
              <a:t>3) and (</a:t>
            </a:r>
            <a:r>
              <a:rPr lang="en-US" i="1" dirty="0"/>
              <a:t>b</a:t>
            </a:r>
            <a:r>
              <a:rPr lang="en-US" dirty="0"/>
              <a:t>1</a:t>
            </a:r>
            <a:r>
              <a:rPr lang="en-US" i="1" dirty="0"/>
              <a:t>, b</a:t>
            </a:r>
            <a:r>
              <a:rPr lang="en-US" dirty="0"/>
              <a:t>2</a:t>
            </a:r>
            <a:r>
              <a:rPr lang="en-US" i="1" dirty="0"/>
              <a:t>, b</a:t>
            </a:r>
            <a:r>
              <a:rPr lang="en-US" dirty="0"/>
              <a:t>3) in a </a:t>
            </a:r>
            <a:r>
              <a:rPr lang="en-US" dirty="0" smtClean="0"/>
              <a:t>three-dimensional space </a:t>
            </a:r>
            <a:r>
              <a:rPr lang="en-US" dirty="0"/>
              <a:t>the corresponding formula is</a:t>
            </a:r>
          </a:p>
          <a:p>
            <a:pPr marL="114300" indent="0">
              <a:buNone/>
            </a:pPr>
            <a:r>
              <a:rPr lang="pt-BR" dirty="0" smtClean="0"/>
              <a:t>		</a:t>
            </a:r>
            <a:r>
              <a:rPr lang="en-US" dirty="0">
                <a:latin typeface="Agency FB"/>
              </a:rPr>
              <a:t> √</a:t>
            </a:r>
            <a:r>
              <a:rPr lang="pt-BR" dirty="0" smtClean="0"/>
              <a:t>(</a:t>
            </a:r>
            <a:r>
              <a:rPr lang="pt-BR" i="1" dirty="0"/>
              <a:t>a</a:t>
            </a:r>
            <a:r>
              <a:rPr lang="pt-BR" baseline="-25000" dirty="0"/>
              <a:t>1</a:t>
            </a:r>
            <a:r>
              <a:rPr lang="pt-BR" dirty="0"/>
              <a:t> </a:t>
            </a:r>
            <a:r>
              <a:rPr lang="pt-BR" i="1" dirty="0"/>
              <a:t>− b</a:t>
            </a:r>
            <a:r>
              <a:rPr lang="pt-BR" baseline="-25000" dirty="0"/>
              <a:t>1</a:t>
            </a:r>
            <a:r>
              <a:rPr lang="pt-BR" dirty="0"/>
              <a:t>)</a:t>
            </a:r>
            <a:r>
              <a:rPr lang="pt-BR" baseline="50000" dirty="0"/>
              <a:t>2</a:t>
            </a:r>
            <a:r>
              <a:rPr lang="pt-BR" dirty="0"/>
              <a:t> + (</a:t>
            </a:r>
            <a:r>
              <a:rPr lang="pt-BR" i="1" dirty="0"/>
              <a:t>a</a:t>
            </a:r>
            <a:r>
              <a:rPr lang="pt-BR" baseline="-25000" dirty="0"/>
              <a:t>2</a:t>
            </a:r>
            <a:r>
              <a:rPr lang="pt-BR" dirty="0"/>
              <a:t> </a:t>
            </a:r>
            <a:r>
              <a:rPr lang="pt-BR" i="1" dirty="0"/>
              <a:t>− b</a:t>
            </a:r>
            <a:r>
              <a:rPr lang="pt-BR" baseline="-25000" dirty="0"/>
              <a:t>2</a:t>
            </a:r>
            <a:r>
              <a:rPr lang="pt-BR" dirty="0"/>
              <a:t>)</a:t>
            </a:r>
            <a:r>
              <a:rPr lang="pt-BR" baseline="50000" dirty="0"/>
              <a:t>2</a:t>
            </a:r>
            <a:r>
              <a:rPr lang="pt-BR" dirty="0"/>
              <a:t> + (</a:t>
            </a:r>
            <a:r>
              <a:rPr lang="pt-BR" i="1" dirty="0"/>
              <a:t>a</a:t>
            </a:r>
            <a:r>
              <a:rPr lang="pt-BR" baseline="-25000" dirty="0"/>
              <a:t>3</a:t>
            </a:r>
            <a:r>
              <a:rPr lang="pt-BR" dirty="0"/>
              <a:t> </a:t>
            </a:r>
            <a:r>
              <a:rPr lang="pt-BR" i="1" dirty="0"/>
              <a:t>− b</a:t>
            </a:r>
            <a:r>
              <a:rPr lang="pt-BR" baseline="-25000" dirty="0"/>
              <a:t>3</a:t>
            </a:r>
            <a:r>
              <a:rPr lang="pt-BR" dirty="0"/>
              <a:t>)</a:t>
            </a:r>
            <a:r>
              <a:rPr lang="pt-BR" baseline="50000" dirty="0"/>
              <a:t>2</a:t>
            </a:r>
          </a:p>
          <a:p>
            <a:r>
              <a:rPr lang="en-US" dirty="0"/>
              <a:t>The formula for Euclidean distance between points 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i="1" dirty="0"/>
              <a:t>, a</a:t>
            </a:r>
            <a:r>
              <a:rPr lang="en-US" baseline="-25000" dirty="0"/>
              <a:t>2</a:t>
            </a:r>
            <a:r>
              <a:rPr lang="en-US" i="1" dirty="0"/>
              <a:t>, . . . , a</a:t>
            </a:r>
            <a:r>
              <a:rPr lang="en-US" i="1" baseline="-25000" dirty="0"/>
              <a:t>n</a:t>
            </a:r>
            <a:r>
              <a:rPr lang="en-US" dirty="0"/>
              <a:t>) </a:t>
            </a:r>
            <a:r>
              <a:rPr lang="en-US" dirty="0" smtClean="0"/>
              <a:t>and (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i="1" dirty="0"/>
              <a:t>, b</a:t>
            </a:r>
            <a:r>
              <a:rPr lang="en-US" baseline="-25000" dirty="0"/>
              <a:t>2</a:t>
            </a:r>
            <a:r>
              <a:rPr lang="en-US" i="1" dirty="0"/>
              <a:t>, . . . , 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en-US" dirty="0"/>
              <a:t>) in </a:t>
            </a:r>
            <a:r>
              <a:rPr lang="en-US" i="1" dirty="0"/>
              <a:t>n</a:t>
            </a:r>
            <a:r>
              <a:rPr lang="en-US" dirty="0"/>
              <a:t>-dimensional space is a </a:t>
            </a:r>
            <a:r>
              <a:rPr lang="en-US" dirty="0" err="1"/>
              <a:t>generalisation</a:t>
            </a:r>
            <a:r>
              <a:rPr lang="en-US" dirty="0"/>
              <a:t> of these two results.</a:t>
            </a:r>
          </a:p>
          <a:p>
            <a:r>
              <a:rPr lang="en-US" dirty="0"/>
              <a:t>The Euclidean distance is given by the </a:t>
            </a:r>
            <a:r>
              <a:rPr lang="en-US" dirty="0" smtClean="0"/>
              <a:t>formula 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>
                <a:latin typeface="Agency FB"/>
              </a:rPr>
              <a:t> √</a:t>
            </a:r>
            <a:r>
              <a:rPr lang="en-US" dirty="0" smtClean="0"/>
              <a:t>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i="1" dirty="0"/>
              <a:t>− b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50000" dirty="0"/>
              <a:t>2</a:t>
            </a:r>
            <a:r>
              <a:rPr lang="en-US" dirty="0"/>
              <a:t> + (</a:t>
            </a:r>
            <a:r>
              <a:rPr lang="en-US" i="1" dirty="0"/>
              <a:t>a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− b</a:t>
            </a:r>
            <a:r>
              <a:rPr lang="en-US" baseline="-25000" dirty="0"/>
              <a:t>2</a:t>
            </a:r>
            <a:r>
              <a:rPr lang="en-US" dirty="0"/>
              <a:t>)</a:t>
            </a:r>
            <a:r>
              <a:rPr lang="en-US" baseline="50000" dirty="0"/>
              <a:t>2</a:t>
            </a:r>
            <a:r>
              <a:rPr lang="en-US" dirty="0"/>
              <a:t> + </a:t>
            </a:r>
            <a:r>
              <a:rPr lang="en-US" i="1" dirty="0"/>
              <a:t>... </a:t>
            </a:r>
            <a:r>
              <a:rPr lang="en-US" dirty="0"/>
              <a:t>+ (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dirty="0"/>
              <a:t> − 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en-US" dirty="0"/>
              <a:t>)</a:t>
            </a:r>
            <a:r>
              <a:rPr lang="en-US" baseline="50000" dirty="0"/>
              <a:t>2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514600" y="2362200"/>
            <a:ext cx="3581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600200" y="4191000"/>
            <a:ext cx="40386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major problem when using the Euclidean distance formula (and many </a:t>
            </a:r>
            <a:r>
              <a:rPr lang="en-US" dirty="0" smtClean="0"/>
              <a:t>other distance </a:t>
            </a:r>
            <a:r>
              <a:rPr lang="en-US" dirty="0"/>
              <a:t>measures) is that the large values frequently swamp the small ones</a:t>
            </a:r>
            <a:r>
              <a:rPr lang="en-US" dirty="0" smtClean="0"/>
              <a:t>.</a:t>
            </a:r>
          </a:p>
          <a:p>
            <a:r>
              <a:rPr lang="en-US" dirty="0"/>
              <a:t>Suppose that two instances are as follows for some classification </a:t>
            </a:r>
            <a:r>
              <a:rPr lang="en-US" dirty="0" smtClean="0"/>
              <a:t>problem associated </a:t>
            </a:r>
            <a:r>
              <a:rPr lang="en-US" dirty="0"/>
              <a:t>with cars (the classifications themselves are omitted</a:t>
            </a:r>
            <a:r>
              <a:rPr lang="en-US" dirty="0" smtClean="0"/>
              <a:t>).</a:t>
            </a:r>
          </a:p>
          <a:p>
            <a:pPr marL="114300" indent="0">
              <a:buNone/>
            </a:pPr>
            <a:r>
              <a:rPr lang="en-US" dirty="0"/>
              <a:t>Mileage (miles) Number of doors Age (years) Number of owners</a:t>
            </a:r>
          </a:p>
          <a:p>
            <a:pPr marL="114300" indent="0">
              <a:buNone/>
            </a:pPr>
            <a:r>
              <a:rPr lang="en-US" dirty="0" smtClean="0"/>
              <a:t>18,457 	  2 		     12 		8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26,292 </a:t>
            </a:r>
            <a:r>
              <a:rPr lang="en-US" dirty="0" smtClean="0"/>
              <a:t>	  4 		     3 		1</a:t>
            </a:r>
          </a:p>
          <a:p>
            <a:r>
              <a:rPr lang="en-US" dirty="0"/>
              <a:t>When the distance of these instances from an unseen one is calculated, </a:t>
            </a:r>
            <a:r>
              <a:rPr lang="en-US" dirty="0" smtClean="0"/>
              <a:t>the </a:t>
            </a:r>
            <a:r>
              <a:rPr lang="en-US" i="1" dirty="0" smtClean="0"/>
              <a:t>mileage </a:t>
            </a:r>
            <a:r>
              <a:rPr lang="en-US" dirty="0"/>
              <a:t>attribute will almost certainly contribute a value of several </a:t>
            </a:r>
            <a:r>
              <a:rPr lang="en-US" dirty="0" smtClean="0"/>
              <a:t>thousands squared</a:t>
            </a:r>
            <a:r>
              <a:rPr lang="en-US" dirty="0"/>
              <a:t>, i.e. several millions, to the sum of squares total.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number of </a:t>
            </a:r>
            <a:r>
              <a:rPr lang="en-US" dirty="0" smtClean="0"/>
              <a:t>doors will </a:t>
            </a:r>
            <a:r>
              <a:rPr lang="en-US" dirty="0"/>
              <a:t>probably contribute a value less than 10.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05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154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overcome this problem we generally </a:t>
            </a:r>
            <a:r>
              <a:rPr lang="en-US" i="1" dirty="0" err="1"/>
              <a:t>normalise</a:t>
            </a:r>
            <a:r>
              <a:rPr lang="en-US" i="1" dirty="0"/>
              <a:t> </a:t>
            </a:r>
            <a:r>
              <a:rPr lang="en-US" dirty="0"/>
              <a:t>the values of </a:t>
            </a:r>
            <a:r>
              <a:rPr lang="en-US" dirty="0" smtClean="0"/>
              <a:t>continuous attributes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idea is to make the values of each attribute run from 0 to 1.</a:t>
            </a:r>
          </a:p>
          <a:p>
            <a:r>
              <a:rPr lang="en-US" dirty="0"/>
              <a:t>Suppose that for some attribute </a:t>
            </a:r>
            <a:r>
              <a:rPr lang="en-US" i="1" dirty="0"/>
              <a:t>A </a:t>
            </a:r>
            <a:r>
              <a:rPr lang="en-US" dirty="0"/>
              <a:t>the smallest value found in the training </a:t>
            </a:r>
            <a:r>
              <a:rPr lang="en-US" dirty="0" smtClean="0"/>
              <a:t>data is </a:t>
            </a:r>
            <a:r>
              <a:rPr lang="en-US" i="1" dirty="0"/>
              <a:t>−</a:t>
            </a:r>
            <a:r>
              <a:rPr lang="en-US" dirty="0"/>
              <a:t>8</a:t>
            </a:r>
            <a:r>
              <a:rPr lang="en-US" i="1" dirty="0"/>
              <a:t>.</a:t>
            </a:r>
            <a:r>
              <a:rPr lang="en-US" dirty="0"/>
              <a:t>1 and the largest is 94.3. </a:t>
            </a:r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/>
              <a:t>we adjust each value of </a:t>
            </a:r>
            <a:r>
              <a:rPr lang="en-US" i="1" dirty="0"/>
              <a:t>A </a:t>
            </a:r>
            <a:r>
              <a:rPr lang="en-US" dirty="0"/>
              <a:t>by adding 8.1 </a:t>
            </a:r>
            <a:r>
              <a:rPr lang="en-US" dirty="0" smtClean="0"/>
              <a:t>to it</a:t>
            </a:r>
            <a:r>
              <a:rPr lang="en-US" dirty="0"/>
              <a:t>, so the values now run from 0 to 94</a:t>
            </a:r>
            <a:r>
              <a:rPr lang="en-US" i="1" dirty="0"/>
              <a:t>.</a:t>
            </a:r>
            <a:r>
              <a:rPr lang="en-US" dirty="0"/>
              <a:t>3+8</a:t>
            </a:r>
            <a:r>
              <a:rPr lang="en-US" i="1" dirty="0"/>
              <a:t>.</a:t>
            </a:r>
            <a:r>
              <a:rPr lang="en-US" dirty="0"/>
              <a:t>1 = 102</a:t>
            </a:r>
            <a:r>
              <a:rPr lang="en-US" i="1" dirty="0"/>
              <a:t>.</a:t>
            </a:r>
            <a:r>
              <a:rPr lang="en-US" dirty="0"/>
              <a:t>4.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spread of values </a:t>
            </a:r>
            <a:r>
              <a:rPr lang="en-US" dirty="0" smtClean="0"/>
              <a:t>from highest </a:t>
            </a:r>
            <a:r>
              <a:rPr lang="en-US" dirty="0"/>
              <a:t>to lowest is now 102.4 units, so we divide all values by that number </a:t>
            </a:r>
            <a:r>
              <a:rPr lang="en-US" dirty="0" smtClean="0"/>
              <a:t>to make </a:t>
            </a:r>
            <a:r>
              <a:rPr lang="en-US" dirty="0"/>
              <a:t>the spread of values from 0 to 1.</a:t>
            </a:r>
          </a:p>
          <a:p>
            <a:r>
              <a:rPr lang="en-US" dirty="0"/>
              <a:t>In general if the lowest value of attribute </a:t>
            </a:r>
            <a:r>
              <a:rPr lang="en-US" i="1" dirty="0"/>
              <a:t>A </a:t>
            </a:r>
            <a:r>
              <a:rPr lang="en-US" dirty="0"/>
              <a:t>is </a:t>
            </a:r>
            <a:r>
              <a:rPr lang="en-US" i="1" dirty="0"/>
              <a:t>min </a:t>
            </a:r>
            <a:r>
              <a:rPr lang="en-US" dirty="0"/>
              <a:t>and the highest value </a:t>
            </a:r>
            <a:r>
              <a:rPr lang="en-US" dirty="0" smtClean="0"/>
              <a:t>is </a:t>
            </a:r>
            <a:r>
              <a:rPr lang="en-US" i="1" dirty="0" smtClean="0"/>
              <a:t>max</a:t>
            </a:r>
            <a:r>
              <a:rPr lang="en-US" dirty="0"/>
              <a:t>, we convert each value of </a:t>
            </a:r>
            <a:r>
              <a:rPr lang="en-US" i="1" dirty="0"/>
              <a:t>A</a:t>
            </a:r>
            <a:r>
              <a:rPr lang="en-US" dirty="0"/>
              <a:t>, say </a:t>
            </a:r>
            <a:r>
              <a:rPr lang="en-US" i="1" dirty="0"/>
              <a:t>a</a:t>
            </a:r>
            <a:r>
              <a:rPr lang="en-US" dirty="0"/>
              <a:t>, to (</a:t>
            </a:r>
            <a:r>
              <a:rPr lang="en-US" i="1" dirty="0"/>
              <a:t>a − min</a:t>
            </a:r>
            <a:r>
              <a:rPr lang="en-US" dirty="0"/>
              <a:t>)</a:t>
            </a:r>
            <a:r>
              <a:rPr lang="en-US" i="1" dirty="0"/>
              <a:t>/</a:t>
            </a:r>
            <a:r>
              <a:rPr lang="en-US" dirty="0"/>
              <a:t>(</a:t>
            </a:r>
            <a:r>
              <a:rPr lang="en-US" i="1" dirty="0"/>
              <a:t>max − min</a:t>
            </a:r>
            <a:r>
              <a:rPr lang="en-US" dirty="0"/>
              <a:t>).</a:t>
            </a:r>
          </a:p>
          <a:p>
            <a:r>
              <a:rPr lang="en-US" dirty="0"/>
              <a:t>Using this approach all continuous attributes are converted to small </a:t>
            </a:r>
            <a:r>
              <a:rPr lang="en-US" dirty="0" smtClean="0"/>
              <a:t>numbers from </a:t>
            </a:r>
            <a:r>
              <a:rPr lang="en-US" dirty="0"/>
              <a:t>0 to 1, so the effect of the choice of unit of measurement on </a:t>
            </a:r>
            <a:r>
              <a:rPr lang="en-US" dirty="0" smtClean="0"/>
              <a:t>the outcome </a:t>
            </a:r>
            <a:r>
              <a:rPr lang="en-US" dirty="0"/>
              <a:t>is greatly reduced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</a:t>
            </a:r>
            <a:r>
              <a:rPr lang="en-US" dirty="0"/>
              <a:t>possible that an unseen instance may have a value of </a:t>
            </a:r>
            <a:r>
              <a:rPr lang="en-US" i="1" dirty="0"/>
              <a:t>A </a:t>
            </a:r>
            <a:r>
              <a:rPr lang="en-US" dirty="0" smtClean="0"/>
              <a:t>that is </a:t>
            </a:r>
            <a:r>
              <a:rPr lang="en-US" dirty="0"/>
              <a:t>less than </a:t>
            </a:r>
            <a:r>
              <a:rPr lang="en-US" i="1" dirty="0"/>
              <a:t>min </a:t>
            </a:r>
            <a:r>
              <a:rPr lang="en-US" dirty="0"/>
              <a:t>or greater than </a:t>
            </a:r>
            <a:r>
              <a:rPr lang="en-US" i="1" dirty="0"/>
              <a:t>max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we want to keep the adjusted </a:t>
            </a:r>
            <a:r>
              <a:rPr lang="en-US" dirty="0" smtClean="0"/>
              <a:t>numbers </a:t>
            </a:r>
            <a:r>
              <a:rPr lang="en-US" dirty="0"/>
              <a:t>in the range from 0 to 1 we can just convert any values of </a:t>
            </a:r>
            <a:r>
              <a:rPr lang="en-US" i="1" dirty="0"/>
              <a:t>A </a:t>
            </a:r>
            <a:r>
              <a:rPr lang="en-US" dirty="0"/>
              <a:t>that are less </a:t>
            </a:r>
            <a:r>
              <a:rPr lang="en-US" dirty="0" smtClean="0"/>
              <a:t>than </a:t>
            </a:r>
            <a:r>
              <a:rPr lang="en-US" i="1" dirty="0" smtClean="0"/>
              <a:t>min </a:t>
            </a:r>
            <a:r>
              <a:rPr lang="en-US" dirty="0"/>
              <a:t>or greater than </a:t>
            </a:r>
            <a:r>
              <a:rPr lang="en-US" i="1" dirty="0"/>
              <a:t>max </a:t>
            </a:r>
            <a:r>
              <a:rPr lang="en-US" dirty="0"/>
              <a:t>to 0 or 1,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95428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Weighing Dimension 							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</a:t>
            </a:r>
            <a:r>
              <a:rPr lang="en-US" dirty="0"/>
              <a:t>may </a:t>
            </a:r>
            <a:r>
              <a:rPr lang="en-US" dirty="0" smtClean="0"/>
              <a:t>believe that </a:t>
            </a:r>
            <a:r>
              <a:rPr lang="en-US" dirty="0"/>
              <a:t>the mileage of a car is more important than the number of </a:t>
            </a:r>
            <a:r>
              <a:rPr lang="en-US" dirty="0" smtClean="0"/>
              <a:t>doors it </a:t>
            </a:r>
            <a:r>
              <a:rPr lang="en-US" dirty="0"/>
              <a:t>has (although no doubt not a thousand times more important, as with </a:t>
            </a:r>
            <a:r>
              <a:rPr lang="en-US" dirty="0" smtClean="0"/>
              <a:t>the </a:t>
            </a:r>
            <a:r>
              <a:rPr lang="en-US" dirty="0" err="1" smtClean="0"/>
              <a:t>unnormalised</a:t>
            </a:r>
            <a:r>
              <a:rPr lang="en-US" dirty="0" smtClean="0"/>
              <a:t> </a:t>
            </a:r>
            <a:r>
              <a:rPr lang="en-US" dirty="0"/>
              <a:t>values). </a:t>
            </a:r>
            <a:endParaRPr lang="en-US" dirty="0" smtClean="0"/>
          </a:p>
          <a:p>
            <a:r>
              <a:rPr lang="en-US" dirty="0" smtClean="0"/>
              <a:t>We extend measuring </a:t>
            </a:r>
            <a:r>
              <a:rPr lang="en-US" dirty="0"/>
              <a:t>the distance between two points </a:t>
            </a:r>
            <a:r>
              <a:rPr lang="en-US" dirty="0" smtClean="0"/>
              <a:t>with the </a:t>
            </a:r>
            <a:r>
              <a:rPr lang="en-US" i="1" dirty="0"/>
              <a:t>weighting </a:t>
            </a:r>
            <a:r>
              <a:rPr lang="en-US" dirty="0"/>
              <a:t>of the contributions of the different attributes. </a:t>
            </a:r>
          </a:p>
          <a:p>
            <a:r>
              <a:rPr lang="en-US" dirty="0" smtClean="0"/>
              <a:t>To </a:t>
            </a:r>
            <a:r>
              <a:rPr lang="en-US" dirty="0"/>
              <a:t>achieve this we can adjust the formula for </a:t>
            </a:r>
            <a:r>
              <a:rPr lang="en-US" dirty="0" smtClean="0"/>
              <a:t>Euclidean distance </a:t>
            </a:r>
            <a:r>
              <a:rPr lang="en-US" dirty="0"/>
              <a:t>to</a:t>
            </a:r>
          </a:p>
          <a:p>
            <a:pPr marL="114300" indent="0">
              <a:buNone/>
            </a:pPr>
            <a:r>
              <a:rPr lang="en-US" i="1" dirty="0" smtClean="0"/>
              <a:t>	</a:t>
            </a:r>
            <a:r>
              <a:rPr lang="en-US" dirty="0">
                <a:latin typeface="Agency FB"/>
              </a:rPr>
              <a:t> √ </a:t>
            </a:r>
            <a:r>
              <a:rPr lang="pl-PL" i="1" dirty="0" smtClean="0"/>
              <a:t>w</a:t>
            </a:r>
            <a:r>
              <a:rPr lang="pl-PL" baseline="-25000" dirty="0" smtClean="0"/>
              <a:t>1</a:t>
            </a:r>
            <a:r>
              <a:rPr lang="pl-PL" dirty="0" smtClean="0"/>
              <a:t>(</a:t>
            </a:r>
            <a:r>
              <a:rPr lang="pl-PL" i="1" dirty="0" smtClean="0"/>
              <a:t>a</a:t>
            </a:r>
            <a:r>
              <a:rPr lang="pl-PL" baseline="-25000" dirty="0" smtClean="0"/>
              <a:t>1</a:t>
            </a:r>
            <a:r>
              <a:rPr lang="pl-PL" dirty="0" smtClean="0"/>
              <a:t> </a:t>
            </a:r>
            <a:r>
              <a:rPr lang="pl-PL" i="1" dirty="0"/>
              <a:t>− b</a:t>
            </a:r>
            <a:r>
              <a:rPr lang="pl-PL" baseline="-25000" dirty="0"/>
              <a:t>1</a:t>
            </a:r>
            <a:r>
              <a:rPr lang="pl-PL" dirty="0"/>
              <a:t>)</a:t>
            </a:r>
            <a:r>
              <a:rPr lang="pl-PL" baseline="30000" dirty="0"/>
              <a:t>2</a:t>
            </a:r>
            <a:r>
              <a:rPr lang="pl-PL" dirty="0"/>
              <a:t> + </a:t>
            </a:r>
            <a:r>
              <a:rPr lang="pl-PL" i="1" dirty="0"/>
              <a:t>w</a:t>
            </a:r>
            <a:r>
              <a:rPr lang="pl-PL" baseline="-25000" dirty="0"/>
              <a:t>2</a:t>
            </a:r>
            <a:r>
              <a:rPr lang="pl-PL" dirty="0"/>
              <a:t>(</a:t>
            </a:r>
            <a:r>
              <a:rPr lang="pl-PL" i="1" dirty="0"/>
              <a:t>a</a:t>
            </a:r>
            <a:r>
              <a:rPr lang="pl-PL" baseline="-25000" dirty="0"/>
              <a:t>2</a:t>
            </a:r>
            <a:r>
              <a:rPr lang="pl-PL" dirty="0"/>
              <a:t> </a:t>
            </a:r>
            <a:r>
              <a:rPr lang="pl-PL" i="1" dirty="0"/>
              <a:t>− b</a:t>
            </a:r>
            <a:r>
              <a:rPr lang="pl-PL" baseline="-25000" dirty="0"/>
              <a:t>2</a:t>
            </a:r>
            <a:r>
              <a:rPr lang="pl-PL" dirty="0"/>
              <a:t>)</a:t>
            </a:r>
            <a:r>
              <a:rPr lang="pl-PL" baseline="30000" dirty="0"/>
              <a:t>2</a:t>
            </a:r>
            <a:r>
              <a:rPr lang="pl-PL" dirty="0"/>
              <a:t> + </a:t>
            </a:r>
            <a:r>
              <a:rPr lang="pl-PL" i="1" dirty="0"/>
              <a:t>... </a:t>
            </a:r>
            <a:r>
              <a:rPr lang="pl-PL" dirty="0"/>
              <a:t>+ </a:t>
            </a:r>
            <a:r>
              <a:rPr lang="pl-PL" i="1" dirty="0"/>
              <a:t>w</a:t>
            </a:r>
            <a:r>
              <a:rPr lang="pl-PL" i="1" baseline="-25000" dirty="0"/>
              <a:t>n</a:t>
            </a:r>
            <a:r>
              <a:rPr lang="pl-PL" dirty="0"/>
              <a:t>(</a:t>
            </a:r>
            <a:r>
              <a:rPr lang="pl-PL" i="1" dirty="0"/>
              <a:t>a</a:t>
            </a:r>
            <a:r>
              <a:rPr lang="pl-PL" i="1" baseline="-25000" dirty="0"/>
              <a:t>n</a:t>
            </a:r>
            <a:r>
              <a:rPr lang="pl-PL" i="1" dirty="0"/>
              <a:t> − b</a:t>
            </a:r>
            <a:r>
              <a:rPr lang="pl-PL" i="1" baseline="-25000" dirty="0"/>
              <a:t>n</a:t>
            </a:r>
            <a:r>
              <a:rPr lang="pl-PL" dirty="0"/>
              <a:t>)</a:t>
            </a:r>
            <a:r>
              <a:rPr lang="pl-PL" baseline="30000" dirty="0"/>
              <a:t>2</a:t>
            </a:r>
          </a:p>
          <a:p>
            <a:pPr marL="114300" indent="0">
              <a:buNone/>
            </a:pPr>
            <a:r>
              <a:rPr lang="en-US" dirty="0" smtClean="0"/>
              <a:t>		where </a:t>
            </a:r>
            <a:r>
              <a:rPr lang="en-US" i="1" dirty="0"/>
              <a:t>w</a:t>
            </a:r>
            <a:r>
              <a:rPr lang="en-US" baseline="-25000" dirty="0"/>
              <a:t>1</a:t>
            </a:r>
            <a:r>
              <a:rPr lang="en-US" i="1" dirty="0"/>
              <a:t>, w</a:t>
            </a:r>
            <a:r>
              <a:rPr lang="en-US" baseline="-25000" dirty="0"/>
              <a:t>2</a:t>
            </a:r>
            <a:r>
              <a:rPr lang="en-US" i="1" dirty="0"/>
              <a:t>, . . . , </a:t>
            </a:r>
            <a:r>
              <a:rPr lang="en-US" i="1" dirty="0" err="1"/>
              <a:t>w</a:t>
            </a:r>
            <a:r>
              <a:rPr lang="en-US" i="1" baseline="-25000" dirty="0" err="1"/>
              <a:t>n</a:t>
            </a:r>
            <a:r>
              <a:rPr lang="en-US" i="1" dirty="0"/>
              <a:t> </a:t>
            </a:r>
            <a:r>
              <a:rPr lang="en-US" dirty="0"/>
              <a:t>are the weights.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customary to scale the weight </a:t>
            </a:r>
            <a:r>
              <a:rPr lang="en-US" dirty="0" smtClean="0"/>
              <a:t>values  so </a:t>
            </a:r>
            <a:r>
              <a:rPr lang="en-US" dirty="0"/>
              <a:t>that the sum of all the weights is one.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00200" y="4572000"/>
            <a:ext cx="50292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5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good </a:t>
            </a:r>
            <a:r>
              <a:rPr lang="en-US" dirty="0"/>
              <a:t>value for </a:t>
            </a:r>
            <a:r>
              <a:rPr lang="en-US" dirty="0" smtClean="0"/>
              <a:t>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/>
              <a:t>“</a:t>
            </a:r>
            <a:r>
              <a:rPr lang="en-US" i="1" dirty="0"/>
              <a:t>How can I determine a good value for k, the number of neighbors?</a:t>
            </a:r>
            <a:r>
              <a:rPr lang="en-US" dirty="0"/>
              <a:t>”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be </a:t>
            </a:r>
            <a:r>
              <a:rPr lang="en-US" dirty="0" smtClean="0"/>
              <a:t>determined experimentally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Starting </a:t>
            </a:r>
            <a:r>
              <a:rPr lang="en-US" dirty="0"/>
              <a:t>with </a:t>
            </a:r>
            <a:r>
              <a:rPr lang="en-US" i="1" dirty="0"/>
              <a:t>k </a:t>
            </a:r>
            <a:r>
              <a:rPr lang="en-US" dirty="0"/>
              <a:t>D 1, we use a test set to estimate the error </a:t>
            </a:r>
            <a:r>
              <a:rPr lang="en-US" dirty="0" smtClean="0"/>
              <a:t>rate of </a:t>
            </a:r>
            <a:r>
              <a:rPr lang="en-US" dirty="0"/>
              <a:t>the classifier.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process can be repeated each time by incrementing </a:t>
            </a:r>
            <a:r>
              <a:rPr lang="en-US" i="1" dirty="0"/>
              <a:t>k </a:t>
            </a:r>
            <a:r>
              <a:rPr lang="en-US" dirty="0"/>
              <a:t>to allow </a:t>
            </a:r>
            <a:r>
              <a:rPr lang="en-US" dirty="0" smtClean="0"/>
              <a:t>for one </a:t>
            </a:r>
            <a:r>
              <a:rPr lang="en-US" dirty="0"/>
              <a:t>more neighbor.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/>
              <a:t>k </a:t>
            </a:r>
            <a:r>
              <a:rPr lang="en-US" dirty="0"/>
              <a:t>value that gives the minimum error rate may be selected. </a:t>
            </a:r>
            <a:endParaRPr lang="en-US" dirty="0" smtClean="0"/>
          </a:p>
          <a:p>
            <a:r>
              <a:rPr lang="en-US" dirty="0" smtClean="0"/>
              <a:t>In general</a:t>
            </a:r>
            <a:r>
              <a:rPr lang="en-US" dirty="0"/>
              <a:t>, the larger the number of training tuples, the larger the value of </a:t>
            </a:r>
            <a:r>
              <a:rPr lang="en-US" i="1" dirty="0"/>
              <a:t>k </a:t>
            </a:r>
            <a:r>
              <a:rPr lang="en-US" dirty="0"/>
              <a:t>will </a:t>
            </a:r>
            <a:r>
              <a:rPr lang="en-US" dirty="0" smtClean="0"/>
              <a:t>be.</a:t>
            </a:r>
          </a:p>
          <a:p>
            <a:r>
              <a:rPr lang="en-US" dirty="0" smtClean="0"/>
              <a:t>So, that classification </a:t>
            </a:r>
            <a:r>
              <a:rPr lang="en-US" dirty="0"/>
              <a:t>and numeric </a:t>
            </a:r>
            <a:r>
              <a:rPr lang="en-US" dirty="0" smtClean="0"/>
              <a:t> prediction </a:t>
            </a:r>
            <a:r>
              <a:rPr lang="en-US" dirty="0"/>
              <a:t>decisions can be based on a larger portion </a:t>
            </a:r>
            <a:r>
              <a:rPr lang="en-US" dirty="0" smtClean="0"/>
              <a:t>of the </a:t>
            </a:r>
            <a:r>
              <a:rPr lang="en-US" dirty="0"/>
              <a:t>stored </a:t>
            </a:r>
            <a:r>
              <a:rPr lang="en-US" dirty="0" smtClean="0"/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342977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Speeding Up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Speeding </a:t>
            </a:r>
            <a:r>
              <a:rPr lang="en-US" dirty="0"/>
              <a:t>up classification time include the use of </a:t>
            </a:r>
            <a:r>
              <a:rPr lang="en-US" i="1" dirty="0"/>
              <a:t>partial </a:t>
            </a:r>
            <a:r>
              <a:rPr lang="en-US" i="1" dirty="0" smtClean="0"/>
              <a:t>distance </a:t>
            </a:r>
            <a:r>
              <a:rPr lang="en-US" dirty="0" smtClean="0"/>
              <a:t>calculations </a:t>
            </a:r>
            <a:r>
              <a:rPr lang="en-US" dirty="0"/>
              <a:t>and </a:t>
            </a:r>
            <a:r>
              <a:rPr lang="en-US" i="1" dirty="0"/>
              <a:t>editing </a:t>
            </a:r>
            <a:r>
              <a:rPr lang="en-US" dirty="0"/>
              <a:t>the stored tuples. 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b="1" dirty="0"/>
              <a:t>partial distance </a:t>
            </a:r>
            <a:r>
              <a:rPr lang="en-US" dirty="0"/>
              <a:t>method, we compute</a:t>
            </a:r>
          </a:p>
          <a:p>
            <a:r>
              <a:rPr lang="en-US" dirty="0"/>
              <a:t>the distance based on a subset of the </a:t>
            </a:r>
            <a:r>
              <a:rPr lang="en-US" i="1" dirty="0"/>
              <a:t>n </a:t>
            </a:r>
            <a:r>
              <a:rPr lang="en-US" dirty="0"/>
              <a:t>attributes.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this distance exceeds a threshold</a:t>
            </a:r>
            <a:r>
              <a:rPr lang="en-US" dirty="0" smtClean="0"/>
              <a:t>, then </a:t>
            </a:r>
            <a:r>
              <a:rPr lang="en-US" dirty="0"/>
              <a:t>further computation for the given stored tuple is halted, and the process moves </a:t>
            </a:r>
            <a:r>
              <a:rPr lang="en-US" dirty="0" smtClean="0"/>
              <a:t>on to </a:t>
            </a:r>
            <a:r>
              <a:rPr lang="en-US" dirty="0"/>
              <a:t>the next stored tuple.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/>
              <a:t>editing </a:t>
            </a:r>
            <a:r>
              <a:rPr lang="en-US" dirty="0"/>
              <a:t>method removes training tuples that prove useless.</a:t>
            </a:r>
          </a:p>
          <a:p>
            <a:r>
              <a:rPr lang="en-US" dirty="0"/>
              <a:t>This method is also referred to as </a:t>
            </a:r>
            <a:r>
              <a:rPr lang="en-US" b="1" dirty="0"/>
              <a:t>pruning </a:t>
            </a:r>
            <a:r>
              <a:rPr lang="en-US" dirty="0"/>
              <a:t>or </a:t>
            </a:r>
            <a:r>
              <a:rPr lang="en-US" b="1" dirty="0"/>
              <a:t>condensing </a:t>
            </a:r>
            <a:r>
              <a:rPr lang="en-US" dirty="0"/>
              <a:t>because it reduces the </a:t>
            </a:r>
            <a:r>
              <a:rPr lang="en-US" dirty="0" smtClean="0"/>
              <a:t>total number </a:t>
            </a:r>
            <a:r>
              <a:rPr lang="en-US" dirty="0"/>
              <a:t>of tuples stored.</a:t>
            </a:r>
          </a:p>
        </p:txBody>
      </p:sp>
    </p:spTree>
    <p:extLst>
      <p:ext uri="{BB962C8B-B14F-4D97-AF65-F5344CB8AC3E}">
        <p14:creationId xmlns:p14="http://schemas.microsoft.com/office/powerpoint/2010/main" val="332565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Eager and Lazy Learners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eager learning systems the training data is ‘eagerly’ </a:t>
            </a:r>
            <a:r>
              <a:rPr lang="en-US" dirty="0" err="1"/>
              <a:t>generalised</a:t>
            </a:r>
            <a:r>
              <a:rPr lang="en-US" dirty="0"/>
              <a:t> </a:t>
            </a:r>
            <a:r>
              <a:rPr lang="en-US" dirty="0" smtClean="0"/>
              <a:t>into some </a:t>
            </a:r>
            <a:r>
              <a:rPr lang="en-US" dirty="0"/>
              <a:t>representation or model such as a table of probabilities, a decision </a:t>
            </a:r>
            <a:r>
              <a:rPr lang="en-US" dirty="0" smtClean="0"/>
              <a:t>tree or </a:t>
            </a:r>
            <a:r>
              <a:rPr lang="en-US" dirty="0"/>
              <a:t>a neural net without waiting for a new (unseen) instance to be presented </a:t>
            </a:r>
            <a:r>
              <a:rPr lang="en-US" dirty="0" smtClean="0"/>
              <a:t>for classification</a:t>
            </a:r>
            <a:r>
              <a:rPr lang="en-US" dirty="0"/>
              <a:t>.</a:t>
            </a:r>
          </a:p>
          <a:p>
            <a:r>
              <a:rPr lang="en-US" dirty="0"/>
              <a:t>In lazy learning systems the training data is ‘lazily’ left unchanged until </a:t>
            </a:r>
            <a:r>
              <a:rPr lang="en-US" dirty="0" smtClean="0"/>
              <a:t>an </a:t>
            </a:r>
            <a:r>
              <a:rPr lang="en-US" dirty="0"/>
              <a:t>unseen instance is presented for classification. When it is, only those </a:t>
            </a:r>
            <a:r>
              <a:rPr lang="en-US" dirty="0" smtClean="0"/>
              <a:t>calculations that </a:t>
            </a:r>
            <a:r>
              <a:rPr lang="en-US" dirty="0"/>
              <a:t>are necessary to classify that single instance are performed</a:t>
            </a:r>
            <a:r>
              <a:rPr lang="en-US" dirty="0" smtClean="0"/>
              <a:t>.</a:t>
            </a:r>
          </a:p>
          <a:p>
            <a:r>
              <a:rPr lang="en-US" dirty="0"/>
              <a:t>The Naïve Bayes and Nearest </a:t>
            </a:r>
            <a:r>
              <a:rPr lang="en-US" dirty="0" err="1"/>
              <a:t>Neighbour</a:t>
            </a:r>
            <a:r>
              <a:rPr lang="en-US" dirty="0"/>
              <a:t> algorithms described </a:t>
            </a:r>
            <a:r>
              <a:rPr lang="en-US" dirty="0" smtClean="0"/>
              <a:t>illustrate </a:t>
            </a:r>
            <a:r>
              <a:rPr lang="en-US" dirty="0"/>
              <a:t>two alternative approaches to automatic classification, </a:t>
            </a:r>
            <a:r>
              <a:rPr lang="en-US" dirty="0" smtClean="0"/>
              <a:t>of </a:t>
            </a:r>
            <a:r>
              <a:rPr lang="en-US" i="1" dirty="0"/>
              <a:t>eager learning </a:t>
            </a:r>
            <a:r>
              <a:rPr lang="en-US" dirty="0"/>
              <a:t>and </a:t>
            </a:r>
            <a:r>
              <a:rPr lang="en-US" i="1" dirty="0"/>
              <a:t>lazy learning</a:t>
            </a:r>
            <a:r>
              <a:rPr lang="en-US" dirty="0"/>
              <a:t>, respectively.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0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7620000" cy="4800600"/>
          </a:xfrm>
        </p:spPr>
        <p:txBody>
          <a:bodyPr/>
          <a:lstStyle/>
          <a:p>
            <a:r>
              <a:rPr lang="en-US" dirty="0" smtClean="0"/>
              <a:t>Group of two</a:t>
            </a:r>
          </a:p>
          <a:p>
            <a:r>
              <a:rPr lang="en-US" dirty="0" smtClean="0"/>
              <a:t>Write a case study paper regarding solving a Classification  Problem using K-NN.</a:t>
            </a:r>
          </a:p>
          <a:p>
            <a:r>
              <a:rPr lang="en-US" dirty="0" smtClean="0"/>
              <a:t>Write the program for K-NN in any Programming Language</a:t>
            </a:r>
          </a:p>
          <a:p>
            <a:r>
              <a:rPr lang="en-US" dirty="0" smtClean="0"/>
              <a:t>For which real data is available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3228975"/>
            <a:ext cx="47625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6000" dirty="0" smtClean="0"/>
              <a:t>Classification</a:t>
            </a:r>
          </a:p>
          <a:p>
            <a:pPr marL="114300" indent="0">
              <a:buNone/>
            </a:pPr>
            <a:endParaRPr lang="en-US" sz="6000" dirty="0"/>
          </a:p>
          <a:p>
            <a:pPr marL="114300" indent="0">
              <a:buNone/>
            </a:pPr>
            <a:r>
              <a:rPr lang="en-US" sz="6000" dirty="0" smtClean="0"/>
              <a:t>	Nearest </a:t>
            </a:r>
            <a:r>
              <a:rPr lang="en-US" sz="6000" dirty="0" err="1" smtClean="0"/>
              <a:t>Neighbour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93049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to estimate the classification of an unseen instance using </a:t>
            </a:r>
            <a:r>
              <a:rPr lang="en-US" dirty="0" smtClean="0"/>
              <a:t>the classification </a:t>
            </a:r>
            <a:r>
              <a:rPr lang="en-US" dirty="0"/>
              <a:t>of the instance or instances that are </a:t>
            </a:r>
            <a:r>
              <a:rPr lang="en-US" i="1" dirty="0"/>
              <a:t>closest </a:t>
            </a:r>
            <a:r>
              <a:rPr lang="en-US" dirty="0"/>
              <a:t>to it, in some </a:t>
            </a:r>
            <a:r>
              <a:rPr lang="en-US" dirty="0" smtClean="0"/>
              <a:t>sense that </a:t>
            </a:r>
            <a:r>
              <a:rPr lang="en-US" dirty="0"/>
              <a:t>we need to define</a:t>
            </a:r>
            <a:r>
              <a:rPr lang="en-US" dirty="0" smtClean="0"/>
              <a:t>.				</a:t>
            </a:r>
          </a:p>
          <a:p>
            <a:r>
              <a:rPr lang="en-US" dirty="0"/>
              <a:t>Nearest </a:t>
            </a:r>
            <a:r>
              <a:rPr lang="en-US" dirty="0" err="1"/>
              <a:t>Neighbour</a:t>
            </a:r>
            <a:r>
              <a:rPr lang="en-US" dirty="0"/>
              <a:t> classification is mainly used when all attribute values </a:t>
            </a:r>
            <a:r>
              <a:rPr lang="en-US" dirty="0" smtClean="0"/>
              <a:t>are continuous</a:t>
            </a:r>
            <a:r>
              <a:rPr lang="en-US" dirty="0"/>
              <a:t>, although it can be modified to deal with categorical attributes.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356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Supposing we have a training set with just two instances such as the following</a:t>
            </a:r>
          </a:p>
          <a:p>
            <a:pPr marL="114300" indent="0">
              <a:buNone/>
            </a:pPr>
            <a:r>
              <a:rPr lang="en-US" b="1" i="1" dirty="0"/>
              <a:t>a </a:t>
            </a:r>
            <a:r>
              <a:rPr lang="en-US" b="1" i="1" dirty="0" smtClean="0"/>
              <a:t>	b 	c 	d 	e 	f 	</a:t>
            </a:r>
            <a:r>
              <a:rPr lang="en-US" b="1" dirty="0" smtClean="0"/>
              <a:t>Class</a:t>
            </a:r>
            <a:endParaRPr lang="en-US" b="1" dirty="0"/>
          </a:p>
          <a:p>
            <a:pPr marL="114300" indent="0">
              <a:buNone/>
            </a:pPr>
            <a:r>
              <a:rPr lang="en-US" dirty="0"/>
              <a:t>yes </a:t>
            </a:r>
            <a:r>
              <a:rPr lang="en-US" dirty="0" smtClean="0"/>
              <a:t>	no 	no 	6.4 	8.3 	low 	negative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yes </a:t>
            </a:r>
            <a:r>
              <a:rPr lang="en-US" dirty="0" smtClean="0"/>
              <a:t>	yes 	yes 	18.2 	4.7 	high 	positive</a:t>
            </a:r>
            <a:endParaRPr lang="en-US" dirty="0"/>
          </a:p>
          <a:p>
            <a:r>
              <a:rPr lang="en-US" dirty="0"/>
              <a:t>There are six attribute values, followed by a classification (positive or negative).</a:t>
            </a:r>
          </a:p>
          <a:p>
            <a:r>
              <a:rPr lang="en-US" dirty="0"/>
              <a:t>We are then given a third instance</a:t>
            </a:r>
          </a:p>
          <a:p>
            <a:pPr marL="114300" indent="0">
              <a:buNone/>
            </a:pPr>
            <a:r>
              <a:rPr lang="en-US" dirty="0"/>
              <a:t>yes </a:t>
            </a:r>
            <a:r>
              <a:rPr lang="en-US" dirty="0" smtClean="0"/>
              <a:t>	no 	no 	6.6 	8.0 	low 	???</a:t>
            </a:r>
            <a:endParaRPr lang="en-US" dirty="0"/>
          </a:p>
          <a:p>
            <a:r>
              <a:rPr lang="en-US" dirty="0"/>
              <a:t>What should its classification be</a:t>
            </a:r>
            <a:r>
              <a:rPr lang="en-US" dirty="0" smtClean="0"/>
              <a:t>?</a:t>
            </a:r>
          </a:p>
          <a:p>
            <a:r>
              <a:rPr lang="en-US" dirty="0" smtClean="0"/>
              <a:t>Negative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13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/>
          <a:lstStyle/>
          <a:p>
            <a:r>
              <a:rPr lang="en-US" sz="4400" dirty="0"/>
              <a:t>Basic </a:t>
            </a:r>
            <a:r>
              <a:rPr lang="en-US" sz="4400" i="1" dirty="0"/>
              <a:t>k</a:t>
            </a:r>
            <a:r>
              <a:rPr lang="en-US" sz="4400" dirty="0"/>
              <a:t>-Nearest </a:t>
            </a:r>
            <a:r>
              <a:rPr lang="en-US" sz="4400" dirty="0" smtClean="0"/>
              <a:t>Neighbor </a:t>
            </a:r>
            <a:r>
              <a:rPr lang="en-US" sz="4400" dirty="0" smtClean="0"/>
              <a:t>				Classification </a:t>
            </a:r>
            <a:r>
              <a:rPr lang="en-US" sz="4400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practice there are likely to be many more instances in the training </a:t>
            </a:r>
            <a:r>
              <a:rPr lang="en-US" dirty="0" smtClean="0"/>
              <a:t>set but </a:t>
            </a:r>
            <a:r>
              <a:rPr lang="en-US" dirty="0"/>
              <a:t>the same principle applies.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usual to base the classification on those </a:t>
            </a:r>
            <a:r>
              <a:rPr lang="en-US" dirty="0" smtClean="0"/>
              <a:t>of the </a:t>
            </a:r>
            <a:r>
              <a:rPr lang="en-US" i="1" dirty="0"/>
              <a:t>k </a:t>
            </a:r>
            <a:r>
              <a:rPr lang="en-US" dirty="0"/>
              <a:t>nearest </a:t>
            </a:r>
            <a:r>
              <a:rPr lang="en-US" dirty="0" err="1"/>
              <a:t>neighbours</a:t>
            </a:r>
            <a:r>
              <a:rPr lang="en-US" dirty="0"/>
              <a:t> (where </a:t>
            </a:r>
            <a:r>
              <a:rPr lang="en-US" i="1" dirty="0"/>
              <a:t>k </a:t>
            </a:r>
            <a:r>
              <a:rPr lang="en-US" dirty="0"/>
              <a:t>is a small integer such as 3 or 5), not just </a:t>
            </a:r>
            <a:r>
              <a:rPr lang="en-US" dirty="0" smtClean="0"/>
              <a:t>the nearest </a:t>
            </a:r>
            <a:r>
              <a:rPr lang="en-US" dirty="0"/>
              <a:t>one</a:t>
            </a:r>
            <a:r>
              <a:rPr lang="en-US" dirty="0" smtClean="0"/>
              <a:t>.								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The method is then known as </a:t>
            </a:r>
            <a:r>
              <a:rPr lang="en-US" i="1" dirty="0"/>
              <a:t>k-Nearest </a:t>
            </a:r>
            <a:r>
              <a:rPr lang="en-US" i="1" dirty="0" err="1"/>
              <a:t>Neighbour</a:t>
            </a:r>
            <a:r>
              <a:rPr lang="en-US" i="1" dirty="0"/>
              <a:t> </a:t>
            </a:r>
            <a:r>
              <a:rPr lang="en-US" dirty="0"/>
              <a:t>or just </a:t>
            </a:r>
            <a:r>
              <a:rPr lang="en-US" i="1" dirty="0" smtClean="0"/>
              <a:t>k-NN classification								</a:t>
            </a:r>
            <a:endParaRPr lang="en-US" dirty="0" smtClean="0"/>
          </a:p>
          <a:p>
            <a:pPr marL="114300" indent="0">
              <a:buNone/>
            </a:pPr>
            <a:r>
              <a:rPr lang="en-US" b="1" dirty="0"/>
              <a:t>– </a:t>
            </a:r>
            <a:r>
              <a:rPr lang="en-US" dirty="0"/>
              <a:t>Find the </a:t>
            </a:r>
            <a:r>
              <a:rPr lang="en-US" i="1" dirty="0"/>
              <a:t>k </a:t>
            </a:r>
            <a:r>
              <a:rPr lang="en-US" dirty="0"/>
              <a:t>training instances that are closest to the unseen instance.</a:t>
            </a:r>
          </a:p>
          <a:p>
            <a:pPr marL="114300" indent="0">
              <a:buNone/>
            </a:pPr>
            <a:r>
              <a:rPr lang="en-US" b="1" dirty="0"/>
              <a:t>– </a:t>
            </a:r>
            <a:r>
              <a:rPr lang="en-US" dirty="0"/>
              <a:t>Take the most commonly occurring classification for these </a:t>
            </a:r>
            <a:r>
              <a:rPr lang="en-US" i="1" dirty="0"/>
              <a:t>k </a:t>
            </a:r>
            <a:r>
              <a:rPr lang="en-US" dirty="0"/>
              <a:t>instances.</a:t>
            </a:r>
          </a:p>
        </p:txBody>
      </p:sp>
    </p:spTree>
    <p:extLst>
      <p:ext uri="{BB962C8B-B14F-4D97-AF65-F5344CB8AC3E}">
        <p14:creationId xmlns:p14="http://schemas.microsoft.com/office/powerpoint/2010/main" val="392465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800600"/>
          </a:xfrm>
        </p:spPr>
        <p:txBody>
          <a:bodyPr>
            <a:normAutofit/>
          </a:bodyPr>
          <a:lstStyle/>
          <a:p>
            <a:r>
              <a:rPr lang="en-US" i="1" dirty="0"/>
              <a:t>k-NN </a:t>
            </a:r>
            <a:r>
              <a:rPr lang="en-US" dirty="0"/>
              <a:t>classification </a:t>
            </a:r>
            <a:r>
              <a:rPr lang="en-US" dirty="0" smtClean="0"/>
              <a:t>can be illustrated diagrammatically </a:t>
            </a:r>
            <a:r>
              <a:rPr lang="en-US" dirty="0"/>
              <a:t>when the </a:t>
            </a:r>
            <a:r>
              <a:rPr lang="en-US" i="1" dirty="0" smtClean="0"/>
              <a:t>dimension </a:t>
            </a:r>
            <a:r>
              <a:rPr lang="en-US" dirty="0" smtClean="0"/>
              <a:t>(</a:t>
            </a:r>
            <a:r>
              <a:rPr lang="en-US" dirty="0"/>
              <a:t>i.e. the number of attributes) is small. </a:t>
            </a:r>
            <a:endParaRPr lang="en-US" dirty="0" smtClean="0"/>
          </a:p>
          <a:p>
            <a:r>
              <a:rPr lang="en-US" dirty="0"/>
              <a:t>In real-world data mining applications the number of attributes</a:t>
            </a:r>
            <a:r>
              <a:rPr lang="en-US" dirty="0" smtClean="0"/>
              <a:t> </a:t>
            </a:r>
            <a:r>
              <a:rPr lang="en-US" dirty="0"/>
              <a:t>can of course be considerably larger.</a:t>
            </a:r>
          </a:p>
          <a:p>
            <a:r>
              <a:rPr lang="en-US" dirty="0" smtClean="0"/>
              <a:t>The example </a:t>
            </a:r>
            <a:r>
              <a:rPr lang="en-US" dirty="0"/>
              <a:t>illustrates </a:t>
            </a:r>
            <a:r>
              <a:rPr lang="en-US" dirty="0" smtClean="0"/>
              <a:t>the case </a:t>
            </a:r>
            <a:r>
              <a:rPr lang="en-US" dirty="0"/>
              <a:t>where the dimension is just 2.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72200" y="121170"/>
            <a:ext cx="2731958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Attrib</a:t>
            </a:r>
            <a:r>
              <a:rPr lang="en-US" sz="2000" dirty="0" smtClean="0"/>
              <a:t> </a:t>
            </a:r>
            <a:r>
              <a:rPr lang="en-US" sz="2000" dirty="0"/>
              <a:t>1 </a:t>
            </a:r>
            <a:r>
              <a:rPr lang="en-US" sz="2000" dirty="0" smtClean="0"/>
              <a:t>	</a:t>
            </a:r>
            <a:r>
              <a:rPr lang="en-US" sz="2000" dirty="0" err="1" smtClean="0"/>
              <a:t>Attrib</a:t>
            </a:r>
            <a:r>
              <a:rPr lang="en-US" sz="2000" dirty="0" smtClean="0"/>
              <a:t> 2	Class</a:t>
            </a:r>
            <a:endParaRPr lang="en-US" sz="2000" dirty="0"/>
          </a:p>
          <a:p>
            <a:r>
              <a:rPr lang="en-US" sz="2000" dirty="0" smtClean="0"/>
              <a:t> 0.8 </a:t>
            </a:r>
            <a:r>
              <a:rPr lang="en-US" sz="2000" dirty="0" smtClean="0"/>
              <a:t>	</a:t>
            </a:r>
            <a:r>
              <a:rPr lang="en-US" sz="2000" dirty="0" smtClean="0"/>
              <a:t> 6.3 </a:t>
            </a:r>
            <a:r>
              <a:rPr lang="en-US" sz="2000" dirty="0" smtClean="0"/>
              <a:t>	</a:t>
            </a:r>
            <a:r>
              <a:rPr lang="en-US" sz="2000" i="1" dirty="0" smtClean="0"/>
              <a:t>−</a:t>
            </a:r>
            <a:endParaRPr lang="en-US" sz="2000" i="1" dirty="0"/>
          </a:p>
          <a:p>
            <a:r>
              <a:rPr lang="en-US" sz="2000" dirty="0" smtClean="0"/>
              <a:t> 1.4 </a:t>
            </a:r>
            <a:r>
              <a:rPr lang="en-US" sz="2000" dirty="0" smtClean="0"/>
              <a:t>	</a:t>
            </a:r>
            <a:r>
              <a:rPr lang="en-US" sz="2000" dirty="0" smtClean="0"/>
              <a:t> 8.1 </a:t>
            </a:r>
            <a:r>
              <a:rPr lang="en-US" sz="2000" dirty="0" smtClean="0"/>
              <a:t>	</a:t>
            </a:r>
            <a:r>
              <a:rPr lang="en-US" sz="2000" i="1" dirty="0" smtClean="0"/>
              <a:t>−</a:t>
            </a:r>
            <a:endParaRPr lang="en-US" sz="2000" i="1" dirty="0"/>
          </a:p>
          <a:p>
            <a:r>
              <a:rPr lang="en-US" sz="2000" dirty="0" smtClean="0"/>
              <a:t> 2.1 </a:t>
            </a:r>
            <a:r>
              <a:rPr lang="en-US" sz="2000" dirty="0" smtClean="0"/>
              <a:t>	</a:t>
            </a:r>
            <a:r>
              <a:rPr lang="en-US" sz="2000" dirty="0" smtClean="0"/>
              <a:t> 7.4 </a:t>
            </a:r>
            <a:r>
              <a:rPr lang="en-US" sz="2000" dirty="0" smtClean="0"/>
              <a:t>	</a:t>
            </a:r>
            <a:r>
              <a:rPr lang="en-US" sz="2000" i="1" dirty="0" smtClean="0"/>
              <a:t>−</a:t>
            </a:r>
            <a:endParaRPr lang="en-US" sz="2000" i="1" dirty="0"/>
          </a:p>
          <a:p>
            <a:r>
              <a:rPr lang="en-US" sz="2000" dirty="0" smtClean="0"/>
              <a:t> 2.6 </a:t>
            </a:r>
            <a:r>
              <a:rPr lang="en-US" sz="2000" dirty="0" smtClean="0"/>
              <a:t>	</a:t>
            </a:r>
            <a:r>
              <a:rPr lang="en-US" sz="2000" dirty="0" smtClean="0"/>
              <a:t> 14.3 </a:t>
            </a:r>
            <a:r>
              <a:rPr lang="en-US" sz="2000" dirty="0" smtClean="0"/>
              <a:t>	+</a:t>
            </a:r>
            <a:endParaRPr lang="en-US" sz="2000" dirty="0"/>
          </a:p>
          <a:p>
            <a:r>
              <a:rPr lang="en-US" sz="2000" dirty="0" smtClean="0"/>
              <a:t> 6.8 </a:t>
            </a:r>
            <a:r>
              <a:rPr lang="en-US" sz="2000" dirty="0" smtClean="0"/>
              <a:t>	</a:t>
            </a:r>
            <a:r>
              <a:rPr lang="en-US" sz="2000" dirty="0" smtClean="0"/>
              <a:t> 12.6 </a:t>
            </a:r>
            <a:r>
              <a:rPr lang="en-US" sz="2000" dirty="0" smtClean="0"/>
              <a:t>	</a:t>
            </a:r>
            <a:r>
              <a:rPr lang="en-US" sz="2000" i="1" dirty="0" smtClean="0"/>
              <a:t>−</a:t>
            </a:r>
            <a:endParaRPr lang="en-US" sz="2000" i="1" dirty="0"/>
          </a:p>
          <a:p>
            <a:r>
              <a:rPr lang="en-US" sz="2000" dirty="0" smtClean="0"/>
              <a:t> 8.8 </a:t>
            </a:r>
            <a:r>
              <a:rPr lang="en-US" sz="2000" dirty="0" smtClean="0"/>
              <a:t>	</a:t>
            </a:r>
            <a:r>
              <a:rPr lang="en-US" sz="2000" dirty="0" smtClean="0"/>
              <a:t> 9.8 </a:t>
            </a:r>
            <a:r>
              <a:rPr lang="en-US" sz="2000" dirty="0" smtClean="0"/>
              <a:t>	+</a:t>
            </a:r>
            <a:endParaRPr lang="en-US" sz="2000" dirty="0"/>
          </a:p>
          <a:p>
            <a:r>
              <a:rPr lang="en-US" sz="2000" dirty="0" smtClean="0"/>
              <a:t> 9.2 </a:t>
            </a:r>
            <a:r>
              <a:rPr lang="en-US" sz="2000" dirty="0" smtClean="0"/>
              <a:t>	</a:t>
            </a:r>
            <a:r>
              <a:rPr lang="en-US" sz="2000" dirty="0" smtClean="0"/>
              <a:t> 11.6 </a:t>
            </a:r>
            <a:r>
              <a:rPr lang="en-US" sz="2000" dirty="0" smtClean="0"/>
              <a:t>	</a:t>
            </a:r>
            <a:r>
              <a:rPr lang="en-US" sz="2000" i="1" dirty="0" smtClean="0"/>
              <a:t>−</a:t>
            </a:r>
            <a:endParaRPr lang="en-US" sz="2000" i="1" dirty="0"/>
          </a:p>
          <a:p>
            <a:r>
              <a:rPr lang="en-US" sz="2000" dirty="0" smtClean="0"/>
              <a:t> 10.8 </a:t>
            </a:r>
            <a:r>
              <a:rPr lang="en-US" sz="2000" dirty="0" smtClean="0"/>
              <a:t>	</a:t>
            </a:r>
            <a:r>
              <a:rPr lang="en-US" sz="2000" dirty="0" smtClean="0"/>
              <a:t> 9.6</a:t>
            </a:r>
            <a:r>
              <a:rPr lang="en-US" sz="2000" dirty="0" smtClean="0"/>
              <a:t>	</a:t>
            </a:r>
            <a:r>
              <a:rPr lang="en-US" sz="2000" dirty="0" smtClean="0"/>
              <a:t>+</a:t>
            </a:r>
            <a:endParaRPr lang="en-US" sz="2000" dirty="0"/>
          </a:p>
          <a:p>
            <a:r>
              <a:rPr lang="en-US" sz="2000" dirty="0" smtClean="0"/>
              <a:t> 11.8 </a:t>
            </a:r>
            <a:r>
              <a:rPr lang="en-US" sz="2000" dirty="0" smtClean="0"/>
              <a:t>	</a:t>
            </a:r>
            <a:r>
              <a:rPr lang="en-US" sz="2000" dirty="0" smtClean="0"/>
              <a:t> 9.9 </a:t>
            </a:r>
            <a:r>
              <a:rPr lang="en-US" sz="2000" dirty="0" smtClean="0"/>
              <a:t>	+</a:t>
            </a:r>
            <a:endParaRPr lang="en-US" sz="2000" dirty="0"/>
          </a:p>
          <a:p>
            <a:r>
              <a:rPr lang="en-US" sz="2000" dirty="0" smtClean="0"/>
              <a:t> 12.4 </a:t>
            </a:r>
            <a:r>
              <a:rPr lang="en-US" sz="2000" dirty="0" smtClean="0"/>
              <a:t>	</a:t>
            </a:r>
            <a:r>
              <a:rPr lang="en-US" sz="2000" dirty="0" smtClean="0"/>
              <a:t> 6.5 </a:t>
            </a:r>
            <a:r>
              <a:rPr lang="en-US" sz="2000" dirty="0" smtClean="0"/>
              <a:t>	+</a:t>
            </a:r>
            <a:endParaRPr lang="en-US" sz="2000" dirty="0"/>
          </a:p>
          <a:p>
            <a:r>
              <a:rPr lang="en-US" sz="2000" dirty="0" smtClean="0"/>
              <a:t> 12.8 </a:t>
            </a:r>
            <a:r>
              <a:rPr lang="en-US" sz="2000" dirty="0" smtClean="0"/>
              <a:t>	</a:t>
            </a:r>
            <a:r>
              <a:rPr lang="en-US" sz="2000" dirty="0" smtClean="0"/>
              <a:t> 1.1 </a:t>
            </a:r>
            <a:r>
              <a:rPr lang="en-US" sz="2000" dirty="0" smtClean="0"/>
              <a:t>	</a:t>
            </a:r>
            <a:r>
              <a:rPr lang="en-US" sz="2000" i="1" dirty="0" smtClean="0"/>
              <a:t>−</a:t>
            </a:r>
            <a:endParaRPr lang="en-US" sz="2000" i="1" dirty="0"/>
          </a:p>
          <a:p>
            <a:r>
              <a:rPr lang="en-US" sz="2000" dirty="0" smtClean="0"/>
              <a:t> 14.0 </a:t>
            </a:r>
            <a:r>
              <a:rPr lang="en-US" sz="2000" dirty="0" smtClean="0"/>
              <a:t>	</a:t>
            </a:r>
            <a:r>
              <a:rPr lang="en-US" sz="2000" dirty="0" smtClean="0"/>
              <a:t> 19.9 </a:t>
            </a:r>
            <a:r>
              <a:rPr lang="en-US" sz="2000" dirty="0" smtClean="0"/>
              <a:t>	</a:t>
            </a:r>
            <a:r>
              <a:rPr lang="en-US" sz="2000" i="1" dirty="0" smtClean="0"/>
              <a:t>−</a:t>
            </a:r>
            <a:endParaRPr lang="en-US" sz="2000" i="1" dirty="0"/>
          </a:p>
          <a:p>
            <a:r>
              <a:rPr lang="en-US" sz="2000" dirty="0" smtClean="0"/>
              <a:t> 14.2 </a:t>
            </a:r>
            <a:r>
              <a:rPr lang="en-US" sz="2000" dirty="0" smtClean="0"/>
              <a:t>	</a:t>
            </a:r>
            <a:r>
              <a:rPr lang="en-US" sz="2000" dirty="0" smtClean="0"/>
              <a:t> 18.5 </a:t>
            </a:r>
            <a:r>
              <a:rPr lang="en-US" sz="2000" dirty="0" smtClean="0"/>
              <a:t>	</a:t>
            </a:r>
            <a:r>
              <a:rPr lang="en-US" sz="2000" i="1" dirty="0" smtClean="0"/>
              <a:t>−</a:t>
            </a:r>
            <a:endParaRPr lang="en-US" sz="2000" i="1" dirty="0"/>
          </a:p>
          <a:p>
            <a:r>
              <a:rPr lang="en-US" sz="2000" dirty="0" smtClean="0"/>
              <a:t> 15.6 </a:t>
            </a:r>
            <a:r>
              <a:rPr lang="en-US" sz="2000" dirty="0" smtClean="0"/>
              <a:t>	</a:t>
            </a:r>
            <a:r>
              <a:rPr lang="en-US" sz="2000" dirty="0" smtClean="0"/>
              <a:t> 17.4 </a:t>
            </a:r>
            <a:r>
              <a:rPr lang="en-US" sz="2000" dirty="0" smtClean="0"/>
              <a:t>	</a:t>
            </a:r>
            <a:r>
              <a:rPr lang="en-US" sz="2000" i="1" dirty="0" smtClean="0"/>
              <a:t>−</a:t>
            </a:r>
            <a:endParaRPr lang="en-US" sz="2000" i="1" dirty="0"/>
          </a:p>
          <a:p>
            <a:r>
              <a:rPr lang="en-US" sz="2000" dirty="0" smtClean="0"/>
              <a:t> 15.8 </a:t>
            </a:r>
            <a:r>
              <a:rPr lang="en-US" sz="2000" dirty="0" smtClean="0"/>
              <a:t>	</a:t>
            </a:r>
            <a:r>
              <a:rPr lang="en-US" sz="2000" dirty="0" smtClean="0"/>
              <a:t> 12.2 </a:t>
            </a:r>
            <a:r>
              <a:rPr lang="en-US" sz="2000" dirty="0" smtClean="0"/>
              <a:t>	</a:t>
            </a:r>
            <a:r>
              <a:rPr lang="en-US" sz="2000" i="1" dirty="0" smtClean="0"/>
              <a:t>−</a:t>
            </a:r>
            <a:endParaRPr lang="en-US" sz="2000" i="1" dirty="0"/>
          </a:p>
          <a:p>
            <a:r>
              <a:rPr lang="en-US" sz="2000" dirty="0" smtClean="0"/>
              <a:t> 16.6 </a:t>
            </a:r>
            <a:r>
              <a:rPr lang="en-US" sz="2000" dirty="0" smtClean="0"/>
              <a:t>	</a:t>
            </a:r>
            <a:r>
              <a:rPr lang="en-US" sz="2000" dirty="0" smtClean="0"/>
              <a:t> 6.7 </a:t>
            </a:r>
            <a:r>
              <a:rPr lang="en-US" sz="2000" dirty="0" smtClean="0"/>
              <a:t>	+</a:t>
            </a:r>
            <a:endParaRPr lang="en-US" sz="2000" dirty="0"/>
          </a:p>
          <a:p>
            <a:r>
              <a:rPr lang="en-US" sz="2000" dirty="0" smtClean="0"/>
              <a:t> 17.4 </a:t>
            </a:r>
            <a:r>
              <a:rPr lang="en-US" sz="2000" dirty="0" smtClean="0"/>
              <a:t>	</a:t>
            </a:r>
            <a:r>
              <a:rPr lang="en-US" sz="2000" dirty="0" smtClean="0"/>
              <a:t> 4.5 </a:t>
            </a:r>
            <a:r>
              <a:rPr lang="en-US" sz="2000" dirty="0" smtClean="0"/>
              <a:t>	+</a:t>
            </a:r>
            <a:endParaRPr lang="en-US" sz="2000" dirty="0"/>
          </a:p>
          <a:p>
            <a:r>
              <a:rPr lang="en-US" sz="2000" dirty="0" smtClean="0"/>
              <a:t> 18.2 </a:t>
            </a:r>
            <a:r>
              <a:rPr lang="en-US" sz="2000" dirty="0" smtClean="0"/>
              <a:t>	</a:t>
            </a:r>
            <a:r>
              <a:rPr lang="en-US" sz="2000" dirty="0" smtClean="0"/>
              <a:t> 6.9</a:t>
            </a:r>
            <a:r>
              <a:rPr lang="en-US" sz="2000" dirty="0" smtClean="0"/>
              <a:t>	</a:t>
            </a:r>
            <a:r>
              <a:rPr lang="en-US" sz="2000" dirty="0" smtClean="0"/>
              <a:t>+</a:t>
            </a:r>
            <a:endParaRPr lang="en-US" sz="2000" dirty="0"/>
          </a:p>
          <a:p>
            <a:r>
              <a:rPr lang="en-US" sz="2000" dirty="0" smtClean="0"/>
              <a:t> 19.0 </a:t>
            </a:r>
            <a:r>
              <a:rPr lang="en-US" sz="2000" dirty="0" smtClean="0"/>
              <a:t>	</a:t>
            </a:r>
            <a:r>
              <a:rPr lang="en-US" sz="2000" dirty="0" smtClean="0"/>
              <a:t> 3.4 </a:t>
            </a:r>
            <a:r>
              <a:rPr lang="en-US" sz="2000" dirty="0" smtClean="0"/>
              <a:t>	</a:t>
            </a:r>
            <a:r>
              <a:rPr lang="en-US" sz="2000" i="1" dirty="0" smtClean="0"/>
              <a:t>−</a:t>
            </a:r>
            <a:endParaRPr lang="en-US" sz="2000" i="1" dirty="0"/>
          </a:p>
          <a:p>
            <a:r>
              <a:rPr lang="en-US" sz="2000" smtClean="0"/>
              <a:t> 19.6 </a:t>
            </a:r>
            <a:r>
              <a:rPr lang="en-US" sz="2000" dirty="0" smtClean="0"/>
              <a:t>	</a:t>
            </a:r>
            <a:r>
              <a:rPr lang="en-US" sz="2000" dirty="0" smtClean="0"/>
              <a:t> 11.1 </a:t>
            </a:r>
            <a:r>
              <a:rPr lang="en-US" sz="2000" dirty="0" smtClean="0"/>
              <a:t>	+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819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2672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‘Unseen</a:t>
            </a:r>
            <a:r>
              <a:rPr lang="en-US" dirty="0"/>
              <a:t>’ instance where </a:t>
            </a:r>
            <a:r>
              <a:rPr lang="en-US" dirty="0" smtClean="0"/>
              <a:t>the first </a:t>
            </a:r>
            <a:r>
              <a:rPr lang="en-US" dirty="0"/>
              <a:t>and second attributes are 9.1 and 11.0, respectively?</a:t>
            </a:r>
          </a:p>
          <a:p>
            <a:r>
              <a:rPr lang="en-US" dirty="0"/>
              <a:t>For this small number of attributes we can represent the training set as </a:t>
            </a:r>
            <a:r>
              <a:rPr lang="en-US" dirty="0" smtClean="0"/>
              <a:t>20 points </a:t>
            </a:r>
            <a:r>
              <a:rPr lang="en-US" dirty="0"/>
              <a:t>on a two-dimensional graph with values of the first and second </a:t>
            </a:r>
            <a:r>
              <a:rPr lang="en-US" dirty="0" smtClean="0"/>
              <a:t>attributes measured </a:t>
            </a:r>
            <a:r>
              <a:rPr lang="en-US" dirty="0"/>
              <a:t>along the horizontal and vertical axes, respectively.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point </a:t>
            </a:r>
            <a:r>
              <a:rPr lang="en-US" dirty="0" smtClean="0"/>
              <a:t>is </a:t>
            </a:r>
            <a:r>
              <a:rPr lang="en-US" dirty="0" err="1" smtClean="0"/>
              <a:t>labelled</a:t>
            </a:r>
            <a:r>
              <a:rPr lang="en-US" dirty="0" smtClean="0"/>
              <a:t> </a:t>
            </a:r>
            <a:r>
              <a:rPr lang="en-US" dirty="0"/>
              <a:t>with a + or </a:t>
            </a:r>
            <a:r>
              <a:rPr lang="en-US" i="1" dirty="0"/>
              <a:t>− </a:t>
            </a:r>
            <a:r>
              <a:rPr lang="en-US" dirty="0"/>
              <a:t>symbol to indicate that the classification is positive </a:t>
            </a:r>
            <a:r>
              <a:rPr lang="en-US" dirty="0" smtClean="0"/>
              <a:t>or negative</a:t>
            </a:r>
            <a:r>
              <a:rPr lang="en-US" dirty="0"/>
              <a:t>, respectively.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0" y="5382161"/>
            <a:ext cx="449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circle has been added to enclose the five nearest </a:t>
            </a:r>
            <a:r>
              <a:rPr lang="en-US" sz="2000" dirty="0" err="1"/>
              <a:t>neighbours</a:t>
            </a:r>
            <a:r>
              <a:rPr lang="en-US" sz="2000" dirty="0"/>
              <a:t> of the unseen</a:t>
            </a:r>
          </a:p>
          <a:p>
            <a:r>
              <a:rPr lang="en-US" sz="2000" dirty="0"/>
              <a:t>instance, which is shown as a small circle close to the </a:t>
            </a:r>
            <a:r>
              <a:rPr lang="en-US" sz="2000" dirty="0" err="1"/>
              <a:t>centre</a:t>
            </a:r>
            <a:r>
              <a:rPr lang="en-US" sz="2000" dirty="0"/>
              <a:t> of the larger one.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26233"/>
            <a:ext cx="45815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19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five nearest </a:t>
            </a:r>
            <a:r>
              <a:rPr lang="en-US" dirty="0" err="1"/>
              <a:t>neighbours</a:t>
            </a:r>
            <a:r>
              <a:rPr lang="en-US" dirty="0"/>
              <a:t> are </a:t>
            </a:r>
            <a:r>
              <a:rPr lang="en-US" dirty="0" err="1"/>
              <a:t>labelled</a:t>
            </a:r>
            <a:r>
              <a:rPr lang="en-US" dirty="0"/>
              <a:t> with three + signs and two </a:t>
            </a:r>
            <a:r>
              <a:rPr lang="en-US" i="1" dirty="0"/>
              <a:t>− </a:t>
            </a:r>
            <a:r>
              <a:rPr lang="en-US" dirty="0"/>
              <a:t>signs</a:t>
            </a:r>
            <a:r>
              <a:rPr lang="en-US" dirty="0" smtClean="0"/>
              <a:t>, so </a:t>
            </a:r>
            <a:r>
              <a:rPr lang="en-US" dirty="0"/>
              <a:t>a basic </a:t>
            </a:r>
            <a:r>
              <a:rPr lang="en-US" i="1" dirty="0"/>
              <a:t>5-NN </a:t>
            </a:r>
            <a:r>
              <a:rPr lang="en-US" dirty="0"/>
              <a:t>classifier would classify the unseen instance as ‘positive’ by </a:t>
            </a:r>
            <a:r>
              <a:rPr lang="en-US" dirty="0" smtClean="0"/>
              <a:t>a form </a:t>
            </a:r>
            <a:r>
              <a:rPr lang="en-US" dirty="0"/>
              <a:t>of majority voting.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other possibilities, for example the ‘votes</a:t>
            </a:r>
            <a:r>
              <a:rPr lang="en-US" dirty="0" smtClean="0"/>
              <a:t>’ of </a:t>
            </a:r>
            <a:r>
              <a:rPr lang="en-US" dirty="0"/>
              <a:t>each of the </a:t>
            </a:r>
            <a:r>
              <a:rPr lang="en-US" i="1" dirty="0"/>
              <a:t>k </a:t>
            </a:r>
            <a:r>
              <a:rPr lang="en-US" dirty="0"/>
              <a:t>nearest </a:t>
            </a:r>
            <a:r>
              <a:rPr lang="en-US" dirty="0" err="1"/>
              <a:t>neighbours</a:t>
            </a:r>
            <a:r>
              <a:rPr lang="en-US" dirty="0"/>
              <a:t> can be weighted, so that the </a:t>
            </a:r>
            <a:r>
              <a:rPr lang="en-US" dirty="0" smtClean="0"/>
              <a:t>classifications of </a:t>
            </a:r>
            <a:r>
              <a:rPr lang="en-US" dirty="0"/>
              <a:t>closer </a:t>
            </a:r>
            <a:r>
              <a:rPr lang="en-US" dirty="0" err="1"/>
              <a:t>neighbours</a:t>
            </a:r>
            <a:r>
              <a:rPr lang="en-US" dirty="0"/>
              <a:t> are given greater weight than the classifications of </a:t>
            </a:r>
            <a:r>
              <a:rPr lang="en-US" dirty="0" smtClean="0"/>
              <a:t>more distant </a:t>
            </a:r>
            <a:r>
              <a:rPr lang="en-US" dirty="0"/>
              <a:t>ones.</a:t>
            </a:r>
          </a:p>
        </p:txBody>
      </p:sp>
    </p:spTree>
    <p:extLst>
      <p:ext uri="{BB962C8B-B14F-4D97-AF65-F5344CB8AC3E}">
        <p14:creationId xmlns:p14="http://schemas.microsoft.com/office/powerpoint/2010/main" val="229306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represent two points in two dimensions (‘in two-dimensional space</a:t>
            </a:r>
            <a:r>
              <a:rPr lang="en-US" dirty="0" smtClean="0"/>
              <a:t>’ is </a:t>
            </a:r>
            <a:r>
              <a:rPr lang="en-US" dirty="0"/>
              <a:t>the usual term) as 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i="1" dirty="0"/>
              <a:t>, a</a:t>
            </a:r>
            <a:r>
              <a:rPr lang="en-US" baseline="-25000" dirty="0"/>
              <a:t>2</a:t>
            </a:r>
            <a:r>
              <a:rPr lang="en-US" dirty="0"/>
              <a:t>) and (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i="1" dirty="0"/>
              <a:t>, b</a:t>
            </a:r>
            <a:r>
              <a:rPr lang="en-US" baseline="-25000" dirty="0"/>
              <a:t>2</a:t>
            </a:r>
            <a:r>
              <a:rPr lang="en-US" dirty="0"/>
              <a:t>) and </a:t>
            </a:r>
            <a:r>
              <a:rPr lang="en-US" dirty="0" err="1"/>
              <a:t>visualise</a:t>
            </a:r>
            <a:r>
              <a:rPr lang="en-US" dirty="0"/>
              <a:t> them as points in </a:t>
            </a:r>
            <a:r>
              <a:rPr lang="en-US" dirty="0" smtClean="0"/>
              <a:t>a plane</a:t>
            </a:r>
            <a:r>
              <a:rPr lang="en-US" dirty="0"/>
              <a:t>.</a:t>
            </a:r>
          </a:p>
          <a:p>
            <a:r>
              <a:rPr lang="en-US" dirty="0"/>
              <a:t>When there are three attributes we can represent the points by 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i="1" dirty="0"/>
              <a:t>, a</a:t>
            </a:r>
            <a:r>
              <a:rPr lang="en-US" baseline="-25000" dirty="0"/>
              <a:t>2</a:t>
            </a:r>
            <a:r>
              <a:rPr lang="en-US" i="1" dirty="0"/>
              <a:t>, a</a:t>
            </a:r>
            <a:r>
              <a:rPr lang="en-US" baseline="-25000" dirty="0"/>
              <a:t>3</a:t>
            </a:r>
            <a:r>
              <a:rPr lang="en-US" dirty="0" smtClean="0"/>
              <a:t>) and 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i="1" dirty="0"/>
              <a:t>, b</a:t>
            </a:r>
            <a:r>
              <a:rPr lang="en-US" baseline="-25000" dirty="0"/>
              <a:t>2</a:t>
            </a:r>
            <a:r>
              <a:rPr lang="en-US" i="1" dirty="0"/>
              <a:t>, b</a:t>
            </a:r>
            <a:r>
              <a:rPr lang="en-US" baseline="-25000" dirty="0"/>
              <a:t>3</a:t>
            </a:r>
            <a:r>
              <a:rPr lang="en-US" dirty="0"/>
              <a:t>) and think of them as points in a room with three axes at </a:t>
            </a:r>
            <a:r>
              <a:rPr lang="en-US" dirty="0" smtClean="0"/>
              <a:t>right angles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the number of dimensions (attributes) increases it rapidly </a:t>
            </a:r>
            <a:r>
              <a:rPr lang="en-US" dirty="0" smtClean="0"/>
              <a:t>becomes impossible </a:t>
            </a:r>
            <a:r>
              <a:rPr lang="en-US" dirty="0"/>
              <a:t>to </a:t>
            </a:r>
            <a:r>
              <a:rPr lang="en-US" dirty="0" err="1"/>
              <a:t>visualise</a:t>
            </a:r>
            <a:r>
              <a:rPr lang="en-US" dirty="0"/>
              <a:t> </a:t>
            </a:r>
            <a:r>
              <a:rPr lang="en-US" dirty="0" smtClean="0"/>
              <a:t>them.</a:t>
            </a:r>
          </a:p>
          <a:p>
            <a:endParaRPr lang="en-US" dirty="0"/>
          </a:p>
          <a:p>
            <a:r>
              <a:rPr lang="en-US" dirty="0"/>
              <a:t>When there are </a:t>
            </a:r>
            <a:r>
              <a:rPr lang="en-US" i="1" dirty="0"/>
              <a:t>n </a:t>
            </a:r>
            <a:r>
              <a:rPr lang="en-US" dirty="0"/>
              <a:t>attributes, we can represent the instances by the </a:t>
            </a:r>
            <a:r>
              <a:rPr lang="en-US" dirty="0" smtClean="0"/>
              <a:t>points 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i="1" dirty="0"/>
              <a:t>, a</a:t>
            </a:r>
            <a:r>
              <a:rPr lang="en-US" baseline="-25000" dirty="0"/>
              <a:t>2</a:t>
            </a:r>
            <a:r>
              <a:rPr lang="en-US" i="1" dirty="0"/>
              <a:t>, . . . , a</a:t>
            </a:r>
            <a:r>
              <a:rPr lang="en-US" i="1" baseline="-25000" dirty="0"/>
              <a:t>n</a:t>
            </a:r>
            <a:r>
              <a:rPr lang="en-US" dirty="0"/>
              <a:t>) and (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i="1" dirty="0"/>
              <a:t>, b</a:t>
            </a:r>
            <a:r>
              <a:rPr lang="en-US" baseline="-25000" dirty="0"/>
              <a:t>2</a:t>
            </a:r>
            <a:r>
              <a:rPr lang="en-US" i="1" dirty="0"/>
              <a:t>, . . . , 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en-US" dirty="0"/>
              <a:t>) in ‘</a:t>
            </a:r>
            <a:r>
              <a:rPr lang="en-US" i="1" dirty="0"/>
              <a:t>n</a:t>
            </a:r>
            <a:r>
              <a:rPr lang="en-US" dirty="0"/>
              <a:t>-dimensional space’</a:t>
            </a:r>
          </a:p>
        </p:txBody>
      </p:sp>
    </p:spTree>
    <p:extLst>
      <p:ext uri="{BB962C8B-B14F-4D97-AF65-F5344CB8AC3E}">
        <p14:creationId xmlns:p14="http://schemas.microsoft.com/office/powerpoint/2010/main" val="320562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2124</TotalTime>
  <Words>1515</Words>
  <Application>Microsoft Office PowerPoint</Application>
  <PresentationFormat>On-screen Show (4:3)</PresentationFormat>
  <Paragraphs>146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Data Mining</vt:lpstr>
      <vt:lpstr>PowerPoint Presentation</vt:lpstr>
      <vt:lpstr>K-NN</vt:lpstr>
      <vt:lpstr>Example</vt:lpstr>
      <vt:lpstr>Basic k-Nearest Neighbor     Classification Algorithm</vt:lpstr>
      <vt:lpstr>Dimensions</vt:lpstr>
      <vt:lpstr>Example</vt:lpstr>
      <vt:lpstr>5-NN</vt:lpstr>
      <vt:lpstr>Dimensions Representation</vt:lpstr>
      <vt:lpstr>Distance Measures </vt:lpstr>
      <vt:lpstr>Euclidean Distance</vt:lpstr>
      <vt:lpstr>N-Dimensions</vt:lpstr>
      <vt:lpstr>Problem!</vt:lpstr>
      <vt:lpstr>Normalization</vt:lpstr>
      <vt:lpstr>Weighing Dimension        Contribution</vt:lpstr>
      <vt:lpstr>Determine good value for k!</vt:lpstr>
      <vt:lpstr>Speeding Up Classification</vt:lpstr>
      <vt:lpstr>Eager and Lazy Learners</vt:lpstr>
      <vt:lpstr>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tcl</dc:creator>
  <cp:lastModifiedBy>Jay Kumarr</cp:lastModifiedBy>
  <cp:revision>95</cp:revision>
  <dcterms:created xsi:type="dcterms:W3CDTF">2014-09-07T09:53:50Z</dcterms:created>
  <dcterms:modified xsi:type="dcterms:W3CDTF">2016-03-15T17:09:16Z</dcterms:modified>
</cp:coreProperties>
</file>