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61" r:id="rId4"/>
    <p:sldId id="262" r:id="rId5"/>
    <p:sldId id="263" r:id="rId6"/>
    <p:sldId id="264" r:id="rId7"/>
    <p:sldId id="266" r:id="rId8"/>
    <p:sldId id="267" r:id="rId9"/>
    <p:sldId id="268" r:id="rId10"/>
    <p:sldId id="275" r:id="rId11"/>
    <p:sldId id="269" r:id="rId12"/>
    <p:sldId id="270" r:id="rId13"/>
    <p:sldId id="271" r:id="rId14"/>
    <p:sldId id="272" r:id="rId15"/>
    <p:sldId id="276" r:id="rId16"/>
    <p:sldId id="277" r:id="rId17"/>
    <p:sldId id="273" r:id="rId18"/>
    <p:sldId id="278" r:id="rId19"/>
    <p:sldId id="279" r:id="rId20"/>
    <p:sldId id="280" r:id="rId21"/>
    <p:sldId id="281" r:id="rId22"/>
    <p:sldId id="282" r:id="rId23"/>
    <p:sldId id="283" r:id="rId24"/>
    <p:sldId id="284" r:id="rId25"/>
    <p:sldId id="285" r:id="rId26"/>
    <p:sldId id="286" r:id="rId27"/>
    <p:sldId id="287" r:id="rId28"/>
    <p:sldId id="288" r:id="rId29"/>
    <p:sldId id="274" r:id="rId30"/>
    <p:sldId id="26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7389" autoAdjust="0"/>
  </p:normalViewPr>
  <p:slideViewPr>
    <p:cSldViewPr>
      <p:cViewPr varScale="1">
        <p:scale>
          <a:sx n="64" d="100"/>
          <a:sy n="64" d="100"/>
        </p:scale>
        <p:origin x="-10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A189A3-DC29-4721-AFE6-6A86ADC3BC35}"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1DAD9-C50E-4971-9E81-F9BB01866F34}" type="slidenum">
              <a:rPr lang="en-US" smtClean="0"/>
              <a:t>‹#›</a:t>
            </a:fld>
            <a:endParaRPr lang="en-US"/>
          </a:p>
        </p:txBody>
      </p:sp>
    </p:spTree>
    <p:extLst>
      <p:ext uri="{BB962C8B-B14F-4D97-AF65-F5344CB8AC3E}">
        <p14:creationId xmlns:p14="http://schemas.microsoft.com/office/powerpoint/2010/main" val="429329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41DAD9-C50E-4971-9E81-F9BB01866F34}" type="slidenum">
              <a:rPr lang="en-US" smtClean="0"/>
              <a:t>3</a:t>
            </a:fld>
            <a:endParaRPr lang="en-US"/>
          </a:p>
        </p:txBody>
      </p:sp>
    </p:spTree>
    <p:extLst>
      <p:ext uri="{BB962C8B-B14F-4D97-AF65-F5344CB8AC3E}">
        <p14:creationId xmlns:p14="http://schemas.microsoft.com/office/powerpoint/2010/main" val="9083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41DAD9-C50E-4971-9E81-F9BB01866F34}" type="slidenum">
              <a:rPr lang="en-US" smtClean="0"/>
              <a:t>6</a:t>
            </a:fld>
            <a:endParaRPr lang="en-US"/>
          </a:p>
        </p:txBody>
      </p:sp>
    </p:spTree>
    <p:extLst>
      <p:ext uri="{BB962C8B-B14F-4D97-AF65-F5344CB8AC3E}">
        <p14:creationId xmlns:p14="http://schemas.microsoft.com/office/powerpoint/2010/main" val="336573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10/22/2014</a:t>
            </a:fld>
            <a:endParaRPr lang="en-US"/>
          </a:p>
        </p:txBody>
      </p:sp>
      <p:sp>
        <p:nvSpPr>
          <p:cNvPr id="9" name="Slide Number Placeholder 8"/>
          <p:cNvSpPr>
            <a:spLocks noGrp="1"/>
          </p:cNvSpPr>
          <p:nvPr>
            <p:ph type="sldNum" sz="quarter" idx="11"/>
          </p:nvPr>
        </p:nvSpPr>
        <p:spPr/>
        <p:txBody>
          <a:bodyPr/>
          <a:lstStyle/>
          <a:p>
            <a:fld id="{5B579A19-DE48-4E74-9F7E-7F224D875725}" type="slidenum">
              <a:rPr lang="en-US" smtClean="0"/>
              <a:t>‹#›</a:t>
            </a:fld>
            <a:endParaRPr lang="en-US"/>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579A19-DE48-4E74-9F7E-7F224D8757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581400"/>
            <a:ext cx="7772400" cy="1470025"/>
          </a:xfrm>
        </p:spPr>
        <p:txBody>
          <a:bodyPr/>
          <a:lstStyle/>
          <a:p>
            <a:r>
              <a:rPr lang="en-US" dirty="0" smtClean="0"/>
              <a:t>Data Mining</a:t>
            </a:r>
            <a:endParaRPr lang="en-US" dirty="0"/>
          </a:p>
        </p:txBody>
      </p:sp>
      <p:sp>
        <p:nvSpPr>
          <p:cNvPr id="3" name="Subtitle 2"/>
          <p:cNvSpPr>
            <a:spLocks noGrp="1"/>
          </p:cNvSpPr>
          <p:nvPr>
            <p:ph type="subTitle" idx="1"/>
          </p:nvPr>
        </p:nvSpPr>
        <p:spPr>
          <a:xfrm>
            <a:off x="1371600" y="5257800"/>
            <a:ext cx="6400800" cy="1143000"/>
          </a:xfrm>
        </p:spPr>
        <p:txBody>
          <a:bodyPr>
            <a:noAutofit/>
          </a:bodyPr>
          <a:lstStyle/>
          <a:p>
            <a:r>
              <a:rPr lang="en-GB" sz="3200" dirty="0" smtClean="0"/>
              <a:t>CS-772</a:t>
            </a:r>
          </a:p>
          <a:p>
            <a:r>
              <a:rPr lang="en-GB" sz="4000" dirty="0" smtClean="0"/>
              <a:t>Department</a:t>
            </a:r>
            <a:r>
              <a:rPr lang="en-GB" sz="3200" dirty="0" smtClean="0"/>
              <a:t> of Computer Sciences</a:t>
            </a:r>
            <a:endParaRPr lang="fr-FR" sz="3200" dirty="0" smtClean="0"/>
          </a:p>
          <a:p>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3581401"/>
          </a:xfrm>
          <a:prstGeom prst="rect">
            <a:avLst/>
          </a:prstGeom>
        </p:spPr>
      </p:pic>
    </p:spTree>
    <p:extLst>
      <p:ext uri="{BB962C8B-B14F-4D97-AF65-F5344CB8AC3E}">
        <p14:creationId xmlns:p14="http://schemas.microsoft.com/office/powerpoint/2010/main" val="1558188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dirty="0" smtClean="0"/>
              <a:t>Vote Data Set</a:t>
            </a:r>
            <a:endParaRPr lang="en-US" dirty="0"/>
          </a:p>
        </p:txBody>
      </p:sp>
      <p:sp>
        <p:nvSpPr>
          <p:cNvPr id="3" name="Content Placeholder 2"/>
          <p:cNvSpPr>
            <a:spLocks noGrp="1"/>
          </p:cNvSpPr>
          <p:nvPr>
            <p:ph idx="1"/>
          </p:nvPr>
        </p:nvSpPr>
        <p:spPr>
          <a:xfrm>
            <a:off x="228600" y="2514600"/>
            <a:ext cx="8686800" cy="3733800"/>
          </a:xfrm>
        </p:spPr>
        <p:txBody>
          <a:bodyPr numCol="2">
            <a:normAutofit fontScale="92500"/>
          </a:bodyPr>
          <a:lstStyle/>
          <a:p>
            <a:pPr marL="114300" indent="0">
              <a:buNone/>
            </a:pPr>
            <a:r>
              <a:rPr lang="en-US" dirty="0" smtClean="0"/>
              <a:t>1</a:t>
            </a:r>
            <a:r>
              <a:rPr lang="en-US" dirty="0"/>
              <a:t>. Class Name: 2 (democrat, republican)   </a:t>
            </a:r>
            <a:endParaRPr lang="en-US" dirty="0" smtClean="0"/>
          </a:p>
          <a:p>
            <a:pPr marL="114300" indent="0">
              <a:buNone/>
            </a:pPr>
            <a:r>
              <a:rPr lang="en-US" dirty="0" smtClean="0"/>
              <a:t>2</a:t>
            </a:r>
            <a:r>
              <a:rPr lang="en-US" dirty="0"/>
              <a:t>. handicapped-infants: 2 (</a:t>
            </a:r>
            <a:r>
              <a:rPr lang="en-US" dirty="0" err="1"/>
              <a:t>y,n</a:t>
            </a:r>
            <a:r>
              <a:rPr lang="en-US" dirty="0"/>
              <a:t>)   </a:t>
            </a:r>
            <a:endParaRPr lang="en-US" dirty="0" smtClean="0"/>
          </a:p>
          <a:p>
            <a:pPr marL="114300" indent="0">
              <a:buNone/>
            </a:pPr>
            <a:r>
              <a:rPr lang="en-US" dirty="0" smtClean="0"/>
              <a:t>3</a:t>
            </a:r>
            <a:r>
              <a:rPr lang="en-US" dirty="0"/>
              <a:t>. water-project-cost-sharing: 2 (</a:t>
            </a:r>
            <a:r>
              <a:rPr lang="en-US" dirty="0" err="1"/>
              <a:t>y,n</a:t>
            </a:r>
            <a:r>
              <a:rPr lang="en-US" dirty="0"/>
              <a:t>)   </a:t>
            </a:r>
            <a:endParaRPr lang="en-US" dirty="0" smtClean="0"/>
          </a:p>
          <a:p>
            <a:pPr marL="114300" indent="0">
              <a:buNone/>
            </a:pPr>
            <a:r>
              <a:rPr lang="en-US" dirty="0" smtClean="0"/>
              <a:t>4</a:t>
            </a:r>
            <a:r>
              <a:rPr lang="en-US" dirty="0"/>
              <a:t>. adoption-of-the-budget-resolution: </a:t>
            </a:r>
            <a:r>
              <a:rPr lang="en-US" dirty="0" smtClean="0"/>
              <a:t>	2 </a:t>
            </a:r>
            <a:r>
              <a:rPr lang="en-US" dirty="0"/>
              <a:t>(</a:t>
            </a:r>
            <a:r>
              <a:rPr lang="en-US" dirty="0" err="1"/>
              <a:t>y,n</a:t>
            </a:r>
            <a:r>
              <a:rPr lang="en-US" dirty="0"/>
              <a:t>)   </a:t>
            </a:r>
            <a:endParaRPr lang="en-US" dirty="0" smtClean="0"/>
          </a:p>
          <a:p>
            <a:pPr marL="114300" indent="0">
              <a:buNone/>
            </a:pPr>
            <a:r>
              <a:rPr lang="en-US" dirty="0" smtClean="0"/>
              <a:t>5</a:t>
            </a:r>
            <a:r>
              <a:rPr lang="en-US" dirty="0"/>
              <a:t>. physician-fee-freeze: 2 (</a:t>
            </a:r>
            <a:r>
              <a:rPr lang="en-US" dirty="0" err="1"/>
              <a:t>y,n</a:t>
            </a:r>
            <a:r>
              <a:rPr lang="en-US" dirty="0"/>
              <a:t>)   </a:t>
            </a:r>
            <a:endParaRPr lang="en-US" dirty="0" smtClean="0"/>
          </a:p>
          <a:p>
            <a:pPr marL="114300" indent="0">
              <a:buNone/>
            </a:pPr>
            <a:r>
              <a:rPr lang="en-US" dirty="0" smtClean="0"/>
              <a:t>6</a:t>
            </a:r>
            <a:r>
              <a:rPr lang="en-US" dirty="0"/>
              <a:t>. el-</a:t>
            </a:r>
            <a:r>
              <a:rPr lang="en-US" dirty="0" err="1"/>
              <a:t>salvador</a:t>
            </a:r>
            <a:r>
              <a:rPr lang="en-US" dirty="0"/>
              <a:t>-aid: 2 (</a:t>
            </a:r>
            <a:r>
              <a:rPr lang="en-US" dirty="0" err="1"/>
              <a:t>y,n</a:t>
            </a:r>
            <a:r>
              <a:rPr lang="en-US" dirty="0"/>
              <a:t>)  </a:t>
            </a:r>
            <a:endParaRPr lang="en-US" dirty="0" smtClean="0"/>
          </a:p>
          <a:p>
            <a:pPr marL="114300" indent="0">
              <a:buNone/>
            </a:pPr>
            <a:r>
              <a:rPr lang="en-US" dirty="0" smtClean="0"/>
              <a:t>7</a:t>
            </a:r>
            <a:r>
              <a:rPr lang="en-US" dirty="0"/>
              <a:t>. religious-groups-in-schools: 2 (</a:t>
            </a:r>
            <a:r>
              <a:rPr lang="en-US" dirty="0" err="1"/>
              <a:t>y,n</a:t>
            </a:r>
            <a:r>
              <a:rPr lang="en-US" dirty="0"/>
              <a:t>)   </a:t>
            </a:r>
            <a:endParaRPr lang="en-US" dirty="0" smtClean="0"/>
          </a:p>
          <a:p>
            <a:pPr marL="114300" indent="0">
              <a:buNone/>
            </a:pPr>
            <a:r>
              <a:rPr lang="en-US" dirty="0" smtClean="0"/>
              <a:t>8</a:t>
            </a:r>
            <a:r>
              <a:rPr lang="en-US" dirty="0"/>
              <a:t>. anti-satellite-test-ban: 2 (</a:t>
            </a:r>
            <a:r>
              <a:rPr lang="en-US" dirty="0" err="1"/>
              <a:t>y,n</a:t>
            </a:r>
            <a:r>
              <a:rPr lang="en-US" dirty="0"/>
              <a:t>)   </a:t>
            </a:r>
            <a:endParaRPr lang="en-US" dirty="0" smtClean="0"/>
          </a:p>
          <a:p>
            <a:pPr marL="114300" indent="0">
              <a:buNone/>
            </a:pPr>
            <a:r>
              <a:rPr lang="en-US" dirty="0" smtClean="0"/>
              <a:t>9</a:t>
            </a:r>
            <a:r>
              <a:rPr lang="en-US" dirty="0"/>
              <a:t>. aid-to-</a:t>
            </a:r>
            <a:r>
              <a:rPr lang="en-US" dirty="0" err="1"/>
              <a:t>nicaraguan</a:t>
            </a:r>
            <a:r>
              <a:rPr lang="en-US" dirty="0"/>
              <a:t>-contras: 2 (</a:t>
            </a:r>
            <a:r>
              <a:rPr lang="en-US" dirty="0" err="1"/>
              <a:t>y,n</a:t>
            </a:r>
            <a:r>
              <a:rPr lang="en-US" dirty="0"/>
              <a:t>)  </a:t>
            </a:r>
            <a:endParaRPr lang="en-US" dirty="0" smtClean="0"/>
          </a:p>
          <a:p>
            <a:pPr marL="114300" indent="0">
              <a:buNone/>
            </a:pPr>
            <a:r>
              <a:rPr lang="en-US" dirty="0" smtClean="0"/>
              <a:t>10</a:t>
            </a:r>
            <a:r>
              <a:rPr lang="en-US" dirty="0"/>
              <a:t>. mx-missile: 2 (</a:t>
            </a:r>
            <a:r>
              <a:rPr lang="en-US" dirty="0" err="1"/>
              <a:t>y,n</a:t>
            </a:r>
            <a:r>
              <a:rPr lang="en-US" dirty="0"/>
              <a:t>)  </a:t>
            </a:r>
            <a:endParaRPr lang="en-US" dirty="0" smtClean="0"/>
          </a:p>
          <a:p>
            <a:pPr marL="114300" indent="0">
              <a:buNone/>
            </a:pPr>
            <a:r>
              <a:rPr lang="en-US" dirty="0" smtClean="0"/>
              <a:t>11</a:t>
            </a:r>
            <a:r>
              <a:rPr lang="en-US" dirty="0"/>
              <a:t>. immigration: 2 (</a:t>
            </a:r>
            <a:r>
              <a:rPr lang="en-US" dirty="0" err="1"/>
              <a:t>y,n</a:t>
            </a:r>
            <a:r>
              <a:rPr lang="en-US" dirty="0"/>
              <a:t>)  </a:t>
            </a:r>
            <a:endParaRPr lang="en-US" dirty="0" smtClean="0"/>
          </a:p>
          <a:p>
            <a:pPr marL="114300" indent="0">
              <a:buNone/>
            </a:pPr>
            <a:r>
              <a:rPr lang="en-US" dirty="0" smtClean="0"/>
              <a:t>12</a:t>
            </a:r>
            <a:r>
              <a:rPr lang="en-US" dirty="0"/>
              <a:t>. </a:t>
            </a:r>
            <a:r>
              <a:rPr lang="en-US" dirty="0" err="1"/>
              <a:t>synfuels</a:t>
            </a:r>
            <a:r>
              <a:rPr lang="en-US" dirty="0"/>
              <a:t>-corporation-cutback: </a:t>
            </a:r>
            <a:r>
              <a:rPr lang="en-US" dirty="0" smtClean="0"/>
              <a:t>		2 </a:t>
            </a:r>
            <a:r>
              <a:rPr lang="en-US" dirty="0"/>
              <a:t>(</a:t>
            </a:r>
            <a:r>
              <a:rPr lang="en-US" dirty="0" err="1"/>
              <a:t>y,n</a:t>
            </a:r>
            <a:r>
              <a:rPr lang="en-US" dirty="0"/>
              <a:t>)  </a:t>
            </a:r>
            <a:endParaRPr lang="en-US" dirty="0" smtClean="0"/>
          </a:p>
          <a:p>
            <a:pPr marL="114300" indent="0">
              <a:buNone/>
            </a:pPr>
            <a:r>
              <a:rPr lang="en-US" dirty="0" smtClean="0"/>
              <a:t>13</a:t>
            </a:r>
            <a:r>
              <a:rPr lang="en-US" dirty="0"/>
              <a:t>. education-spending: 2 (</a:t>
            </a:r>
            <a:r>
              <a:rPr lang="en-US" dirty="0" err="1"/>
              <a:t>y,n</a:t>
            </a:r>
            <a:r>
              <a:rPr lang="en-US" dirty="0"/>
              <a:t>)  </a:t>
            </a:r>
            <a:endParaRPr lang="en-US" dirty="0" smtClean="0"/>
          </a:p>
          <a:p>
            <a:pPr marL="114300" indent="0">
              <a:buNone/>
            </a:pPr>
            <a:r>
              <a:rPr lang="en-US" dirty="0" smtClean="0"/>
              <a:t>14</a:t>
            </a:r>
            <a:r>
              <a:rPr lang="en-US" dirty="0"/>
              <a:t>. superfund-right-to-sue: 2 (</a:t>
            </a:r>
            <a:r>
              <a:rPr lang="en-US" dirty="0" err="1"/>
              <a:t>y,n</a:t>
            </a:r>
            <a:r>
              <a:rPr lang="en-US" dirty="0"/>
              <a:t>)  </a:t>
            </a:r>
            <a:endParaRPr lang="en-US" dirty="0" smtClean="0"/>
          </a:p>
          <a:p>
            <a:pPr marL="114300" indent="0">
              <a:buNone/>
            </a:pPr>
            <a:r>
              <a:rPr lang="en-US" dirty="0" smtClean="0"/>
              <a:t>15</a:t>
            </a:r>
            <a:r>
              <a:rPr lang="en-US" dirty="0"/>
              <a:t>. crime: 2 (</a:t>
            </a:r>
            <a:r>
              <a:rPr lang="en-US" dirty="0" err="1"/>
              <a:t>y,n</a:t>
            </a:r>
            <a:r>
              <a:rPr lang="en-US" dirty="0"/>
              <a:t>)  </a:t>
            </a:r>
            <a:endParaRPr lang="en-US" dirty="0" smtClean="0"/>
          </a:p>
          <a:p>
            <a:pPr marL="114300" indent="0">
              <a:buNone/>
            </a:pPr>
            <a:r>
              <a:rPr lang="en-US" dirty="0" smtClean="0"/>
              <a:t>16</a:t>
            </a:r>
            <a:r>
              <a:rPr lang="en-US" dirty="0"/>
              <a:t>. duty-free-exports: 2 (</a:t>
            </a:r>
            <a:r>
              <a:rPr lang="en-US" dirty="0" err="1"/>
              <a:t>y,n</a:t>
            </a:r>
            <a:r>
              <a:rPr lang="en-US" dirty="0"/>
              <a:t>)  </a:t>
            </a:r>
            <a:endParaRPr lang="en-US" dirty="0" smtClean="0"/>
          </a:p>
          <a:p>
            <a:pPr marL="114300" indent="0">
              <a:buNone/>
            </a:pPr>
            <a:r>
              <a:rPr lang="en-US" dirty="0" smtClean="0"/>
              <a:t>17</a:t>
            </a:r>
            <a:r>
              <a:rPr lang="en-US" dirty="0"/>
              <a:t>. export-administration-act-south-</a:t>
            </a:r>
            <a:r>
              <a:rPr lang="en-US" dirty="0" err="1"/>
              <a:t>africa</a:t>
            </a:r>
            <a:r>
              <a:rPr lang="en-US" dirty="0"/>
              <a:t>: 2 (</a:t>
            </a:r>
            <a:r>
              <a:rPr lang="en-US" dirty="0" err="1" smtClean="0"/>
              <a:t>y,n</a:t>
            </a:r>
            <a:r>
              <a:rPr lang="en-US" dirty="0" smtClean="0"/>
              <a:t>)</a:t>
            </a:r>
          </a:p>
        </p:txBody>
      </p:sp>
      <p:sp>
        <p:nvSpPr>
          <p:cNvPr id="4" name="Content Placeholder 2"/>
          <p:cNvSpPr txBox="1">
            <a:spLocks/>
          </p:cNvSpPr>
          <p:nvPr/>
        </p:nvSpPr>
        <p:spPr>
          <a:xfrm>
            <a:off x="457200" y="990600"/>
            <a:ext cx="7620000" cy="1600200"/>
          </a:xfrm>
          <a:prstGeom prst="rect">
            <a:avLst/>
          </a:prstGeom>
        </p:spPr>
        <p:txBody>
          <a:bodyPr vert="horz" lIns="91440" tIns="45720" rIns="91440" bIns="45720" numCol="1"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b="1" dirty="0"/>
              <a:t>1984 United States Congressional Voting Records Database</a:t>
            </a:r>
          </a:p>
          <a:p>
            <a:r>
              <a:rPr lang="en-US" dirty="0" smtClean="0"/>
              <a:t>Number of Instances: 435 (267 democrats, 168 republicans)</a:t>
            </a:r>
          </a:p>
          <a:p>
            <a:r>
              <a:rPr lang="en-US" dirty="0" smtClean="0"/>
              <a:t>Number of Attributes: 16 + class name = 17 (all Boolean valued)</a:t>
            </a:r>
          </a:p>
          <a:p>
            <a:r>
              <a:rPr lang="en-US" dirty="0" smtClean="0"/>
              <a:t>Attribute Information:   </a:t>
            </a:r>
          </a:p>
        </p:txBody>
      </p:sp>
      <p:sp>
        <p:nvSpPr>
          <p:cNvPr id="5" name="Content Placeholder 2"/>
          <p:cNvSpPr txBox="1">
            <a:spLocks/>
          </p:cNvSpPr>
          <p:nvPr/>
        </p:nvSpPr>
        <p:spPr>
          <a:xfrm>
            <a:off x="457200" y="6210300"/>
            <a:ext cx="7620000" cy="495300"/>
          </a:xfrm>
          <a:prstGeom prst="rect">
            <a:avLst/>
          </a:prstGeom>
        </p:spPr>
        <p:txBody>
          <a:bodyPr vert="horz" lIns="91440" tIns="45720" rIns="91440" bIns="45720" numCol="1"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Missing </a:t>
            </a:r>
            <a:r>
              <a:rPr lang="en-US" dirty="0"/>
              <a:t>Attribute Values: Denoted by "?"</a:t>
            </a:r>
            <a:endParaRPr lang="en-US" dirty="0"/>
          </a:p>
        </p:txBody>
      </p:sp>
    </p:spTree>
    <p:extLst>
      <p:ext uri="{BB962C8B-B14F-4D97-AF65-F5344CB8AC3E}">
        <p14:creationId xmlns:p14="http://schemas.microsoft.com/office/powerpoint/2010/main" val="3493962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fade">
                                      <p:cBhvr>
                                        <p:cTn id="54" dur="500"/>
                                        <p:tgtEl>
                                          <p:spTgt spid="3">
                                            <p:txEl>
                                              <p:pRg st="14" end="1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fade">
                                      <p:cBhvr>
                                        <p:cTn id="60" dur="500"/>
                                        <p:tgtEl>
                                          <p:spTgt spid="3">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branches generated</a:t>
            </a:r>
            <a:br>
              <a:rPr lang="en-US" dirty="0" smtClean="0"/>
            </a:br>
            <a:r>
              <a:rPr lang="en-US" dirty="0" smtClean="0"/>
              <a:t>by TDIDT</a:t>
            </a:r>
            <a:endParaRPr lang="en-US" dirty="0"/>
          </a:p>
        </p:txBody>
      </p:sp>
      <p:sp>
        <p:nvSpPr>
          <p:cNvPr id="3" name="Content Placeholder 2"/>
          <p:cNvSpPr>
            <a:spLocks noGrp="1"/>
          </p:cNvSpPr>
          <p:nvPr>
            <p:ph idx="1"/>
          </p:nvPr>
        </p:nvSpPr>
        <p:spPr>
          <a:xfrm>
            <a:off x="457200" y="2209800"/>
            <a:ext cx="6934200" cy="4191000"/>
          </a:xfrm>
        </p:spPr>
        <p:txBody>
          <a:bodyPr/>
          <a:lstStyle/>
          <a:p>
            <a:r>
              <a:rPr lang="en-US" dirty="0"/>
              <a:t>Dataset </a:t>
            </a:r>
            <a:r>
              <a:rPr lang="en-US" dirty="0" smtClean="0"/>
              <a:t>Vote</a:t>
            </a:r>
          </a:p>
          <a:p>
            <a:endParaRPr lang="en-US" dirty="0" smtClean="0"/>
          </a:p>
          <a:p>
            <a:endParaRPr lang="en-US" dirty="0" smtClean="0"/>
          </a:p>
          <a:p>
            <a:pPr marL="114300" indent="0">
              <a:buNone/>
            </a:pPr>
            <a:r>
              <a:rPr lang="en-US" dirty="0" smtClean="0"/>
              <a:t>take 	take 	random 		most 	least     first	last	1      2	  3      4 	      5</a:t>
            </a:r>
            <a:endParaRPr lang="en-US" dirty="0"/>
          </a:p>
          <a:p>
            <a:pPr marL="114300" indent="0">
              <a:buNone/>
            </a:pPr>
            <a:endParaRPr lang="en-US" dirty="0" smtClean="0"/>
          </a:p>
          <a:p>
            <a:pPr marL="114300" indent="0">
              <a:buNone/>
            </a:pPr>
            <a:r>
              <a:rPr lang="en-US" dirty="0" smtClean="0"/>
              <a:t>40 	79 	96   78   116   110   96 	116 	40</a:t>
            </a:r>
            <a:endParaRPr lang="en-US" dirty="0"/>
          </a:p>
        </p:txBody>
      </p:sp>
    </p:spTree>
    <p:extLst>
      <p:ext uri="{BB962C8B-B14F-4D97-AF65-F5344CB8AC3E}">
        <p14:creationId xmlns:p14="http://schemas.microsoft.com/office/powerpoint/2010/main" val="365455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1524000"/>
          </a:xfrm>
        </p:spPr>
        <p:txBody>
          <a:bodyPr/>
          <a:lstStyle/>
          <a:p>
            <a:r>
              <a:rPr lang="en-US" sz="2100" dirty="0"/>
              <a:t>A fictitious university requires its students to </a:t>
            </a:r>
            <a:r>
              <a:rPr lang="en-US" sz="2100" dirty="0" err="1"/>
              <a:t>enrol</a:t>
            </a:r>
            <a:r>
              <a:rPr lang="en-US" sz="2100" dirty="0"/>
              <a:t> in one of its sports clubs</a:t>
            </a:r>
            <a:r>
              <a:rPr lang="en-US" sz="2100" dirty="0" smtClean="0"/>
              <a:t>, either </a:t>
            </a:r>
            <a:r>
              <a:rPr lang="en-US" sz="2100" dirty="0"/>
              <a:t>the Football Club or the Netball Club. It is forbidden to join both clubs</a:t>
            </a:r>
            <a:r>
              <a:rPr lang="en-US" sz="2100" dirty="0" smtClean="0"/>
              <a:t>. Any </a:t>
            </a:r>
            <a:r>
              <a:rPr lang="en-US" sz="2100" dirty="0"/>
              <a:t>student joining no club at all will be awarded an automatic failure in </a:t>
            </a:r>
            <a:r>
              <a:rPr lang="en-US" sz="2100" dirty="0" smtClean="0"/>
              <a:t>their degree </a:t>
            </a:r>
            <a:r>
              <a:rPr lang="en-US" sz="2100" dirty="0"/>
              <a:t>(this being considered an important disciplinary offence).</a:t>
            </a:r>
            <a:endParaRPr lang="en-US" sz="21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086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926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Decision Trees</a:t>
            </a:r>
            <a:endParaRPr lang="en-US" dirty="0"/>
          </a:p>
        </p:txBody>
      </p:sp>
      <p:sp>
        <p:nvSpPr>
          <p:cNvPr id="3" name="Content Placeholder 2"/>
          <p:cNvSpPr>
            <a:spLocks noGrp="1"/>
          </p:cNvSpPr>
          <p:nvPr>
            <p:ph idx="1"/>
          </p:nvPr>
        </p:nvSpPr>
        <p:spPr>
          <a:xfrm>
            <a:off x="609600" y="5681663"/>
            <a:ext cx="7086600" cy="795337"/>
          </a:xfrm>
        </p:spPr>
        <p:txBody>
          <a:bodyPr/>
          <a:lstStyle/>
          <a:p>
            <a:r>
              <a:rPr lang="en-US" dirty="0" smtClean="0"/>
              <a:t>Which is right and which is wrong?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38350"/>
            <a:ext cx="70675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5242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770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a:t>
            </a:r>
            <a:endParaRPr lang="en-US" dirty="0"/>
          </a:p>
        </p:txBody>
      </p:sp>
      <p:sp>
        <p:nvSpPr>
          <p:cNvPr id="3" name="Content Placeholder 2"/>
          <p:cNvSpPr>
            <a:spLocks noGrp="1"/>
          </p:cNvSpPr>
          <p:nvPr>
            <p:ph idx="1"/>
          </p:nvPr>
        </p:nvSpPr>
        <p:spPr>
          <a:xfrm>
            <a:off x="457200" y="1371600"/>
            <a:ext cx="7620000" cy="3886200"/>
          </a:xfrm>
        </p:spPr>
        <p:txBody>
          <a:bodyPr>
            <a:normAutofit fontScale="92500" lnSpcReduction="10000"/>
          </a:bodyPr>
          <a:lstStyle/>
          <a:p>
            <a:r>
              <a:rPr lang="en-US" dirty="0"/>
              <a:t>Entropy is an information-theoretic measure of the ‘</a:t>
            </a:r>
            <a:r>
              <a:rPr lang="en-US" b="1" i="1" dirty="0"/>
              <a:t>uncertainty</a:t>
            </a:r>
            <a:r>
              <a:rPr lang="en-US" dirty="0"/>
              <a:t>’ </a:t>
            </a:r>
            <a:r>
              <a:rPr lang="en-US" dirty="0" smtClean="0"/>
              <a:t>contained in </a:t>
            </a:r>
            <a:r>
              <a:rPr lang="en-US" dirty="0"/>
              <a:t>a training set, due to the presence of more than one possible classification.</a:t>
            </a:r>
            <a:endParaRPr lang="en-US" dirty="0" smtClean="0"/>
          </a:p>
          <a:p>
            <a:r>
              <a:rPr lang="en-US" dirty="0"/>
              <a:t>If there are </a:t>
            </a:r>
            <a:r>
              <a:rPr lang="en-US" i="1" dirty="0"/>
              <a:t>K </a:t>
            </a:r>
            <a:r>
              <a:rPr lang="en-US" dirty="0"/>
              <a:t>classes, </a:t>
            </a:r>
            <a:endParaRPr lang="en-US" dirty="0" smtClean="0"/>
          </a:p>
          <a:p>
            <a:r>
              <a:rPr lang="en-US" dirty="0" smtClean="0"/>
              <a:t>we </a:t>
            </a:r>
            <a:r>
              <a:rPr lang="en-US" dirty="0"/>
              <a:t>can denote the proportion of instances with classification</a:t>
            </a:r>
          </a:p>
          <a:p>
            <a:r>
              <a:rPr lang="en-US" i="1" dirty="0"/>
              <a:t>i </a:t>
            </a:r>
            <a:r>
              <a:rPr lang="en-US" dirty="0"/>
              <a:t>by </a:t>
            </a:r>
            <a:r>
              <a:rPr lang="en-US" i="1" dirty="0"/>
              <a:t>p</a:t>
            </a:r>
            <a:r>
              <a:rPr lang="en-US" i="1" baseline="-25000" dirty="0"/>
              <a:t>i</a:t>
            </a:r>
            <a:r>
              <a:rPr lang="en-US" i="1" dirty="0"/>
              <a:t> </a:t>
            </a:r>
            <a:r>
              <a:rPr lang="en-US" dirty="0"/>
              <a:t>for </a:t>
            </a:r>
            <a:r>
              <a:rPr lang="en-US" i="1" dirty="0"/>
              <a:t>i </a:t>
            </a:r>
            <a:r>
              <a:rPr lang="en-US" dirty="0"/>
              <a:t>= 1 to </a:t>
            </a:r>
            <a:r>
              <a:rPr lang="en-US" i="1" dirty="0"/>
              <a:t>K</a:t>
            </a:r>
            <a:r>
              <a:rPr lang="en-US" dirty="0"/>
              <a:t>. </a:t>
            </a:r>
            <a:endParaRPr lang="en-US" dirty="0" smtClean="0"/>
          </a:p>
          <a:p>
            <a:r>
              <a:rPr lang="en-US" dirty="0" smtClean="0"/>
              <a:t>The </a:t>
            </a:r>
            <a:r>
              <a:rPr lang="en-US" dirty="0"/>
              <a:t>value of </a:t>
            </a:r>
            <a:r>
              <a:rPr lang="en-US" i="1" dirty="0"/>
              <a:t>p</a:t>
            </a:r>
            <a:r>
              <a:rPr lang="en-US" i="1" baseline="-25000" dirty="0"/>
              <a:t>i</a:t>
            </a:r>
            <a:r>
              <a:rPr lang="en-US" i="1" dirty="0"/>
              <a:t> </a:t>
            </a:r>
            <a:r>
              <a:rPr lang="en-US" dirty="0"/>
              <a:t>is the number of </a:t>
            </a:r>
            <a:r>
              <a:rPr lang="en-US" dirty="0" smtClean="0"/>
              <a:t>occurrences of </a:t>
            </a:r>
            <a:r>
              <a:rPr lang="en-US" dirty="0"/>
              <a:t>class </a:t>
            </a:r>
            <a:r>
              <a:rPr lang="en-US" i="1" dirty="0"/>
              <a:t>i </a:t>
            </a:r>
            <a:r>
              <a:rPr lang="en-US" dirty="0"/>
              <a:t>divided by the total number of instances, </a:t>
            </a:r>
            <a:endParaRPr lang="en-US" dirty="0" smtClean="0"/>
          </a:p>
          <a:p>
            <a:r>
              <a:rPr lang="en-US" dirty="0" smtClean="0"/>
              <a:t>which </a:t>
            </a:r>
            <a:r>
              <a:rPr lang="en-US" dirty="0"/>
              <a:t>is a number </a:t>
            </a:r>
            <a:r>
              <a:rPr lang="en-US" dirty="0" smtClean="0"/>
              <a:t>between 0 </a:t>
            </a:r>
            <a:r>
              <a:rPr lang="en-US" dirty="0"/>
              <a:t>and 1 inclusive.</a:t>
            </a:r>
          </a:p>
          <a:p>
            <a:r>
              <a:rPr lang="en-US" dirty="0"/>
              <a:t>The entropy of the training set is denoted by </a:t>
            </a:r>
            <a:r>
              <a:rPr lang="en-US" i="1" dirty="0"/>
              <a:t>E</a:t>
            </a:r>
            <a:r>
              <a:rPr lang="en-US" dirty="0"/>
              <a:t>. It is measured in ‘bits’ </a:t>
            </a:r>
            <a:r>
              <a:rPr lang="en-US" dirty="0" smtClean="0"/>
              <a:t>of information </a:t>
            </a:r>
            <a:r>
              <a:rPr lang="en-US" dirty="0"/>
              <a:t>and is defined by the </a:t>
            </a:r>
            <a:r>
              <a:rPr lang="en-US" dirty="0" smtClean="0"/>
              <a:t>formula, summed </a:t>
            </a:r>
            <a:r>
              <a:rPr lang="en-US" dirty="0"/>
              <a:t>over the non-empty classes only, i.e. classes for which </a:t>
            </a:r>
            <a:r>
              <a:rPr lang="en-US" i="1" dirty="0"/>
              <a:t>p</a:t>
            </a:r>
            <a:r>
              <a:rPr lang="en-US" i="1" baseline="-25000" dirty="0"/>
              <a:t>i</a:t>
            </a:r>
            <a:r>
              <a:rPr lang="en-US" i="1" dirty="0"/>
              <a:t> </a:t>
            </a:r>
            <a:r>
              <a:rPr lang="en-US" dirty="0" smtClean="0">
                <a:latin typeface="Agency FB"/>
              </a:rPr>
              <a:t>≠</a:t>
            </a:r>
            <a:r>
              <a:rPr lang="en-US" dirty="0" smtClean="0"/>
              <a:t>0</a:t>
            </a:r>
            <a:r>
              <a:rPr lang="en-US" dirty="0"/>
              <a:t>.</a:t>
            </a: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562600"/>
            <a:ext cx="2789936" cy="111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110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4"/>
                                        </p:tgtEl>
                                        <p:attrNameLst>
                                          <p:attrName>style.visibility</p:attrName>
                                        </p:attrNameLst>
                                      </p:cBhvr>
                                      <p:to>
                                        <p:strVal val="visible"/>
                                      </p:to>
                                    </p:set>
                                    <p:animEffect transition="in" filter="fade">
                                      <p:cBhvr>
                                        <p:cTn id="4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55" y="1347788"/>
            <a:ext cx="3771900" cy="542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60756" y="1152049"/>
            <a:ext cx="4430843" cy="1200329"/>
          </a:xfrm>
          <a:prstGeom prst="rect">
            <a:avLst/>
          </a:prstGeom>
          <a:noFill/>
        </p:spPr>
        <p:txBody>
          <a:bodyPr wrap="square" rtlCol="0">
            <a:spAutoFit/>
          </a:bodyPr>
          <a:lstStyle/>
          <a:p>
            <a:r>
              <a:rPr lang="en-US" dirty="0" smtClean="0"/>
              <a:t> </a:t>
            </a:r>
            <a:r>
              <a:rPr lang="en-US" dirty="0"/>
              <a:t>The value of the function is only defined for values of </a:t>
            </a:r>
            <a:r>
              <a:rPr lang="en-US" i="1" dirty="0"/>
              <a:t>X </a:t>
            </a:r>
            <a:r>
              <a:rPr lang="en-US" dirty="0"/>
              <a:t>greater than zero</a:t>
            </a:r>
            <a:r>
              <a:rPr lang="en-US" dirty="0" smtClean="0"/>
              <a:t>.</a:t>
            </a:r>
          </a:p>
          <a:p>
            <a:r>
              <a:rPr lang="en-US" dirty="0"/>
              <a:t>The horizontal and vertical axes </a:t>
            </a:r>
            <a:r>
              <a:rPr lang="en-US" dirty="0" smtClean="0"/>
              <a:t>correspond to </a:t>
            </a:r>
            <a:r>
              <a:rPr lang="en-US" dirty="0"/>
              <a:t>values of </a:t>
            </a:r>
            <a:r>
              <a:rPr lang="en-US" i="1" dirty="0"/>
              <a:t>X </a:t>
            </a:r>
            <a:r>
              <a:rPr lang="en-US" dirty="0"/>
              <a:t>and log2 </a:t>
            </a:r>
            <a:r>
              <a:rPr lang="en-US" i="1" dirty="0"/>
              <a:t>X</a:t>
            </a:r>
            <a:r>
              <a:rPr lang="en-US" dirty="0"/>
              <a:t>, respectively</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48061"/>
            <a:ext cx="4419600" cy="258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14" y="2723484"/>
            <a:ext cx="2200275" cy="141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2855" y="2126797"/>
            <a:ext cx="3352800" cy="369332"/>
          </a:xfrm>
          <a:prstGeom prst="rect">
            <a:avLst/>
          </a:prstGeom>
          <a:noFill/>
        </p:spPr>
        <p:txBody>
          <a:bodyPr wrap="square" rtlCol="0">
            <a:spAutoFit/>
          </a:bodyPr>
          <a:lstStyle/>
          <a:p>
            <a:r>
              <a:rPr lang="en-US" dirty="0" smtClean="0"/>
              <a:t>Important Properties</a:t>
            </a:r>
            <a:endParaRPr lang="en-US" dirty="0"/>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490788"/>
            <a:ext cx="18288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55" y="5267325"/>
            <a:ext cx="2638425" cy="1057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0665" y="5367338"/>
            <a:ext cx="4829175" cy="85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381000"/>
            <a:ext cx="1369286" cy="707886"/>
          </a:xfrm>
          <a:prstGeom prst="rect">
            <a:avLst/>
          </a:prstGeom>
          <a:noFill/>
        </p:spPr>
        <p:txBody>
          <a:bodyPr wrap="none" rtlCol="0">
            <a:spAutoFit/>
          </a:bodyPr>
          <a:lstStyle/>
          <a:p>
            <a:r>
              <a:rPr lang="en-US" sz="4000" dirty="0"/>
              <a:t>l</a:t>
            </a:r>
            <a:r>
              <a:rPr lang="en-US" sz="4000" dirty="0" smtClean="0"/>
              <a:t>og</a:t>
            </a:r>
            <a:r>
              <a:rPr lang="en-US" sz="4000" baseline="-25000" dirty="0" smtClean="0"/>
              <a:t>2</a:t>
            </a:r>
            <a:r>
              <a:rPr lang="en-US" sz="4000" dirty="0" smtClean="0"/>
              <a:t> X</a:t>
            </a:r>
            <a:endParaRPr lang="en-US" sz="4000" dirty="0"/>
          </a:p>
        </p:txBody>
      </p:sp>
    </p:spTree>
    <p:extLst>
      <p:ext uri="{BB962C8B-B14F-4D97-AF65-F5344CB8AC3E}">
        <p14:creationId xmlns:p14="http://schemas.microsoft.com/office/powerpoint/2010/main" val="2782007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87"/>
            <a:ext cx="7620000" cy="1143000"/>
          </a:xfrm>
        </p:spPr>
        <p:txBody>
          <a:bodyPr/>
          <a:lstStyle/>
          <a:p>
            <a:r>
              <a:rPr lang="en-US" dirty="0" smtClean="0"/>
              <a:t>-X log</a:t>
            </a:r>
            <a:r>
              <a:rPr lang="en-US" baseline="-25000" dirty="0" smtClean="0"/>
              <a:t>2</a:t>
            </a:r>
            <a:r>
              <a:rPr lang="en-US" dirty="0" smtClean="0"/>
              <a:t> X</a:t>
            </a:r>
            <a:endParaRPr lang="en-US" dirty="0"/>
          </a:p>
        </p:txBody>
      </p:sp>
      <p:sp>
        <p:nvSpPr>
          <p:cNvPr id="3" name="Content Placeholder 2"/>
          <p:cNvSpPr>
            <a:spLocks noGrp="1"/>
          </p:cNvSpPr>
          <p:nvPr>
            <p:ph idx="1"/>
          </p:nvPr>
        </p:nvSpPr>
        <p:spPr>
          <a:xfrm>
            <a:off x="76201" y="990600"/>
            <a:ext cx="9067800" cy="2514600"/>
          </a:xfrm>
        </p:spPr>
        <p:txBody>
          <a:bodyPr>
            <a:normAutofit lnSpcReduction="10000"/>
          </a:bodyPr>
          <a:lstStyle/>
          <a:p>
            <a:pPr marL="114300" indent="0">
              <a:buNone/>
            </a:pPr>
            <a:r>
              <a:rPr lang="en-US" dirty="0"/>
              <a:t>The value of this function is also only defined for values </a:t>
            </a:r>
            <a:r>
              <a:rPr lang="en-US" dirty="0" smtClean="0"/>
              <a:t>of </a:t>
            </a:r>
            <a:r>
              <a:rPr lang="en-US" i="1" dirty="0" smtClean="0"/>
              <a:t>X </a:t>
            </a:r>
            <a:r>
              <a:rPr lang="en-US" dirty="0"/>
              <a:t>greater than zero. However the function is only of importance when </a:t>
            </a:r>
            <a:r>
              <a:rPr lang="en-US" i="1" dirty="0"/>
              <a:t>X </a:t>
            </a:r>
            <a:r>
              <a:rPr lang="en-US" dirty="0" smtClean="0"/>
              <a:t>is between </a:t>
            </a:r>
            <a:r>
              <a:rPr lang="en-US" dirty="0"/>
              <a:t>0 and 1</a:t>
            </a:r>
            <a:r>
              <a:rPr lang="en-US" dirty="0" smtClean="0"/>
              <a:t>.</a:t>
            </a:r>
          </a:p>
          <a:p>
            <a:r>
              <a:rPr lang="en-US" dirty="0"/>
              <a:t>It can be proved that the function </a:t>
            </a:r>
            <a:r>
              <a:rPr lang="en-US" i="1" dirty="0"/>
              <a:t>−X </a:t>
            </a:r>
            <a:r>
              <a:rPr lang="en-US" dirty="0"/>
              <a:t>log</a:t>
            </a:r>
            <a:r>
              <a:rPr lang="en-US" baseline="-25000" dirty="0"/>
              <a:t>2</a:t>
            </a:r>
            <a:r>
              <a:rPr lang="en-US" dirty="0"/>
              <a:t> </a:t>
            </a:r>
            <a:r>
              <a:rPr lang="en-US" i="1" dirty="0"/>
              <a:t>X </a:t>
            </a:r>
            <a:r>
              <a:rPr lang="en-US" dirty="0"/>
              <a:t>has its maximum value </a:t>
            </a:r>
            <a:r>
              <a:rPr lang="en-US" dirty="0" smtClean="0"/>
              <a:t>when    </a:t>
            </a:r>
            <a:r>
              <a:rPr lang="en-US" i="1" dirty="0" smtClean="0"/>
              <a:t>X </a:t>
            </a:r>
            <a:r>
              <a:rPr lang="en-US" dirty="0"/>
              <a:t>= 1</a:t>
            </a:r>
            <a:r>
              <a:rPr lang="en-US" i="1" dirty="0"/>
              <a:t>/e </a:t>
            </a:r>
            <a:r>
              <a:rPr lang="en-US" dirty="0"/>
              <a:t>= 0</a:t>
            </a:r>
            <a:r>
              <a:rPr lang="en-US" i="1" dirty="0"/>
              <a:t>.</a:t>
            </a:r>
            <a:r>
              <a:rPr lang="en-US" dirty="0"/>
              <a:t>3679 (</a:t>
            </a:r>
            <a:r>
              <a:rPr lang="en-US" i="1" dirty="0"/>
              <a:t>e </a:t>
            </a:r>
            <a:r>
              <a:rPr lang="en-US" dirty="0"/>
              <a:t>is the ‘mathematical constant</a:t>
            </a:r>
            <a:r>
              <a:rPr lang="en-US" dirty="0" smtClean="0"/>
              <a:t>’). </a:t>
            </a:r>
          </a:p>
          <a:p>
            <a:r>
              <a:rPr lang="en-US" dirty="0" smtClean="0"/>
              <a:t>When </a:t>
            </a:r>
            <a:r>
              <a:rPr lang="en-US" i="1" dirty="0" smtClean="0"/>
              <a:t>X </a:t>
            </a:r>
            <a:r>
              <a:rPr lang="en-US" dirty="0"/>
              <a:t>takes the value 1</a:t>
            </a:r>
            <a:r>
              <a:rPr lang="en-US" i="1" dirty="0"/>
              <a:t>/e</a:t>
            </a:r>
            <a:r>
              <a:rPr lang="en-US" dirty="0"/>
              <a:t>, the value of the function is approximately 0.5307</a:t>
            </a:r>
            <a:r>
              <a:rPr lang="en-US" dirty="0" smtClean="0"/>
              <a:t>.</a:t>
            </a:r>
          </a:p>
          <a:p>
            <a:r>
              <a:rPr lang="en-US" sz="2400" dirty="0"/>
              <a:t>The function can equivalently be written </a:t>
            </a:r>
            <a:r>
              <a:rPr lang="en-US" sz="2400" dirty="0" smtClean="0"/>
              <a:t>as </a:t>
            </a:r>
            <a:r>
              <a:rPr lang="en-US" sz="2400" i="1" dirty="0" smtClean="0"/>
              <a:t>p </a:t>
            </a:r>
            <a:r>
              <a:rPr lang="en-US" sz="2400" dirty="0"/>
              <a:t>log</a:t>
            </a:r>
            <a:r>
              <a:rPr lang="en-US" sz="2400" baseline="-25000" dirty="0"/>
              <a:t>2</a:t>
            </a:r>
            <a:r>
              <a:rPr lang="en-US" sz="2400" dirty="0"/>
              <a:t>(1</a:t>
            </a:r>
            <a:r>
              <a:rPr lang="en-US" sz="2400" i="1" dirty="0"/>
              <a:t>/p</a:t>
            </a:r>
            <a:r>
              <a:rPr lang="en-US" sz="2400"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033" y="3505200"/>
            <a:ext cx="5702011" cy="311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95800" y="6488668"/>
            <a:ext cx="457200" cy="369332"/>
          </a:xfrm>
          <a:prstGeom prst="rect">
            <a:avLst/>
          </a:prstGeom>
          <a:noFill/>
        </p:spPr>
        <p:txBody>
          <a:bodyPr wrap="square" rtlCol="0">
            <a:spAutoFit/>
          </a:bodyPr>
          <a:lstStyle/>
          <a:p>
            <a:r>
              <a:rPr lang="en-US" dirty="0" smtClean="0"/>
              <a:t>X</a:t>
            </a:r>
            <a:endParaRPr lang="en-US" dirty="0"/>
          </a:p>
        </p:txBody>
      </p:sp>
      <p:sp>
        <p:nvSpPr>
          <p:cNvPr id="6" name="TextBox 5"/>
          <p:cNvSpPr txBox="1"/>
          <p:nvPr/>
        </p:nvSpPr>
        <p:spPr>
          <a:xfrm>
            <a:off x="381000" y="4572000"/>
            <a:ext cx="990600" cy="369332"/>
          </a:xfrm>
          <a:prstGeom prst="rect">
            <a:avLst/>
          </a:prstGeom>
          <a:noFill/>
        </p:spPr>
        <p:txBody>
          <a:bodyPr wrap="square" rtlCol="0">
            <a:spAutoFit/>
          </a:bodyPr>
          <a:lstStyle/>
          <a:p>
            <a:r>
              <a:rPr lang="en-US" dirty="0"/>
              <a:t>-X log</a:t>
            </a:r>
            <a:r>
              <a:rPr lang="en-US" baseline="-25000" dirty="0"/>
              <a:t>2</a:t>
            </a:r>
            <a:r>
              <a:rPr lang="en-US" dirty="0"/>
              <a:t> X</a:t>
            </a:r>
          </a:p>
        </p:txBody>
      </p:sp>
    </p:spTree>
    <p:extLst>
      <p:ext uri="{BB962C8B-B14F-4D97-AF65-F5344CB8AC3E}">
        <p14:creationId xmlns:p14="http://schemas.microsoft.com/office/powerpoint/2010/main" val="3475738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500"/>
                                        <p:tgtEl>
                                          <p:spTgt spid="51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E</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value of </a:t>
            </a:r>
            <a:r>
              <a:rPr lang="en-US" i="1" dirty="0"/>
              <a:t>−pi </a:t>
            </a:r>
            <a:r>
              <a:rPr lang="en-US" dirty="0"/>
              <a:t>log</a:t>
            </a:r>
            <a:r>
              <a:rPr lang="en-US" baseline="-25000" dirty="0"/>
              <a:t>2</a:t>
            </a:r>
            <a:r>
              <a:rPr lang="en-US" dirty="0"/>
              <a:t> </a:t>
            </a:r>
            <a:r>
              <a:rPr lang="en-US" i="1" dirty="0"/>
              <a:t>pi </a:t>
            </a:r>
            <a:r>
              <a:rPr lang="en-US" dirty="0"/>
              <a:t>is positive for values of </a:t>
            </a:r>
            <a:r>
              <a:rPr lang="en-US" i="1" dirty="0" smtClean="0"/>
              <a:t>pi </a:t>
            </a:r>
            <a:r>
              <a:rPr lang="en-US" dirty="0" smtClean="0"/>
              <a:t>greater </a:t>
            </a:r>
            <a:r>
              <a:rPr lang="en-US" dirty="0"/>
              <a:t>than zero and less than 1. </a:t>
            </a:r>
            <a:endParaRPr lang="en-US" dirty="0" smtClean="0"/>
          </a:p>
          <a:p>
            <a:r>
              <a:rPr lang="en-US" dirty="0"/>
              <a:t> </a:t>
            </a:r>
            <a:r>
              <a:rPr lang="en-US" dirty="0" smtClean="0"/>
              <a:t>When </a:t>
            </a:r>
            <a:r>
              <a:rPr lang="en-US" i="1" dirty="0"/>
              <a:t>p</a:t>
            </a:r>
            <a:r>
              <a:rPr lang="en-US" i="1" baseline="-25000" dirty="0"/>
              <a:t>i</a:t>
            </a:r>
            <a:r>
              <a:rPr lang="en-US" i="1" dirty="0"/>
              <a:t> </a:t>
            </a:r>
            <a:r>
              <a:rPr lang="en-US" dirty="0"/>
              <a:t>= 1 the value of </a:t>
            </a:r>
            <a:r>
              <a:rPr lang="en-US" i="1" dirty="0"/>
              <a:t>−p</a:t>
            </a:r>
            <a:r>
              <a:rPr lang="en-US" i="1" baseline="-25000" dirty="0"/>
              <a:t>i</a:t>
            </a:r>
            <a:r>
              <a:rPr lang="en-US" i="1" dirty="0"/>
              <a:t> </a:t>
            </a:r>
            <a:r>
              <a:rPr lang="en-US" dirty="0"/>
              <a:t>log2 </a:t>
            </a:r>
            <a:r>
              <a:rPr lang="en-US" i="1" dirty="0"/>
              <a:t>p</a:t>
            </a:r>
            <a:r>
              <a:rPr lang="en-US" i="1" baseline="-25000" dirty="0"/>
              <a:t>i</a:t>
            </a:r>
            <a:r>
              <a:rPr lang="en-US" i="1" dirty="0"/>
              <a:t> </a:t>
            </a:r>
            <a:r>
              <a:rPr lang="en-US" dirty="0"/>
              <a:t>is zero.</a:t>
            </a:r>
          </a:p>
          <a:p>
            <a:r>
              <a:rPr lang="en-US" dirty="0"/>
              <a:t>This implies that </a:t>
            </a:r>
            <a:r>
              <a:rPr lang="en-US" i="1" dirty="0"/>
              <a:t>E </a:t>
            </a:r>
            <a:r>
              <a:rPr lang="en-US" dirty="0"/>
              <a:t>is positive or zero for all training sets. </a:t>
            </a:r>
            <a:endParaRPr lang="en-US" dirty="0" smtClean="0"/>
          </a:p>
          <a:p>
            <a:r>
              <a:rPr lang="en-US" dirty="0" smtClean="0"/>
              <a:t>It </a:t>
            </a:r>
            <a:r>
              <a:rPr lang="en-US" dirty="0"/>
              <a:t>takes its </a:t>
            </a:r>
            <a:r>
              <a:rPr lang="en-US" dirty="0" smtClean="0"/>
              <a:t>minimum  value </a:t>
            </a:r>
            <a:r>
              <a:rPr lang="en-US" dirty="0"/>
              <a:t>(zero) if and only if all the instances have the same classification, in </a:t>
            </a:r>
            <a:r>
              <a:rPr lang="en-US" dirty="0" smtClean="0"/>
              <a:t>which case </a:t>
            </a:r>
            <a:r>
              <a:rPr lang="en-US" dirty="0"/>
              <a:t>there is only one non-empty class, for which the probability is 1</a:t>
            </a:r>
            <a:r>
              <a:rPr lang="en-US" dirty="0" smtClean="0"/>
              <a:t>.</a:t>
            </a:r>
          </a:p>
          <a:p>
            <a:r>
              <a:rPr lang="en-US" dirty="0"/>
              <a:t>Entropy takes its maximum value when the instances are equally </a:t>
            </a:r>
            <a:r>
              <a:rPr lang="en-US" dirty="0" smtClean="0"/>
              <a:t>distributed amongst </a:t>
            </a:r>
            <a:r>
              <a:rPr lang="en-US" dirty="0"/>
              <a:t>the </a:t>
            </a:r>
            <a:r>
              <a:rPr lang="en-US" i="1" dirty="0"/>
              <a:t>K </a:t>
            </a:r>
            <a:r>
              <a:rPr lang="en-US" dirty="0"/>
              <a:t>possible classes</a:t>
            </a:r>
            <a:r>
              <a:rPr lang="en-US" dirty="0" smtClean="0"/>
              <a:t>.</a:t>
            </a:r>
          </a:p>
          <a:p>
            <a:r>
              <a:rPr lang="en-US" dirty="0"/>
              <a:t>In this case the value of each </a:t>
            </a:r>
            <a:r>
              <a:rPr lang="en-US" i="1" dirty="0"/>
              <a:t>p</a:t>
            </a:r>
            <a:r>
              <a:rPr lang="en-US" i="1" baseline="-25000" dirty="0"/>
              <a:t>i</a:t>
            </a:r>
            <a:r>
              <a:rPr lang="en-US" i="1" dirty="0"/>
              <a:t> </a:t>
            </a:r>
            <a:r>
              <a:rPr lang="en-US" dirty="0"/>
              <a:t>is 1</a:t>
            </a:r>
            <a:r>
              <a:rPr lang="en-US" i="1" dirty="0"/>
              <a:t>/K</a:t>
            </a:r>
            <a:r>
              <a:rPr lang="en-US" dirty="0"/>
              <a:t>, which is independent of </a:t>
            </a:r>
            <a:r>
              <a:rPr lang="en-US" i="1" dirty="0"/>
              <a:t>i</a:t>
            </a:r>
            <a:r>
              <a:rPr lang="en-US" dirty="0"/>
              <a:t>, so</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334000"/>
            <a:ext cx="340575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00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46"/>
                                        </p:tgtEl>
                                        <p:attrNameLst>
                                          <p:attrName>style.visibility</p:attrName>
                                        </p:attrNameLst>
                                      </p:cBhvr>
                                      <p:to>
                                        <p:strVal val="visible"/>
                                      </p:to>
                                    </p:set>
                                    <p:animEffect transition="in" filter="fade">
                                      <p:cBhvr>
                                        <p:cTn id="3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Lens24 data set</a:t>
            </a:r>
            <a:endParaRPr lang="en-US" dirty="0"/>
          </a:p>
        </p:txBody>
      </p:sp>
      <p:sp>
        <p:nvSpPr>
          <p:cNvPr id="3" name="Content Placeholder 2"/>
          <p:cNvSpPr>
            <a:spLocks noGrp="1"/>
          </p:cNvSpPr>
          <p:nvPr>
            <p:ph idx="1"/>
          </p:nvPr>
        </p:nvSpPr>
        <p:spPr/>
        <p:txBody>
          <a:bodyPr/>
          <a:lstStyle/>
          <a:p>
            <a:r>
              <a:rPr lang="en-US" i="1" dirty="0"/>
              <a:t>lens24 </a:t>
            </a:r>
            <a:r>
              <a:rPr lang="en-US" dirty="0"/>
              <a:t>dataset is ophthalmological data about contact </a:t>
            </a:r>
            <a:r>
              <a:rPr lang="en-US" dirty="0" smtClean="0"/>
              <a:t>lenses.</a:t>
            </a:r>
          </a:p>
          <a:p>
            <a:r>
              <a:rPr lang="en-US" dirty="0"/>
              <a:t>24 instances linking the values of four attributes </a:t>
            </a:r>
            <a:endParaRPr lang="en-US" dirty="0" smtClean="0"/>
          </a:p>
          <a:p>
            <a:r>
              <a:rPr lang="en-US" i="1" dirty="0" smtClean="0"/>
              <a:t>age </a:t>
            </a:r>
            <a:r>
              <a:rPr lang="en-US" dirty="0"/>
              <a:t>(i.e. age group), </a:t>
            </a:r>
            <a:endParaRPr lang="en-US" dirty="0" smtClean="0"/>
          </a:p>
          <a:p>
            <a:r>
              <a:rPr lang="en-US" i="1" dirty="0" err="1" smtClean="0"/>
              <a:t>specRx</a:t>
            </a:r>
            <a:r>
              <a:rPr lang="en-US" i="1" dirty="0" smtClean="0"/>
              <a:t> </a:t>
            </a:r>
            <a:r>
              <a:rPr lang="en-US" dirty="0" smtClean="0"/>
              <a:t>(</a:t>
            </a:r>
            <a:r>
              <a:rPr lang="en-US" dirty="0"/>
              <a:t>spectacle prescription), </a:t>
            </a:r>
            <a:endParaRPr lang="en-US" dirty="0" smtClean="0"/>
          </a:p>
          <a:p>
            <a:r>
              <a:rPr lang="en-US" i="1" dirty="0" err="1" smtClean="0"/>
              <a:t>astig</a:t>
            </a:r>
            <a:r>
              <a:rPr lang="en-US" i="1" dirty="0" smtClean="0"/>
              <a:t> </a:t>
            </a:r>
            <a:r>
              <a:rPr lang="en-US" dirty="0"/>
              <a:t>(whether astigmatic) and </a:t>
            </a:r>
            <a:endParaRPr lang="en-US" dirty="0" smtClean="0"/>
          </a:p>
          <a:p>
            <a:r>
              <a:rPr lang="en-US" i="1" dirty="0" smtClean="0"/>
              <a:t>tears </a:t>
            </a:r>
            <a:r>
              <a:rPr lang="en-US" dirty="0"/>
              <a:t>(tear </a:t>
            </a:r>
            <a:r>
              <a:rPr lang="en-US" dirty="0" smtClean="0"/>
              <a:t>production rate</a:t>
            </a:r>
            <a:r>
              <a:rPr lang="en-US" dirty="0"/>
              <a:t>) </a:t>
            </a:r>
            <a:endParaRPr lang="en-US" dirty="0" smtClean="0"/>
          </a:p>
          <a:p>
            <a:r>
              <a:rPr lang="en-US" dirty="0" smtClean="0"/>
              <a:t>with </a:t>
            </a:r>
            <a:r>
              <a:rPr lang="en-US" dirty="0"/>
              <a:t>one of three classes 1, 2 and 3 (signifying respectively that the </a:t>
            </a:r>
            <a:r>
              <a:rPr lang="en-US" dirty="0" smtClean="0"/>
              <a:t>patient should </a:t>
            </a:r>
            <a:r>
              <a:rPr lang="en-US" dirty="0"/>
              <a:t>be fitted with hard contact lenses, soft contact lenses or none at all).</a:t>
            </a:r>
            <a:endParaRPr lang="en-US" dirty="0"/>
          </a:p>
        </p:txBody>
      </p:sp>
    </p:spTree>
    <p:extLst>
      <p:ext uri="{BB962C8B-B14F-4D97-AF65-F5344CB8AC3E}">
        <p14:creationId xmlns:p14="http://schemas.microsoft.com/office/powerpoint/2010/main" val="4128343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304800"/>
            <a:ext cx="3048000" cy="1295400"/>
          </a:xfrm>
        </p:spPr>
        <p:txBody>
          <a:bodyPr/>
          <a:lstStyle/>
          <a:p>
            <a:r>
              <a:rPr lang="en-US" dirty="0" smtClean="0"/>
              <a:t>Lens24 </a:t>
            </a:r>
            <a:r>
              <a:rPr lang="en-US" dirty="0"/>
              <a:t>data set</a:t>
            </a: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4" y="0"/>
            <a:ext cx="6148214" cy="686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34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buNone/>
            </a:pPr>
            <a:r>
              <a:rPr lang="en-US" sz="6000" dirty="0" smtClean="0"/>
              <a:t>Classification</a:t>
            </a:r>
          </a:p>
          <a:p>
            <a:pPr marL="114300" indent="0">
              <a:buNone/>
            </a:pPr>
            <a:endParaRPr lang="en-US" sz="6000" dirty="0"/>
          </a:p>
          <a:p>
            <a:pPr marL="114300" indent="0">
              <a:buNone/>
            </a:pPr>
            <a:r>
              <a:rPr lang="en-US" sz="6000" dirty="0" smtClean="0"/>
              <a:t>Decision Tree Induction</a:t>
            </a:r>
            <a:endParaRPr lang="en-US" sz="6000" dirty="0" smtClean="0"/>
          </a:p>
        </p:txBody>
      </p:sp>
    </p:spTree>
    <p:extLst>
      <p:ext uri="{BB962C8B-B14F-4D97-AF65-F5344CB8AC3E}">
        <p14:creationId xmlns:p14="http://schemas.microsoft.com/office/powerpoint/2010/main" val="3930498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 lens24 Data set</a:t>
            </a:r>
            <a:endParaRPr lang="en-US" dirty="0"/>
          </a:p>
        </p:txBody>
      </p:sp>
      <p:sp>
        <p:nvSpPr>
          <p:cNvPr id="3" name="Content Placeholder 2"/>
          <p:cNvSpPr>
            <a:spLocks noGrp="1"/>
          </p:cNvSpPr>
          <p:nvPr>
            <p:ph idx="1"/>
          </p:nvPr>
        </p:nvSpPr>
        <p:spPr>
          <a:xfrm>
            <a:off x="457200" y="1600200"/>
            <a:ext cx="8382000" cy="4800600"/>
          </a:xfrm>
        </p:spPr>
        <p:txBody>
          <a:bodyPr/>
          <a:lstStyle/>
          <a:p>
            <a:r>
              <a:rPr lang="en-US" dirty="0" smtClean="0"/>
              <a:t>For </a:t>
            </a:r>
            <a:r>
              <a:rPr lang="en-US" dirty="0"/>
              <a:t>the initial </a:t>
            </a:r>
            <a:r>
              <a:rPr lang="en-US" i="1" dirty="0"/>
              <a:t>lens24 </a:t>
            </a:r>
            <a:r>
              <a:rPr lang="en-US" dirty="0"/>
              <a:t>training set of 24 instances, there are 3 classes. </a:t>
            </a:r>
            <a:endParaRPr lang="en-US" dirty="0" smtClean="0"/>
          </a:p>
          <a:p>
            <a:r>
              <a:rPr lang="en-US" dirty="0" smtClean="0"/>
              <a:t>There are </a:t>
            </a:r>
          </a:p>
          <a:p>
            <a:pPr lvl="1"/>
            <a:r>
              <a:rPr lang="en-US" dirty="0" smtClean="0"/>
              <a:t>4 </a:t>
            </a:r>
            <a:r>
              <a:rPr lang="en-US" dirty="0"/>
              <a:t>instances with classification 1, </a:t>
            </a:r>
            <a:endParaRPr lang="en-US" dirty="0"/>
          </a:p>
          <a:p>
            <a:pPr lvl="1"/>
            <a:r>
              <a:rPr lang="en-US" dirty="0" smtClean="0"/>
              <a:t>5 </a:t>
            </a:r>
            <a:r>
              <a:rPr lang="en-US" dirty="0"/>
              <a:t>instances with classification 2 and </a:t>
            </a:r>
            <a:endParaRPr lang="en-US" dirty="0" smtClean="0"/>
          </a:p>
          <a:p>
            <a:pPr lvl="1"/>
            <a:r>
              <a:rPr lang="en-US" dirty="0" smtClean="0"/>
              <a:t>15 instances </a:t>
            </a:r>
            <a:r>
              <a:rPr lang="en-US" dirty="0"/>
              <a:t>with classification 3. </a:t>
            </a:r>
            <a:endParaRPr lang="en-US" dirty="0" smtClean="0"/>
          </a:p>
          <a:p>
            <a:r>
              <a:rPr lang="en-US" i="1" dirty="0" smtClean="0"/>
              <a:t>p</a:t>
            </a:r>
            <a:r>
              <a:rPr lang="en-US" dirty="0" smtClean="0"/>
              <a:t>1 </a:t>
            </a:r>
            <a:r>
              <a:rPr lang="en-US" dirty="0"/>
              <a:t>= 4</a:t>
            </a:r>
            <a:r>
              <a:rPr lang="en-US" i="1" dirty="0"/>
              <a:t>/</a:t>
            </a:r>
            <a:r>
              <a:rPr lang="en-US" dirty="0"/>
              <a:t>24, </a:t>
            </a:r>
            <a:r>
              <a:rPr lang="en-US" i="1" dirty="0"/>
              <a:t>p</a:t>
            </a:r>
            <a:r>
              <a:rPr lang="en-US" dirty="0"/>
              <a:t>2 = 5</a:t>
            </a:r>
            <a:r>
              <a:rPr lang="en-US" i="1" dirty="0"/>
              <a:t>/</a:t>
            </a:r>
            <a:r>
              <a:rPr lang="en-US" dirty="0"/>
              <a:t>24 and </a:t>
            </a:r>
            <a:r>
              <a:rPr lang="en-US" i="1" dirty="0"/>
              <a:t>p</a:t>
            </a:r>
            <a:r>
              <a:rPr lang="en-US" dirty="0"/>
              <a:t>3 = 15</a:t>
            </a:r>
            <a:r>
              <a:rPr lang="en-US" i="1" dirty="0"/>
              <a:t>/</a:t>
            </a:r>
            <a:r>
              <a:rPr lang="en-US" dirty="0"/>
              <a:t>24.</a:t>
            </a:r>
          </a:p>
          <a:p>
            <a:r>
              <a:rPr lang="en-US" dirty="0"/>
              <a:t>We will call the entropy </a:t>
            </a:r>
            <a:r>
              <a:rPr lang="en-US" i="1" dirty="0" smtClean="0"/>
              <a:t>E </a:t>
            </a:r>
            <a:r>
              <a:rPr lang="en-US" i="1" baseline="-25000" dirty="0" smtClean="0"/>
              <a:t>start</a:t>
            </a:r>
            <a:endParaRPr lang="en-US" dirty="0"/>
          </a:p>
          <a:p>
            <a:pPr marL="114300" indent="0">
              <a:buNone/>
            </a:pPr>
            <a:r>
              <a:rPr lang="en-US" i="1" dirty="0" err="1"/>
              <a:t>E</a:t>
            </a:r>
            <a:r>
              <a:rPr lang="en-US" i="1" baseline="-25000" dirty="0" err="1"/>
              <a:t>start</a:t>
            </a:r>
            <a:r>
              <a:rPr lang="en-US" i="1" dirty="0"/>
              <a:t> </a:t>
            </a:r>
            <a:r>
              <a:rPr lang="en-US" dirty="0"/>
              <a:t>= </a:t>
            </a:r>
            <a:r>
              <a:rPr lang="en-US" i="1" dirty="0"/>
              <a:t>−</a:t>
            </a:r>
            <a:r>
              <a:rPr lang="en-US" dirty="0"/>
              <a:t>(4</a:t>
            </a:r>
            <a:r>
              <a:rPr lang="en-US" i="1" dirty="0"/>
              <a:t>/</a:t>
            </a:r>
            <a:r>
              <a:rPr lang="en-US" dirty="0"/>
              <a:t>24) log2(4</a:t>
            </a:r>
            <a:r>
              <a:rPr lang="en-US" i="1" dirty="0"/>
              <a:t>/</a:t>
            </a:r>
            <a:r>
              <a:rPr lang="en-US" dirty="0"/>
              <a:t>24) </a:t>
            </a:r>
            <a:r>
              <a:rPr lang="en-US" i="1" dirty="0"/>
              <a:t>− </a:t>
            </a:r>
            <a:r>
              <a:rPr lang="en-US" dirty="0"/>
              <a:t>(5</a:t>
            </a:r>
            <a:r>
              <a:rPr lang="en-US" i="1" dirty="0"/>
              <a:t>/</a:t>
            </a:r>
            <a:r>
              <a:rPr lang="en-US" dirty="0"/>
              <a:t>24) log2(5</a:t>
            </a:r>
            <a:r>
              <a:rPr lang="en-US" i="1" dirty="0"/>
              <a:t>/</a:t>
            </a:r>
            <a:r>
              <a:rPr lang="en-US" dirty="0"/>
              <a:t>24) </a:t>
            </a:r>
            <a:r>
              <a:rPr lang="en-US" i="1" dirty="0"/>
              <a:t>− </a:t>
            </a:r>
            <a:r>
              <a:rPr lang="en-US" dirty="0"/>
              <a:t>(15</a:t>
            </a:r>
            <a:r>
              <a:rPr lang="en-US" i="1" dirty="0"/>
              <a:t>/</a:t>
            </a:r>
            <a:r>
              <a:rPr lang="en-US" dirty="0"/>
              <a:t>24) log2(15</a:t>
            </a:r>
            <a:r>
              <a:rPr lang="en-US" i="1" dirty="0"/>
              <a:t>/</a:t>
            </a:r>
            <a:r>
              <a:rPr lang="en-US" dirty="0"/>
              <a:t>24)</a:t>
            </a:r>
          </a:p>
          <a:p>
            <a:pPr marL="114300" indent="0">
              <a:buNone/>
            </a:pPr>
            <a:r>
              <a:rPr lang="en-US" dirty="0"/>
              <a:t>= </a:t>
            </a:r>
            <a:r>
              <a:rPr lang="en-US" dirty="0" smtClean="0"/>
              <a:t>0</a:t>
            </a:r>
            <a:r>
              <a:rPr lang="en-US" i="1" dirty="0" smtClean="0"/>
              <a:t>.</a:t>
            </a:r>
            <a:r>
              <a:rPr lang="en-US" dirty="0" smtClean="0"/>
              <a:t>4308 </a:t>
            </a:r>
            <a:r>
              <a:rPr lang="en-US" dirty="0"/>
              <a:t>+ 0</a:t>
            </a:r>
            <a:r>
              <a:rPr lang="en-US" i="1" dirty="0"/>
              <a:t>.</a:t>
            </a:r>
            <a:r>
              <a:rPr lang="en-US" dirty="0"/>
              <a:t>4715 + </a:t>
            </a:r>
            <a:r>
              <a:rPr lang="en-US" dirty="0" smtClean="0"/>
              <a:t>0</a:t>
            </a:r>
            <a:r>
              <a:rPr lang="en-US" i="1" dirty="0" smtClean="0"/>
              <a:t>.</a:t>
            </a:r>
            <a:r>
              <a:rPr lang="en-US" dirty="0" smtClean="0"/>
              <a:t>4238   </a:t>
            </a:r>
            <a:r>
              <a:rPr lang="en-US" dirty="0"/>
              <a:t>= 1</a:t>
            </a:r>
            <a:r>
              <a:rPr lang="en-US" i="1" dirty="0"/>
              <a:t>.</a:t>
            </a:r>
            <a:r>
              <a:rPr lang="en-US" dirty="0"/>
              <a:t>3261</a:t>
            </a:r>
            <a:endParaRPr lang="en-US" dirty="0"/>
          </a:p>
        </p:txBody>
      </p:sp>
    </p:spTree>
    <p:extLst>
      <p:ext uri="{BB962C8B-B14F-4D97-AF65-F5344CB8AC3E}">
        <p14:creationId xmlns:p14="http://schemas.microsoft.com/office/powerpoint/2010/main" val="1583098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39762"/>
          </a:xfrm>
        </p:spPr>
        <p:txBody>
          <a:bodyPr/>
          <a:lstStyle/>
          <a:p>
            <a:r>
              <a:rPr lang="en-US" sz="4000" dirty="0"/>
              <a:t>Using Entropy for Attribute Selection</a:t>
            </a:r>
            <a:endParaRPr lang="en-US" sz="4000" dirty="0"/>
          </a:p>
        </p:txBody>
      </p:sp>
      <p:sp>
        <p:nvSpPr>
          <p:cNvPr id="3" name="Content Placeholder 2"/>
          <p:cNvSpPr>
            <a:spLocks noGrp="1"/>
          </p:cNvSpPr>
          <p:nvPr>
            <p:ph idx="1"/>
          </p:nvPr>
        </p:nvSpPr>
        <p:spPr>
          <a:xfrm>
            <a:off x="457200" y="1524000"/>
            <a:ext cx="7620000" cy="4876800"/>
          </a:xfrm>
        </p:spPr>
        <p:txBody>
          <a:bodyPr/>
          <a:lstStyle/>
          <a:p>
            <a:r>
              <a:rPr lang="en-US" dirty="0"/>
              <a:t>The process of decision tree generation by repeatedly splitting on </a:t>
            </a:r>
            <a:r>
              <a:rPr lang="en-US" dirty="0" smtClean="0"/>
              <a:t>attributes is </a:t>
            </a:r>
            <a:r>
              <a:rPr lang="en-US" dirty="0"/>
              <a:t>equivalent to partitioning the initial training set into smaller training </a:t>
            </a:r>
            <a:r>
              <a:rPr lang="en-US" dirty="0" smtClean="0"/>
              <a:t>sets repeatedly</a:t>
            </a:r>
            <a:r>
              <a:rPr lang="en-US" dirty="0"/>
              <a:t>, until the entropy of each of these subsets is zero (i.e. each one </a:t>
            </a:r>
            <a:r>
              <a:rPr lang="en-US" dirty="0" smtClean="0"/>
              <a:t>has instances </a:t>
            </a:r>
            <a:r>
              <a:rPr lang="en-US" dirty="0"/>
              <a:t>drawn from only a single class</a:t>
            </a:r>
            <a:r>
              <a:rPr lang="en-US" dirty="0" smtClean="0"/>
              <a:t>).</a:t>
            </a:r>
          </a:p>
          <a:p>
            <a:r>
              <a:rPr lang="en-US" dirty="0"/>
              <a:t>At any stage of this process, splitting on </a:t>
            </a:r>
            <a:r>
              <a:rPr lang="en-US" i="1" dirty="0"/>
              <a:t>any </a:t>
            </a:r>
            <a:r>
              <a:rPr lang="en-US" dirty="0"/>
              <a:t>attribute has the </a:t>
            </a:r>
            <a:r>
              <a:rPr lang="en-US" dirty="0" smtClean="0"/>
              <a:t>property that </a:t>
            </a:r>
            <a:r>
              <a:rPr lang="en-US" b="1" dirty="0"/>
              <a:t>the average entropy of the resulting subsets will be less </a:t>
            </a:r>
            <a:r>
              <a:rPr lang="en-US" b="1" dirty="0" smtClean="0"/>
              <a:t>than (</a:t>
            </a:r>
            <a:r>
              <a:rPr lang="en-US" b="1" dirty="0"/>
              <a:t>or occasionally equal to) that of the previous training set</a:t>
            </a:r>
            <a:r>
              <a:rPr lang="en-US" dirty="0" smtClean="0"/>
              <a:t>. (Proof sometime later)</a:t>
            </a:r>
          </a:p>
          <a:p>
            <a:endParaRPr lang="en-US" dirty="0"/>
          </a:p>
        </p:txBody>
      </p:sp>
    </p:spTree>
    <p:extLst>
      <p:ext uri="{BB962C8B-B14F-4D97-AF65-F5344CB8AC3E}">
        <p14:creationId xmlns:p14="http://schemas.microsoft.com/office/powerpoint/2010/main" val="3490946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563562"/>
          </a:xfrm>
        </p:spPr>
        <p:txBody>
          <a:bodyPr/>
          <a:lstStyle/>
          <a:p>
            <a:r>
              <a:rPr lang="en-US" dirty="0" smtClean="0"/>
              <a:t>Splitting on age</a:t>
            </a:r>
            <a:endParaRPr lang="en-US" dirty="0"/>
          </a:p>
        </p:txBody>
      </p:sp>
      <p:sp>
        <p:nvSpPr>
          <p:cNvPr id="3" name="Content Placeholder 2"/>
          <p:cNvSpPr>
            <a:spLocks noGrp="1"/>
          </p:cNvSpPr>
          <p:nvPr>
            <p:ph idx="1"/>
          </p:nvPr>
        </p:nvSpPr>
        <p:spPr>
          <a:xfrm>
            <a:off x="304800" y="762000"/>
            <a:ext cx="8382000" cy="6096000"/>
          </a:xfrm>
        </p:spPr>
        <p:txBody>
          <a:bodyPr>
            <a:normAutofit/>
          </a:bodyPr>
          <a:lstStyle/>
          <a:p>
            <a:r>
              <a:rPr lang="en-US" dirty="0"/>
              <a:t>For the </a:t>
            </a:r>
            <a:r>
              <a:rPr lang="en-US" i="1" dirty="0"/>
              <a:t>lens24 </a:t>
            </a:r>
            <a:r>
              <a:rPr lang="en-US" dirty="0"/>
              <a:t>training set, splitting on attribute </a:t>
            </a:r>
            <a:r>
              <a:rPr lang="en-US" i="1" dirty="0"/>
              <a:t>age </a:t>
            </a:r>
            <a:r>
              <a:rPr lang="en-US" dirty="0"/>
              <a:t>would give </a:t>
            </a:r>
            <a:r>
              <a:rPr lang="en-US" dirty="0" smtClean="0"/>
              <a:t>three subsets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b="1" dirty="0"/>
              <a:t>Training set 1 (age = 1</a:t>
            </a:r>
            <a:r>
              <a:rPr lang="en-US" b="1" dirty="0" smtClean="0"/>
              <a:t>)</a:t>
            </a:r>
            <a:endParaRPr lang="en-US" b="1" dirty="0"/>
          </a:p>
          <a:p>
            <a:r>
              <a:rPr lang="en-US" dirty="0"/>
              <a:t>Entropy </a:t>
            </a:r>
            <a:r>
              <a:rPr lang="en-US" i="1" dirty="0"/>
              <a:t>E</a:t>
            </a:r>
            <a:r>
              <a:rPr lang="en-US" dirty="0"/>
              <a:t>1 = </a:t>
            </a:r>
            <a:r>
              <a:rPr lang="en-US" i="1" dirty="0"/>
              <a:t>−</a:t>
            </a:r>
            <a:r>
              <a:rPr lang="en-US" dirty="0"/>
              <a:t>(2</a:t>
            </a:r>
            <a:r>
              <a:rPr lang="en-US" i="1" dirty="0"/>
              <a:t>/</a:t>
            </a:r>
            <a:r>
              <a:rPr lang="en-US" dirty="0"/>
              <a:t>8) log2(2</a:t>
            </a:r>
            <a:r>
              <a:rPr lang="en-US" i="1" dirty="0"/>
              <a:t>/</a:t>
            </a:r>
            <a:r>
              <a:rPr lang="en-US" dirty="0"/>
              <a:t>8) </a:t>
            </a:r>
            <a:r>
              <a:rPr lang="en-US" i="1" dirty="0"/>
              <a:t>− </a:t>
            </a:r>
            <a:r>
              <a:rPr lang="en-US" dirty="0"/>
              <a:t>(2</a:t>
            </a:r>
            <a:r>
              <a:rPr lang="en-US" i="1" dirty="0"/>
              <a:t>/</a:t>
            </a:r>
            <a:r>
              <a:rPr lang="en-US" dirty="0"/>
              <a:t>8) log2(2</a:t>
            </a:r>
            <a:r>
              <a:rPr lang="en-US" i="1" dirty="0"/>
              <a:t>/</a:t>
            </a:r>
            <a:r>
              <a:rPr lang="en-US" dirty="0"/>
              <a:t>8) </a:t>
            </a:r>
            <a:r>
              <a:rPr lang="en-US" i="1" dirty="0"/>
              <a:t>− </a:t>
            </a:r>
            <a:r>
              <a:rPr lang="en-US" dirty="0"/>
              <a:t>(4</a:t>
            </a:r>
            <a:r>
              <a:rPr lang="en-US" i="1" dirty="0"/>
              <a:t>/</a:t>
            </a:r>
            <a:r>
              <a:rPr lang="en-US" dirty="0"/>
              <a:t>8) log2(4</a:t>
            </a:r>
            <a:r>
              <a:rPr lang="en-US" i="1" dirty="0"/>
              <a:t>/</a:t>
            </a:r>
            <a:r>
              <a:rPr lang="en-US" dirty="0"/>
              <a:t>8)</a:t>
            </a:r>
          </a:p>
          <a:p>
            <a:r>
              <a:rPr lang="en-US" dirty="0"/>
              <a:t>= 0</a:t>
            </a:r>
            <a:r>
              <a:rPr lang="en-US" i="1" dirty="0"/>
              <a:t>.</a:t>
            </a:r>
            <a:r>
              <a:rPr lang="en-US" dirty="0"/>
              <a:t>5 + 0</a:t>
            </a:r>
            <a:r>
              <a:rPr lang="en-US" i="1" dirty="0"/>
              <a:t>.</a:t>
            </a:r>
            <a:r>
              <a:rPr lang="en-US" dirty="0"/>
              <a:t>5 + 0</a:t>
            </a:r>
            <a:r>
              <a:rPr lang="en-US" i="1" dirty="0"/>
              <a:t>.</a:t>
            </a:r>
            <a:r>
              <a:rPr lang="en-US" dirty="0"/>
              <a:t>5 = </a:t>
            </a:r>
            <a:r>
              <a:rPr lang="en-US" dirty="0" smtClean="0"/>
              <a:t>1</a:t>
            </a:r>
            <a:r>
              <a:rPr lang="en-US" i="1" dirty="0" smtClean="0"/>
              <a:t>.</a:t>
            </a:r>
            <a:r>
              <a:rPr lang="en-US" dirty="0" smtClean="0"/>
              <a:t>5</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4267200" cy="33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11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fade">
                                      <p:cBhvr>
                                        <p:cTn id="15" dur="500"/>
                                        <p:tgtEl>
                                          <p:spTgt spid="3">
                                            <p:txEl>
                                              <p:pRg st="12" end="1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4"/>
                                        </p:tgtEl>
                                        <p:attrNameLst>
                                          <p:attrName>style.visibility</p:attrName>
                                        </p:attrNameLst>
                                      </p:cBhvr>
                                      <p:to>
                                        <p:strVal val="visible"/>
                                      </p:to>
                                    </p:set>
                                    <p:animEffect transition="in" filter="fade">
                                      <p:cBhvr>
                                        <p:cTn id="18"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set 2 (age = 2</a:t>
            </a:r>
            <a:r>
              <a:rPr lang="en-US" dirty="0" smtClean="0"/>
              <a:t>)</a:t>
            </a:r>
            <a:endParaRPr lang="en-US" dirty="0"/>
          </a:p>
        </p:txBody>
      </p:sp>
      <p:sp>
        <p:nvSpPr>
          <p:cNvPr id="3" name="Content Placeholder 2"/>
          <p:cNvSpPr>
            <a:spLocks noGrp="1"/>
          </p:cNvSpPr>
          <p:nvPr>
            <p:ph idx="1"/>
          </p:nvPr>
        </p:nvSpPr>
        <p:spPr>
          <a:xfrm>
            <a:off x="381000" y="4648200"/>
            <a:ext cx="8382000" cy="2057400"/>
          </a:xfrm>
        </p:spPr>
        <p:txBody>
          <a:bodyPr>
            <a:normAutofit/>
          </a:bodyPr>
          <a:lstStyle/>
          <a:p>
            <a:r>
              <a:rPr lang="en-US" dirty="0" smtClean="0"/>
              <a:t>Entropy </a:t>
            </a:r>
            <a:r>
              <a:rPr lang="en-US" i="1" dirty="0"/>
              <a:t>E</a:t>
            </a:r>
            <a:r>
              <a:rPr lang="en-US" dirty="0"/>
              <a:t>2 = </a:t>
            </a:r>
            <a:r>
              <a:rPr lang="en-US" i="1" dirty="0"/>
              <a:t>−</a:t>
            </a:r>
            <a:r>
              <a:rPr lang="en-US" dirty="0"/>
              <a:t>(1</a:t>
            </a:r>
            <a:r>
              <a:rPr lang="en-US" i="1" dirty="0"/>
              <a:t>/</a:t>
            </a:r>
            <a:r>
              <a:rPr lang="en-US" dirty="0"/>
              <a:t>8) log2(1</a:t>
            </a:r>
            <a:r>
              <a:rPr lang="en-US" i="1" dirty="0"/>
              <a:t>/</a:t>
            </a:r>
            <a:r>
              <a:rPr lang="en-US" dirty="0"/>
              <a:t>8) </a:t>
            </a:r>
            <a:r>
              <a:rPr lang="en-US" i="1" dirty="0"/>
              <a:t>− </a:t>
            </a:r>
            <a:r>
              <a:rPr lang="en-US" dirty="0"/>
              <a:t>(2</a:t>
            </a:r>
            <a:r>
              <a:rPr lang="en-US" i="1" dirty="0"/>
              <a:t>/</a:t>
            </a:r>
            <a:r>
              <a:rPr lang="en-US" dirty="0"/>
              <a:t>8) log2(2</a:t>
            </a:r>
            <a:r>
              <a:rPr lang="en-US" i="1" dirty="0"/>
              <a:t>/</a:t>
            </a:r>
            <a:r>
              <a:rPr lang="en-US" dirty="0"/>
              <a:t>8) </a:t>
            </a:r>
            <a:r>
              <a:rPr lang="en-US" i="1" dirty="0"/>
              <a:t>− </a:t>
            </a:r>
            <a:r>
              <a:rPr lang="en-US" dirty="0"/>
              <a:t>(5</a:t>
            </a:r>
            <a:r>
              <a:rPr lang="en-US" i="1" dirty="0"/>
              <a:t>/</a:t>
            </a:r>
            <a:r>
              <a:rPr lang="en-US" dirty="0"/>
              <a:t>8) log2(5</a:t>
            </a:r>
            <a:r>
              <a:rPr lang="en-US" i="1" dirty="0"/>
              <a:t>/</a:t>
            </a:r>
            <a:r>
              <a:rPr lang="en-US" dirty="0"/>
              <a:t>8)</a:t>
            </a:r>
          </a:p>
          <a:p>
            <a:r>
              <a:rPr lang="en-US" dirty="0"/>
              <a:t>= 0</a:t>
            </a:r>
            <a:r>
              <a:rPr lang="en-US" i="1" dirty="0"/>
              <a:t>.</a:t>
            </a:r>
            <a:r>
              <a:rPr lang="en-US" dirty="0"/>
              <a:t>375 + 0</a:t>
            </a:r>
            <a:r>
              <a:rPr lang="en-US" i="1" dirty="0"/>
              <a:t>.</a:t>
            </a:r>
            <a:r>
              <a:rPr lang="en-US" dirty="0"/>
              <a:t>5 + 0</a:t>
            </a:r>
            <a:r>
              <a:rPr lang="en-US" i="1" dirty="0"/>
              <a:t>.</a:t>
            </a:r>
            <a:r>
              <a:rPr lang="en-US" dirty="0"/>
              <a:t>4238 = </a:t>
            </a:r>
            <a:r>
              <a:rPr lang="en-US" dirty="0" smtClean="0"/>
              <a:t>1</a:t>
            </a:r>
            <a:r>
              <a:rPr lang="en-US" i="1" dirty="0" smtClean="0"/>
              <a:t>.</a:t>
            </a:r>
            <a:r>
              <a:rPr lang="en-US" dirty="0" smtClean="0"/>
              <a:t>2988</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4267200" cy="332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22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Set 3 (age = 3</a:t>
            </a:r>
            <a:r>
              <a:rPr lang="en-US" dirty="0" smtClean="0"/>
              <a:t>)</a:t>
            </a:r>
            <a:endParaRPr lang="en-US" dirty="0"/>
          </a:p>
        </p:txBody>
      </p:sp>
      <p:sp>
        <p:nvSpPr>
          <p:cNvPr id="3" name="Content Placeholder 2"/>
          <p:cNvSpPr>
            <a:spLocks noGrp="1"/>
          </p:cNvSpPr>
          <p:nvPr>
            <p:ph idx="1"/>
          </p:nvPr>
        </p:nvSpPr>
        <p:spPr>
          <a:xfrm>
            <a:off x="457200" y="4267200"/>
            <a:ext cx="8153400" cy="2133600"/>
          </a:xfrm>
        </p:spPr>
        <p:txBody>
          <a:bodyPr/>
          <a:lstStyle/>
          <a:p>
            <a:endParaRPr lang="en-US" dirty="0" smtClean="0"/>
          </a:p>
          <a:p>
            <a:endParaRPr lang="en-US" dirty="0"/>
          </a:p>
          <a:p>
            <a:r>
              <a:rPr lang="en-US" dirty="0" smtClean="0"/>
              <a:t>Entropy </a:t>
            </a:r>
            <a:r>
              <a:rPr lang="en-US" i="1" dirty="0"/>
              <a:t>E</a:t>
            </a:r>
            <a:r>
              <a:rPr lang="en-US" dirty="0"/>
              <a:t>3 = </a:t>
            </a:r>
            <a:r>
              <a:rPr lang="en-US" i="1" dirty="0"/>
              <a:t>−</a:t>
            </a:r>
            <a:r>
              <a:rPr lang="en-US" dirty="0"/>
              <a:t>(1</a:t>
            </a:r>
            <a:r>
              <a:rPr lang="en-US" i="1" dirty="0"/>
              <a:t>/</a:t>
            </a:r>
            <a:r>
              <a:rPr lang="en-US" dirty="0"/>
              <a:t>8) log2(1</a:t>
            </a:r>
            <a:r>
              <a:rPr lang="en-US" i="1" dirty="0"/>
              <a:t>/</a:t>
            </a:r>
            <a:r>
              <a:rPr lang="en-US" dirty="0"/>
              <a:t>8) </a:t>
            </a:r>
            <a:r>
              <a:rPr lang="en-US" i="1" dirty="0"/>
              <a:t>− </a:t>
            </a:r>
            <a:r>
              <a:rPr lang="en-US" dirty="0"/>
              <a:t>(1</a:t>
            </a:r>
            <a:r>
              <a:rPr lang="en-US" i="1" dirty="0"/>
              <a:t>/</a:t>
            </a:r>
            <a:r>
              <a:rPr lang="en-US" dirty="0"/>
              <a:t>8) log2(1</a:t>
            </a:r>
            <a:r>
              <a:rPr lang="en-US" i="1" dirty="0"/>
              <a:t>/</a:t>
            </a:r>
            <a:r>
              <a:rPr lang="en-US" dirty="0"/>
              <a:t>8) </a:t>
            </a:r>
            <a:r>
              <a:rPr lang="en-US" i="1" dirty="0"/>
              <a:t>− </a:t>
            </a:r>
            <a:r>
              <a:rPr lang="en-US" dirty="0"/>
              <a:t>(6</a:t>
            </a:r>
            <a:r>
              <a:rPr lang="en-US" i="1" dirty="0"/>
              <a:t>/</a:t>
            </a:r>
            <a:r>
              <a:rPr lang="en-US" dirty="0"/>
              <a:t>8) log2(6</a:t>
            </a:r>
            <a:r>
              <a:rPr lang="en-US" i="1" dirty="0"/>
              <a:t>/</a:t>
            </a:r>
            <a:r>
              <a:rPr lang="en-US" dirty="0"/>
              <a:t>8)</a:t>
            </a:r>
          </a:p>
          <a:p>
            <a:r>
              <a:rPr lang="en-US" dirty="0"/>
              <a:t>= 0</a:t>
            </a:r>
            <a:r>
              <a:rPr lang="en-US" i="1" dirty="0"/>
              <a:t>.</a:t>
            </a:r>
            <a:r>
              <a:rPr lang="en-US" dirty="0"/>
              <a:t>375 + 0</a:t>
            </a:r>
            <a:r>
              <a:rPr lang="en-US" i="1" dirty="0"/>
              <a:t>.</a:t>
            </a:r>
            <a:r>
              <a:rPr lang="en-US" dirty="0"/>
              <a:t>375 + 0</a:t>
            </a:r>
            <a:r>
              <a:rPr lang="en-US" i="1" dirty="0"/>
              <a:t>.</a:t>
            </a:r>
            <a:r>
              <a:rPr lang="en-US" dirty="0"/>
              <a:t>3113 = 1</a:t>
            </a:r>
            <a:r>
              <a:rPr lang="en-US" i="1" dirty="0"/>
              <a:t>.</a:t>
            </a:r>
            <a:r>
              <a:rPr lang="en-US" dirty="0"/>
              <a:t>0613</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4495800" cy="351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844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39762"/>
          </a:xfrm>
        </p:spPr>
        <p:txBody>
          <a:bodyPr/>
          <a:lstStyle/>
          <a:p>
            <a:r>
              <a:rPr lang="en-US" sz="4000" dirty="0"/>
              <a:t>Using Entropy for Attribute Selection</a:t>
            </a:r>
          </a:p>
        </p:txBody>
      </p:sp>
      <p:sp>
        <p:nvSpPr>
          <p:cNvPr id="3" name="Content Placeholder 2"/>
          <p:cNvSpPr>
            <a:spLocks noGrp="1"/>
          </p:cNvSpPr>
          <p:nvPr>
            <p:ph idx="1"/>
          </p:nvPr>
        </p:nvSpPr>
        <p:spPr>
          <a:xfrm>
            <a:off x="457200" y="1371600"/>
            <a:ext cx="7620000" cy="5029200"/>
          </a:xfrm>
        </p:spPr>
        <p:txBody>
          <a:bodyPr/>
          <a:lstStyle/>
          <a:p>
            <a:r>
              <a:rPr lang="en-US" dirty="0"/>
              <a:t>T</a:t>
            </a:r>
            <a:r>
              <a:rPr lang="en-US" dirty="0" smtClean="0"/>
              <a:t>he </a:t>
            </a:r>
            <a:r>
              <a:rPr lang="en-US" dirty="0"/>
              <a:t>entropy of the first of these three training sets (</a:t>
            </a:r>
            <a:r>
              <a:rPr lang="en-US" i="1" dirty="0"/>
              <a:t>E</a:t>
            </a:r>
            <a:r>
              <a:rPr lang="en-US" dirty="0"/>
              <a:t>1) is </a:t>
            </a:r>
            <a:r>
              <a:rPr lang="en-US" dirty="0" smtClean="0"/>
              <a:t>greater than </a:t>
            </a:r>
            <a:r>
              <a:rPr lang="en-US" i="1" dirty="0" err="1" smtClean="0"/>
              <a:t>E</a:t>
            </a:r>
            <a:r>
              <a:rPr lang="en-US" i="1" baseline="-25000" dirty="0" err="1" smtClean="0"/>
              <a:t>start</a:t>
            </a:r>
            <a:r>
              <a:rPr lang="en-US" dirty="0"/>
              <a:t>, the weighted average will be less. </a:t>
            </a:r>
            <a:endParaRPr lang="en-US" dirty="0" smtClean="0"/>
          </a:p>
          <a:p>
            <a:r>
              <a:rPr lang="en-US" dirty="0" smtClean="0"/>
              <a:t>The </a:t>
            </a:r>
            <a:r>
              <a:rPr lang="en-US" dirty="0"/>
              <a:t>values </a:t>
            </a:r>
            <a:r>
              <a:rPr lang="en-US" i="1" dirty="0"/>
              <a:t>E</a:t>
            </a:r>
            <a:r>
              <a:rPr lang="en-US" dirty="0"/>
              <a:t>1, </a:t>
            </a:r>
            <a:r>
              <a:rPr lang="en-US" i="1" dirty="0"/>
              <a:t>E</a:t>
            </a:r>
            <a:r>
              <a:rPr lang="en-US" dirty="0"/>
              <a:t>2 and </a:t>
            </a:r>
            <a:r>
              <a:rPr lang="en-US" i="1" dirty="0"/>
              <a:t>E</a:t>
            </a:r>
            <a:r>
              <a:rPr lang="en-US" dirty="0"/>
              <a:t>3 </a:t>
            </a:r>
            <a:r>
              <a:rPr lang="en-US" dirty="0" smtClean="0"/>
              <a:t>need to </a:t>
            </a:r>
            <a:r>
              <a:rPr lang="en-US" dirty="0"/>
              <a:t>be weighted by the proportion of the original instances in each of the </a:t>
            </a:r>
            <a:r>
              <a:rPr lang="en-US" dirty="0" smtClean="0"/>
              <a:t>three subsets</a:t>
            </a:r>
            <a:r>
              <a:rPr lang="en-US" dirty="0"/>
              <a:t>. </a:t>
            </a:r>
            <a:endParaRPr lang="en-US" dirty="0" smtClean="0"/>
          </a:p>
          <a:p>
            <a:r>
              <a:rPr lang="en-US" dirty="0" smtClean="0"/>
              <a:t>In </a:t>
            </a:r>
            <a:r>
              <a:rPr lang="en-US" dirty="0"/>
              <a:t>this case all the weights are the same, i.e. 8/24.</a:t>
            </a:r>
          </a:p>
          <a:p>
            <a:r>
              <a:rPr lang="en-US" dirty="0"/>
              <a:t>If the average entropy of the three training sets produced by splitting on </a:t>
            </a:r>
            <a:r>
              <a:rPr lang="en-US" dirty="0" smtClean="0"/>
              <a:t>attribute age </a:t>
            </a:r>
            <a:r>
              <a:rPr lang="en-US" dirty="0"/>
              <a:t>is denoted by </a:t>
            </a:r>
            <a:r>
              <a:rPr lang="en-US" i="1" dirty="0" err="1" smtClean="0"/>
              <a:t>E</a:t>
            </a:r>
            <a:r>
              <a:rPr lang="en-US" i="1" baseline="-25000" dirty="0" err="1" smtClean="0"/>
              <a:t>new</a:t>
            </a:r>
            <a:r>
              <a:rPr lang="en-US" dirty="0"/>
              <a:t>, then </a:t>
            </a:r>
            <a:endParaRPr lang="en-US" dirty="0" smtClean="0"/>
          </a:p>
          <a:p>
            <a:r>
              <a:rPr lang="en-US" i="1" dirty="0" err="1" smtClean="0"/>
              <a:t>E</a:t>
            </a:r>
            <a:r>
              <a:rPr lang="en-US" i="1" baseline="-25000" dirty="0" err="1" smtClean="0"/>
              <a:t>new</a:t>
            </a:r>
            <a:r>
              <a:rPr lang="en-US" i="1" dirty="0" smtClean="0"/>
              <a:t> </a:t>
            </a:r>
            <a:r>
              <a:rPr lang="en-US" dirty="0"/>
              <a:t>= (8</a:t>
            </a:r>
            <a:r>
              <a:rPr lang="en-US" i="1" dirty="0"/>
              <a:t>/</a:t>
            </a:r>
            <a:r>
              <a:rPr lang="en-US" dirty="0"/>
              <a:t>24)</a:t>
            </a:r>
            <a:r>
              <a:rPr lang="en-US" i="1" dirty="0"/>
              <a:t>E</a:t>
            </a:r>
            <a:r>
              <a:rPr lang="en-US" dirty="0"/>
              <a:t>1+(8</a:t>
            </a:r>
            <a:r>
              <a:rPr lang="en-US" i="1" dirty="0"/>
              <a:t>/</a:t>
            </a:r>
            <a:r>
              <a:rPr lang="en-US" dirty="0"/>
              <a:t>24)</a:t>
            </a:r>
            <a:r>
              <a:rPr lang="en-US" i="1" dirty="0"/>
              <a:t>E</a:t>
            </a:r>
            <a:r>
              <a:rPr lang="en-US" dirty="0"/>
              <a:t>2+(8</a:t>
            </a:r>
            <a:r>
              <a:rPr lang="en-US" i="1" dirty="0"/>
              <a:t>/</a:t>
            </a:r>
            <a:r>
              <a:rPr lang="en-US" dirty="0"/>
              <a:t>24)</a:t>
            </a:r>
            <a:r>
              <a:rPr lang="en-US" i="1" dirty="0"/>
              <a:t>E</a:t>
            </a:r>
            <a:r>
              <a:rPr lang="en-US" dirty="0"/>
              <a:t>3 </a:t>
            </a:r>
            <a:r>
              <a:rPr lang="en-US" dirty="0" smtClean="0"/>
              <a:t>= 1</a:t>
            </a:r>
            <a:r>
              <a:rPr lang="en-US" i="1" dirty="0" smtClean="0"/>
              <a:t>.</a:t>
            </a:r>
            <a:r>
              <a:rPr lang="en-US" dirty="0" smtClean="0"/>
              <a:t>2867</a:t>
            </a:r>
          </a:p>
          <a:p>
            <a:endParaRPr lang="en-US" dirty="0"/>
          </a:p>
          <a:p>
            <a:endParaRPr lang="en-US" dirty="0"/>
          </a:p>
        </p:txBody>
      </p:sp>
    </p:spTree>
    <p:extLst>
      <p:ext uri="{BB962C8B-B14F-4D97-AF65-F5344CB8AC3E}">
        <p14:creationId xmlns:p14="http://schemas.microsoft.com/office/powerpoint/2010/main" val="1756446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a:t>
            </a:r>
            <a:endParaRPr lang="en-US" dirty="0"/>
          </a:p>
        </p:txBody>
      </p:sp>
      <p:sp>
        <p:nvSpPr>
          <p:cNvPr id="3" name="Content Placeholder 2"/>
          <p:cNvSpPr>
            <a:spLocks noGrp="1"/>
          </p:cNvSpPr>
          <p:nvPr>
            <p:ph idx="1"/>
          </p:nvPr>
        </p:nvSpPr>
        <p:spPr/>
        <p:txBody>
          <a:bodyPr/>
          <a:lstStyle/>
          <a:p>
            <a:r>
              <a:rPr lang="en-US" dirty="0"/>
              <a:t>If we define Information Gain = </a:t>
            </a:r>
            <a:r>
              <a:rPr lang="en-US" i="1" dirty="0" err="1" smtClean="0"/>
              <a:t>E</a:t>
            </a:r>
            <a:r>
              <a:rPr lang="en-US" i="1" baseline="-25000" dirty="0" err="1" smtClean="0"/>
              <a:t>start</a:t>
            </a:r>
            <a:r>
              <a:rPr lang="en-US" i="1" dirty="0" smtClean="0"/>
              <a:t>− </a:t>
            </a:r>
            <a:r>
              <a:rPr lang="en-US" i="1" dirty="0" err="1"/>
              <a:t>E</a:t>
            </a:r>
            <a:r>
              <a:rPr lang="en-US" i="1" baseline="-25000" dirty="0" err="1"/>
              <a:t>new</a:t>
            </a:r>
            <a:r>
              <a:rPr lang="en-US" i="1" dirty="0" smtClean="0"/>
              <a:t> </a:t>
            </a:r>
            <a:r>
              <a:rPr lang="en-US" dirty="0"/>
              <a:t>then </a:t>
            </a:r>
            <a:endParaRPr lang="en-US" dirty="0" smtClean="0"/>
          </a:p>
          <a:p>
            <a:r>
              <a:rPr lang="en-US" dirty="0" smtClean="0"/>
              <a:t>the </a:t>
            </a:r>
            <a:r>
              <a:rPr lang="en-US" dirty="0"/>
              <a:t>information </a:t>
            </a:r>
            <a:r>
              <a:rPr lang="en-US" dirty="0" smtClean="0"/>
              <a:t>gain from </a:t>
            </a:r>
            <a:r>
              <a:rPr lang="en-US" dirty="0"/>
              <a:t>splitting on attribute </a:t>
            </a:r>
            <a:r>
              <a:rPr lang="en-US" i="1" dirty="0"/>
              <a:t>age </a:t>
            </a:r>
            <a:r>
              <a:rPr lang="en-US" dirty="0"/>
              <a:t>is </a:t>
            </a:r>
            <a:endParaRPr lang="en-US" dirty="0" smtClean="0"/>
          </a:p>
          <a:p>
            <a:r>
              <a:rPr lang="en-US" dirty="0" smtClean="0"/>
              <a:t>1</a:t>
            </a:r>
            <a:r>
              <a:rPr lang="en-US" i="1" dirty="0" smtClean="0"/>
              <a:t>.</a:t>
            </a:r>
            <a:r>
              <a:rPr lang="en-US" dirty="0" smtClean="0"/>
              <a:t>3261 </a:t>
            </a:r>
            <a:r>
              <a:rPr lang="en-US" i="1" dirty="0"/>
              <a:t>− </a:t>
            </a:r>
            <a:r>
              <a:rPr lang="en-US" dirty="0"/>
              <a:t>1</a:t>
            </a:r>
            <a:r>
              <a:rPr lang="en-US" i="1" dirty="0"/>
              <a:t>.</a:t>
            </a:r>
            <a:r>
              <a:rPr lang="en-US" dirty="0"/>
              <a:t>2867 = 0</a:t>
            </a:r>
            <a:r>
              <a:rPr lang="en-US" i="1" dirty="0"/>
              <a:t>.</a:t>
            </a:r>
            <a:r>
              <a:rPr lang="en-US" dirty="0"/>
              <a:t>0394 </a:t>
            </a:r>
            <a:r>
              <a:rPr lang="en-US" dirty="0" smtClean="0"/>
              <a:t>bits</a:t>
            </a:r>
          </a:p>
          <a:p>
            <a:endParaRPr lang="en-US" dirty="0"/>
          </a:p>
          <a:p>
            <a:r>
              <a:rPr lang="en-US" dirty="0"/>
              <a:t>The ‘</a:t>
            </a:r>
            <a:r>
              <a:rPr lang="en-US" b="1" i="1" dirty="0"/>
              <a:t>entropy method</a:t>
            </a:r>
            <a:r>
              <a:rPr lang="en-US" dirty="0"/>
              <a:t>’ of attribute selection is to choose to split on </a:t>
            </a:r>
            <a:r>
              <a:rPr lang="en-US" dirty="0" smtClean="0"/>
              <a:t>the attribute </a:t>
            </a:r>
            <a:r>
              <a:rPr lang="en-US" dirty="0"/>
              <a:t>that gives the greatest reduction in (average) entropy, i.e. the </a:t>
            </a:r>
            <a:r>
              <a:rPr lang="en-US" dirty="0" smtClean="0"/>
              <a:t>one that </a:t>
            </a:r>
            <a:r>
              <a:rPr lang="en-US" dirty="0" err="1"/>
              <a:t>maximises</a:t>
            </a:r>
            <a:r>
              <a:rPr lang="en-US" dirty="0"/>
              <a:t> the value of Information Gain. </a:t>
            </a:r>
            <a:endParaRPr lang="en-US" dirty="0" smtClean="0"/>
          </a:p>
          <a:p>
            <a:r>
              <a:rPr lang="en-US" dirty="0" smtClean="0"/>
              <a:t>This </a:t>
            </a:r>
            <a:r>
              <a:rPr lang="en-US" dirty="0"/>
              <a:t>is equivalent to </a:t>
            </a:r>
            <a:r>
              <a:rPr lang="en-US" dirty="0" err="1" smtClean="0"/>
              <a:t>minimising</a:t>
            </a:r>
            <a:r>
              <a:rPr lang="en-US" dirty="0" smtClean="0"/>
              <a:t> the </a:t>
            </a:r>
            <a:r>
              <a:rPr lang="en-US" dirty="0"/>
              <a:t>value of </a:t>
            </a:r>
            <a:r>
              <a:rPr lang="en-US" i="1" dirty="0" err="1" smtClean="0"/>
              <a:t>E</a:t>
            </a:r>
            <a:r>
              <a:rPr lang="en-US" i="1" baseline="-25000" dirty="0" err="1"/>
              <a:t>new</a:t>
            </a:r>
            <a:r>
              <a:rPr lang="en-US" i="1" dirty="0" smtClean="0"/>
              <a:t> </a:t>
            </a:r>
            <a:r>
              <a:rPr lang="en-US" dirty="0"/>
              <a:t>as </a:t>
            </a:r>
            <a:r>
              <a:rPr lang="en-US" i="1" dirty="0" err="1" smtClean="0"/>
              <a:t>E</a:t>
            </a:r>
            <a:r>
              <a:rPr lang="en-US" i="1" baseline="-25000" dirty="0" err="1"/>
              <a:t>start</a:t>
            </a:r>
            <a:r>
              <a:rPr lang="en-US" i="1" dirty="0" smtClean="0"/>
              <a:t> </a:t>
            </a:r>
            <a:r>
              <a:rPr lang="en-US" dirty="0"/>
              <a:t>is fixed.</a:t>
            </a:r>
            <a:endParaRPr lang="en-US" dirty="0"/>
          </a:p>
        </p:txBody>
      </p:sp>
    </p:spTree>
    <p:extLst>
      <p:ext uri="{BB962C8B-B14F-4D97-AF65-F5344CB8AC3E}">
        <p14:creationId xmlns:p14="http://schemas.microsoft.com/office/powerpoint/2010/main" val="4218412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698621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32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15962"/>
          </a:xfrm>
        </p:spPr>
        <p:txBody>
          <a:bodyPr/>
          <a:lstStyle/>
          <a:p>
            <a:r>
              <a:rPr lang="en-US" dirty="0" err="1"/>
              <a:t>Maximising</a:t>
            </a:r>
            <a:r>
              <a:rPr lang="en-US" dirty="0"/>
              <a:t> Information Gain</a:t>
            </a:r>
            <a:endParaRPr lang="en-US" dirty="0"/>
          </a:p>
        </p:txBody>
      </p:sp>
      <p:sp>
        <p:nvSpPr>
          <p:cNvPr id="3" name="Content Placeholder 2"/>
          <p:cNvSpPr>
            <a:spLocks noGrp="1"/>
          </p:cNvSpPr>
          <p:nvPr>
            <p:ph idx="1"/>
          </p:nvPr>
        </p:nvSpPr>
        <p:spPr>
          <a:xfrm>
            <a:off x="457200" y="990600"/>
            <a:ext cx="8382000" cy="5867400"/>
          </a:xfrm>
        </p:spPr>
        <p:txBody>
          <a:bodyPr>
            <a:normAutofit lnSpcReduction="10000"/>
          </a:bodyPr>
          <a:lstStyle/>
          <a:p>
            <a:r>
              <a:rPr lang="en-US" dirty="0"/>
              <a:t>The values of </a:t>
            </a:r>
            <a:r>
              <a:rPr lang="en-US" i="1" dirty="0" err="1" smtClean="0"/>
              <a:t>E</a:t>
            </a:r>
            <a:r>
              <a:rPr lang="en-US" i="1" baseline="-25000" dirty="0" err="1"/>
              <a:t>new</a:t>
            </a:r>
            <a:r>
              <a:rPr lang="en-US" i="1" dirty="0" smtClean="0"/>
              <a:t> </a:t>
            </a:r>
            <a:r>
              <a:rPr lang="en-US" dirty="0"/>
              <a:t>and Information Gain for splitting on each of the </a:t>
            </a:r>
            <a:r>
              <a:rPr lang="en-US" dirty="0" smtClean="0"/>
              <a:t>four attributes </a:t>
            </a:r>
            <a:r>
              <a:rPr lang="en-US" i="1" dirty="0"/>
              <a:t>age</a:t>
            </a:r>
            <a:r>
              <a:rPr lang="en-US" dirty="0"/>
              <a:t>, </a:t>
            </a:r>
            <a:r>
              <a:rPr lang="en-US" i="1" dirty="0" err="1"/>
              <a:t>specRx</a:t>
            </a:r>
            <a:r>
              <a:rPr lang="en-US" dirty="0"/>
              <a:t>, </a:t>
            </a:r>
            <a:r>
              <a:rPr lang="en-US" i="1" dirty="0" err="1"/>
              <a:t>astig</a:t>
            </a:r>
            <a:r>
              <a:rPr lang="en-US" i="1" dirty="0"/>
              <a:t> </a:t>
            </a:r>
            <a:r>
              <a:rPr lang="en-US" dirty="0"/>
              <a:t>and </a:t>
            </a:r>
            <a:r>
              <a:rPr lang="en-US" i="1" dirty="0"/>
              <a:t>tears </a:t>
            </a:r>
            <a:r>
              <a:rPr lang="en-US" dirty="0"/>
              <a:t>are as follows:</a:t>
            </a:r>
          </a:p>
          <a:p>
            <a:r>
              <a:rPr lang="en-US" b="1" dirty="0"/>
              <a:t>attribute </a:t>
            </a:r>
            <a:r>
              <a:rPr lang="en-US" b="1" i="1" dirty="0" smtClean="0"/>
              <a:t>age		</a:t>
            </a:r>
            <a:r>
              <a:rPr lang="en-US" dirty="0" err="1" smtClean="0"/>
              <a:t>E</a:t>
            </a:r>
            <a:r>
              <a:rPr lang="en-US" i="1" baseline="-25000" dirty="0" err="1"/>
              <a:t>new</a:t>
            </a:r>
            <a:r>
              <a:rPr lang="en-US" i="1" dirty="0" smtClean="0"/>
              <a:t> </a:t>
            </a:r>
            <a:r>
              <a:rPr lang="en-US" dirty="0"/>
              <a:t>= 1.2867</a:t>
            </a:r>
          </a:p>
          <a:p>
            <a:r>
              <a:rPr lang="en-US" dirty="0"/>
              <a:t>Information Gain = 1.3261 </a:t>
            </a:r>
            <a:r>
              <a:rPr lang="en-US" i="1" dirty="0"/>
              <a:t>− </a:t>
            </a:r>
            <a:r>
              <a:rPr lang="en-US" dirty="0"/>
              <a:t>1.2867 = 0.0394 bits</a:t>
            </a:r>
          </a:p>
          <a:p>
            <a:r>
              <a:rPr lang="en-US" b="1" dirty="0"/>
              <a:t>attribute </a:t>
            </a:r>
            <a:r>
              <a:rPr lang="en-US" b="1" i="1" dirty="0" err="1" smtClean="0"/>
              <a:t>specRx</a:t>
            </a:r>
            <a:r>
              <a:rPr lang="en-US" b="1" i="1" dirty="0" smtClean="0"/>
              <a:t>		</a:t>
            </a:r>
            <a:r>
              <a:rPr lang="en-US" dirty="0" err="1" smtClean="0"/>
              <a:t>E</a:t>
            </a:r>
            <a:r>
              <a:rPr lang="en-US" i="1" baseline="-25000" dirty="0" err="1"/>
              <a:t>new</a:t>
            </a:r>
            <a:r>
              <a:rPr lang="en-US" i="1" dirty="0" smtClean="0"/>
              <a:t> </a:t>
            </a:r>
            <a:r>
              <a:rPr lang="en-US" dirty="0"/>
              <a:t>= 1.2866</a:t>
            </a:r>
          </a:p>
          <a:p>
            <a:r>
              <a:rPr lang="en-US" dirty="0"/>
              <a:t>Information Gain = 1.3261 </a:t>
            </a:r>
            <a:r>
              <a:rPr lang="en-US" i="1" dirty="0"/>
              <a:t>− </a:t>
            </a:r>
            <a:r>
              <a:rPr lang="en-US" dirty="0"/>
              <a:t>1.2866 = 0.0395 bits</a:t>
            </a:r>
          </a:p>
          <a:p>
            <a:r>
              <a:rPr lang="en-US" b="1" dirty="0"/>
              <a:t>attribute </a:t>
            </a:r>
            <a:r>
              <a:rPr lang="en-US" b="1" i="1" dirty="0" err="1" smtClean="0"/>
              <a:t>astig</a:t>
            </a:r>
            <a:r>
              <a:rPr lang="en-US" b="1" i="1" dirty="0" smtClean="0"/>
              <a:t>		</a:t>
            </a:r>
            <a:r>
              <a:rPr lang="en-US" dirty="0" err="1" smtClean="0"/>
              <a:t>E</a:t>
            </a:r>
            <a:r>
              <a:rPr lang="en-US" i="1" baseline="-25000" dirty="0" err="1"/>
              <a:t>new</a:t>
            </a:r>
            <a:r>
              <a:rPr lang="en-US" i="1" dirty="0" smtClean="0"/>
              <a:t> </a:t>
            </a:r>
            <a:r>
              <a:rPr lang="en-US" dirty="0"/>
              <a:t>= 0.9491</a:t>
            </a:r>
          </a:p>
          <a:p>
            <a:r>
              <a:rPr lang="en-US" dirty="0"/>
              <a:t>Information Gain = 1.3261 </a:t>
            </a:r>
            <a:r>
              <a:rPr lang="en-US" i="1" dirty="0"/>
              <a:t>− </a:t>
            </a:r>
            <a:r>
              <a:rPr lang="en-US" dirty="0"/>
              <a:t>0.9491 = 0.3770 bits</a:t>
            </a:r>
          </a:p>
          <a:p>
            <a:r>
              <a:rPr lang="en-US" b="1" dirty="0"/>
              <a:t>attribute </a:t>
            </a:r>
            <a:r>
              <a:rPr lang="en-US" b="1" i="1" dirty="0" smtClean="0"/>
              <a:t>tears		</a:t>
            </a:r>
            <a:r>
              <a:rPr lang="en-US" dirty="0" err="1" smtClean="0"/>
              <a:t>E</a:t>
            </a:r>
            <a:r>
              <a:rPr lang="en-US" i="1" baseline="-25000" dirty="0" err="1"/>
              <a:t>new</a:t>
            </a:r>
            <a:r>
              <a:rPr lang="en-US" i="1" dirty="0" smtClean="0"/>
              <a:t> </a:t>
            </a:r>
            <a:r>
              <a:rPr lang="en-US" dirty="0"/>
              <a:t>= 0.7773</a:t>
            </a:r>
          </a:p>
          <a:p>
            <a:r>
              <a:rPr lang="en-US" dirty="0"/>
              <a:t>Information Gain = 1.3261 </a:t>
            </a:r>
            <a:r>
              <a:rPr lang="en-US" i="1" dirty="0"/>
              <a:t>− </a:t>
            </a:r>
            <a:r>
              <a:rPr lang="en-US" dirty="0"/>
              <a:t>0.7773 = 0.5488 bits</a:t>
            </a:r>
          </a:p>
          <a:p>
            <a:endParaRPr lang="en-US" dirty="0" smtClean="0"/>
          </a:p>
          <a:p>
            <a:r>
              <a:rPr lang="en-US" dirty="0" smtClean="0"/>
              <a:t>Thus</a:t>
            </a:r>
            <a:r>
              <a:rPr lang="en-US" dirty="0"/>
              <a:t>, the largest value of Information Gain (and the smallest value of </a:t>
            </a:r>
            <a:r>
              <a:rPr lang="en-US" dirty="0" smtClean="0"/>
              <a:t>the new </a:t>
            </a:r>
            <a:r>
              <a:rPr lang="en-US" dirty="0"/>
              <a:t>entropy </a:t>
            </a:r>
            <a:r>
              <a:rPr lang="en-US" i="1" dirty="0" err="1" smtClean="0"/>
              <a:t>E</a:t>
            </a:r>
            <a:r>
              <a:rPr lang="en-US" i="1" baseline="-25000" dirty="0" err="1" smtClean="0"/>
              <a:t>new</a:t>
            </a:r>
            <a:r>
              <a:rPr lang="en-US" dirty="0"/>
              <a:t>) is obtained by splitting on attribute </a:t>
            </a:r>
            <a:r>
              <a:rPr lang="en-US" i="1" dirty="0" smtClean="0"/>
              <a:t>tears</a:t>
            </a:r>
          </a:p>
          <a:p>
            <a:r>
              <a:rPr lang="en-US" dirty="0"/>
              <a:t>The process of splitting on nodes is repeated for each branch of the </a:t>
            </a:r>
            <a:r>
              <a:rPr lang="en-US" dirty="0" smtClean="0"/>
              <a:t>evolving decision </a:t>
            </a:r>
            <a:r>
              <a:rPr lang="en-US" dirty="0"/>
              <a:t>tree, terminating when the subset at every leaf node has entropy zero.</a:t>
            </a:r>
            <a:endParaRPr lang="en-US" dirty="0"/>
          </a:p>
        </p:txBody>
      </p:sp>
    </p:spTree>
    <p:extLst>
      <p:ext uri="{BB962C8B-B14F-4D97-AF65-F5344CB8AC3E}">
        <p14:creationId xmlns:p14="http://schemas.microsoft.com/office/powerpoint/2010/main" val="4163392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smallest number of branches</a:t>
            </a:r>
            <a:endParaRPr lang="en-US" sz="4000" dirty="0"/>
          </a:p>
        </p:txBody>
      </p:sp>
      <p:sp>
        <p:nvSpPr>
          <p:cNvPr id="3" name="Content Placeholder 2"/>
          <p:cNvSpPr>
            <a:spLocks noGrp="1"/>
          </p:cNvSpPr>
          <p:nvPr>
            <p:ph idx="1"/>
          </p:nvPr>
        </p:nvSpPr>
        <p:spPr/>
        <p:txBody>
          <a:bodyPr>
            <a:normAutofit/>
          </a:bodyPr>
          <a:lstStyle/>
          <a:p>
            <a:pPr marL="114300" indent="0">
              <a:buNone/>
            </a:pPr>
            <a:r>
              <a:rPr lang="en-US" dirty="0"/>
              <a:t>Dataset </a:t>
            </a:r>
            <a:r>
              <a:rPr lang="en-US" dirty="0" smtClean="0"/>
              <a:t>		excluding </a:t>
            </a:r>
            <a:r>
              <a:rPr lang="en-US" dirty="0"/>
              <a:t>entropy </a:t>
            </a:r>
            <a:r>
              <a:rPr lang="en-US" dirty="0" smtClean="0"/>
              <a:t>	entropy					most 	least</a:t>
            </a:r>
            <a:endParaRPr lang="en-US" dirty="0"/>
          </a:p>
          <a:p>
            <a:pPr marL="114300" indent="0">
              <a:buNone/>
            </a:pPr>
            <a:r>
              <a:rPr lang="en-US" dirty="0" smtClean="0"/>
              <a:t>lens24 		21 	</a:t>
            </a:r>
            <a:r>
              <a:rPr lang="en-US" b="1" dirty="0" smtClean="0"/>
              <a:t>9 		9</a:t>
            </a:r>
            <a:endParaRPr lang="en-US" dirty="0" smtClean="0"/>
          </a:p>
          <a:p>
            <a:endParaRPr lang="en-US" dirty="0"/>
          </a:p>
          <a:p>
            <a:endParaRPr lang="en-US" dirty="0" smtClean="0"/>
          </a:p>
          <a:p>
            <a:r>
              <a:rPr lang="en-US" dirty="0" smtClean="0"/>
              <a:t>There </a:t>
            </a:r>
            <a:r>
              <a:rPr lang="en-US" dirty="0"/>
              <a:t>is no guarantee that using entropy will always lead to a small decision tree, but experience shows that it generally produces trees with fewer branches than other attribute selection criteria</a:t>
            </a:r>
          </a:p>
          <a:p>
            <a:endParaRPr lang="en-US" dirty="0"/>
          </a:p>
        </p:txBody>
      </p:sp>
    </p:spTree>
    <p:extLst>
      <p:ext uri="{BB962C8B-B14F-4D97-AF65-F5344CB8AC3E}">
        <p14:creationId xmlns:p14="http://schemas.microsoft.com/office/powerpoint/2010/main" val="4201589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Types</a:t>
            </a:r>
            <a:endParaRPr lang="en-US" dirty="0"/>
          </a:p>
        </p:txBody>
      </p:sp>
      <p:sp>
        <p:nvSpPr>
          <p:cNvPr id="3" name="Content Placeholder 2"/>
          <p:cNvSpPr>
            <a:spLocks noGrp="1"/>
          </p:cNvSpPr>
          <p:nvPr>
            <p:ph idx="1"/>
          </p:nvPr>
        </p:nvSpPr>
        <p:spPr>
          <a:xfrm>
            <a:off x="457200" y="1295400"/>
            <a:ext cx="7620000" cy="5105400"/>
          </a:xfrm>
        </p:spPr>
        <p:txBody>
          <a:bodyPr>
            <a:normAutofit/>
          </a:bodyPr>
          <a:lstStyle/>
          <a:p>
            <a:r>
              <a:rPr lang="en-US" sz="2400" dirty="0"/>
              <a:t>The automatic generation of decision rules from examples is known as </a:t>
            </a:r>
            <a:r>
              <a:rPr lang="en-US" sz="2400" i="1" dirty="0" smtClean="0"/>
              <a:t>rule induction </a:t>
            </a:r>
            <a:r>
              <a:rPr lang="en-US" sz="2400" dirty="0"/>
              <a:t>or </a:t>
            </a:r>
            <a:r>
              <a:rPr lang="en-US" sz="2400" i="1" dirty="0"/>
              <a:t>automatic rule induction</a:t>
            </a:r>
            <a:r>
              <a:rPr lang="en-US" sz="2400" dirty="0" smtClean="0"/>
              <a:t>.</a:t>
            </a:r>
          </a:p>
          <a:p>
            <a:r>
              <a:rPr lang="en-US" sz="2400" dirty="0"/>
              <a:t>Generating decision rules in the implicit form of a decision tree is also </a:t>
            </a:r>
            <a:r>
              <a:rPr lang="en-US" sz="2400" dirty="0" smtClean="0"/>
              <a:t>often called </a:t>
            </a:r>
            <a:r>
              <a:rPr lang="en-US" sz="2400" dirty="0"/>
              <a:t>rule induction, but the terms </a:t>
            </a:r>
            <a:r>
              <a:rPr lang="en-US" sz="2400" i="1" dirty="0"/>
              <a:t>tree induction </a:t>
            </a:r>
            <a:r>
              <a:rPr lang="en-US" sz="2400" dirty="0"/>
              <a:t>or </a:t>
            </a:r>
            <a:r>
              <a:rPr lang="en-US" sz="2400" i="1" dirty="0"/>
              <a:t>decision tree </a:t>
            </a:r>
            <a:r>
              <a:rPr lang="en-US" sz="2400" i="1" dirty="0" smtClean="0"/>
              <a:t>induction </a:t>
            </a:r>
            <a:r>
              <a:rPr lang="en-US" sz="2400" dirty="0" smtClean="0"/>
              <a:t>are </a:t>
            </a:r>
            <a:r>
              <a:rPr lang="en-US" sz="2400" dirty="0"/>
              <a:t>sometimes </a:t>
            </a:r>
            <a:r>
              <a:rPr lang="en-US" sz="2400" dirty="0" smtClean="0"/>
              <a:t>preferred.</a:t>
            </a:r>
          </a:p>
          <a:p>
            <a:r>
              <a:rPr lang="en-US" sz="2400" dirty="0" smtClean="0"/>
              <a:t>Different </a:t>
            </a:r>
            <a:r>
              <a:rPr lang="en-US" sz="2400" dirty="0"/>
              <a:t>types of </a:t>
            </a:r>
            <a:r>
              <a:rPr lang="en-US" sz="2400" dirty="0" smtClean="0"/>
              <a:t>reasoning</a:t>
            </a:r>
          </a:p>
          <a:p>
            <a:pPr lvl="1"/>
            <a:r>
              <a:rPr lang="en-US" sz="2400" dirty="0" smtClean="0"/>
              <a:t>Deduction</a:t>
            </a:r>
          </a:p>
          <a:p>
            <a:pPr lvl="1"/>
            <a:r>
              <a:rPr lang="en-US" sz="2400" dirty="0" smtClean="0"/>
              <a:t>Abduction</a:t>
            </a:r>
          </a:p>
          <a:p>
            <a:pPr lvl="1"/>
            <a:r>
              <a:rPr lang="en-US" sz="2400" dirty="0" smtClean="0"/>
              <a:t>Induction</a:t>
            </a:r>
            <a:endParaRPr lang="en-US" sz="2400" dirty="0"/>
          </a:p>
        </p:txBody>
      </p:sp>
    </p:spTree>
    <p:extLst>
      <p:ext uri="{BB962C8B-B14F-4D97-AF65-F5344CB8AC3E}">
        <p14:creationId xmlns:p14="http://schemas.microsoft.com/office/powerpoint/2010/main" val="699278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228600" y="1447800"/>
            <a:ext cx="2514600" cy="4800600"/>
          </a:xfrm>
        </p:spPr>
        <p:txBody>
          <a:bodyPr/>
          <a:lstStyle/>
          <a:p>
            <a:pPr marL="114300" indent="0">
              <a:buNone/>
            </a:pPr>
            <a:r>
              <a:rPr lang="en-US" dirty="0" smtClean="0"/>
              <a:t>1. Votes</a:t>
            </a:r>
          </a:p>
          <a:p>
            <a:pPr marL="114300" indent="0">
              <a:buNone/>
            </a:pPr>
            <a:r>
              <a:rPr lang="en-US" dirty="0" smtClean="0"/>
              <a:t>2. </a:t>
            </a:r>
            <a:r>
              <a:rPr lang="en-US" dirty="0"/>
              <a:t>G</a:t>
            </a:r>
            <a:r>
              <a:rPr lang="en-US" dirty="0" smtClean="0"/>
              <a:t>lasses</a:t>
            </a:r>
          </a:p>
          <a:p>
            <a:pPr marL="114300" indent="0">
              <a:buNone/>
            </a:pPr>
            <a:r>
              <a:rPr lang="en-US" dirty="0" smtClean="0"/>
              <a:t>3. Mushrooms</a:t>
            </a:r>
          </a:p>
          <a:p>
            <a:pPr marL="114300" indent="0">
              <a:buNone/>
            </a:pPr>
            <a:r>
              <a:rPr lang="en-US" dirty="0" smtClean="0"/>
              <a:t>4. </a:t>
            </a:r>
            <a:r>
              <a:rPr lang="en-US" dirty="0" err="1" smtClean="0"/>
              <a:t>Nursary</a:t>
            </a:r>
            <a:endParaRPr lang="en-US" dirty="0" smtClean="0"/>
          </a:p>
          <a:p>
            <a:pPr marL="114300" indent="0">
              <a:buNone/>
            </a:pPr>
            <a:r>
              <a:rPr lang="en-US" dirty="0" smtClean="0"/>
              <a:t>5. </a:t>
            </a:r>
            <a:r>
              <a:rPr lang="en-US" dirty="0" err="1" smtClean="0"/>
              <a:t>Lymphography</a:t>
            </a:r>
            <a:endParaRPr lang="en-US" dirty="0" smtClean="0"/>
          </a:p>
          <a:p>
            <a:pPr marL="114300" indent="0">
              <a:buNone/>
            </a:pPr>
            <a:r>
              <a:rPr lang="en-US" dirty="0" smtClean="0"/>
              <a:t>6. </a:t>
            </a:r>
            <a:r>
              <a:rPr lang="en-US" dirty="0" err="1" smtClean="0"/>
              <a:t>HayesRoth</a:t>
            </a:r>
            <a:endParaRPr lang="en-US" dirty="0" smtClean="0"/>
          </a:p>
          <a:p>
            <a:pPr marL="114300" indent="0">
              <a:buNone/>
            </a:pPr>
            <a:r>
              <a:rPr lang="en-US" dirty="0" smtClean="0"/>
              <a:t>7. </a:t>
            </a:r>
            <a:r>
              <a:rPr lang="en-US" dirty="0" err="1" smtClean="0"/>
              <a:t>CarsEvaluation</a:t>
            </a:r>
            <a:endParaRPr lang="en-US" dirty="0" smtClean="0"/>
          </a:p>
          <a:p>
            <a:pPr marL="114300" indent="0">
              <a:buNone/>
            </a:pPr>
            <a:r>
              <a:rPr lang="en-US" dirty="0" smtClean="0"/>
              <a:t>8. Contact Lenses</a:t>
            </a:r>
            <a:endParaRPr lang="en-US" dirty="0" smtClean="0"/>
          </a:p>
          <a:p>
            <a:pPr marL="11430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4724400"/>
            <a:ext cx="6248400" cy="2133600"/>
          </a:xfrm>
          <a:prstGeom prst="rect">
            <a:avLst/>
          </a:prstGeom>
        </p:spPr>
      </p:pic>
      <p:sp>
        <p:nvSpPr>
          <p:cNvPr id="5" name="TextBox 4"/>
          <p:cNvSpPr txBox="1"/>
          <p:nvPr/>
        </p:nvSpPr>
        <p:spPr>
          <a:xfrm>
            <a:off x="2438400" y="1295400"/>
            <a:ext cx="6477000" cy="1754326"/>
          </a:xfrm>
          <a:prstGeom prst="rect">
            <a:avLst/>
          </a:prstGeom>
          <a:noFill/>
        </p:spPr>
        <p:txBody>
          <a:bodyPr wrap="square" rtlCol="0">
            <a:spAutoFit/>
          </a:bodyPr>
          <a:lstStyle/>
          <a:p>
            <a:r>
              <a:rPr lang="en-US" dirty="0" smtClean="0"/>
              <a:t>Develop a program for TDIDT algorithm and test the algorithm for :-</a:t>
            </a:r>
          </a:p>
          <a:p>
            <a:endParaRPr lang="en-US" dirty="0" smtClean="0"/>
          </a:p>
          <a:p>
            <a:r>
              <a:rPr lang="en-US" dirty="0" smtClean="0"/>
              <a:t>Take first</a:t>
            </a:r>
          </a:p>
          <a:p>
            <a:r>
              <a:rPr lang="en-US" dirty="0" smtClean="0"/>
              <a:t>Take last</a:t>
            </a:r>
          </a:p>
          <a:p>
            <a:r>
              <a:rPr lang="en-US" dirty="0" smtClean="0"/>
              <a:t>Random 5 times</a:t>
            </a:r>
          </a:p>
          <a:p>
            <a:r>
              <a:rPr lang="en-US" dirty="0"/>
              <a:t>E</a:t>
            </a:r>
            <a:r>
              <a:rPr lang="en-US" dirty="0" smtClean="0"/>
              <a:t>ntropy</a:t>
            </a:r>
            <a:endParaRPr lang="en-US" dirty="0"/>
          </a:p>
        </p:txBody>
      </p:sp>
    </p:spTree>
    <p:extLst>
      <p:ext uri="{BB962C8B-B14F-4D97-AF65-F5344CB8AC3E}">
        <p14:creationId xmlns:p14="http://schemas.microsoft.com/office/powerpoint/2010/main" val="606791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Deduction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conclusion is shown to follow necessarily from </a:t>
            </a:r>
            <a:r>
              <a:rPr lang="en-US" dirty="0" smtClean="0"/>
              <a:t>the truth </a:t>
            </a:r>
            <a:r>
              <a:rPr lang="en-US" dirty="0"/>
              <a:t>of the premises, for </a:t>
            </a:r>
            <a:r>
              <a:rPr lang="en-US" dirty="0" smtClean="0"/>
              <a:t>example</a:t>
            </a:r>
          </a:p>
          <a:p>
            <a:pPr marL="114300" indent="0">
              <a:buNone/>
            </a:pPr>
            <a:r>
              <a:rPr lang="en-US" dirty="0" smtClean="0"/>
              <a:t>	All </a:t>
            </a:r>
            <a:r>
              <a:rPr lang="en-US" dirty="0"/>
              <a:t>Men Are Mortal</a:t>
            </a:r>
          </a:p>
          <a:p>
            <a:pPr marL="114300" indent="0">
              <a:buNone/>
            </a:pPr>
            <a:r>
              <a:rPr lang="en-US" dirty="0" smtClean="0"/>
              <a:t>	John </a:t>
            </a:r>
            <a:r>
              <a:rPr lang="en-US" dirty="0"/>
              <a:t>is a Man</a:t>
            </a:r>
          </a:p>
          <a:p>
            <a:pPr marL="114300" indent="0">
              <a:buNone/>
            </a:pPr>
            <a:r>
              <a:rPr lang="en-US" dirty="0" smtClean="0"/>
              <a:t>	</a:t>
            </a:r>
            <a:r>
              <a:rPr lang="en-US" dirty="0" smtClean="0">
                <a:sym typeface="Wingdings" pitchFamily="2" charset="2"/>
              </a:rPr>
              <a:t></a:t>
            </a:r>
            <a:r>
              <a:rPr lang="en-US" dirty="0" smtClean="0"/>
              <a:t>Therefore </a:t>
            </a:r>
            <a:r>
              <a:rPr lang="en-US" dirty="0"/>
              <a:t>John is </a:t>
            </a:r>
            <a:r>
              <a:rPr lang="en-US" dirty="0" smtClean="0"/>
              <a:t>Mortal</a:t>
            </a:r>
          </a:p>
          <a:p>
            <a:pPr marL="114300" indent="0">
              <a:buNone/>
            </a:pPr>
            <a:endParaRPr lang="en-US" dirty="0"/>
          </a:p>
          <a:p>
            <a:r>
              <a:rPr lang="en-US" dirty="0"/>
              <a:t>If the first two statements (the </a:t>
            </a:r>
            <a:r>
              <a:rPr lang="en-US" i="1" dirty="0"/>
              <a:t>premises</a:t>
            </a:r>
            <a:r>
              <a:rPr lang="en-US" dirty="0"/>
              <a:t>) are true, then the conclusion </a:t>
            </a:r>
            <a:r>
              <a:rPr lang="en-US" dirty="0" smtClean="0"/>
              <a:t>must be </a:t>
            </a:r>
            <a:r>
              <a:rPr lang="en-US" dirty="0"/>
              <a:t>true</a:t>
            </a:r>
            <a:r>
              <a:rPr lang="en-US" dirty="0" smtClean="0"/>
              <a:t>.</a:t>
            </a:r>
          </a:p>
          <a:p>
            <a:r>
              <a:rPr lang="en-US" dirty="0"/>
              <a:t>This type of reasoning is entirely reliable but in practice rules that are 100</a:t>
            </a:r>
            <a:r>
              <a:rPr lang="en-US" dirty="0" smtClean="0"/>
              <a:t>% certain </a:t>
            </a:r>
            <a:r>
              <a:rPr lang="en-US" dirty="0"/>
              <a:t>(such as ‘all men are mortal’) are often not available.</a:t>
            </a:r>
          </a:p>
        </p:txBody>
      </p:sp>
    </p:spTree>
    <p:extLst>
      <p:ext uri="{BB962C8B-B14F-4D97-AF65-F5344CB8AC3E}">
        <p14:creationId xmlns:p14="http://schemas.microsoft.com/office/powerpoint/2010/main" val="2767206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Abduction</a:t>
            </a:r>
            <a:endParaRPr lang="en-US" dirty="0"/>
          </a:p>
        </p:txBody>
      </p:sp>
      <p:sp>
        <p:nvSpPr>
          <p:cNvPr id="3" name="Content Placeholder 2"/>
          <p:cNvSpPr>
            <a:spLocks noGrp="1"/>
          </p:cNvSpPr>
          <p:nvPr>
            <p:ph idx="1"/>
          </p:nvPr>
        </p:nvSpPr>
        <p:spPr/>
        <p:txBody>
          <a:bodyPr/>
          <a:lstStyle/>
          <a:p>
            <a:pPr marL="114300" indent="0">
              <a:buNone/>
            </a:pPr>
            <a:r>
              <a:rPr lang="en-US" dirty="0" smtClean="0"/>
              <a:t>	All </a:t>
            </a:r>
            <a:r>
              <a:rPr lang="en-US" dirty="0"/>
              <a:t>Dogs Chase Cats</a:t>
            </a:r>
          </a:p>
          <a:p>
            <a:pPr marL="114300" indent="0">
              <a:buNone/>
            </a:pPr>
            <a:r>
              <a:rPr lang="en-US" dirty="0" smtClean="0"/>
              <a:t>	Fido </a:t>
            </a:r>
            <a:r>
              <a:rPr lang="en-US" dirty="0"/>
              <a:t>Chases Cats</a:t>
            </a:r>
          </a:p>
          <a:p>
            <a:pPr marL="114300" indent="0">
              <a:buNone/>
            </a:pPr>
            <a:r>
              <a:rPr lang="en-US" dirty="0" smtClean="0">
                <a:sym typeface="Wingdings" pitchFamily="2" charset="2"/>
              </a:rPr>
              <a:t>	</a:t>
            </a:r>
            <a:r>
              <a:rPr lang="en-US" dirty="0" smtClean="0"/>
              <a:t>Therefore </a:t>
            </a:r>
            <a:r>
              <a:rPr lang="en-US" dirty="0"/>
              <a:t>Fido is a Dog</a:t>
            </a:r>
          </a:p>
          <a:p>
            <a:r>
              <a:rPr lang="en-US" dirty="0"/>
              <a:t>Here the conclusion is consistent with the truth of the premises, but it </a:t>
            </a:r>
            <a:r>
              <a:rPr lang="en-US" dirty="0" smtClean="0"/>
              <a:t>may not </a:t>
            </a:r>
            <a:r>
              <a:rPr lang="en-US" dirty="0"/>
              <a:t>necessarily be correct. </a:t>
            </a:r>
            <a:endParaRPr lang="en-US" dirty="0" smtClean="0"/>
          </a:p>
          <a:p>
            <a:r>
              <a:rPr lang="en-US" dirty="0" smtClean="0"/>
              <a:t>Fido </a:t>
            </a:r>
            <a:r>
              <a:rPr lang="en-US" dirty="0"/>
              <a:t>may be some other type of animal that </a:t>
            </a:r>
            <a:r>
              <a:rPr lang="en-US" dirty="0" smtClean="0"/>
              <a:t>chases cats</a:t>
            </a:r>
            <a:r>
              <a:rPr lang="en-US" dirty="0"/>
              <a:t>, or perhaps not an animal at all. </a:t>
            </a:r>
            <a:endParaRPr lang="en-US" dirty="0" smtClean="0"/>
          </a:p>
          <a:p>
            <a:r>
              <a:rPr lang="en-US" dirty="0" smtClean="0"/>
              <a:t>Reasoning </a:t>
            </a:r>
            <a:r>
              <a:rPr lang="en-US" dirty="0"/>
              <a:t>of this kind is often </a:t>
            </a:r>
            <a:r>
              <a:rPr lang="en-US" dirty="0" smtClean="0"/>
              <a:t>very successful </a:t>
            </a:r>
            <a:r>
              <a:rPr lang="en-US" dirty="0"/>
              <a:t>in practice but can sometimes lead to incorrect conclusions.</a:t>
            </a:r>
          </a:p>
        </p:txBody>
      </p:sp>
    </p:spTree>
    <p:extLst>
      <p:ext uri="{BB962C8B-B14F-4D97-AF65-F5344CB8AC3E}">
        <p14:creationId xmlns:p14="http://schemas.microsoft.com/office/powerpoint/2010/main" val="2564786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a:t>
            </a:r>
            <a:endParaRPr lang="en-US" dirty="0"/>
          </a:p>
        </p:txBody>
      </p:sp>
      <p:sp>
        <p:nvSpPr>
          <p:cNvPr id="3" name="Content Placeholder 2"/>
          <p:cNvSpPr>
            <a:spLocks noGrp="1"/>
          </p:cNvSpPr>
          <p:nvPr>
            <p:ph idx="1"/>
          </p:nvPr>
        </p:nvSpPr>
        <p:spPr>
          <a:xfrm>
            <a:off x="457200" y="1600200"/>
            <a:ext cx="7620000" cy="4800600"/>
          </a:xfrm>
        </p:spPr>
        <p:txBody>
          <a:bodyPr>
            <a:normAutofit fontScale="92500" lnSpcReduction="10000"/>
          </a:bodyPr>
          <a:lstStyle/>
          <a:p>
            <a:r>
              <a:rPr lang="en-US" dirty="0"/>
              <a:t>This is a process of </a:t>
            </a:r>
            <a:r>
              <a:rPr lang="en-US" dirty="0" err="1" smtClean="0"/>
              <a:t>generalisation</a:t>
            </a:r>
            <a:r>
              <a:rPr lang="en-US" dirty="0" smtClean="0"/>
              <a:t> based </a:t>
            </a:r>
            <a:r>
              <a:rPr lang="en-US" dirty="0"/>
              <a:t>on repeated observations</a:t>
            </a:r>
            <a:r>
              <a:rPr lang="en-US" dirty="0" smtClean="0"/>
              <a:t>.</a:t>
            </a:r>
          </a:p>
          <a:p>
            <a:r>
              <a:rPr lang="en-US" dirty="0"/>
              <a:t>After many observations of </a:t>
            </a:r>
            <a:r>
              <a:rPr lang="en-US" i="1" dirty="0"/>
              <a:t>x </a:t>
            </a:r>
            <a:r>
              <a:rPr lang="en-US" dirty="0"/>
              <a:t>and </a:t>
            </a:r>
            <a:r>
              <a:rPr lang="en-US" i="1" dirty="0"/>
              <a:t>y </a:t>
            </a:r>
            <a:r>
              <a:rPr lang="en-US" dirty="0"/>
              <a:t>occurring together, learn the </a:t>
            </a:r>
            <a:r>
              <a:rPr lang="en-US" dirty="0" smtClean="0"/>
              <a:t>rule 		</a:t>
            </a:r>
            <a:r>
              <a:rPr lang="en-US" b="1" dirty="0" smtClean="0"/>
              <a:t>if </a:t>
            </a:r>
            <a:r>
              <a:rPr lang="en-US" i="1" dirty="0"/>
              <a:t>x </a:t>
            </a:r>
            <a:r>
              <a:rPr lang="en-US" b="1" dirty="0"/>
              <a:t>then </a:t>
            </a:r>
            <a:r>
              <a:rPr lang="en-US" i="1" dirty="0" smtClean="0"/>
              <a:t>y</a:t>
            </a:r>
          </a:p>
          <a:p>
            <a:endParaRPr lang="en-US" i="1" dirty="0"/>
          </a:p>
          <a:p>
            <a:r>
              <a:rPr lang="en-US" dirty="0"/>
              <a:t>For example, if I see 1,000 dogs with four legs I might reasonably conclude</a:t>
            </a:r>
          </a:p>
          <a:p>
            <a:r>
              <a:rPr lang="en-US" dirty="0"/>
              <a:t>that “if </a:t>
            </a:r>
            <a:r>
              <a:rPr lang="en-US" i="1" dirty="0"/>
              <a:t>x </a:t>
            </a:r>
            <a:r>
              <a:rPr lang="en-US" dirty="0"/>
              <a:t>is a dog then </a:t>
            </a:r>
            <a:r>
              <a:rPr lang="en-US" i="1" dirty="0"/>
              <a:t>x </a:t>
            </a:r>
            <a:r>
              <a:rPr lang="en-US" dirty="0"/>
              <a:t>has 4 legs” (or more simply “all dogs have four legs”).</a:t>
            </a:r>
          </a:p>
          <a:p>
            <a:r>
              <a:rPr lang="en-US" dirty="0"/>
              <a:t>This is </a:t>
            </a:r>
            <a:r>
              <a:rPr lang="en-US" i="1" dirty="0"/>
              <a:t>induction</a:t>
            </a:r>
            <a:r>
              <a:rPr lang="en-US" dirty="0"/>
              <a:t>. </a:t>
            </a:r>
            <a:endParaRPr lang="en-US" dirty="0" smtClean="0"/>
          </a:p>
          <a:p>
            <a:r>
              <a:rPr lang="en-US" dirty="0" smtClean="0"/>
              <a:t>The </a:t>
            </a:r>
            <a:r>
              <a:rPr lang="en-US" dirty="0"/>
              <a:t>decision trees derived from the </a:t>
            </a:r>
            <a:r>
              <a:rPr lang="en-US" i="1" dirty="0"/>
              <a:t>golf </a:t>
            </a:r>
            <a:r>
              <a:rPr lang="en-US" dirty="0"/>
              <a:t>and </a:t>
            </a:r>
            <a:r>
              <a:rPr lang="en-US" i="1" dirty="0"/>
              <a:t>degrees </a:t>
            </a:r>
            <a:r>
              <a:rPr lang="en-US" dirty="0" smtClean="0"/>
              <a:t>datasets are </a:t>
            </a:r>
            <a:r>
              <a:rPr lang="en-US" dirty="0"/>
              <a:t>of this kind. </a:t>
            </a:r>
            <a:endParaRPr lang="en-US" dirty="0" smtClean="0"/>
          </a:p>
          <a:p>
            <a:r>
              <a:rPr lang="en-US" dirty="0" smtClean="0"/>
              <a:t>They </a:t>
            </a:r>
            <a:r>
              <a:rPr lang="en-US" dirty="0"/>
              <a:t>are </a:t>
            </a:r>
            <a:r>
              <a:rPr lang="en-US" dirty="0" err="1"/>
              <a:t>generalised</a:t>
            </a:r>
            <a:r>
              <a:rPr lang="en-US" dirty="0"/>
              <a:t> from repeated observations (the </a:t>
            </a:r>
            <a:r>
              <a:rPr lang="en-US" dirty="0" smtClean="0"/>
              <a:t>instances  in </a:t>
            </a:r>
            <a:r>
              <a:rPr lang="en-US" dirty="0"/>
              <a:t>the training sets) and we would expect them to be good enough to use </a:t>
            </a:r>
            <a:r>
              <a:rPr lang="en-US" dirty="0" smtClean="0"/>
              <a:t>for predicting </a:t>
            </a:r>
            <a:r>
              <a:rPr lang="en-US" dirty="0"/>
              <a:t>the classification of unseen instances in most cases, but they </a:t>
            </a:r>
            <a:r>
              <a:rPr lang="en-US" dirty="0" smtClean="0"/>
              <a:t>may </a:t>
            </a:r>
            <a:r>
              <a:rPr lang="en-US" dirty="0"/>
              <a:t>not be </a:t>
            </a:r>
            <a:r>
              <a:rPr lang="en-US" dirty="0" smtClean="0"/>
              <a:t>trustworthy.</a:t>
            </a:r>
            <a:endParaRPr lang="en-US" dirty="0"/>
          </a:p>
        </p:txBody>
      </p:sp>
    </p:spTree>
    <p:extLst>
      <p:ext uri="{BB962C8B-B14F-4D97-AF65-F5344CB8AC3E}">
        <p14:creationId xmlns:p14="http://schemas.microsoft.com/office/powerpoint/2010/main" val="957592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077200" cy="4800600"/>
          </a:xfrm>
        </p:spPr>
        <p:txBody>
          <a:bodyPr/>
          <a:lstStyle/>
          <a:p>
            <a:r>
              <a:rPr lang="en-US" dirty="0"/>
              <a:t>TDIDT algorithm is guaranteed to terminate and to give a decision tree that correctly corresponds to the data, provided that the adequacy condition is satisfied.</a:t>
            </a:r>
          </a:p>
          <a:p>
            <a:endParaRPr lang="en-US" dirty="0" smtClean="0"/>
          </a:p>
          <a:p>
            <a:pPr algn="ctr"/>
            <a:r>
              <a:rPr lang="en-US" sz="2800" b="1" dirty="0" smtClean="0"/>
              <a:t>QUIZ</a:t>
            </a:r>
          </a:p>
          <a:p>
            <a:r>
              <a:rPr lang="en-US" dirty="0" smtClean="0"/>
              <a:t>What </a:t>
            </a:r>
            <a:r>
              <a:rPr lang="en-US" dirty="0"/>
              <a:t>is the adequacy condition on the instances in a training set</a:t>
            </a:r>
            <a:r>
              <a:rPr lang="en-US" dirty="0" smtClean="0"/>
              <a:t>?</a:t>
            </a:r>
          </a:p>
          <a:p>
            <a:endParaRPr lang="en-US" dirty="0"/>
          </a:p>
          <a:p>
            <a:r>
              <a:rPr lang="en-US" dirty="0"/>
              <a:t>What happens if the basic TDIDT algorithm is applied to a dataset </a:t>
            </a:r>
            <a:r>
              <a:rPr lang="en-US" dirty="0" smtClean="0"/>
              <a:t>for which </a:t>
            </a:r>
            <a:r>
              <a:rPr lang="en-US" dirty="0"/>
              <a:t>the adequacy condition does not apply?</a:t>
            </a:r>
          </a:p>
        </p:txBody>
      </p:sp>
    </p:spTree>
    <p:extLst>
      <p:ext uri="{BB962C8B-B14F-4D97-AF65-F5344CB8AC3E}">
        <p14:creationId xmlns:p14="http://schemas.microsoft.com/office/powerpoint/2010/main" val="247608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Selection</a:t>
            </a:r>
          </a:p>
        </p:txBody>
      </p:sp>
      <p:sp>
        <p:nvSpPr>
          <p:cNvPr id="3" name="Content Placeholder 2"/>
          <p:cNvSpPr>
            <a:spLocks noGrp="1"/>
          </p:cNvSpPr>
          <p:nvPr>
            <p:ph idx="1"/>
          </p:nvPr>
        </p:nvSpPr>
        <p:spPr/>
        <p:txBody>
          <a:bodyPr/>
          <a:lstStyle/>
          <a:p>
            <a:r>
              <a:rPr lang="en-US" dirty="0" smtClean="0"/>
              <a:t>Adequacy </a:t>
            </a:r>
            <a:r>
              <a:rPr lang="en-US" dirty="0"/>
              <a:t>condition </a:t>
            </a:r>
            <a:r>
              <a:rPr lang="en-US" dirty="0" smtClean="0"/>
              <a:t>is </a:t>
            </a:r>
            <a:r>
              <a:rPr lang="en-US" dirty="0"/>
              <a:t>that no </a:t>
            </a:r>
            <a:r>
              <a:rPr lang="en-US" dirty="0" smtClean="0"/>
              <a:t>two instances </a:t>
            </a:r>
            <a:r>
              <a:rPr lang="en-US" dirty="0"/>
              <a:t>with identical attribute values have different classifications.</a:t>
            </a:r>
          </a:p>
          <a:p>
            <a:r>
              <a:rPr lang="en-US" dirty="0"/>
              <a:t>However, it was also pointed out that the TDIDT algorithm is </a:t>
            </a:r>
            <a:r>
              <a:rPr lang="en-US" i="1" dirty="0"/>
              <a:t>underspecified</a:t>
            </a:r>
            <a:r>
              <a:rPr lang="en-US" dirty="0"/>
              <a:t>.</a:t>
            </a:r>
          </a:p>
          <a:p>
            <a:r>
              <a:rPr lang="en-US" dirty="0"/>
              <a:t>Provided that the adequacy condition is satisfied, any method of </a:t>
            </a:r>
            <a:r>
              <a:rPr lang="en-US" dirty="0" smtClean="0"/>
              <a:t>choosing attributes </a:t>
            </a:r>
            <a:r>
              <a:rPr lang="en-US" dirty="0"/>
              <a:t>will produce a decision tree.</a:t>
            </a:r>
          </a:p>
        </p:txBody>
      </p:sp>
    </p:spTree>
    <p:extLst>
      <p:ext uri="{BB962C8B-B14F-4D97-AF65-F5344CB8AC3E}">
        <p14:creationId xmlns:p14="http://schemas.microsoft.com/office/powerpoint/2010/main" val="2078857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 </a:t>
            </a:r>
            <a:r>
              <a:rPr lang="en-US" dirty="0"/>
              <a:t>S</a:t>
            </a:r>
            <a:r>
              <a:rPr lang="en-US" dirty="0" smtClean="0"/>
              <a:t>trategies</a:t>
            </a:r>
            <a:endParaRPr lang="en-US" dirty="0"/>
          </a:p>
        </p:txBody>
      </p:sp>
      <p:sp>
        <p:nvSpPr>
          <p:cNvPr id="3" name="Content Placeholder 2"/>
          <p:cNvSpPr>
            <a:spLocks noGrp="1"/>
          </p:cNvSpPr>
          <p:nvPr>
            <p:ph idx="1"/>
          </p:nvPr>
        </p:nvSpPr>
        <p:spPr/>
        <p:txBody>
          <a:bodyPr/>
          <a:lstStyle/>
          <a:p>
            <a:pPr marL="114300" indent="0">
              <a:buNone/>
            </a:pPr>
            <a:r>
              <a:rPr lang="en-US" dirty="0" smtClean="0"/>
              <a:t>Lets consider …</a:t>
            </a:r>
          </a:p>
          <a:p>
            <a:r>
              <a:rPr lang="en-US" b="1" i="1" dirty="0" err="1" smtClean="0"/>
              <a:t>takefirst</a:t>
            </a:r>
            <a:r>
              <a:rPr lang="en-US" i="1" dirty="0" smtClean="0"/>
              <a:t> </a:t>
            </a:r>
            <a:r>
              <a:rPr lang="en-US" dirty="0"/>
              <a:t>– for each branch take the attributes in the order in which </a:t>
            </a:r>
            <a:r>
              <a:rPr lang="en-US" dirty="0" smtClean="0"/>
              <a:t>they appear </a:t>
            </a:r>
            <a:r>
              <a:rPr lang="en-US" dirty="0"/>
              <a:t>in the training set, working from left to right, e.g. for the </a:t>
            </a:r>
            <a:r>
              <a:rPr lang="en-US" i="1" dirty="0" smtClean="0"/>
              <a:t>degrees </a:t>
            </a:r>
            <a:r>
              <a:rPr lang="en-US" dirty="0" smtClean="0"/>
              <a:t>training </a:t>
            </a:r>
            <a:r>
              <a:rPr lang="en-US" dirty="0"/>
              <a:t>set in the order </a:t>
            </a:r>
            <a:r>
              <a:rPr lang="en-US" i="1" dirty="0" err="1"/>
              <a:t>SoftEng</a:t>
            </a:r>
            <a:r>
              <a:rPr lang="en-US" dirty="0"/>
              <a:t>, </a:t>
            </a:r>
            <a:r>
              <a:rPr lang="en-US" i="1" dirty="0"/>
              <a:t>ARIN</a:t>
            </a:r>
            <a:r>
              <a:rPr lang="en-US" dirty="0"/>
              <a:t>, </a:t>
            </a:r>
            <a:r>
              <a:rPr lang="en-US" i="1" dirty="0"/>
              <a:t>HCI</a:t>
            </a:r>
            <a:r>
              <a:rPr lang="en-US" dirty="0"/>
              <a:t>, </a:t>
            </a:r>
            <a:r>
              <a:rPr lang="en-US" i="1" dirty="0"/>
              <a:t>CSA </a:t>
            </a:r>
            <a:r>
              <a:rPr lang="en-US" dirty="0"/>
              <a:t>and </a:t>
            </a:r>
            <a:r>
              <a:rPr lang="en-US" i="1" dirty="0"/>
              <a:t>Project</a:t>
            </a:r>
            <a:r>
              <a:rPr lang="en-US" dirty="0"/>
              <a:t>.</a:t>
            </a:r>
          </a:p>
          <a:p>
            <a:r>
              <a:rPr lang="en-US" b="1" i="1" dirty="0" err="1" smtClean="0"/>
              <a:t>takelast</a:t>
            </a:r>
            <a:r>
              <a:rPr lang="en-US" i="1" dirty="0" smtClean="0"/>
              <a:t> </a:t>
            </a:r>
            <a:r>
              <a:rPr lang="en-US" dirty="0"/>
              <a:t>– as for </a:t>
            </a:r>
            <a:r>
              <a:rPr lang="en-US" i="1" dirty="0" err="1"/>
              <a:t>takefirst</a:t>
            </a:r>
            <a:r>
              <a:rPr lang="en-US" dirty="0"/>
              <a:t>, but working from right to left, e.g. for the </a:t>
            </a:r>
            <a:r>
              <a:rPr lang="en-US" i="1" dirty="0" smtClean="0"/>
              <a:t>degrees </a:t>
            </a:r>
            <a:r>
              <a:rPr lang="en-US" dirty="0" smtClean="0"/>
              <a:t>training </a:t>
            </a:r>
            <a:r>
              <a:rPr lang="en-US" dirty="0"/>
              <a:t>set in the order </a:t>
            </a:r>
            <a:r>
              <a:rPr lang="en-US" i="1" dirty="0"/>
              <a:t>Project</a:t>
            </a:r>
            <a:r>
              <a:rPr lang="en-US" dirty="0"/>
              <a:t>, </a:t>
            </a:r>
            <a:r>
              <a:rPr lang="en-US" i="1" dirty="0"/>
              <a:t>CSA</a:t>
            </a:r>
            <a:r>
              <a:rPr lang="en-US" dirty="0"/>
              <a:t>, </a:t>
            </a:r>
            <a:r>
              <a:rPr lang="en-US" i="1" dirty="0"/>
              <a:t>HCI</a:t>
            </a:r>
            <a:r>
              <a:rPr lang="en-US" dirty="0"/>
              <a:t>, </a:t>
            </a:r>
            <a:r>
              <a:rPr lang="en-US" i="1" dirty="0"/>
              <a:t>ARIN </a:t>
            </a:r>
            <a:r>
              <a:rPr lang="en-US" dirty="0"/>
              <a:t>and </a:t>
            </a:r>
            <a:r>
              <a:rPr lang="en-US" i="1" dirty="0" err="1"/>
              <a:t>SoftEng</a:t>
            </a:r>
            <a:r>
              <a:rPr lang="en-US" dirty="0"/>
              <a:t>.</a:t>
            </a:r>
          </a:p>
          <a:p>
            <a:r>
              <a:rPr lang="en-US" b="1" i="1" dirty="0" smtClean="0"/>
              <a:t>random</a:t>
            </a:r>
            <a:r>
              <a:rPr lang="en-US" i="1" dirty="0" smtClean="0"/>
              <a:t> </a:t>
            </a:r>
            <a:r>
              <a:rPr lang="en-US" dirty="0"/>
              <a:t>– make a random selection (with equal probability of each </a:t>
            </a:r>
            <a:r>
              <a:rPr lang="en-US" dirty="0" smtClean="0"/>
              <a:t>attribute </a:t>
            </a:r>
            <a:r>
              <a:rPr lang="en-US" dirty="0"/>
              <a:t>being selected</a:t>
            </a:r>
            <a:r>
              <a:rPr lang="en-US" dirty="0" smtClean="0"/>
              <a:t>).</a:t>
            </a:r>
          </a:p>
          <a:p>
            <a:endParaRPr lang="en-US" dirty="0"/>
          </a:p>
          <a:p>
            <a:pPr marL="114300" indent="0">
              <a:buNone/>
            </a:pPr>
            <a:r>
              <a:rPr lang="en-US" dirty="0" smtClean="0"/>
              <a:t>+No </a:t>
            </a:r>
            <a:r>
              <a:rPr lang="en-US" dirty="0"/>
              <a:t>attribute may be selected twice in the same branch</a:t>
            </a:r>
          </a:p>
        </p:txBody>
      </p:sp>
    </p:spTree>
    <p:extLst>
      <p:ext uri="{BB962C8B-B14F-4D97-AF65-F5344CB8AC3E}">
        <p14:creationId xmlns:p14="http://schemas.microsoft.com/office/powerpoint/2010/main" val="270831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3433</TotalTime>
  <Words>1527</Words>
  <Application>Microsoft Office PowerPoint</Application>
  <PresentationFormat>On-screen Show (4:3)</PresentationFormat>
  <Paragraphs>206</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Data Mining</vt:lpstr>
      <vt:lpstr>PowerPoint Presentation</vt:lpstr>
      <vt:lpstr>Reasoning Types</vt:lpstr>
      <vt:lpstr>Deduction</vt:lpstr>
      <vt:lpstr>Abduction</vt:lpstr>
      <vt:lpstr>Induction</vt:lpstr>
      <vt:lpstr>PowerPoint Presentation</vt:lpstr>
      <vt:lpstr>Attribute Selection</vt:lpstr>
      <vt:lpstr>Attribute Selection Strategies</vt:lpstr>
      <vt:lpstr>Vote Data Set</vt:lpstr>
      <vt:lpstr>Number of branches generated by TDIDT</vt:lpstr>
      <vt:lpstr>A fictitious university requires its students to enrol in one of its sports clubs, either the Football Club or the Netball Club. It is forbidden to join both clubs. Any student joining no club at all will be awarded an automatic failure in their degree (this being considered an important disciplinary offence).</vt:lpstr>
      <vt:lpstr>Possible Decision Trees</vt:lpstr>
      <vt:lpstr>Entropy</vt:lpstr>
      <vt:lpstr>PowerPoint Presentation</vt:lpstr>
      <vt:lpstr>-X log2 X</vt:lpstr>
      <vt:lpstr>Entropy  E</vt:lpstr>
      <vt:lpstr>Lens24 data set</vt:lpstr>
      <vt:lpstr>Lens24 data set</vt:lpstr>
      <vt:lpstr>Entropy – lens24 Data set</vt:lpstr>
      <vt:lpstr>Using Entropy for Attribute Selection</vt:lpstr>
      <vt:lpstr>Splitting on age</vt:lpstr>
      <vt:lpstr>Training set 2 (age = 2)</vt:lpstr>
      <vt:lpstr>Training Set 3 (age = 3)</vt:lpstr>
      <vt:lpstr>Using Entropy for Attribute Selection</vt:lpstr>
      <vt:lpstr>Information Gain</vt:lpstr>
      <vt:lpstr>PowerPoint Presentation</vt:lpstr>
      <vt:lpstr>Maximising Information Gain</vt:lpstr>
      <vt:lpstr>The smallest number of branches</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tcl</dc:creator>
  <cp:lastModifiedBy>tcl</cp:lastModifiedBy>
  <cp:revision>188</cp:revision>
  <dcterms:created xsi:type="dcterms:W3CDTF">2014-09-07T09:53:50Z</dcterms:created>
  <dcterms:modified xsi:type="dcterms:W3CDTF">2014-10-22T19:36:53Z</dcterms:modified>
</cp:coreProperties>
</file>